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3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4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5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6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7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8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9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20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21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2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23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24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25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26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27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28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29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30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31.xml" ContentType="application/vnd.openxmlformats-officedocument.presentationml.notesSlide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notesSlides/notesSlide32.xml" ContentType="application/vnd.openxmlformats-officedocument.presentationml.notesSlide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33.xml" ContentType="application/vnd.openxmlformats-officedocument.presentationml.notesSlide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notesSlides/notesSlide34.xml" ContentType="application/vnd.openxmlformats-officedocument.presentationml.notesSlide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35.xml" ContentType="application/vnd.openxmlformats-officedocument.presentationml.notesSlide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notesSlides/notesSlide36.xml" ContentType="application/vnd.openxmlformats-officedocument.presentationml.notesSlide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notesSlides/notesSlide37.xml" ContentType="application/vnd.openxmlformats-officedocument.presentationml.notesSlide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38.xml" ContentType="application/vnd.openxmlformats-officedocument.presentationml.notesSlide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39.xml" ContentType="application/vnd.openxmlformats-officedocument.presentationml.notesSlide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notesSlides/notesSlide40.xml" ContentType="application/vnd.openxmlformats-officedocument.presentationml.notesSlide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notesSlides/notesSlide41.xml" ContentType="application/vnd.openxmlformats-officedocument.presentationml.notesSlide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42.xml" ContentType="application/vnd.openxmlformats-officedocument.presentationml.notesSlide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43.xml" ContentType="application/vnd.openxmlformats-officedocument.presentationml.notesSlide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notesSlides/notesSlide44.xml" ContentType="application/vnd.openxmlformats-officedocument.presentationml.notesSlide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45.xml" ContentType="application/vnd.openxmlformats-officedocument.presentationml.notesSlide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notesSlides/notesSlide46.xml" ContentType="application/vnd.openxmlformats-officedocument.presentationml.notesSlide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notesSlides/notesSlide47.xml" ContentType="application/vnd.openxmlformats-officedocument.presentationml.notesSlide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notesSlides/notesSlide48.xml" ContentType="application/vnd.openxmlformats-officedocument.presentationml.notesSlide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notesSlides/notesSlide49.xml" ContentType="application/vnd.openxmlformats-officedocument.presentationml.notesSlide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notesSlides/notesSlide50.xml" ContentType="application/vnd.openxmlformats-officedocument.presentationml.notesSlide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notesSlides/notesSlide51.xml" ContentType="application/vnd.openxmlformats-officedocument.presentationml.notesSlide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notesSlides/notesSlide52.xml" ContentType="application/vnd.openxmlformats-officedocument.presentationml.notesSlide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notesSlides/notesSlide53.xml" ContentType="application/vnd.openxmlformats-officedocument.presentationml.notesSlide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notesSlides/notesSlide54.xml" ContentType="application/vnd.openxmlformats-officedocument.presentationml.notesSlide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notesSlides/notesSlide55.xml" ContentType="application/vnd.openxmlformats-officedocument.presentationml.notesSlide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notesSlides/notesSlide56.xml" ContentType="application/vnd.openxmlformats-officedocument.presentationml.notesSlide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notesSlides/notesSlide57.xml" ContentType="application/vnd.openxmlformats-officedocument.presentationml.notesSlide+xml"/>
  <Override PartName="/ppt/diagrams/data5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notesSlides/notesSlide58.xml" ContentType="application/vnd.openxmlformats-officedocument.presentationml.notesSlide+xml"/>
  <Override PartName="/ppt/diagrams/data5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notesSlides/notesSlide59.xml" ContentType="application/vnd.openxmlformats-officedocument.presentationml.notesSlide+xml"/>
  <Override PartName="/ppt/diagrams/data58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8.xml" ContentType="application/vnd.ms-office.drawingml.diagramDrawing+xml"/>
  <Override PartName="/ppt/notesSlides/notesSlide60.xml" ContentType="application/vnd.openxmlformats-officedocument.presentationml.notesSlide+xml"/>
  <Override PartName="/ppt/diagrams/data59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9.xml" ContentType="application/vnd.ms-office.drawingml.diagramDrawing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notesSlides/notesSlide61.xml" ContentType="application/vnd.openxmlformats-officedocument.presentationml.notesSlide+xml"/>
  <Override PartName="/ppt/diagrams/data60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  <Override PartName="/ppt/diagrams/drawing60.xml" ContentType="application/vnd.ms-office.drawingml.diagramDrawing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notesSlides/notesSlide62.xml" ContentType="application/vnd.openxmlformats-officedocument.presentationml.notesSlide+xml"/>
  <Override PartName="/ppt/diagrams/data61.xml" ContentType="application/vnd.openxmlformats-officedocument.drawingml.diagramData+xml"/>
  <Override PartName="/ppt/diagrams/layout61.xml" ContentType="application/vnd.openxmlformats-officedocument.drawingml.diagramLayout+xml"/>
  <Override PartName="/ppt/diagrams/quickStyle61.xml" ContentType="application/vnd.openxmlformats-officedocument.drawingml.diagramStyle+xml"/>
  <Override PartName="/ppt/diagrams/colors61.xml" ContentType="application/vnd.openxmlformats-officedocument.drawingml.diagramColors+xml"/>
  <Override PartName="/ppt/diagrams/drawing61.xml" ContentType="application/vnd.ms-office.drawingml.diagramDrawing+xml"/>
  <Override PartName="/ppt/notesSlides/notesSlide63.xml" ContentType="application/vnd.openxmlformats-officedocument.presentationml.notesSlide+xml"/>
  <Override PartName="/ppt/diagrams/data62.xml" ContentType="application/vnd.openxmlformats-officedocument.drawingml.diagramData+xml"/>
  <Override PartName="/ppt/diagrams/layout62.xml" ContentType="application/vnd.openxmlformats-officedocument.drawingml.diagramLayout+xml"/>
  <Override PartName="/ppt/diagrams/quickStyle62.xml" ContentType="application/vnd.openxmlformats-officedocument.drawingml.diagramStyle+xml"/>
  <Override PartName="/ppt/diagrams/colors62.xml" ContentType="application/vnd.openxmlformats-officedocument.drawingml.diagramColors+xml"/>
  <Override PartName="/ppt/diagrams/drawing62.xml" ContentType="application/vnd.ms-office.drawingml.diagramDrawing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notesSlides/notesSlide64.xml" ContentType="application/vnd.openxmlformats-officedocument.presentationml.notesSlide+xml"/>
  <Override PartName="/ppt/diagrams/data63.xml" ContentType="application/vnd.openxmlformats-officedocument.drawingml.diagramData+xml"/>
  <Override PartName="/ppt/diagrams/layout63.xml" ContentType="application/vnd.openxmlformats-officedocument.drawingml.diagramLayout+xml"/>
  <Override PartName="/ppt/diagrams/quickStyle63.xml" ContentType="application/vnd.openxmlformats-officedocument.drawingml.diagramStyle+xml"/>
  <Override PartName="/ppt/diagrams/colors63.xml" ContentType="application/vnd.openxmlformats-officedocument.drawingml.diagramColors+xml"/>
  <Override PartName="/ppt/diagrams/drawing63.xml" ContentType="application/vnd.ms-office.drawingml.diagramDrawing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notesSlides/notesSlide65.xml" ContentType="application/vnd.openxmlformats-officedocument.presentationml.notesSlide+xml"/>
  <Override PartName="/ppt/diagrams/data64.xml" ContentType="application/vnd.openxmlformats-officedocument.drawingml.diagramData+xml"/>
  <Override PartName="/ppt/diagrams/layout64.xml" ContentType="application/vnd.openxmlformats-officedocument.drawingml.diagramLayout+xml"/>
  <Override PartName="/ppt/diagrams/quickStyle64.xml" ContentType="application/vnd.openxmlformats-officedocument.drawingml.diagramStyle+xml"/>
  <Override PartName="/ppt/diagrams/colors64.xml" ContentType="application/vnd.openxmlformats-officedocument.drawingml.diagramColors+xml"/>
  <Override PartName="/ppt/diagrams/drawing64.xml" ContentType="application/vnd.ms-office.drawingml.diagramDrawing+xml"/>
  <Override PartName="/ppt/notesSlides/notesSlide66.xml" ContentType="application/vnd.openxmlformats-officedocument.presentationml.notesSlide+xml"/>
  <Override PartName="/ppt/diagrams/data65.xml" ContentType="application/vnd.openxmlformats-officedocument.drawingml.diagramData+xml"/>
  <Override PartName="/ppt/diagrams/layout65.xml" ContentType="application/vnd.openxmlformats-officedocument.drawingml.diagramLayout+xml"/>
  <Override PartName="/ppt/diagrams/quickStyle65.xml" ContentType="application/vnd.openxmlformats-officedocument.drawingml.diagramStyle+xml"/>
  <Override PartName="/ppt/diagrams/colors65.xml" ContentType="application/vnd.openxmlformats-officedocument.drawingml.diagramColors+xml"/>
  <Override PartName="/ppt/diagrams/drawing65.xml" ContentType="application/vnd.ms-office.drawingml.diagramDrawing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notesSlides/notesSlide67.xml" ContentType="application/vnd.openxmlformats-officedocument.presentationml.notesSlide+xml"/>
  <Override PartName="/ppt/diagrams/data66.xml" ContentType="application/vnd.openxmlformats-officedocument.drawingml.diagramData+xml"/>
  <Override PartName="/ppt/diagrams/layout66.xml" ContentType="application/vnd.openxmlformats-officedocument.drawingml.diagramLayout+xml"/>
  <Override PartName="/ppt/diagrams/quickStyle66.xml" ContentType="application/vnd.openxmlformats-officedocument.drawingml.diagramStyle+xml"/>
  <Override PartName="/ppt/diagrams/colors66.xml" ContentType="application/vnd.openxmlformats-officedocument.drawingml.diagramColors+xml"/>
  <Override PartName="/ppt/diagrams/drawing66.xml" ContentType="application/vnd.ms-office.drawingml.diagramDrawing+xml"/>
  <Override PartName="/ppt/charts/chart3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notesSlides/notesSlide68.xml" ContentType="application/vnd.openxmlformats-officedocument.presentationml.notesSlide+xml"/>
  <Override PartName="/ppt/diagrams/data67.xml" ContentType="application/vnd.openxmlformats-officedocument.drawingml.diagramData+xml"/>
  <Override PartName="/ppt/diagrams/layout67.xml" ContentType="application/vnd.openxmlformats-officedocument.drawingml.diagramLayout+xml"/>
  <Override PartName="/ppt/diagrams/quickStyle67.xml" ContentType="application/vnd.openxmlformats-officedocument.drawingml.diagramStyle+xml"/>
  <Override PartName="/ppt/diagrams/colors67.xml" ContentType="application/vnd.openxmlformats-officedocument.drawingml.diagramColors+xml"/>
  <Override PartName="/ppt/diagrams/drawing67.xml" ContentType="application/vnd.ms-office.drawingml.diagramDrawing+xml"/>
  <Override PartName="/ppt/notesSlides/notesSlide69.xml" ContentType="application/vnd.openxmlformats-officedocument.presentationml.notesSlide+xml"/>
  <Override PartName="/ppt/diagrams/data68.xml" ContentType="application/vnd.openxmlformats-officedocument.drawingml.diagramData+xml"/>
  <Override PartName="/ppt/diagrams/layout68.xml" ContentType="application/vnd.openxmlformats-officedocument.drawingml.diagramLayout+xml"/>
  <Override PartName="/ppt/diagrams/quickStyle68.xml" ContentType="application/vnd.openxmlformats-officedocument.drawingml.diagramStyle+xml"/>
  <Override PartName="/ppt/diagrams/colors68.xml" ContentType="application/vnd.openxmlformats-officedocument.drawingml.diagramColors+xml"/>
  <Override PartName="/ppt/diagrams/drawing68.xml" ContentType="application/vnd.ms-office.drawingml.diagramDrawing+xml"/>
  <Override PartName="/ppt/charts/chart3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notesSlides/notesSlide70.xml" ContentType="application/vnd.openxmlformats-officedocument.presentationml.notesSlide+xml"/>
  <Override PartName="/ppt/diagrams/data69.xml" ContentType="application/vnd.openxmlformats-officedocument.drawingml.diagramData+xml"/>
  <Override PartName="/ppt/diagrams/layout69.xml" ContentType="application/vnd.openxmlformats-officedocument.drawingml.diagramLayout+xml"/>
  <Override PartName="/ppt/diagrams/quickStyle69.xml" ContentType="application/vnd.openxmlformats-officedocument.drawingml.diagramStyle+xml"/>
  <Override PartName="/ppt/diagrams/colors69.xml" ContentType="application/vnd.openxmlformats-officedocument.drawingml.diagramColors+xml"/>
  <Override PartName="/ppt/diagrams/drawing69.xml" ContentType="application/vnd.ms-office.drawingml.diagramDrawing+xml"/>
  <Override PartName="/ppt/charts/chart37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notesSlides/notesSlide71.xml" ContentType="application/vnd.openxmlformats-officedocument.presentationml.notesSlide+xml"/>
  <Override PartName="/ppt/diagrams/data70.xml" ContentType="application/vnd.openxmlformats-officedocument.drawingml.diagramData+xml"/>
  <Override PartName="/ppt/diagrams/layout70.xml" ContentType="application/vnd.openxmlformats-officedocument.drawingml.diagramLayout+xml"/>
  <Override PartName="/ppt/diagrams/quickStyle70.xml" ContentType="application/vnd.openxmlformats-officedocument.drawingml.diagramStyle+xml"/>
  <Override PartName="/ppt/diagrams/colors70.xml" ContentType="application/vnd.openxmlformats-officedocument.drawingml.diagramColors+xml"/>
  <Override PartName="/ppt/diagrams/drawing7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298" r:id="rId2"/>
    <p:sldId id="322" r:id="rId3"/>
    <p:sldId id="326" r:id="rId4"/>
    <p:sldId id="329" r:id="rId5"/>
    <p:sldId id="330" r:id="rId6"/>
    <p:sldId id="331" r:id="rId7"/>
    <p:sldId id="323" r:id="rId8"/>
    <p:sldId id="324" r:id="rId9"/>
    <p:sldId id="325" r:id="rId10"/>
    <p:sldId id="327" r:id="rId11"/>
    <p:sldId id="297" r:id="rId12"/>
    <p:sldId id="335" r:id="rId13"/>
    <p:sldId id="299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15" r:id="rId25"/>
    <p:sldId id="346" r:id="rId26"/>
    <p:sldId id="347" r:id="rId27"/>
    <p:sldId id="348" r:id="rId28"/>
    <p:sldId id="349" r:id="rId29"/>
    <p:sldId id="350" r:id="rId30"/>
    <p:sldId id="351" r:id="rId31"/>
    <p:sldId id="353" r:id="rId32"/>
    <p:sldId id="317" r:id="rId33"/>
    <p:sldId id="354" r:id="rId34"/>
    <p:sldId id="355" r:id="rId35"/>
    <p:sldId id="356" r:id="rId36"/>
    <p:sldId id="357" r:id="rId37"/>
    <p:sldId id="358" r:id="rId38"/>
    <p:sldId id="359" r:id="rId39"/>
    <p:sldId id="314" r:id="rId40"/>
    <p:sldId id="360" r:id="rId41"/>
    <p:sldId id="361" r:id="rId42"/>
    <p:sldId id="362" r:id="rId43"/>
    <p:sldId id="363" r:id="rId44"/>
    <p:sldId id="364" r:id="rId45"/>
    <p:sldId id="365" r:id="rId46"/>
    <p:sldId id="319" r:id="rId47"/>
    <p:sldId id="366" r:id="rId48"/>
    <p:sldId id="367" r:id="rId49"/>
    <p:sldId id="368" r:id="rId50"/>
    <p:sldId id="302" r:id="rId51"/>
    <p:sldId id="369" r:id="rId52"/>
    <p:sldId id="370" r:id="rId53"/>
    <p:sldId id="321" r:id="rId54"/>
    <p:sldId id="371" r:id="rId55"/>
    <p:sldId id="372" r:id="rId56"/>
    <p:sldId id="373" r:id="rId57"/>
    <p:sldId id="374" r:id="rId58"/>
    <p:sldId id="375" r:id="rId59"/>
    <p:sldId id="376" r:id="rId60"/>
    <p:sldId id="377" r:id="rId61"/>
    <p:sldId id="305" r:id="rId62"/>
    <p:sldId id="378" r:id="rId63"/>
    <p:sldId id="379" r:id="rId64"/>
    <p:sldId id="380" r:id="rId65"/>
    <p:sldId id="332" r:id="rId66"/>
    <p:sldId id="381" r:id="rId67"/>
    <p:sldId id="333" r:id="rId68"/>
    <p:sldId id="334" r:id="rId69"/>
    <p:sldId id="382" r:id="rId70"/>
    <p:sldId id="383" r:id="rId71"/>
    <p:sldId id="306" r:id="rId72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NICEF" initials="U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3FCDFF"/>
    <a:srgbClr val="4343C1"/>
    <a:srgbClr val="339933"/>
    <a:srgbClr val="008000"/>
    <a:srgbClr val="D6ECEE"/>
    <a:srgbClr val="003618"/>
    <a:srgbClr val="0099F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74" autoAdjust="0"/>
    <p:restoredTop sz="90504" autoAdjust="0"/>
  </p:normalViewPr>
  <p:slideViewPr>
    <p:cSldViewPr>
      <p:cViewPr varScale="1">
        <p:scale>
          <a:sx n="72" d="100"/>
          <a:sy n="72" d="100"/>
        </p:scale>
        <p:origin x="124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Classeur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Classeur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Classeur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Classeur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Classeur1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es%20documents%20Tosshiba\Dossier-2016\INSAE%20DED%20UNICEF\MICS%20Dissemination\Graphiques_Dissemination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106261469645821E-2"/>
          <c:y val="4.6637668234099372E-2"/>
          <c:w val="0.88762153515403075"/>
          <c:h val="0.775853207650094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'CHP 04'!$E$3:$E$4</c:f>
              <c:strCache>
                <c:ptCount val="2"/>
                <c:pt idx="0">
                  <c:v>Mortalité infantile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'CHP 04'!$D$5:$D$7</c:f>
              <c:strCache>
                <c:ptCount val="3"/>
                <c:pt idx="0">
                  <c:v>BENIN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'CHP 04'!$E$5:$E$7</c:f>
              <c:numCache>
                <c:formatCode>General</c:formatCode>
                <c:ptCount val="3"/>
                <c:pt idx="0">
                  <c:v>67</c:v>
                </c:pt>
                <c:pt idx="1">
                  <c:v>45</c:v>
                </c:pt>
                <c:pt idx="2">
                  <c:v>71</c:v>
                </c:pt>
              </c:numCache>
            </c:numRef>
          </c:val>
        </c:ser>
        <c:ser>
          <c:idx val="1"/>
          <c:order val="1"/>
          <c:tx>
            <c:strRef>
              <c:f>'CHP 04'!$F$3:$F$4</c:f>
              <c:strCache>
                <c:ptCount val="2"/>
                <c:pt idx="0">
                  <c:v>Mortalité juvénile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'CHP 04'!$D$5:$D$7</c:f>
              <c:strCache>
                <c:ptCount val="3"/>
                <c:pt idx="0">
                  <c:v>BENIN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'CHP 04'!$F$5:$F$7</c:f>
              <c:numCache>
                <c:formatCode>General</c:formatCode>
                <c:ptCount val="3"/>
                <c:pt idx="0">
                  <c:v>52</c:v>
                </c:pt>
                <c:pt idx="1">
                  <c:v>56</c:v>
                </c:pt>
                <c:pt idx="2">
                  <c:v>42</c:v>
                </c:pt>
              </c:numCache>
            </c:numRef>
          </c:val>
        </c:ser>
        <c:ser>
          <c:idx val="2"/>
          <c:order val="2"/>
          <c:tx>
            <c:strRef>
              <c:f>'CHP 04'!$G$3:$G$4</c:f>
              <c:strCache>
                <c:ptCount val="2"/>
                <c:pt idx="0">
                  <c:v>Mortalité infanto-juvénile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'CHP 04'!$D$5:$D$7</c:f>
              <c:strCache>
                <c:ptCount val="3"/>
                <c:pt idx="0">
                  <c:v>BENIN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'CHP 04'!$G$5:$G$7</c:f>
              <c:numCache>
                <c:formatCode>General</c:formatCode>
                <c:ptCount val="3"/>
                <c:pt idx="0">
                  <c:v>115</c:v>
                </c:pt>
                <c:pt idx="1">
                  <c:v>99</c:v>
                </c:pt>
                <c:pt idx="2">
                  <c:v>110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axId val="603465296"/>
        <c:axId val="603461488"/>
      </c:barChart>
      <c:catAx>
        <c:axId val="60346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03461488"/>
        <c:crosses val="autoZero"/>
        <c:auto val="1"/>
        <c:lblAlgn val="ctr"/>
        <c:lblOffset val="100"/>
        <c:noMultiLvlLbl val="0"/>
      </c:catAx>
      <c:valAx>
        <c:axId val="603461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03465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5.4462881439175007E-2"/>
          <c:y val="0.93078041572941284"/>
          <c:w val="0.92590441819772529"/>
          <c:h val="6.62743858655215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Feuil12!$B$6</c:f>
              <c:strCache>
                <c:ptCount val="1"/>
                <c:pt idx="0">
                  <c:v>Un établissement de santé ou un prestataire de santé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Feuil12!$A$7:$A$9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Feuil12!$B$7:$B$9</c:f>
              <c:numCache>
                <c:formatCode>General</c:formatCode>
                <c:ptCount val="3"/>
                <c:pt idx="0">
                  <c:v>28.2</c:v>
                </c:pt>
                <c:pt idx="1">
                  <c:v>-38</c:v>
                </c:pt>
                <c:pt idx="2">
                  <c:v>46.2</c:v>
                </c:pt>
              </c:numCache>
            </c:numRef>
          </c:val>
        </c:ser>
        <c:ser>
          <c:idx val="1"/>
          <c:order val="1"/>
          <c:tx>
            <c:strRef>
              <c:f>Feuil12!$C$6</c:f>
              <c:strCache>
                <c:ptCount val="1"/>
                <c:pt idx="0">
                  <c:v>Pas de conseils ou de traitements recherchés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Feuil12!$A$7:$A$9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Feuil12!$C$7:$C$9</c:f>
              <c:numCache>
                <c:formatCode>General</c:formatCode>
                <c:ptCount val="3"/>
                <c:pt idx="0">
                  <c:v>47.9</c:v>
                </c:pt>
                <c:pt idx="1">
                  <c:v>-50.1</c:v>
                </c:pt>
                <c:pt idx="2">
                  <c:v>26.8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7294784"/>
        <c:axId val="657283360"/>
      </c:barChart>
      <c:catAx>
        <c:axId val="657294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57283360"/>
        <c:crosses val="autoZero"/>
        <c:auto val="1"/>
        <c:lblAlgn val="ctr"/>
        <c:lblOffset val="100"/>
        <c:noMultiLvlLbl val="0"/>
      </c:catAx>
      <c:valAx>
        <c:axId val="6572833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5729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Feuil14!$B$8</c:f>
              <c:strCache>
                <c:ptCount val="1"/>
                <c:pt idx="0">
                  <c:v>Liquide TRO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Feuil14!$A$9:$A$11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Feuil14!$B$9:$B$11</c:f>
              <c:numCache>
                <c:formatCode>General</c:formatCode>
                <c:ptCount val="3"/>
                <c:pt idx="0">
                  <c:v>12.8</c:v>
                </c:pt>
                <c:pt idx="1">
                  <c:v>-10.5</c:v>
                </c:pt>
                <c:pt idx="2">
                  <c:v>15.5</c:v>
                </c:pt>
              </c:numCache>
            </c:numRef>
          </c:val>
        </c:ser>
        <c:ser>
          <c:idx val="1"/>
          <c:order val="1"/>
          <c:tx>
            <c:strRef>
              <c:f>Feuil14!$C$8</c:f>
              <c:strCache>
                <c:ptCount val="1"/>
                <c:pt idx="0">
                  <c:v>SRO ou n'importe quel liquide-maison recommandé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Feuil14!$A$9:$A$11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Feuil14!$C$9:$C$11</c:f>
              <c:numCache>
                <c:formatCode>General</c:formatCode>
                <c:ptCount val="3"/>
                <c:pt idx="0">
                  <c:v>29.9</c:v>
                </c:pt>
                <c:pt idx="1">
                  <c:v>-30</c:v>
                </c:pt>
                <c:pt idx="2">
                  <c:v>43.9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7296416"/>
        <c:axId val="657284992"/>
      </c:barChart>
      <c:catAx>
        <c:axId val="657296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57284992"/>
        <c:crosses val="autoZero"/>
        <c:auto val="1"/>
        <c:lblAlgn val="ctr"/>
        <c:lblOffset val="100"/>
        <c:noMultiLvlLbl val="0"/>
      </c:catAx>
      <c:valAx>
        <c:axId val="6572849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57296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Feuil16!$B$3</c:f>
              <c:strCache>
                <c:ptCount val="1"/>
                <c:pt idx="0">
                  <c:v>Pourcentage de population des ménages avec accès à une MII dans le ménage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Feuil16!$A$4:$A$6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Feuil16!$B$4:$B$6</c:f>
              <c:numCache>
                <c:formatCode>General</c:formatCode>
                <c:ptCount val="3"/>
                <c:pt idx="0">
                  <c:v>16.8</c:v>
                </c:pt>
                <c:pt idx="1">
                  <c:v>16.7</c:v>
                </c:pt>
                <c:pt idx="2">
                  <c:v>9.6999999999999993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7287168"/>
        <c:axId val="657283904"/>
      </c:barChart>
      <c:catAx>
        <c:axId val="657287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57283904"/>
        <c:crosses val="autoZero"/>
        <c:auto val="1"/>
        <c:lblAlgn val="ctr"/>
        <c:lblOffset val="100"/>
        <c:noMultiLvlLbl val="0"/>
      </c:catAx>
      <c:valAx>
        <c:axId val="6572839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57287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Feuil20!$W$6:$W$7</c:f>
              <c:strCache>
                <c:ptCount val="2"/>
                <c:pt idx="0">
                  <c:v>Pourcentage utilisant de l'eau de boisson de sources améliorées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Feuil20!$V$8:$V$10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Feuil20!$W$8:$W$10</c:f>
              <c:numCache>
                <c:formatCode>General</c:formatCode>
                <c:ptCount val="3"/>
                <c:pt idx="0">
                  <c:v>72.099999999999994</c:v>
                </c:pt>
                <c:pt idx="1">
                  <c:v>62.3</c:v>
                </c:pt>
                <c:pt idx="2">
                  <c:v>50.1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57293152"/>
        <c:axId val="657293696"/>
      </c:barChart>
      <c:catAx>
        <c:axId val="6572931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57293696"/>
        <c:crosses val="autoZero"/>
        <c:auto val="1"/>
        <c:lblAlgn val="ctr"/>
        <c:lblOffset val="100"/>
        <c:noMultiLvlLbl val="0"/>
      </c:catAx>
      <c:valAx>
        <c:axId val="657293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57293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200">
                <a:solidFill>
                  <a:schemeClr val="accent6">
                    <a:lumMod val="75000"/>
                  </a:schemeClr>
                </a:solidFill>
              </a:rPr>
              <a:t>Utilisateurs de sources améliorées d'eau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Feuil22!$A$6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Feuil22!$B$5:$E$5</c:f>
              <c:strCache>
                <c:ptCount val="4"/>
                <c:pt idx="0">
                  <c:v>Eau sur place</c:v>
                </c:pt>
                <c:pt idx="1">
                  <c:v>Moins de 30 minutes</c:v>
                </c:pt>
                <c:pt idx="2">
                  <c:v>30 minutes ou plus</c:v>
                </c:pt>
                <c:pt idx="3">
                  <c:v>Manquant/NSP</c:v>
                </c:pt>
              </c:strCache>
            </c:strRef>
          </c:cat>
          <c:val>
            <c:numRef>
              <c:f>Feuil22!$B$6:$E$6</c:f>
              <c:numCache>
                <c:formatCode>General</c:formatCode>
                <c:ptCount val="4"/>
                <c:pt idx="0">
                  <c:v>34.700000000000003</c:v>
                </c:pt>
                <c:pt idx="1">
                  <c:v>25</c:v>
                </c:pt>
                <c:pt idx="2">
                  <c:v>12.2</c:v>
                </c:pt>
                <c:pt idx="3">
                  <c:v>0.2</c:v>
                </c:pt>
              </c:numCache>
            </c:numRef>
          </c:val>
        </c:ser>
        <c:ser>
          <c:idx val="1"/>
          <c:order val="1"/>
          <c:tx>
            <c:strRef>
              <c:f>Feuil22!$A$7</c:f>
              <c:strCache>
                <c:ptCount val="1"/>
                <c:pt idx="0">
                  <c:v>Atacora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Feuil22!$B$5:$E$5</c:f>
              <c:strCache>
                <c:ptCount val="4"/>
                <c:pt idx="0">
                  <c:v>Eau sur place</c:v>
                </c:pt>
                <c:pt idx="1">
                  <c:v>Moins de 30 minutes</c:v>
                </c:pt>
                <c:pt idx="2">
                  <c:v>30 minutes ou plus</c:v>
                </c:pt>
                <c:pt idx="3">
                  <c:v>Manquant/NSP</c:v>
                </c:pt>
              </c:strCache>
            </c:strRef>
          </c:cat>
          <c:val>
            <c:numRef>
              <c:f>Feuil22!$B$7:$E$7</c:f>
              <c:numCache>
                <c:formatCode>General</c:formatCode>
                <c:ptCount val="4"/>
                <c:pt idx="0">
                  <c:v>32.200000000000003</c:v>
                </c:pt>
                <c:pt idx="1">
                  <c:v>12.5</c:v>
                </c:pt>
                <c:pt idx="2">
                  <c:v>17.600000000000001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Feuil22!$A$8</c:f>
              <c:strCache>
                <c:ptCount val="1"/>
                <c:pt idx="0">
                  <c:v>Donga</c:v>
                </c:pt>
              </c:strCache>
            </c:strRef>
          </c:tx>
          <c:spPr>
            <a:pattFill prst="wdUp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Feuil22!$B$5:$E$5</c:f>
              <c:strCache>
                <c:ptCount val="4"/>
                <c:pt idx="0">
                  <c:v>Eau sur place</c:v>
                </c:pt>
                <c:pt idx="1">
                  <c:v>Moins de 30 minutes</c:v>
                </c:pt>
                <c:pt idx="2">
                  <c:v>30 minutes ou plus</c:v>
                </c:pt>
                <c:pt idx="3">
                  <c:v>Manquant/NSP</c:v>
                </c:pt>
              </c:strCache>
            </c:strRef>
          </c:cat>
          <c:val>
            <c:numRef>
              <c:f>Feuil22!$B$8:$E$8</c:f>
              <c:numCache>
                <c:formatCode>General</c:formatCode>
                <c:ptCount val="4"/>
                <c:pt idx="0">
                  <c:v>17.2</c:v>
                </c:pt>
                <c:pt idx="1">
                  <c:v>29.4</c:v>
                </c:pt>
                <c:pt idx="2">
                  <c:v>3.3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657282816"/>
        <c:axId val="657284448"/>
      </c:barChart>
      <c:catAx>
        <c:axId val="6572828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57284448"/>
        <c:crosses val="autoZero"/>
        <c:auto val="1"/>
        <c:lblAlgn val="ctr"/>
        <c:lblOffset val="100"/>
        <c:noMultiLvlLbl val="0"/>
      </c:catAx>
      <c:valAx>
        <c:axId val="657284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57282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solidFill>
        <a:srgbClr val="003399"/>
      </a:solidFill>
      <a:miter lim="800000"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200">
                <a:solidFill>
                  <a:schemeClr val="accent6">
                    <a:lumMod val="75000"/>
                  </a:schemeClr>
                </a:solidFill>
              </a:rPr>
              <a:t>Utilisateurs de sources non améliorées d'eau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Feuil22!$F$6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Feuil22!$G$5:$J$5</c:f>
              <c:strCache>
                <c:ptCount val="4"/>
                <c:pt idx="0">
                  <c:v>Eau sur place</c:v>
                </c:pt>
                <c:pt idx="1">
                  <c:v>Moins de 30 minutes</c:v>
                </c:pt>
                <c:pt idx="2">
                  <c:v>30 minutes ou plus</c:v>
                </c:pt>
                <c:pt idx="3">
                  <c:v>Manquant/NSP</c:v>
                </c:pt>
              </c:strCache>
            </c:strRef>
          </c:cat>
          <c:val>
            <c:numRef>
              <c:f>Feuil22!$G$6:$J$6</c:f>
              <c:numCache>
                <c:formatCode>General</c:formatCode>
                <c:ptCount val="4"/>
                <c:pt idx="0">
                  <c:v>8.3000000000000007</c:v>
                </c:pt>
                <c:pt idx="1">
                  <c:v>11.7</c:v>
                </c:pt>
                <c:pt idx="2">
                  <c:v>7.8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Feuil22!$F$7</c:f>
              <c:strCache>
                <c:ptCount val="1"/>
                <c:pt idx="0">
                  <c:v>Atacora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Feuil22!$G$5:$J$5</c:f>
              <c:strCache>
                <c:ptCount val="4"/>
                <c:pt idx="0">
                  <c:v>Eau sur place</c:v>
                </c:pt>
                <c:pt idx="1">
                  <c:v>Moins de 30 minutes</c:v>
                </c:pt>
                <c:pt idx="2">
                  <c:v>30 minutes ou plus</c:v>
                </c:pt>
                <c:pt idx="3">
                  <c:v>Manquant/NSP</c:v>
                </c:pt>
              </c:strCache>
            </c:strRef>
          </c:cat>
          <c:val>
            <c:numRef>
              <c:f>Feuil22!$G$7:$J$7</c:f>
              <c:numCache>
                <c:formatCode>General</c:formatCode>
                <c:ptCount val="4"/>
                <c:pt idx="0">
                  <c:v>10</c:v>
                </c:pt>
                <c:pt idx="1">
                  <c:v>11.7</c:v>
                </c:pt>
                <c:pt idx="2">
                  <c:v>15.9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Feuil22!$F$8</c:f>
              <c:strCache>
                <c:ptCount val="1"/>
                <c:pt idx="0">
                  <c:v>Donga</c:v>
                </c:pt>
              </c:strCache>
            </c:strRef>
          </c:tx>
          <c:spPr>
            <a:pattFill prst="dkVert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Feuil22!$G$5:$J$5</c:f>
              <c:strCache>
                <c:ptCount val="4"/>
                <c:pt idx="0">
                  <c:v>Eau sur place</c:v>
                </c:pt>
                <c:pt idx="1">
                  <c:v>Moins de 30 minutes</c:v>
                </c:pt>
                <c:pt idx="2">
                  <c:v>30 minutes ou plus</c:v>
                </c:pt>
                <c:pt idx="3">
                  <c:v>Manquant/NSP</c:v>
                </c:pt>
              </c:strCache>
            </c:strRef>
          </c:cat>
          <c:val>
            <c:numRef>
              <c:f>Feuil22!$G$8:$J$8</c:f>
              <c:numCache>
                <c:formatCode>General</c:formatCode>
                <c:ptCount val="4"/>
                <c:pt idx="0">
                  <c:v>13.9</c:v>
                </c:pt>
                <c:pt idx="1">
                  <c:v>30.8</c:v>
                </c:pt>
                <c:pt idx="2">
                  <c:v>5.3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660852320"/>
        <c:axId val="660856128"/>
      </c:barChart>
      <c:catAx>
        <c:axId val="6608523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0856128"/>
        <c:crosses val="autoZero"/>
        <c:auto val="1"/>
        <c:lblAlgn val="ctr"/>
        <c:lblOffset val="100"/>
        <c:noMultiLvlLbl val="0"/>
      </c:catAx>
      <c:valAx>
        <c:axId val="660856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0852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solidFill>
        <a:srgbClr val="003399"/>
      </a:solidFill>
      <a:miter lim="800000"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Feuil24!$K$6</c:f>
              <c:strCache>
                <c:ptCount val="1"/>
                <c:pt idx="0">
                  <c:v>Pourcentage d'enfants dont les matières fécales ont été évacuées en toute sécurité1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Feuil24!$J$7:$J$9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Feuil24!$K$7:$K$9</c:f>
              <c:numCache>
                <c:formatCode>General</c:formatCode>
                <c:ptCount val="3"/>
                <c:pt idx="0">
                  <c:v>27.9</c:v>
                </c:pt>
                <c:pt idx="1">
                  <c:v>12.9</c:v>
                </c:pt>
                <c:pt idx="2">
                  <c:v>20.7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0845792"/>
        <c:axId val="660846336"/>
      </c:barChart>
      <c:catAx>
        <c:axId val="66084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0846336"/>
        <c:crosses val="autoZero"/>
        <c:auto val="1"/>
        <c:lblAlgn val="ctr"/>
        <c:lblOffset val="100"/>
        <c:noMultiLvlLbl val="0"/>
      </c:catAx>
      <c:valAx>
        <c:axId val="6608463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0845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Feuil25!$L$6</c:f>
              <c:strCache>
                <c:ptCount val="1"/>
                <c:pt idx="0">
                  <c:v>Pourcentage de ménages avec lieu spécifique pour le lavage des mains où de l'eau et du savon ou autre produit nettoyant sont présents1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Feuil25!$K$7:$K$9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Feuil25!$L$7:$L$9</c:f>
              <c:numCache>
                <c:formatCode>General</c:formatCode>
                <c:ptCount val="3"/>
                <c:pt idx="0">
                  <c:v>8.4</c:v>
                </c:pt>
                <c:pt idx="1">
                  <c:v>4.3</c:v>
                </c:pt>
                <c:pt idx="2">
                  <c:v>15.2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0847424"/>
        <c:axId val="660851232"/>
      </c:barChart>
      <c:catAx>
        <c:axId val="660847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0851232"/>
        <c:crosses val="autoZero"/>
        <c:auto val="1"/>
        <c:lblAlgn val="ctr"/>
        <c:lblOffset val="100"/>
        <c:noMultiLvlLbl val="0"/>
      </c:catAx>
      <c:valAx>
        <c:axId val="6608512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0847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Feuil26!$H$6</c:f>
              <c:strCache>
                <c:ptCount val="1"/>
                <c:pt idx="0">
                  <c:v>Besoins non satisfaits en matière de contraception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Feuil26!$G$7:$G$9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Feuil26!$H$7:$H$9</c:f>
              <c:numCache>
                <c:formatCode>General</c:formatCode>
                <c:ptCount val="3"/>
                <c:pt idx="0">
                  <c:v>33.1</c:v>
                </c:pt>
                <c:pt idx="1">
                  <c:v>24.6</c:v>
                </c:pt>
                <c:pt idx="2">
                  <c:v>26.4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0854496"/>
        <c:axId val="660846880"/>
      </c:barChart>
      <c:catAx>
        <c:axId val="660854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0846880"/>
        <c:crosses val="autoZero"/>
        <c:auto val="1"/>
        <c:lblAlgn val="ctr"/>
        <c:lblOffset val="100"/>
        <c:noMultiLvlLbl val="0"/>
      </c:catAx>
      <c:valAx>
        <c:axId val="660846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0854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485719398711525"/>
          <c:y val="3.2502302731147327E-2"/>
          <c:w val="0.76089286566451919"/>
          <c:h val="0.8613347534768971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Feuil27!$A$8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Feuil27!$B$6:$H$7</c:f>
              <c:strCache>
                <c:ptCount val="7"/>
                <c:pt idx="0">
                  <c:v>Médecin</c:v>
                </c:pt>
                <c:pt idx="1">
                  <c:v>Infirmière/sage-femme</c:v>
                </c:pt>
                <c:pt idx="2">
                  <c:v>Sage-femme auxiliaire</c:v>
                </c:pt>
                <c:pt idx="3">
                  <c:v>Matrone</c:v>
                </c:pt>
                <c:pt idx="4">
                  <c:v>Accoucheuse traditionnelle</c:v>
                </c:pt>
                <c:pt idx="5">
                  <c:v>Agent  de santé communautaire</c:v>
                </c:pt>
                <c:pt idx="6">
                  <c:v>Autre</c:v>
                </c:pt>
              </c:strCache>
            </c:strRef>
          </c:cat>
          <c:val>
            <c:numRef>
              <c:f>Feuil27!$B$8:$H$8</c:f>
              <c:numCache>
                <c:formatCode>General</c:formatCode>
                <c:ptCount val="7"/>
                <c:pt idx="0">
                  <c:v>5.6</c:v>
                </c:pt>
                <c:pt idx="1">
                  <c:v>77.2</c:v>
                </c:pt>
                <c:pt idx="2">
                  <c:v>9.3000000000000007</c:v>
                </c:pt>
                <c:pt idx="3">
                  <c:v>0.3</c:v>
                </c:pt>
                <c:pt idx="4">
                  <c:v>0</c:v>
                </c:pt>
                <c:pt idx="5">
                  <c:v>0.1</c:v>
                </c:pt>
                <c:pt idx="6">
                  <c:v>0.2</c:v>
                </c:pt>
              </c:numCache>
            </c:numRef>
          </c:val>
        </c:ser>
        <c:ser>
          <c:idx val="1"/>
          <c:order val="1"/>
          <c:tx>
            <c:strRef>
              <c:f>Feuil27!$A$9</c:f>
              <c:strCache>
                <c:ptCount val="1"/>
                <c:pt idx="0">
                  <c:v>Atacora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Feuil27!$B$6:$H$7</c:f>
              <c:strCache>
                <c:ptCount val="7"/>
                <c:pt idx="0">
                  <c:v>Médecin</c:v>
                </c:pt>
                <c:pt idx="1">
                  <c:v>Infirmière/sage-femme</c:v>
                </c:pt>
                <c:pt idx="2">
                  <c:v>Sage-femme auxiliaire</c:v>
                </c:pt>
                <c:pt idx="3">
                  <c:v>Matrone</c:v>
                </c:pt>
                <c:pt idx="4">
                  <c:v>Accoucheuse traditionnelle</c:v>
                </c:pt>
                <c:pt idx="5">
                  <c:v>Agent  de santé communautaire</c:v>
                </c:pt>
                <c:pt idx="6">
                  <c:v>Autre</c:v>
                </c:pt>
              </c:strCache>
            </c:strRef>
          </c:cat>
          <c:val>
            <c:numRef>
              <c:f>Feuil27!$B$9:$H$9</c:f>
              <c:numCache>
                <c:formatCode>General</c:formatCode>
                <c:ptCount val="7"/>
                <c:pt idx="0">
                  <c:v>1.2</c:v>
                </c:pt>
                <c:pt idx="1">
                  <c:v>84.4</c:v>
                </c:pt>
                <c:pt idx="2">
                  <c:v>1</c:v>
                </c:pt>
                <c:pt idx="3">
                  <c:v>0.3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2"/>
          <c:order val="2"/>
          <c:tx>
            <c:strRef>
              <c:f>Feuil27!$A$10</c:f>
              <c:strCache>
                <c:ptCount val="1"/>
                <c:pt idx="0">
                  <c:v>Donga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Feuil27!$B$6:$H$7</c:f>
              <c:strCache>
                <c:ptCount val="7"/>
                <c:pt idx="0">
                  <c:v>Médecin</c:v>
                </c:pt>
                <c:pt idx="1">
                  <c:v>Infirmière/sage-femme</c:v>
                </c:pt>
                <c:pt idx="2">
                  <c:v>Sage-femme auxiliaire</c:v>
                </c:pt>
                <c:pt idx="3">
                  <c:v>Matrone</c:v>
                </c:pt>
                <c:pt idx="4">
                  <c:v>Accoucheuse traditionnelle</c:v>
                </c:pt>
                <c:pt idx="5">
                  <c:v>Agent  de santé communautaire</c:v>
                </c:pt>
                <c:pt idx="6">
                  <c:v>Autre</c:v>
                </c:pt>
              </c:strCache>
            </c:strRef>
          </c:cat>
          <c:val>
            <c:numRef>
              <c:f>Feuil27!$B$10:$H$10</c:f>
              <c:numCache>
                <c:formatCode>General</c:formatCode>
                <c:ptCount val="7"/>
                <c:pt idx="0">
                  <c:v>2.2999999999999998</c:v>
                </c:pt>
                <c:pt idx="1">
                  <c:v>79.5</c:v>
                </c:pt>
                <c:pt idx="2">
                  <c:v>2.5</c:v>
                </c:pt>
                <c:pt idx="3">
                  <c:v>0.2</c:v>
                </c:pt>
                <c:pt idx="4">
                  <c:v>0</c:v>
                </c:pt>
                <c:pt idx="5">
                  <c:v>0.1</c:v>
                </c:pt>
                <c:pt idx="6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660855584"/>
        <c:axId val="660855040"/>
      </c:barChart>
      <c:catAx>
        <c:axId val="660855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0855040"/>
        <c:crosses val="autoZero"/>
        <c:auto val="1"/>
        <c:lblAlgn val="ctr"/>
        <c:lblOffset val="100"/>
        <c:noMultiLvlLbl val="0"/>
      </c:catAx>
      <c:valAx>
        <c:axId val="660855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0855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'CHP05'!$A$5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'CHP05'!$B$4:$F$4</c:f>
              <c:strCache>
                <c:ptCount val="5"/>
                <c:pt idx="0">
                  <c:v>Très petit</c:v>
                </c:pt>
                <c:pt idx="1">
                  <c:v>Plus petit que la moyenne</c:v>
                </c:pt>
                <c:pt idx="2">
                  <c:v>Moyen</c:v>
                </c:pt>
                <c:pt idx="3">
                  <c:v>Plus gros que la moyenne ou très gros</c:v>
                </c:pt>
                <c:pt idx="4">
                  <c:v>NSP</c:v>
                </c:pt>
              </c:strCache>
            </c:strRef>
          </c:cat>
          <c:val>
            <c:numRef>
              <c:f>'CHP05'!$B$5:$F$5</c:f>
              <c:numCache>
                <c:formatCode>General</c:formatCode>
                <c:ptCount val="5"/>
                <c:pt idx="0">
                  <c:v>3</c:v>
                </c:pt>
                <c:pt idx="1">
                  <c:v>9.6999999999999993</c:v>
                </c:pt>
                <c:pt idx="2">
                  <c:v>59.2</c:v>
                </c:pt>
                <c:pt idx="3">
                  <c:v>27.5</c:v>
                </c:pt>
                <c:pt idx="4">
                  <c:v>0.6</c:v>
                </c:pt>
              </c:numCache>
            </c:numRef>
          </c:val>
        </c:ser>
        <c:ser>
          <c:idx val="1"/>
          <c:order val="1"/>
          <c:tx>
            <c:strRef>
              <c:f>'CHP05'!$A$6</c:f>
              <c:strCache>
                <c:ptCount val="1"/>
                <c:pt idx="0">
                  <c:v>Atacora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'CHP05'!$B$4:$F$4</c:f>
              <c:strCache>
                <c:ptCount val="5"/>
                <c:pt idx="0">
                  <c:v>Très petit</c:v>
                </c:pt>
                <c:pt idx="1">
                  <c:v>Plus petit que la moyenne</c:v>
                </c:pt>
                <c:pt idx="2">
                  <c:v>Moyen</c:v>
                </c:pt>
                <c:pt idx="3">
                  <c:v>Plus gros que la moyenne ou très gros</c:v>
                </c:pt>
                <c:pt idx="4">
                  <c:v>NSP</c:v>
                </c:pt>
              </c:strCache>
            </c:strRef>
          </c:cat>
          <c:val>
            <c:numRef>
              <c:f>'CHP05'!$B$6:$F$6</c:f>
              <c:numCache>
                <c:formatCode>General</c:formatCode>
                <c:ptCount val="5"/>
                <c:pt idx="0">
                  <c:v>2.2000000000000002</c:v>
                </c:pt>
                <c:pt idx="1">
                  <c:v>9</c:v>
                </c:pt>
                <c:pt idx="2">
                  <c:v>76.900000000000006</c:v>
                </c:pt>
                <c:pt idx="3">
                  <c:v>11.8</c:v>
                </c:pt>
                <c:pt idx="4">
                  <c:v>0.2</c:v>
                </c:pt>
              </c:numCache>
            </c:numRef>
          </c:val>
        </c:ser>
        <c:ser>
          <c:idx val="2"/>
          <c:order val="2"/>
          <c:tx>
            <c:strRef>
              <c:f>'CHP05'!$A$7</c:f>
              <c:strCache>
                <c:ptCount val="1"/>
                <c:pt idx="0">
                  <c:v>Donga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'CHP05'!$B$4:$F$4</c:f>
              <c:strCache>
                <c:ptCount val="5"/>
                <c:pt idx="0">
                  <c:v>Très petit</c:v>
                </c:pt>
                <c:pt idx="1">
                  <c:v>Plus petit que la moyenne</c:v>
                </c:pt>
                <c:pt idx="2">
                  <c:v>Moyen</c:v>
                </c:pt>
                <c:pt idx="3">
                  <c:v>Plus gros que la moyenne ou très gros</c:v>
                </c:pt>
                <c:pt idx="4">
                  <c:v>NSP</c:v>
                </c:pt>
              </c:strCache>
            </c:strRef>
          </c:cat>
          <c:val>
            <c:numRef>
              <c:f>'CHP05'!$B$7:$F$7</c:f>
              <c:numCache>
                <c:formatCode>General</c:formatCode>
                <c:ptCount val="5"/>
                <c:pt idx="0">
                  <c:v>0.8</c:v>
                </c:pt>
                <c:pt idx="1">
                  <c:v>5</c:v>
                </c:pt>
                <c:pt idx="2">
                  <c:v>86.7</c:v>
                </c:pt>
                <c:pt idx="3">
                  <c:v>6.7</c:v>
                </c:pt>
                <c:pt idx="4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3475088"/>
        <c:axId val="603470736"/>
      </c:barChart>
      <c:catAx>
        <c:axId val="603475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03470736"/>
        <c:crosses val="autoZero"/>
        <c:auto val="1"/>
        <c:lblAlgn val="ctr"/>
        <c:lblOffset val="100"/>
        <c:noMultiLvlLbl val="0"/>
      </c:catAx>
      <c:valAx>
        <c:axId val="603470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03475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3982501716772344"/>
          <c:y val="0.13795450936873996"/>
          <c:w val="0.36017491962298631"/>
          <c:h val="9.00759883729175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Feuil28!$B$3</c:f>
              <c:strCache>
                <c:ptCount val="1"/>
                <c:pt idx="0">
                  <c:v>Examen de santé après la naissance dans le centre de santé ou à la maison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Feuil28!$A$4:$A$6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Feuil28!$B$4:$B$6</c:f>
              <c:numCache>
                <c:formatCode>General</c:formatCode>
                <c:ptCount val="3"/>
                <c:pt idx="0">
                  <c:v>77.5</c:v>
                </c:pt>
                <c:pt idx="1">
                  <c:v>79.900000000000006</c:v>
                </c:pt>
                <c:pt idx="2">
                  <c:v>76.099999999999994</c:v>
                </c:pt>
              </c:numCache>
            </c:numRef>
          </c:val>
        </c:ser>
        <c:ser>
          <c:idx val="1"/>
          <c:order val="1"/>
          <c:tx>
            <c:strRef>
              <c:f>Feuil28!$C$3</c:f>
              <c:strCache>
                <c:ptCount val="1"/>
                <c:pt idx="0">
                  <c:v>Examens post-natals pour nouveau-nés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Feuil28!$A$4:$A$6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Feuil28!$C$4:$C$6</c:f>
              <c:numCache>
                <c:formatCode>General</c:formatCode>
                <c:ptCount val="3"/>
                <c:pt idx="0">
                  <c:v>80.400000000000006</c:v>
                </c:pt>
                <c:pt idx="1">
                  <c:v>84.4</c:v>
                </c:pt>
                <c:pt idx="2">
                  <c:v>81.3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0849600"/>
        <c:axId val="660847968"/>
      </c:barChart>
      <c:catAx>
        <c:axId val="660849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0847968"/>
        <c:crosses val="autoZero"/>
        <c:auto val="1"/>
        <c:lblAlgn val="ctr"/>
        <c:lblOffset val="100"/>
        <c:noMultiLvlLbl val="0"/>
      </c:catAx>
      <c:valAx>
        <c:axId val="6608479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0849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Feuil30!$B$4</c:f>
              <c:strCache>
                <c:ptCount val="1"/>
                <c:pt idx="0">
                  <c:v>Examens de santé après la naissance tout en étant dans un centre de santé ou à domicile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Feuil30!$A$5:$A$7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Feuil30!$B$5:$B$7</c:f>
              <c:numCache>
                <c:formatCode>General</c:formatCode>
                <c:ptCount val="3"/>
                <c:pt idx="0">
                  <c:v>76.3</c:v>
                </c:pt>
                <c:pt idx="1">
                  <c:v>77.900000000000006</c:v>
                </c:pt>
                <c:pt idx="2">
                  <c:v>75.5</c:v>
                </c:pt>
              </c:numCache>
            </c:numRef>
          </c:val>
        </c:ser>
        <c:ser>
          <c:idx val="1"/>
          <c:order val="1"/>
          <c:tx>
            <c:strRef>
              <c:f>Feuil30!$C$4</c:f>
              <c:strCache>
                <c:ptCount val="1"/>
                <c:pt idx="0">
                  <c:v>Examen de santé post-natal pour la mère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Feuil30!$A$5:$A$7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Feuil30!$C$5:$C$7</c:f>
              <c:numCache>
                <c:formatCode>General</c:formatCode>
                <c:ptCount val="3"/>
                <c:pt idx="0">
                  <c:v>78.2</c:v>
                </c:pt>
                <c:pt idx="1">
                  <c:v>81.8</c:v>
                </c:pt>
                <c:pt idx="2">
                  <c:v>79.3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0856672"/>
        <c:axId val="660857760"/>
      </c:barChart>
      <c:catAx>
        <c:axId val="660856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0857760"/>
        <c:crosses val="autoZero"/>
        <c:auto val="1"/>
        <c:lblAlgn val="ctr"/>
        <c:lblOffset val="100"/>
        <c:noMultiLvlLbl val="0"/>
      </c:catAx>
      <c:valAx>
        <c:axId val="660857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0856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862305673329295E-2"/>
          <c:y val="8.3333333333333329E-2"/>
          <c:w val="0.94350948919846556"/>
          <c:h val="0.829636583888552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'CH09'!$B$4</c:f>
              <c:strCache>
                <c:ptCount val="1"/>
                <c:pt idx="0">
                  <c:v>Pourcentage d'enfants de 36-59 mois fréquentant un programme préscolaire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'CH09'!$A$5:$A$7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'CH09'!$B$5:$B$7</c:f>
              <c:numCache>
                <c:formatCode>General</c:formatCode>
                <c:ptCount val="3"/>
                <c:pt idx="0">
                  <c:v>13</c:v>
                </c:pt>
                <c:pt idx="1">
                  <c:v>2.1</c:v>
                </c:pt>
                <c:pt idx="2">
                  <c:v>11.8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0845248"/>
        <c:axId val="662995280"/>
      </c:barChart>
      <c:catAx>
        <c:axId val="660845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995280"/>
        <c:crosses val="autoZero"/>
        <c:auto val="1"/>
        <c:lblAlgn val="ctr"/>
        <c:lblOffset val="100"/>
        <c:noMultiLvlLbl val="0"/>
      </c:catAx>
      <c:valAx>
        <c:axId val="6629952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0845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Feuil2!$A$8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Feuil2!$B$7:$D$7</c:f>
              <c:strCache>
                <c:ptCount val="3"/>
                <c:pt idx="0">
                  <c:v>Pourcentage d'enfants avec qui un membre adulte du ménage s'est engagé dans 4 activités ou plus</c:v>
                </c:pt>
                <c:pt idx="1">
                  <c:v>Pourcentage d'enfants avec qui le père biologique s'est engagé  dans 4 activités ou plus</c:v>
                </c:pt>
                <c:pt idx="2">
                  <c:v>Pourcentage d'enfants avec qui la mère biologique s'est engagée dans 4 activités ou plus</c:v>
                </c:pt>
              </c:strCache>
            </c:strRef>
          </c:cat>
          <c:val>
            <c:numRef>
              <c:f>Feuil2!$B$8:$D$8</c:f>
              <c:numCache>
                <c:formatCode>General</c:formatCode>
                <c:ptCount val="3"/>
                <c:pt idx="0">
                  <c:v>27.7</c:v>
                </c:pt>
                <c:pt idx="1">
                  <c:v>5.2</c:v>
                </c:pt>
                <c:pt idx="2">
                  <c:v>13.3</c:v>
                </c:pt>
              </c:numCache>
            </c:numRef>
          </c:val>
        </c:ser>
        <c:ser>
          <c:idx val="1"/>
          <c:order val="1"/>
          <c:tx>
            <c:strRef>
              <c:f>Feuil2!$A$9</c:f>
              <c:strCache>
                <c:ptCount val="1"/>
                <c:pt idx="0">
                  <c:v>Atacora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Feuil2!$B$7:$D$7</c:f>
              <c:strCache>
                <c:ptCount val="3"/>
                <c:pt idx="0">
                  <c:v>Pourcentage d'enfants avec qui un membre adulte du ménage s'est engagé dans 4 activités ou plus</c:v>
                </c:pt>
                <c:pt idx="1">
                  <c:v>Pourcentage d'enfants avec qui le père biologique s'est engagé  dans 4 activités ou plus</c:v>
                </c:pt>
                <c:pt idx="2">
                  <c:v>Pourcentage d'enfants avec qui la mère biologique s'est engagée dans 4 activités ou plus</c:v>
                </c:pt>
              </c:strCache>
            </c:strRef>
          </c:cat>
          <c:val>
            <c:numRef>
              <c:f>Feuil2!$B$9:$D$9</c:f>
              <c:numCache>
                <c:formatCode>General</c:formatCode>
                <c:ptCount val="3"/>
                <c:pt idx="0">
                  <c:v>8</c:v>
                </c:pt>
                <c:pt idx="1">
                  <c:v>2</c:v>
                </c:pt>
                <c:pt idx="2">
                  <c:v>2.5</c:v>
                </c:pt>
              </c:numCache>
            </c:numRef>
          </c:val>
        </c:ser>
        <c:ser>
          <c:idx val="2"/>
          <c:order val="2"/>
          <c:tx>
            <c:strRef>
              <c:f>Feuil2!$A$10</c:f>
              <c:strCache>
                <c:ptCount val="1"/>
                <c:pt idx="0">
                  <c:v>Donga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Feuil2!$B$7:$D$7</c:f>
              <c:strCache>
                <c:ptCount val="3"/>
                <c:pt idx="0">
                  <c:v>Pourcentage d'enfants avec qui un membre adulte du ménage s'est engagé dans 4 activités ou plus</c:v>
                </c:pt>
                <c:pt idx="1">
                  <c:v>Pourcentage d'enfants avec qui le père biologique s'est engagé  dans 4 activités ou plus</c:v>
                </c:pt>
                <c:pt idx="2">
                  <c:v>Pourcentage d'enfants avec qui la mère biologique s'est engagée dans 4 activités ou plus</c:v>
                </c:pt>
              </c:strCache>
            </c:strRef>
          </c:cat>
          <c:val>
            <c:numRef>
              <c:f>Feuil2!$B$10:$D$10</c:f>
              <c:numCache>
                <c:formatCode>General</c:formatCode>
                <c:ptCount val="3"/>
                <c:pt idx="0">
                  <c:v>14.2</c:v>
                </c:pt>
                <c:pt idx="1">
                  <c:v>1.7</c:v>
                </c:pt>
                <c:pt idx="2">
                  <c:v>4.0999999999999996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2989840"/>
        <c:axId val="662990384"/>
      </c:barChart>
      <c:catAx>
        <c:axId val="662989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990384"/>
        <c:crosses val="autoZero"/>
        <c:auto val="1"/>
        <c:lblAlgn val="ctr"/>
        <c:lblOffset val="100"/>
        <c:noMultiLvlLbl val="0"/>
      </c:catAx>
      <c:valAx>
        <c:axId val="662990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989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Feuil3!$B$3:$B$4</c:f>
              <c:strCache>
                <c:ptCount val="2"/>
                <c:pt idx="0">
                  <c:v>Score de l'indice de développement du jeune enfant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Feuil3!$A$5:$A$7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Feuil3!$B$5:$B$7</c:f>
              <c:numCache>
                <c:formatCode>General</c:formatCode>
                <c:ptCount val="3"/>
                <c:pt idx="0">
                  <c:v>61.4</c:v>
                </c:pt>
                <c:pt idx="1">
                  <c:v>66.3</c:v>
                </c:pt>
                <c:pt idx="2">
                  <c:v>67.8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2996912"/>
        <c:axId val="662982768"/>
      </c:barChart>
      <c:catAx>
        <c:axId val="662996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982768"/>
        <c:crosses val="autoZero"/>
        <c:auto val="1"/>
        <c:lblAlgn val="ctr"/>
        <c:lblOffset val="100"/>
        <c:noMultiLvlLbl val="0"/>
      </c:catAx>
      <c:valAx>
        <c:axId val="6629827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996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Feuil5!$B$3</c:f>
              <c:strCache>
                <c:ptCount val="1"/>
                <c:pt idx="0">
                  <c:v>Pourcentage d'enfants fréquentant la première classe du primaire qui ont fréquenté un établissement préscolaire l'année précédente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Feuil5!$A$4:$A$6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Feuil5!$B$4:$B$6</c:f>
              <c:numCache>
                <c:formatCode>General</c:formatCode>
                <c:ptCount val="3"/>
                <c:pt idx="0">
                  <c:v>19.7</c:v>
                </c:pt>
                <c:pt idx="1">
                  <c:v>8.1999999999999993</c:v>
                </c:pt>
                <c:pt idx="2">
                  <c:v>17.5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2988752"/>
        <c:axId val="662990928"/>
      </c:barChart>
      <c:catAx>
        <c:axId val="662988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990928"/>
        <c:crosses val="autoZero"/>
        <c:auto val="1"/>
        <c:lblAlgn val="ctr"/>
        <c:lblOffset val="100"/>
        <c:noMultiLvlLbl val="0"/>
      </c:catAx>
      <c:valAx>
        <c:axId val="662990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988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767077787842889E-2"/>
          <c:y val="0.02"/>
          <c:w val="0.94800873342159664"/>
          <c:h val="0.696151968503937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Feuil31!$G$16</c:f>
              <c:strCache>
                <c:ptCount val="1"/>
                <c:pt idx="0">
                  <c:v>Pourcentage d'enfants en âge d'aller à l'école primaire fréquentant l'école primaire ou secondaire (taux net ajusté de fréquentation)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Feuil31!$F$17:$F$19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Feuil31!$G$17:$G$19</c:f>
              <c:numCache>
                <c:formatCode>General</c:formatCode>
                <c:ptCount val="3"/>
                <c:pt idx="0">
                  <c:v>74.900000000000006</c:v>
                </c:pt>
                <c:pt idx="1">
                  <c:v>67.099999999999994</c:v>
                </c:pt>
                <c:pt idx="2">
                  <c:v>74.099999999999994</c:v>
                </c:pt>
              </c:numCache>
            </c:numRef>
          </c:val>
        </c:ser>
        <c:ser>
          <c:idx val="1"/>
          <c:order val="1"/>
          <c:tx>
            <c:strRef>
              <c:f>Feuil31!$H$16</c:f>
              <c:strCache>
                <c:ptCount val="1"/>
                <c:pt idx="0">
                  <c:v>Pourcentage d'enfants en âge d'aller à l'école secondaire fréquentant l'école secondaire ou supérieure (taux net de fréquentation ajusté)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Feuil31!$F$17:$F$19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Feuil31!$H$17:$H$19</c:f>
              <c:numCache>
                <c:formatCode>General</c:formatCode>
                <c:ptCount val="3"/>
                <c:pt idx="0">
                  <c:v>44</c:v>
                </c:pt>
                <c:pt idx="1">
                  <c:v>31.6</c:v>
                </c:pt>
                <c:pt idx="2">
                  <c:v>32.299999999999997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2996368"/>
        <c:axId val="662994192"/>
      </c:barChart>
      <c:catAx>
        <c:axId val="662996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994192"/>
        <c:crosses val="autoZero"/>
        <c:auto val="1"/>
        <c:lblAlgn val="ctr"/>
        <c:lblOffset val="100"/>
        <c:noMultiLvlLbl val="0"/>
      </c:catAx>
      <c:valAx>
        <c:axId val="662994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996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1778853970687298E-2"/>
          <c:y val="0.79559426533947419"/>
          <c:w val="0.87414140710287325"/>
          <c:h val="0.1666698856039221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Feuil33!$A$5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-3.3333333333333437E-2"/>
                  <c:y val="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Feuil33!$B$4:$E$4</c:f>
              <c:strCache>
                <c:ptCount val="4"/>
                <c:pt idx="0">
                  <c:v>Pourcentage de femmes (15-49 ans) mariées  avant 15 ans</c:v>
                </c:pt>
                <c:pt idx="1">
                  <c:v>Pourcentage de femmes (15-49 ans) mariées avant 18 ans</c:v>
                </c:pt>
                <c:pt idx="2">
                  <c:v>Pourcentage de femmes (15-19 ans) actuellement mariées ou en union</c:v>
                </c:pt>
                <c:pt idx="3">
                  <c:v>Pourcentage de femmes (15-49 ans) en mariage/union polygame4</c:v>
                </c:pt>
              </c:strCache>
            </c:strRef>
          </c:cat>
          <c:val>
            <c:numRef>
              <c:f>Feuil33!$B$5:$E$5</c:f>
              <c:numCache>
                <c:formatCode>General</c:formatCode>
                <c:ptCount val="4"/>
                <c:pt idx="0">
                  <c:v>8.8000000000000007</c:v>
                </c:pt>
                <c:pt idx="1">
                  <c:v>31.7</c:v>
                </c:pt>
                <c:pt idx="2">
                  <c:v>16</c:v>
                </c:pt>
                <c:pt idx="3">
                  <c:v>41.2</c:v>
                </c:pt>
              </c:numCache>
            </c:numRef>
          </c:val>
        </c:ser>
        <c:ser>
          <c:idx val="1"/>
          <c:order val="1"/>
          <c:tx>
            <c:strRef>
              <c:f>Feuil33!$A$6</c:f>
              <c:strCache>
                <c:ptCount val="1"/>
                <c:pt idx="0">
                  <c:v>Atacora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Feuil33!$B$4:$E$4</c:f>
              <c:strCache>
                <c:ptCount val="4"/>
                <c:pt idx="0">
                  <c:v>Pourcentage de femmes (15-49 ans) mariées  avant 15 ans</c:v>
                </c:pt>
                <c:pt idx="1">
                  <c:v>Pourcentage de femmes (15-49 ans) mariées avant 18 ans</c:v>
                </c:pt>
                <c:pt idx="2">
                  <c:v>Pourcentage de femmes (15-19 ans) actuellement mariées ou en union</c:v>
                </c:pt>
                <c:pt idx="3">
                  <c:v>Pourcentage de femmes (15-49 ans) en mariage/union polygame4</c:v>
                </c:pt>
              </c:strCache>
            </c:strRef>
          </c:cat>
          <c:val>
            <c:numRef>
              <c:f>Feuil33!$B$6:$E$6</c:f>
              <c:numCache>
                <c:formatCode>General</c:formatCode>
                <c:ptCount val="4"/>
                <c:pt idx="0">
                  <c:v>11.2</c:v>
                </c:pt>
                <c:pt idx="1">
                  <c:v>36.799999999999997</c:v>
                </c:pt>
                <c:pt idx="2">
                  <c:v>19.600000000000001</c:v>
                </c:pt>
                <c:pt idx="3">
                  <c:v>39.299999999999997</c:v>
                </c:pt>
              </c:numCache>
            </c:numRef>
          </c:val>
        </c:ser>
        <c:ser>
          <c:idx val="2"/>
          <c:order val="2"/>
          <c:tx>
            <c:strRef>
              <c:f>Feuil33!$A$7</c:f>
              <c:strCache>
                <c:ptCount val="1"/>
                <c:pt idx="0">
                  <c:v>Donga</c:v>
                </c:pt>
              </c:strCache>
            </c:strRef>
          </c:tx>
          <c:spPr>
            <a:pattFill prst="wdUp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222222222222217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77777777777772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Feuil33!$B$4:$E$4</c:f>
              <c:strCache>
                <c:ptCount val="4"/>
                <c:pt idx="0">
                  <c:v>Pourcentage de femmes (15-49 ans) mariées  avant 15 ans</c:v>
                </c:pt>
                <c:pt idx="1">
                  <c:v>Pourcentage de femmes (15-49 ans) mariées avant 18 ans</c:v>
                </c:pt>
                <c:pt idx="2">
                  <c:v>Pourcentage de femmes (15-19 ans) actuellement mariées ou en union</c:v>
                </c:pt>
                <c:pt idx="3">
                  <c:v>Pourcentage de femmes (15-49 ans) en mariage/union polygame4</c:v>
                </c:pt>
              </c:strCache>
            </c:strRef>
          </c:cat>
          <c:val>
            <c:numRef>
              <c:f>Feuil33!$B$7:$E$7</c:f>
              <c:numCache>
                <c:formatCode>General</c:formatCode>
                <c:ptCount val="4"/>
                <c:pt idx="0">
                  <c:v>10.1</c:v>
                </c:pt>
                <c:pt idx="1">
                  <c:v>36.700000000000003</c:v>
                </c:pt>
                <c:pt idx="2">
                  <c:v>25.1</c:v>
                </c:pt>
                <c:pt idx="3">
                  <c:v>47.4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2983312"/>
        <c:axId val="662987664"/>
      </c:barChart>
      <c:catAx>
        <c:axId val="662983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987664"/>
        <c:crosses val="autoZero"/>
        <c:auto val="1"/>
        <c:lblAlgn val="ctr"/>
        <c:lblOffset val="100"/>
        <c:noMultiLvlLbl val="0"/>
      </c:catAx>
      <c:valAx>
        <c:axId val="662987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983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Feuil34!$A$5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Feuil34!$B$4:$E$4</c:f>
              <c:strCache>
                <c:ptCount val="4"/>
                <c:pt idx="0">
                  <c:v>Pourcentage hommes (15-49 ans) mariés avant 15 ans1</c:v>
                </c:pt>
                <c:pt idx="1">
                  <c:v>Pourcentage hommes (15-49 ans) mariés avant 18 ans</c:v>
                </c:pt>
                <c:pt idx="2">
                  <c:v>Pourcentage d'hommes (15-19 ans) actuellement mariés ou en union</c:v>
                </c:pt>
                <c:pt idx="3">
                  <c:v>Pourcentage d'hommes (15-49 ans) en mariage/union polygame</c:v>
                </c:pt>
              </c:strCache>
            </c:strRef>
          </c:cat>
          <c:val>
            <c:numRef>
              <c:f>Feuil34!$B$5:$E$5</c:f>
              <c:numCache>
                <c:formatCode>General</c:formatCode>
                <c:ptCount val="4"/>
                <c:pt idx="0">
                  <c:v>1.4</c:v>
                </c:pt>
                <c:pt idx="1">
                  <c:v>6.1</c:v>
                </c:pt>
                <c:pt idx="2">
                  <c:v>0.6</c:v>
                </c:pt>
                <c:pt idx="3">
                  <c:v>18.600000000000001</c:v>
                </c:pt>
              </c:numCache>
            </c:numRef>
          </c:val>
        </c:ser>
        <c:ser>
          <c:idx val="1"/>
          <c:order val="1"/>
          <c:tx>
            <c:strRef>
              <c:f>Feuil34!$A$6</c:f>
              <c:strCache>
                <c:ptCount val="1"/>
                <c:pt idx="0">
                  <c:v>Atacora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Feuil34!$B$4:$E$4</c:f>
              <c:strCache>
                <c:ptCount val="4"/>
                <c:pt idx="0">
                  <c:v>Pourcentage hommes (15-49 ans) mariés avant 15 ans1</c:v>
                </c:pt>
                <c:pt idx="1">
                  <c:v>Pourcentage hommes (15-49 ans) mariés avant 18 ans</c:v>
                </c:pt>
                <c:pt idx="2">
                  <c:v>Pourcentage d'hommes (15-19 ans) actuellement mariés ou en union</c:v>
                </c:pt>
                <c:pt idx="3">
                  <c:v>Pourcentage d'hommes (15-49 ans) en mariage/union polygame</c:v>
                </c:pt>
              </c:strCache>
            </c:strRef>
          </c:cat>
          <c:val>
            <c:numRef>
              <c:f>Feuil34!$B$6:$E$6</c:f>
              <c:numCache>
                <c:formatCode>General</c:formatCode>
                <c:ptCount val="4"/>
                <c:pt idx="0">
                  <c:v>1.3</c:v>
                </c:pt>
                <c:pt idx="1">
                  <c:v>5.0999999999999996</c:v>
                </c:pt>
                <c:pt idx="2">
                  <c:v>0</c:v>
                </c:pt>
                <c:pt idx="3">
                  <c:v>17.899999999999999</c:v>
                </c:pt>
              </c:numCache>
            </c:numRef>
          </c:val>
        </c:ser>
        <c:ser>
          <c:idx val="2"/>
          <c:order val="2"/>
          <c:tx>
            <c:strRef>
              <c:f>Feuil34!$A$7</c:f>
              <c:strCache>
                <c:ptCount val="1"/>
                <c:pt idx="0">
                  <c:v>Donga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Feuil34!$B$4:$E$4</c:f>
              <c:strCache>
                <c:ptCount val="4"/>
                <c:pt idx="0">
                  <c:v>Pourcentage hommes (15-49 ans) mariés avant 15 ans1</c:v>
                </c:pt>
                <c:pt idx="1">
                  <c:v>Pourcentage hommes (15-49 ans) mariés avant 18 ans</c:v>
                </c:pt>
                <c:pt idx="2">
                  <c:v>Pourcentage d'hommes (15-19 ans) actuellement mariés ou en union</c:v>
                </c:pt>
                <c:pt idx="3">
                  <c:v>Pourcentage d'hommes (15-49 ans) en mariage/union polygame</c:v>
                </c:pt>
              </c:strCache>
            </c:strRef>
          </c:cat>
          <c:val>
            <c:numRef>
              <c:f>Feuil34!$B$7:$E$7</c:f>
              <c:numCache>
                <c:formatCode>General</c:formatCode>
                <c:ptCount val="4"/>
                <c:pt idx="0">
                  <c:v>0.5</c:v>
                </c:pt>
                <c:pt idx="1">
                  <c:v>5.2</c:v>
                </c:pt>
                <c:pt idx="2">
                  <c:v>0.9</c:v>
                </c:pt>
                <c:pt idx="3">
                  <c:v>21.9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2998000"/>
        <c:axId val="662983856"/>
      </c:barChart>
      <c:catAx>
        <c:axId val="662998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983856"/>
        <c:crosses val="autoZero"/>
        <c:auto val="1"/>
        <c:lblAlgn val="ctr"/>
        <c:lblOffset val="100"/>
        <c:noMultiLvlLbl val="0"/>
      </c:catAx>
      <c:valAx>
        <c:axId val="662983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998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Feuil35!$B$3</c:f>
              <c:strCache>
                <c:ptCount val="1"/>
                <c:pt idx="0">
                  <c:v>Pourcentage de femmes (15-49 ans) ayant subi n'importe quelle forme de MGF/E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Feuil35!$A$4:$A$6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Feuil35!$B$4:$B$6</c:f>
              <c:numCache>
                <c:formatCode>General</c:formatCode>
                <c:ptCount val="3"/>
                <c:pt idx="0">
                  <c:v>9.1999999999999993</c:v>
                </c:pt>
                <c:pt idx="1">
                  <c:v>9.3000000000000007</c:v>
                </c:pt>
                <c:pt idx="2">
                  <c:v>36.799999999999997</c:v>
                </c:pt>
              </c:numCache>
            </c:numRef>
          </c:val>
        </c:ser>
        <c:ser>
          <c:idx val="1"/>
          <c:order val="1"/>
          <c:tx>
            <c:strRef>
              <c:f>Feuil35!$C$3</c:f>
              <c:strCache>
                <c:ptCount val="1"/>
                <c:pt idx="0">
                  <c:v>Pourcentage de filles (0-14 ans) ayant subi n'importe quelle forme de MGF/E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Feuil35!$A$4:$A$6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Feuil35!$C$4:$C$6</c:f>
              <c:numCache>
                <c:formatCode>General</c:formatCode>
                <c:ptCount val="3"/>
                <c:pt idx="0">
                  <c:v>0.2</c:v>
                </c:pt>
                <c:pt idx="1">
                  <c:v>0.1</c:v>
                </c:pt>
                <c:pt idx="2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662987120"/>
        <c:axId val="662988208"/>
      </c:barChart>
      <c:catAx>
        <c:axId val="6629871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988208"/>
        <c:crosses val="autoZero"/>
        <c:auto val="1"/>
        <c:lblAlgn val="ctr"/>
        <c:lblOffset val="100"/>
        <c:noMultiLvlLbl val="0"/>
      </c:catAx>
      <c:valAx>
        <c:axId val="662988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987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'Feuil4 (2)'!$B$7</c:f>
              <c:strCache>
                <c:ptCount val="1"/>
                <c:pt idx="0">
                  <c:v>Insuffisance pondérale (modérée et sévère)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'Feuil4 (2)'!$A$8:$A$10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'Feuil4 (2)'!$B$8:$B$10</c:f>
              <c:numCache>
                <c:formatCode>General</c:formatCode>
                <c:ptCount val="3"/>
                <c:pt idx="0">
                  <c:v>18</c:v>
                </c:pt>
                <c:pt idx="1">
                  <c:v>23.5</c:v>
                </c:pt>
                <c:pt idx="2">
                  <c:v>16.8</c:v>
                </c:pt>
              </c:numCache>
            </c:numRef>
          </c:val>
        </c:ser>
        <c:ser>
          <c:idx val="1"/>
          <c:order val="1"/>
          <c:tx>
            <c:strRef>
              <c:f>'Feuil4 (2)'!$C$7</c:f>
              <c:strCache>
                <c:ptCount val="1"/>
                <c:pt idx="0">
                  <c:v>Insuffisance pondérale (sévère)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'Feuil4 (2)'!$A$8:$A$10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'Feuil4 (2)'!$C$8:$C$10</c:f>
              <c:numCache>
                <c:formatCode>General</c:formatCode>
                <c:ptCount val="3"/>
                <c:pt idx="0">
                  <c:v>4.7</c:v>
                </c:pt>
                <c:pt idx="1">
                  <c:v>6</c:v>
                </c:pt>
                <c:pt idx="2">
                  <c:v>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3462032"/>
        <c:axId val="603463664"/>
      </c:barChart>
      <c:catAx>
        <c:axId val="603462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03463664"/>
        <c:crosses val="autoZero"/>
        <c:auto val="1"/>
        <c:lblAlgn val="ctr"/>
        <c:lblOffset val="100"/>
        <c:noMultiLvlLbl val="0"/>
      </c:catAx>
      <c:valAx>
        <c:axId val="603463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03462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 w="12700">
      <a:solidFill>
        <a:schemeClr val="accent6">
          <a:lumMod val="75000"/>
        </a:schemeClr>
      </a:solidFill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Feuil36!$A$5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Feuil36!$B$4:$D$4</c:f>
              <c:strCache>
                <c:ptCount val="3"/>
                <c:pt idx="0">
                  <c:v>Pourcentage d’enfants de 0-17 ans ne vivant avec aucun des parents biologiques</c:v>
                </c:pt>
                <c:pt idx="1">
                  <c:v>Pourcentage d'enfants dont un parent ou les deux sont décédés</c:v>
                </c:pt>
                <c:pt idx="2">
                  <c:v>Pourcentage d'enfants de 0-17 ans avec au moins un parent vivant à l'étranger</c:v>
                </c:pt>
              </c:strCache>
            </c:strRef>
          </c:cat>
          <c:val>
            <c:numRef>
              <c:f>Feuil36!$B$5:$D$5</c:f>
              <c:numCache>
                <c:formatCode>General</c:formatCode>
                <c:ptCount val="3"/>
                <c:pt idx="0">
                  <c:v>13.1</c:v>
                </c:pt>
                <c:pt idx="1">
                  <c:v>7.3</c:v>
                </c:pt>
                <c:pt idx="2">
                  <c:v>3.1</c:v>
                </c:pt>
              </c:numCache>
            </c:numRef>
          </c:val>
        </c:ser>
        <c:ser>
          <c:idx val="1"/>
          <c:order val="1"/>
          <c:tx>
            <c:strRef>
              <c:f>Feuil36!$A$6</c:f>
              <c:strCache>
                <c:ptCount val="1"/>
                <c:pt idx="0">
                  <c:v>Atacora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Feuil36!$B$4:$D$4</c:f>
              <c:strCache>
                <c:ptCount val="3"/>
                <c:pt idx="0">
                  <c:v>Pourcentage d’enfants de 0-17 ans ne vivant avec aucun des parents biologiques</c:v>
                </c:pt>
                <c:pt idx="1">
                  <c:v>Pourcentage d'enfants dont un parent ou les deux sont décédés</c:v>
                </c:pt>
                <c:pt idx="2">
                  <c:v>Pourcentage d'enfants de 0-17 ans avec au moins un parent vivant à l'étranger</c:v>
                </c:pt>
              </c:strCache>
            </c:strRef>
          </c:cat>
          <c:val>
            <c:numRef>
              <c:f>Feuil36!$B$6:$D$6</c:f>
              <c:numCache>
                <c:formatCode>General</c:formatCode>
                <c:ptCount val="3"/>
                <c:pt idx="0">
                  <c:v>11.6</c:v>
                </c:pt>
                <c:pt idx="1">
                  <c:v>7.7</c:v>
                </c:pt>
                <c:pt idx="2">
                  <c:v>2.5</c:v>
                </c:pt>
              </c:numCache>
            </c:numRef>
          </c:val>
        </c:ser>
        <c:ser>
          <c:idx val="2"/>
          <c:order val="2"/>
          <c:tx>
            <c:strRef>
              <c:f>Feuil36!$A$7</c:f>
              <c:strCache>
                <c:ptCount val="1"/>
                <c:pt idx="0">
                  <c:v>Donga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Feuil36!$B$4:$D$4</c:f>
              <c:strCache>
                <c:ptCount val="3"/>
                <c:pt idx="0">
                  <c:v>Pourcentage d’enfants de 0-17 ans ne vivant avec aucun des parents biologiques</c:v>
                </c:pt>
                <c:pt idx="1">
                  <c:v>Pourcentage d'enfants dont un parent ou les deux sont décédés</c:v>
                </c:pt>
                <c:pt idx="2">
                  <c:v>Pourcentage d'enfants de 0-17 ans avec au moins un parent vivant à l'étranger</c:v>
                </c:pt>
              </c:strCache>
            </c:strRef>
          </c:cat>
          <c:val>
            <c:numRef>
              <c:f>Feuil36!$B$7:$D$7</c:f>
              <c:numCache>
                <c:formatCode>General</c:formatCode>
                <c:ptCount val="3"/>
                <c:pt idx="0">
                  <c:v>16.2</c:v>
                </c:pt>
                <c:pt idx="1">
                  <c:v>6.2</c:v>
                </c:pt>
                <c:pt idx="2">
                  <c:v>4.7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2456368"/>
        <c:axId val="662455824"/>
      </c:barChart>
      <c:catAx>
        <c:axId val="662456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455824"/>
        <c:crosses val="autoZero"/>
        <c:auto val="1"/>
        <c:lblAlgn val="ctr"/>
        <c:lblOffset val="100"/>
        <c:noMultiLvlLbl val="0"/>
      </c:catAx>
      <c:valAx>
        <c:axId val="662455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456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Feuil38!$B$3</c:f>
              <c:strCache>
                <c:ptCount val="1"/>
                <c:pt idx="0">
                  <c:v>Pourcentage de femmes de 15-49 ans avec une connaissance approfondie de la transmission du VIH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Feuil38!$A$4:$A$6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Feuil38!$B$4:$B$6</c:f>
              <c:numCache>
                <c:formatCode>General</c:formatCode>
                <c:ptCount val="3"/>
                <c:pt idx="0">
                  <c:v>18</c:v>
                </c:pt>
                <c:pt idx="1">
                  <c:v>24.9</c:v>
                </c:pt>
                <c:pt idx="2">
                  <c:v>26.5</c:v>
                </c:pt>
              </c:numCache>
            </c:numRef>
          </c:val>
        </c:ser>
        <c:ser>
          <c:idx val="1"/>
          <c:order val="1"/>
          <c:tx>
            <c:strRef>
              <c:f>Feuil38!$C$3</c:f>
              <c:strCache>
                <c:ptCount val="1"/>
                <c:pt idx="0">
                  <c:v>Pourcentage d''hommes de 15-49 ans avec une connaissance approfondie de la transmission du VIH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Feuil38!$A$4:$A$6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Feuil38!$C$4:$C$6</c:f>
              <c:numCache>
                <c:formatCode>General</c:formatCode>
                <c:ptCount val="3"/>
                <c:pt idx="0">
                  <c:v>31.7</c:v>
                </c:pt>
                <c:pt idx="1">
                  <c:v>68.3</c:v>
                </c:pt>
                <c:pt idx="2">
                  <c:v>38.9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2460176"/>
        <c:axId val="662450928"/>
      </c:barChart>
      <c:catAx>
        <c:axId val="662460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450928"/>
        <c:crosses val="autoZero"/>
        <c:auto val="1"/>
        <c:lblAlgn val="ctr"/>
        <c:lblOffset val="100"/>
        <c:noMultiLvlLbl val="0"/>
      </c:catAx>
      <c:valAx>
        <c:axId val="662450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460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Feuil40!$B$4</c:f>
              <c:strCache>
                <c:ptCount val="1"/>
                <c:pt idx="0">
                  <c:v>Pourcentage de femmes de 15-49 ans qui expriment des attitudes bienveillantes à l'égard des personnes vivant avec le VIH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Feuil40!$A$5:$A$7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Feuil40!$B$5:$B$7</c:f>
              <c:numCache>
                <c:formatCode>General</c:formatCode>
                <c:ptCount val="3"/>
                <c:pt idx="0">
                  <c:v>7.7</c:v>
                </c:pt>
                <c:pt idx="1">
                  <c:v>5.0999999999999996</c:v>
                </c:pt>
                <c:pt idx="2">
                  <c:v>4.5999999999999996</c:v>
                </c:pt>
              </c:numCache>
            </c:numRef>
          </c:val>
        </c:ser>
        <c:ser>
          <c:idx val="1"/>
          <c:order val="1"/>
          <c:tx>
            <c:strRef>
              <c:f>Feuil40!$C$4</c:f>
              <c:strCache>
                <c:ptCount val="1"/>
                <c:pt idx="0">
                  <c:v>Pourcentage d'hommes de 15-49 ans qui expriment des attitudes bienveillantes à l'égard des personnes vivant avec le VIH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Feuil40!$A$5:$A$7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Feuil40!$C$5:$C$7</c:f>
              <c:numCache>
                <c:formatCode>General</c:formatCode>
                <c:ptCount val="3"/>
                <c:pt idx="0">
                  <c:v>15.1</c:v>
                </c:pt>
                <c:pt idx="1">
                  <c:v>20.3</c:v>
                </c:pt>
                <c:pt idx="2">
                  <c:v>7.9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2465616"/>
        <c:axId val="662462896"/>
      </c:barChart>
      <c:catAx>
        <c:axId val="662465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462896"/>
        <c:crosses val="autoZero"/>
        <c:auto val="1"/>
        <c:lblAlgn val="ctr"/>
        <c:lblOffset val="100"/>
        <c:noMultiLvlLbl val="0"/>
      </c:catAx>
      <c:valAx>
        <c:axId val="6624628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465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7694784679692813E-2"/>
          <c:y val="0.82614902303878679"/>
          <c:w val="0.95232648002333042"/>
          <c:h val="0.155332458442694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Feuil41!$A$4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Feuil41!$B$3:$E$3</c:f>
              <c:strCache>
                <c:ptCount val="4"/>
                <c:pt idx="0">
                  <c:v>Pourcentage de femmes qui ont eu des rapports avec plus d'un partenaire dans les 12 derniers mois</c:v>
                </c:pt>
                <c:pt idx="1">
                  <c:v>Pourcentage de femmes qui ont eu plus d'un partenaire dans les 12 derniers mois et qui rapportent avoir utilisé un préservatif lors du dernier rapport sexuel</c:v>
                </c:pt>
                <c:pt idx="2">
                  <c:v>Pourcentage d'hommes qui ont eu des rapports avec plus d'une partenaire dans les 12 derniers mois</c:v>
                </c:pt>
                <c:pt idx="3">
                  <c:v>Pourcentage d'hommes qui ont eu plus d'une partenaire dans les 12 derniers mois et qui rapportent avoir utilisé un préservatif lors du dernier rapport sexuel</c:v>
                </c:pt>
              </c:strCache>
            </c:strRef>
          </c:cat>
          <c:val>
            <c:numRef>
              <c:f>Feuil41!$B$4:$E$4</c:f>
              <c:numCache>
                <c:formatCode>General</c:formatCode>
                <c:ptCount val="4"/>
                <c:pt idx="0">
                  <c:v>2.2000000000000002</c:v>
                </c:pt>
                <c:pt idx="1">
                  <c:v>27.2</c:v>
                </c:pt>
                <c:pt idx="2">
                  <c:v>23.1</c:v>
                </c:pt>
                <c:pt idx="3">
                  <c:v>22.9</c:v>
                </c:pt>
              </c:numCache>
            </c:numRef>
          </c:val>
        </c:ser>
        <c:ser>
          <c:idx val="1"/>
          <c:order val="1"/>
          <c:tx>
            <c:strRef>
              <c:f>Feuil41!$A$5</c:f>
              <c:strCache>
                <c:ptCount val="1"/>
                <c:pt idx="0">
                  <c:v>Atacora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Feuil41!$B$3:$E$3</c:f>
              <c:strCache>
                <c:ptCount val="4"/>
                <c:pt idx="0">
                  <c:v>Pourcentage de femmes qui ont eu des rapports avec plus d'un partenaire dans les 12 derniers mois</c:v>
                </c:pt>
                <c:pt idx="1">
                  <c:v>Pourcentage de femmes qui ont eu plus d'un partenaire dans les 12 derniers mois et qui rapportent avoir utilisé un préservatif lors du dernier rapport sexuel</c:v>
                </c:pt>
                <c:pt idx="2">
                  <c:v>Pourcentage d'hommes qui ont eu des rapports avec plus d'une partenaire dans les 12 derniers mois</c:v>
                </c:pt>
                <c:pt idx="3">
                  <c:v>Pourcentage d'hommes qui ont eu plus d'une partenaire dans les 12 derniers mois et qui rapportent avoir utilisé un préservatif lors du dernier rapport sexuel</c:v>
                </c:pt>
              </c:strCache>
            </c:strRef>
          </c:cat>
          <c:val>
            <c:numRef>
              <c:f>Feuil41!$B$5:$E$5</c:f>
              <c:numCache>
                <c:formatCode>General</c:formatCode>
                <c:ptCount val="4"/>
                <c:pt idx="0">
                  <c:v>2.4</c:v>
                </c:pt>
                <c:pt idx="2">
                  <c:v>25.9</c:v>
                </c:pt>
                <c:pt idx="3">
                  <c:v>20.8</c:v>
                </c:pt>
              </c:numCache>
            </c:numRef>
          </c:val>
        </c:ser>
        <c:ser>
          <c:idx val="2"/>
          <c:order val="2"/>
          <c:tx>
            <c:strRef>
              <c:f>Feuil41!$A$6</c:f>
              <c:strCache>
                <c:ptCount val="1"/>
                <c:pt idx="0">
                  <c:v>Donga</c:v>
                </c:pt>
              </c:strCache>
            </c:strRef>
          </c:tx>
          <c:spPr>
            <a:pattFill prst="wdUp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Feuil41!$B$3:$E$3</c:f>
              <c:strCache>
                <c:ptCount val="4"/>
                <c:pt idx="0">
                  <c:v>Pourcentage de femmes qui ont eu des rapports avec plus d'un partenaire dans les 12 derniers mois</c:v>
                </c:pt>
                <c:pt idx="1">
                  <c:v>Pourcentage de femmes qui ont eu plus d'un partenaire dans les 12 derniers mois et qui rapportent avoir utilisé un préservatif lors du dernier rapport sexuel</c:v>
                </c:pt>
                <c:pt idx="2">
                  <c:v>Pourcentage d'hommes qui ont eu des rapports avec plus d'une partenaire dans les 12 derniers mois</c:v>
                </c:pt>
                <c:pt idx="3">
                  <c:v>Pourcentage d'hommes qui ont eu plus d'une partenaire dans les 12 derniers mois et qui rapportent avoir utilisé un préservatif lors du dernier rapport sexuel</c:v>
                </c:pt>
              </c:strCache>
            </c:strRef>
          </c:cat>
          <c:val>
            <c:numRef>
              <c:f>Feuil41!$B$6:$E$6</c:f>
              <c:numCache>
                <c:formatCode>General</c:formatCode>
                <c:ptCount val="4"/>
                <c:pt idx="0">
                  <c:v>2.9</c:v>
                </c:pt>
                <c:pt idx="1">
                  <c:v>-11.6</c:v>
                </c:pt>
                <c:pt idx="2">
                  <c:v>15.1</c:v>
                </c:pt>
                <c:pt idx="3">
                  <c:v>10.5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662462352"/>
        <c:axId val="662450384"/>
      </c:barChart>
      <c:catAx>
        <c:axId val="662462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450384"/>
        <c:crosses val="autoZero"/>
        <c:auto val="1"/>
        <c:lblAlgn val="ctr"/>
        <c:lblOffset val="100"/>
        <c:noMultiLvlLbl val="0"/>
      </c:catAx>
      <c:valAx>
        <c:axId val="662450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462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Feuil44!$A$5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Feuil44!$B$4:$E$4</c:f>
              <c:strCache>
                <c:ptCount val="4"/>
                <c:pt idx="0">
                  <c:v>Pourcentage de jeunes femmes de 15-24 ans qui ont utilisé un ordinateur  durant les 12 derniers mois </c:v>
                </c:pt>
                <c:pt idx="1">
                  <c:v>Pourcentage de jeunes femmes de 15-24 ans qui ont utilisé internet durant les 12 derniers mois</c:v>
                </c:pt>
                <c:pt idx="2">
                  <c:v>Pourcentage de jeunes hommes de 15-24 ans qui ont utilisé un ordinateur  durant les 12 derniers mois</c:v>
                </c:pt>
                <c:pt idx="3">
                  <c:v>Pourcentage de jeunes hommes de 15-24 ans qui ont utilisé internet durant les 12 derniers mois</c:v>
                </c:pt>
              </c:strCache>
            </c:strRef>
          </c:cat>
          <c:val>
            <c:numRef>
              <c:f>Feuil44!$B$5:$E$5</c:f>
              <c:numCache>
                <c:formatCode>General</c:formatCode>
                <c:ptCount val="4"/>
                <c:pt idx="0">
                  <c:v>6.8</c:v>
                </c:pt>
                <c:pt idx="1">
                  <c:v>6.4</c:v>
                </c:pt>
                <c:pt idx="2">
                  <c:v>10.9</c:v>
                </c:pt>
                <c:pt idx="3">
                  <c:v>14.4</c:v>
                </c:pt>
              </c:numCache>
            </c:numRef>
          </c:val>
        </c:ser>
        <c:ser>
          <c:idx val="1"/>
          <c:order val="1"/>
          <c:tx>
            <c:strRef>
              <c:f>Feuil44!$A$6</c:f>
              <c:strCache>
                <c:ptCount val="1"/>
                <c:pt idx="0">
                  <c:v>Atacora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Feuil44!$B$4:$E$4</c:f>
              <c:strCache>
                <c:ptCount val="4"/>
                <c:pt idx="0">
                  <c:v>Pourcentage de jeunes femmes de 15-24 ans qui ont utilisé un ordinateur  durant les 12 derniers mois </c:v>
                </c:pt>
                <c:pt idx="1">
                  <c:v>Pourcentage de jeunes femmes de 15-24 ans qui ont utilisé internet durant les 12 derniers mois</c:v>
                </c:pt>
                <c:pt idx="2">
                  <c:v>Pourcentage de jeunes hommes de 15-24 ans qui ont utilisé un ordinateur  durant les 12 derniers mois</c:v>
                </c:pt>
                <c:pt idx="3">
                  <c:v>Pourcentage de jeunes hommes de 15-24 ans qui ont utilisé internet durant les 12 derniers mois</c:v>
                </c:pt>
              </c:strCache>
            </c:strRef>
          </c:cat>
          <c:val>
            <c:numRef>
              <c:f>Feuil44!$B$6:$E$6</c:f>
              <c:numCache>
                <c:formatCode>General</c:formatCode>
                <c:ptCount val="4"/>
                <c:pt idx="0">
                  <c:v>1.3</c:v>
                </c:pt>
                <c:pt idx="1">
                  <c:v>1.3</c:v>
                </c:pt>
                <c:pt idx="2">
                  <c:v>8</c:v>
                </c:pt>
                <c:pt idx="3">
                  <c:v>8.3000000000000007</c:v>
                </c:pt>
              </c:numCache>
            </c:numRef>
          </c:val>
        </c:ser>
        <c:ser>
          <c:idx val="2"/>
          <c:order val="2"/>
          <c:tx>
            <c:strRef>
              <c:f>Feuil44!$A$7</c:f>
              <c:strCache>
                <c:ptCount val="1"/>
                <c:pt idx="0">
                  <c:v>Donga</c:v>
                </c:pt>
              </c:strCache>
            </c:strRef>
          </c:tx>
          <c:spPr>
            <a:pattFill prst="wdUp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Feuil44!$B$4:$E$4</c:f>
              <c:strCache>
                <c:ptCount val="4"/>
                <c:pt idx="0">
                  <c:v>Pourcentage de jeunes femmes de 15-24 ans qui ont utilisé un ordinateur  durant les 12 derniers mois </c:v>
                </c:pt>
                <c:pt idx="1">
                  <c:v>Pourcentage de jeunes femmes de 15-24 ans qui ont utilisé internet durant les 12 derniers mois</c:v>
                </c:pt>
                <c:pt idx="2">
                  <c:v>Pourcentage de jeunes hommes de 15-24 ans qui ont utilisé un ordinateur  durant les 12 derniers mois</c:v>
                </c:pt>
                <c:pt idx="3">
                  <c:v>Pourcentage de jeunes hommes de 15-24 ans qui ont utilisé internet durant les 12 derniers mois</c:v>
                </c:pt>
              </c:strCache>
            </c:strRef>
          </c:cat>
          <c:val>
            <c:numRef>
              <c:f>Feuil44!$B$7:$E$7</c:f>
              <c:numCache>
                <c:formatCode>General</c:formatCode>
                <c:ptCount val="4"/>
                <c:pt idx="0">
                  <c:v>1.6</c:v>
                </c:pt>
                <c:pt idx="1">
                  <c:v>1.7</c:v>
                </c:pt>
                <c:pt idx="2">
                  <c:v>6.9</c:v>
                </c:pt>
                <c:pt idx="3">
                  <c:v>2.9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2455280"/>
        <c:axId val="662451472"/>
      </c:barChart>
      <c:catAx>
        <c:axId val="662455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451472"/>
        <c:crosses val="autoZero"/>
        <c:auto val="1"/>
        <c:lblAlgn val="ctr"/>
        <c:lblOffset val="100"/>
        <c:noMultiLvlLbl val="0"/>
      </c:catAx>
      <c:valAx>
        <c:axId val="662451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455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'ch14'!$A$4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666666666666668E-2"/>
                  <c:y val="-1.06094453400166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944444444444444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055555555555565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'ch14'!$B$3:$E$3</c:f>
              <c:strCache>
                <c:ptCount val="4"/>
                <c:pt idx="0">
                  <c:v>Pourcentage de femmes de 15-24 ans qui sont satisfaites de leur vie en général</c:v>
                </c:pt>
                <c:pt idx="1">
                  <c:v>Pourcentage de femmes de 15-24 ans qui sont qui sont très ou assez heureuses</c:v>
                </c:pt>
                <c:pt idx="2">
                  <c:v>Pourcentage d'hommes de 15-24 ans qui sont satisfaits de leur vie en général</c:v>
                </c:pt>
                <c:pt idx="3">
                  <c:v>Pourcentage d'hommes de 15-24 ans qui sont qui sont très ou assez heureux</c:v>
                </c:pt>
              </c:strCache>
            </c:strRef>
          </c:cat>
          <c:val>
            <c:numRef>
              <c:f>'ch14'!$B$4:$E$4</c:f>
              <c:numCache>
                <c:formatCode>General</c:formatCode>
                <c:ptCount val="4"/>
                <c:pt idx="0">
                  <c:v>77.3</c:v>
                </c:pt>
                <c:pt idx="1">
                  <c:v>78.3</c:v>
                </c:pt>
                <c:pt idx="2">
                  <c:v>74.5</c:v>
                </c:pt>
                <c:pt idx="3">
                  <c:v>76.7</c:v>
                </c:pt>
              </c:numCache>
            </c:numRef>
          </c:val>
        </c:ser>
        <c:ser>
          <c:idx val="1"/>
          <c:order val="1"/>
          <c:tx>
            <c:strRef>
              <c:f>'ch14'!$A$5</c:f>
              <c:strCache>
                <c:ptCount val="1"/>
                <c:pt idx="0">
                  <c:v>Atacora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'ch14'!$B$3:$E$3</c:f>
              <c:strCache>
                <c:ptCount val="4"/>
                <c:pt idx="0">
                  <c:v>Pourcentage de femmes de 15-24 ans qui sont satisfaites de leur vie en général</c:v>
                </c:pt>
                <c:pt idx="1">
                  <c:v>Pourcentage de femmes de 15-24 ans qui sont qui sont très ou assez heureuses</c:v>
                </c:pt>
                <c:pt idx="2">
                  <c:v>Pourcentage d'hommes de 15-24 ans qui sont satisfaits de leur vie en général</c:v>
                </c:pt>
                <c:pt idx="3">
                  <c:v>Pourcentage d'hommes de 15-24 ans qui sont qui sont très ou assez heureux</c:v>
                </c:pt>
              </c:strCache>
            </c:strRef>
          </c:cat>
          <c:val>
            <c:numRef>
              <c:f>'ch14'!$B$5:$E$5</c:f>
              <c:numCache>
                <c:formatCode>General</c:formatCode>
                <c:ptCount val="4"/>
                <c:pt idx="0">
                  <c:v>81.7</c:v>
                </c:pt>
                <c:pt idx="1">
                  <c:v>87.6</c:v>
                </c:pt>
                <c:pt idx="2">
                  <c:v>69.7</c:v>
                </c:pt>
                <c:pt idx="3">
                  <c:v>71.5</c:v>
                </c:pt>
              </c:numCache>
            </c:numRef>
          </c:val>
        </c:ser>
        <c:ser>
          <c:idx val="2"/>
          <c:order val="2"/>
          <c:tx>
            <c:strRef>
              <c:f>'ch14'!$A$6</c:f>
              <c:strCache>
                <c:ptCount val="1"/>
                <c:pt idx="0">
                  <c:v>Donga</c:v>
                </c:pt>
              </c:strCache>
            </c:strRef>
          </c:tx>
          <c:spPr>
            <a:pattFill prst="wdDnDiag">
              <a:fgClr>
                <a:schemeClr val="accent1">
                  <a:hueOff val="0"/>
                  <a:satOff val="0"/>
                  <a:lumOff val="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388888888888888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944444444444444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'ch14'!$B$3:$E$3</c:f>
              <c:strCache>
                <c:ptCount val="4"/>
                <c:pt idx="0">
                  <c:v>Pourcentage de femmes de 15-24 ans qui sont satisfaites de leur vie en général</c:v>
                </c:pt>
                <c:pt idx="1">
                  <c:v>Pourcentage de femmes de 15-24 ans qui sont qui sont très ou assez heureuses</c:v>
                </c:pt>
                <c:pt idx="2">
                  <c:v>Pourcentage d'hommes de 15-24 ans qui sont satisfaits de leur vie en général</c:v>
                </c:pt>
                <c:pt idx="3">
                  <c:v>Pourcentage d'hommes de 15-24 ans qui sont qui sont très ou assez heureux</c:v>
                </c:pt>
              </c:strCache>
            </c:strRef>
          </c:cat>
          <c:val>
            <c:numRef>
              <c:f>'ch14'!$B$6:$E$6</c:f>
              <c:numCache>
                <c:formatCode>General</c:formatCode>
                <c:ptCount val="4"/>
                <c:pt idx="0">
                  <c:v>88.5</c:v>
                </c:pt>
                <c:pt idx="1">
                  <c:v>85.9</c:v>
                </c:pt>
                <c:pt idx="2">
                  <c:v>85.7</c:v>
                </c:pt>
                <c:pt idx="3">
                  <c:v>65.3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2458000"/>
        <c:axId val="662452560"/>
      </c:barChart>
      <c:catAx>
        <c:axId val="662458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452560"/>
        <c:crosses val="autoZero"/>
        <c:auto val="1"/>
        <c:lblAlgn val="ctr"/>
        <c:lblOffset val="100"/>
        <c:noMultiLvlLbl val="0"/>
      </c:catAx>
      <c:valAx>
        <c:axId val="6624525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458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Feuil47!$B$3:$B$4</c:f>
              <c:strCache>
                <c:ptCount val="2"/>
                <c:pt idx="0">
                  <c:v>Pourcentage de femmes ayant fumé une cigarette entière avant l'âge de 15 ans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Feuil47!$A$5:$A$7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Feuil47!$B$5:$B$7</c:f>
              <c:numCache>
                <c:formatCode>General</c:formatCode>
                <c:ptCount val="3"/>
                <c:pt idx="0">
                  <c:v>0.3</c:v>
                </c:pt>
                <c:pt idx="1">
                  <c:v>0.2</c:v>
                </c:pt>
                <c:pt idx="2">
                  <c:v>0.1</c:v>
                </c:pt>
              </c:numCache>
            </c:numRef>
          </c:val>
        </c:ser>
        <c:ser>
          <c:idx val="1"/>
          <c:order val="1"/>
          <c:tx>
            <c:strRef>
              <c:f>Feuil47!$C$3:$C$4</c:f>
              <c:strCache>
                <c:ptCount val="2"/>
                <c:pt idx="0">
                  <c:v>Pourcentage d'hommes ayant fumé une cigarette entière avant l'âge de 15 ans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Feuil47!$A$5:$A$7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Feuil47!$C$5:$C$7</c:f>
              <c:numCache>
                <c:formatCode>General</c:formatCode>
                <c:ptCount val="3"/>
                <c:pt idx="0">
                  <c:v>4.4000000000000004</c:v>
                </c:pt>
                <c:pt idx="1">
                  <c:v>0.4</c:v>
                </c:pt>
                <c:pt idx="2">
                  <c:v>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2456912"/>
        <c:axId val="662459088"/>
      </c:barChart>
      <c:catAx>
        <c:axId val="662456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459088"/>
        <c:crosses val="autoZero"/>
        <c:auto val="1"/>
        <c:lblAlgn val="ctr"/>
        <c:lblOffset val="100"/>
        <c:noMultiLvlLbl val="0"/>
      </c:catAx>
      <c:valAx>
        <c:axId val="6624590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2456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Feuil48!$A$5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Feuil48!$B$4:$E$4</c:f>
              <c:strCache>
                <c:ptCount val="4"/>
                <c:pt idx="0">
                  <c:v> Pourcentage de femmes de 15-49 ans qui ont bu de l'alcool avant 15 ans</c:v>
                </c:pt>
                <c:pt idx="1">
                  <c:v>Pourcentage de femmes de 15-49 ans qui ont bu au moins une boisson alcoolisée n'importe quand durant le mois dernier</c:v>
                </c:pt>
                <c:pt idx="2">
                  <c:v> Pourcentage d'hommes de 15-49 ans qui ont bu de l'alcool avant 15 ans</c:v>
                </c:pt>
                <c:pt idx="3">
                  <c:v>Pourcentage d'hommes de 15-49 ans qui ont bu au moins une boisson alcoolisée n'importe quand durant le mois dernier</c:v>
                </c:pt>
              </c:strCache>
            </c:strRef>
          </c:cat>
          <c:val>
            <c:numRef>
              <c:f>Feuil48!$B$5:$E$5</c:f>
              <c:numCache>
                <c:formatCode>General</c:formatCode>
                <c:ptCount val="4"/>
                <c:pt idx="0">
                  <c:v>19.8</c:v>
                </c:pt>
                <c:pt idx="1">
                  <c:v>25.5</c:v>
                </c:pt>
                <c:pt idx="2">
                  <c:v>22.8</c:v>
                </c:pt>
                <c:pt idx="3">
                  <c:v>43.7</c:v>
                </c:pt>
              </c:numCache>
            </c:numRef>
          </c:val>
        </c:ser>
        <c:ser>
          <c:idx val="1"/>
          <c:order val="1"/>
          <c:tx>
            <c:strRef>
              <c:f>Feuil48!$A$6</c:f>
              <c:strCache>
                <c:ptCount val="1"/>
                <c:pt idx="0">
                  <c:v>Atacora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Feuil48!$B$4:$E$4</c:f>
              <c:strCache>
                <c:ptCount val="4"/>
                <c:pt idx="0">
                  <c:v> Pourcentage de femmes de 15-49 ans qui ont bu de l'alcool avant 15 ans</c:v>
                </c:pt>
                <c:pt idx="1">
                  <c:v>Pourcentage de femmes de 15-49 ans qui ont bu au moins une boisson alcoolisée n'importe quand durant le mois dernier</c:v>
                </c:pt>
                <c:pt idx="2">
                  <c:v> Pourcentage d'hommes de 15-49 ans qui ont bu de l'alcool avant 15 ans</c:v>
                </c:pt>
                <c:pt idx="3">
                  <c:v>Pourcentage d'hommes de 15-49 ans qui ont bu au moins une boisson alcoolisée n'importe quand durant le mois dernier</c:v>
                </c:pt>
              </c:strCache>
            </c:strRef>
          </c:cat>
          <c:val>
            <c:numRef>
              <c:f>Feuil48!$B$6:$E$6</c:f>
              <c:numCache>
                <c:formatCode>General</c:formatCode>
                <c:ptCount val="4"/>
                <c:pt idx="0">
                  <c:v>44.6</c:v>
                </c:pt>
                <c:pt idx="1">
                  <c:v>45.3</c:v>
                </c:pt>
                <c:pt idx="2">
                  <c:v>11.6</c:v>
                </c:pt>
                <c:pt idx="3">
                  <c:v>49</c:v>
                </c:pt>
              </c:numCache>
            </c:numRef>
          </c:val>
        </c:ser>
        <c:ser>
          <c:idx val="2"/>
          <c:order val="2"/>
          <c:tx>
            <c:strRef>
              <c:f>Feuil48!$A$7</c:f>
              <c:strCache>
                <c:ptCount val="1"/>
                <c:pt idx="0">
                  <c:v>Donga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Feuil48!$B$4:$E$4</c:f>
              <c:strCache>
                <c:ptCount val="4"/>
                <c:pt idx="0">
                  <c:v> Pourcentage de femmes de 15-49 ans qui ont bu de l'alcool avant 15 ans</c:v>
                </c:pt>
                <c:pt idx="1">
                  <c:v>Pourcentage de femmes de 15-49 ans qui ont bu au moins une boisson alcoolisée n'importe quand durant le mois dernier</c:v>
                </c:pt>
                <c:pt idx="2">
                  <c:v> Pourcentage d'hommes de 15-49 ans qui ont bu de l'alcool avant 15 ans</c:v>
                </c:pt>
                <c:pt idx="3">
                  <c:v>Pourcentage d'hommes de 15-49 ans qui ont bu au moins une boisson alcoolisée n'importe quand durant le mois dernier</c:v>
                </c:pt>
              </c:strCache>
            </c:strRef>
          </c:cat>
          <c:val>
            <c:numRef>
              <c:f>Feuil48!$B$7:$E$7</c:f>
              <c:numCache>
                <c:formatCode>General</c:formatCode>
                <c:ptCount val="4"/>
                <c:pt idx="0">
                  <c:v>8.6999999999999993</c:v>
                </c:pt>
                <c:pt idx="1">
                  <c:v>12.8</c:v>
                </c:pt>
                <c:pt idx="2">
                  <c:v>10.1</c:v>
                </c:pt>
                <c:pt idx="3">
                  <c:v>23.1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9805872"/>
        <c:axId val="669809136"/>
      </c:barChart>
      <c:catAx>
        <c:axId val="66980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9809136"/>
        <c:crosses val="autoZero"/>
        <c:auto val="1"/>
        <c:lblAlgn val="ctr"/>
        <c:lblOffset val="100"/>
        <c:noMultiLvlLbl val="0"/>
      </c:catAx>
      <c:valAx>
        <c:axId val="6698091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69805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'Feuil4 (2)'!$E$7</c:f>
              <c:strCache>
                <c:ptCount val="1"/>
                <c:pt idx="0">
                  <c:v>Prévalence du retard de croissance (modéré et sévère)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'Feuil4 (2)'!$D$8:$D$10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'Feuil4 (2)'!$E$8:$E$10</c:f>
              <c:numCache>
                <c:formatCode>General</c:formatCode>
                <c:ptCount val="3"/>
                <c:pt idx="0">
                  <c:v>34</c:v>
                </c:pt>
                <c:pt idx="1">
                  <c:v>38.9</c:v>
                </c:pt>
                <c:pt idx="2">
                  <c:v>32.200000000000003</c:v>
                </c:pt>
              </c:numCache>
            </c:numRef>
          </c:val>
        </c:ser>
        <c:ser>
          <c:idx val="1"/>
          <c:order val="1"/>
          <c:tx>
            <c:strRef>
              <c:f>'Feuil4 (2)'!$F$7</c:f>
              <c:strCache>
                <c:ptCount val="1"/>
                <c:pt idx="0">
                  <c:v>Prévalence du retard de croissance (sévère)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'Feuil4 (2)'!$D$8:$D$10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'Feuil4 (2)'!$F$8:$F$10</c:f>
              <c:numCache>
                <c:formatCode>General</c:formatCode>
                <c:ptCount val="3"/>
                <c:pt idx="0">
                  <c:v>12.1</c:v>
                </c:pt>
                <c:pt idx="1">
                  <c:v>14.2</c:v>
                </c:pt>
                <c:pt idx="2">
                  <c:v>11.7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3469648"/>
        <c:axId val="603459856"/>
      </c:barChart>
      <c:catAx>
        <c:axId val="603469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03459856"/>
        <c:crosses val="autoZero"/>
        <c:auto val="1"/>
        <c:lblAlgn val="ctr"/>
        <c:lblOffset val="100"/>
        <c:noMultiLvlLbl val="0"/>
      </c:catAx>
      <c:valAx>
        <c:axId val="603459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03469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5139157133660184E-2"/>
          <c:y val="0.77349989905108019"/>
          <c:w val="0.96116797900262452"/>
          <c:h val="0.2265001009489198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 w="12700">
      <a:solidFill>
        <a:schemeClr val="accent6">
          <a:lumMod val="75000"/>
        </a:schemeClr>
      </a:solidFill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'Feuil4 (2)'!$H$7</c:f>
              <c:strCache>
                <c:ptCount val="1"/>
                <c:pt idx="0">
                  <c:v>Prévalence de l'émaciation (modérée et sévère)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'Feuil4 (2)'!$G$8:$G$10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'Feuil4 (2)'!$H$8:$H$10</c:f>
              <c:numCache>
                <c:formatCode>General</c:formatCode>
                <c:ptCount val="3"/>
                <c:pt idx="0">
                  <c:v>4.5</c:v>
                </c:pt>
                <c:pt idx="1">
                  <c:v>5.4</c:v>
                </c:pt>
                <c:pt idx="2">
                  <c:v>4.9000000000000004</c:v>
                </c:pt>
              </c:numCache>
            </c:numRef>
          </c:val>
        </c:ser>
        <c:ser>
          <c:idx val="1"/>
          <c:order val="1"/>
          <c:tx>
            <c:strRef>
              <c:f>'Feuil4 (2)'!$I$7</c:f>
              <c:strCache>
                <c:ptCount val="1"/>
                <c:pt idx="0">
                  <c:v>Prévalence de l'émaciation (sévère)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'Feuil4 (2)'!$G$8:$G$10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'Feuil4 (2)'!$I$8:$I$10</c:f>
              <c:numCache>
                <c:formatCode>General</c:formatCode>
                <c:ptCount val="3"/>
                <c:pt idx="0">
                  <c:v>0.9</c:v>
                </c:pt>
                <c:pt idx="1">
                  <c:v>1.1000000000000001</c:v>
                </c:pt>
                <c:pt idx="2">
                  <c:v>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3471280"/>
        <c:axId val="603471824"/>
      </c:barChart>
      <c:catAx>
        <c:axId val="603471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03471824"/>
        <c:crosses val="autoZero"/>
        <c:auto val="1"/>
        <c:lblAlgn val="ctr"/>
        <c:lblOffset val="100"/>
        <c:noMultiLvlLbl val="0"/>
      </c:catAx>
      <c:valAx>
        <c:axId val="603471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03471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 w="12700">
      <a:solidFill>
        <a:schemeClr val="accent6">
          <a:lumMod val="75000"/>
        </a:schemeClr>
      </a:solidFill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Feuil7!$I$10:$I$11</c:f>
              <c:strCache>
                <c:ptCount val="2"/>
                <c:pt idx="0">
                  <c:v>Pourcentage de ceux ayant été allaités au sein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Feuil7!$H$12:$H$14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Feuil7!$I$12:$I$14</c:f>
              <c:numCache>
                <c:formatCode>General</c:formatCode>
                <c:ptCount val="3"/>
                <c:pt idx="0">
                  <c:v>97.2</c:v>
                </c:pt>
                <c:pt idx="1">
                  <c:v>97.9</c:v>
                </c:pt>
                <c:pt idx="2">
                  <c:v>99</c:v>
                </c:pt>
              </c:numCache>
            </c:numRef>
          </c:val>
        </c:ser>
        <c:ser>
          <c:idx val="1"/>
          <c:order val="1"/>
          <c:tx>
            <c:strRef>
              <c:f>Feuil7!$J$10:$J$11</c:f>
              <c:strCache>
                <c:ptCount val="2"/>
                <c:pt idx="0">
                  <c:v>Pourcentage de ceux ayant reçu une nourriture prélactée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Feuil7!$H$12:$H$14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Feuil7!$J$12:$J$14</c:f>
              <c:numCache>
                <c:formatCode>General</c:formatCode>
                <c:ptCount val="3"/>
                <c:pt idx="0">
                  <c:v>22</c:v>
                </c:pt>
                <c:pt idx="1">
                  <c:v>13</c:v>
                </c:pt>
                <c:pt idx="2">
                  <c:v>14.3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9767840"/>
        <c:axId val="529775456"/>
      </c:barChart>
      <c:catAx>
        <c:axId val="529767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29775456"/>
        <c:crosses val="autoZero"/>
        <c:auto val="1"/>
        <c:lblAlgn val="ctr"/>
        <c:lblOffset val="100"/>
        <c:noMultiLvlLbl val="0"/>
      </c:catAx>
      <c:valAx>
        <c:axId val="5297754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29767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0445524666559543E-2"/>
          <c:y val="0.85398676727909006"/>
          <c:w val="0.74427888478225934"/>
          <c:h val="0.128652121609798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166785969935577E-2"/>
          <c:y val="1.6813174016798948E-2"/>
          <c:w val="0.94659078978764022"/>
          <c:h val="0.728297232088613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Feuil8!$L$18</c:f>
              <c:strCache>
                <c:ptCount val="1"/>
                <c:pt idx="0">
                  <c:v>Pourcentage exclusivement allaités (Allaitement exclusif des moins de 6 mois)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Feuil8!$K$19:$K$21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Feuil8!$L$19:$L$21</c:f>
              <c:numCache>
                <c:formatCode>General</c:formatCode>
                <c:ptCount val="3"/>
                <c:pt idx="0">
                  <c:v>41.4</c:v>
                </c:pt>
                <c:pt idx="1">
                  <c:v>46.3</c:v>
                </c:pt>
                <c:pt idx="2">
                  <c:v>45.8</c:v>
                </c:pt>
              </c:numCache>
            </c:numRef>
          </c:val>
        </c:ser>
        <c:ser>
          <c:idx val="1"/>
          <c:order val="1"/>
          <c:tx>
            <c:strRef>
              <c:f>Feuil8!$M$18</c:f>
              <c:strCache>
                <c:ptCount val="1"/>
                <c:pt idx="0">
                  <c:v>Pourcentage avec allaitement prédominant (Allaitement prédominant des moins de 6 mois)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Feuil8!$K$19:$K$21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Feuil8!$M$19:$M$21</c:f>
              <c:numCache>
                <c:formatCode>General</c:formatCode>
                <c:ptCount val="3"/>
                <c:pt idx="0">
                  <c:v>76.5</c:v>
                </c:pt>
                <c:pt idx="1">
                  <c:v>67.2</c:v>
                </c:pt>
                <c:pt idx="2">
                  <c:v>75.3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9766208"/>
        <c:axId val="334790000"/>
      </c:barChart>
      <c:catAx>
        <c:axId val="529766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34790000"/>
        <c:crosses val="autoZero"/>
        <c:auto val="1"/>
        <c:lblAlgn val="ctr"/>
        <c:lblOffset val="100"/>
        <c:noMultiLvlLbl val="0"/>
      </c:catAx>
      <c:valAx>
        <c:axId val="3347900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29766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6968811172850889E-2"/>
          <c:y val="0.79707796741271864"/>
          <c:w val="0.87944012851236408"/>
          <c:h val="0.202922119322847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024947376627429E-2"/>
          <c:y val="0.04"/>
          <c:w val="0.93357241235934618"/>
          <c:h val="0.78316062992125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Feuil8!$O$18</c:f>
              <c:strCache>
                <c:ptCount val="1"/>
                <c:pt idx="0">
                  <c:v>Pourcentage d'enfants de 12-15 mois allaités (allaitement continu à 1 an)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Feuil8!$N$19:$N$21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Feuil8!$O$19:$O$21</c:f>
              <c:numCache>
                <c:formatCode>0.0</c:formatCode>
                <c:ptCount val="3"/>
                <c:pt idx="0" formatCode="General">
                  <c:v>95.8</c:v>
                </c:pt>
                <c:pt idx="1">
                  <c:v>95</c:v>
                </c:pt>
                <c:pt idx="2" formatCode="General">
                  <c:v>93.5</c:v>
                </c:pt>
              </c:numCache>
            </c:numRef>
          </c:val>
        </c:ser>
        <c:ser>
          <c:idx val="1"/>
          <c:order val="1"/>
          <c:tx>
            <c:strRef>
              <c:f>Feuil8!$P$18</c:f>
              <c:strCache>
                <c:ptCount val="1"/>
                <c:pt idx="0">
                  <c:v>Pourcentage d'enfants de 20-23 mois allaités (allaitement continu à 2 ans)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Feuil8!$N$19:$N$21</c:f>
              <c:strCache>
                <c:ptCount val="3"/>
                <c:pt idx="0">
                  <c:v>Bénin</c:v>
                </c:pt>
                <c:pt idx="1">
                  <c:v>Atacora</c:v>
                </c:pt>
                <c:pt idx="2">
                  <c:v>Donga</c:v>
                </c:pt>
              </c:strCache>
            </c:strRef>
          </c:cat>
          <c:val>
            <c:numRef>
              <c:f>Feuil8!$P$19:$P$21</c:f>
              <c:numCache>
                <c:formatCode>General</c:formatCode>
                <c:ptCount val="3"/>
                <c:pt idx="0">
                  <c:v>45.5</c:v>
                </c:pt>
                <c:pt idx="1">
                  <c:v>-58.3</c:v>
                </c:pt>
                <c:pt idx="2">
                  <c:v>51.6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7295872"/>
        <c:axId val="657289888"/>
      </c:barChart>
      <c:catAx>
        <c:axId val="65729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57289888"/>
        <c:crosses val="autoZero"/>
        <c:auto val="1"/>
        <c:lblAlgn val="ctr"/>
        <c:lblOffset val="100"/>
        <c:noMultiLvlLbl val="0"/>
      </c:catAx>
      <c:valAx>
        <c:axId val="6572898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57295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727995634209091"/>
          <c:y val="0.85649396325459315"/>
          <c:w val="0.79369091239832645"/>
          <c:h val="0.1235060367454068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Bénin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</c:f>
              <c:strCache>
                <c:ptCount val="1"/>
                <c:pt idx="0">
                  <c:v>BCG, Polio 3, PENTA 3 et rougeole (MCV1)</c:v>
                </c:pt>
              </c:strCache>
            </c:strRef>
          </c:cat>
          <c:val>
            <c:numRef>
              <c:f>Feuil1!$B$2</c:f>
              <c:numCache>
                <c:formatCode>General</c:formatCode>
                <c:ptCount val="1"/>
                <c:pt idx="0">
                  <c:v>50.1</c:v>
                </c:pt>
              </c:numCache>
            </c:numRef>
          </c:val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Atacora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</c:f>
              <c:strCache>
                <c:ptCount val="1"/>
                <c:pt idx="0">
                  <c:v>BCG, Polio 3, PENTA 3 et rougeole (MCV1)</c:v>
                </c:pt>
              </c:strCache>
            </c:strRef>
          </c:cat>
          <c:val>
            <c:numRef>
              <c:f>Feuil1!$C$2</c:f>
              <c:numCache>
                <c:formatCode>General</c:formatCode>
                <c:ptCount val="1"/>
                <c:pt idx="0">
                  <c:v>53.1</c:v>
                </c:pt>
              </c:numCache>
            </c:numRef>
          </c:val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Donga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wdDn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</c:f>
              <c:strCache>
                <c:ptCount val="1"/>
                <c:pt idx="0">
                  <c:v>BCG, Polio 3, PENTA 3 et rougeole (MCV1)</c:v>
                </c:pt>
              </c:strCache>
            </c:strRef>
          </c:cat>
          <c:val>
            <c:numRef>
              <c:f>Feuil1!$D$2</c:f>
              <c:numCache>
                <c:formatCode>General</c:formatCode>
                <c:ptCount val="1"/>
                <c:pt idx="0">
                  <c:v>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7288800"/>
        <c:axId val="657290976"/>
      </c:barChart>
      <c:catAx>
        <c:axId val="6572888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57290976"/>
        <c:crosses val="autoZero"/>
        <c:auto val="1"/>
        <c:lblAlgn val="ctr"/>
        <c:lblOffset val="100"/>
        <c:noMultiLvlLbl val="0"/>
      </c:catAx>
      <c:valAx>
        <c:axId val="6572909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57288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013034837191744"/>
          <c:y val="0.91166374103836523"/>
          <c:w val="0.69816697640680225"/>
          <c:h val="6.90514080471987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PLAN DE PRESENTATION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BEFCBFFE-88DA-4D40-A7B0-657DA8B4B435}" type="presOf" srcId="{54A15645-90D6-4214-BCAA-A4C234715837}" destId="{76A50223-A450-4108-8D15-42756B28B725}" srcOrd="0" destOrd="0" presId="urn:microsoft.com/office/officeart/2005/8/layout/chevron1"/>
    <dgm:cxn modelId="{6EB9EBD7-BBFC-41E4-B4AF-376D9253C351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0FC51B05-7D3B-41C8-81FB-D5AD2B1D021D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9FA4319C-AAA3-4046-8601-C4A8E8DC85B1}" type="presOf" srcId="{406E950B-16CD-499C-985D-4D68BDBD0498}" destId="{80424260-3006-42ED-BD6B-7CD4360361AE}" srcOrd="0" destOrd="0" presId="urn:microsoft.com/office/officeart/2005/8/layout/chevron1"/>
    <dgm:cxn modelId="{2E3C49AE-1ABA-4594-9893-2557C7F2AFBD}" type="presParOf" srcId="{178556A1-8FC2-422A-BA3C-EC1110D54403}" destId="{80424260-3006-42ED-BD6B-7CD4360361AE}" srcOrd="0" destOrd="0" presId="urn:microsoft.com/office/officeart/2005/8/layout/chevron1"/>
    <dgm:cxn modelId="{559C411D-45F2-42ED-ACE9-6913486609FE}" type="presParOf" srcId="{178556A1-8FC2-422A-BA3C-EC1110D54403}" destId="{BB67E028-1ADD-473B-BF43-D9F14EAB0D58}" srcOrd="1" destOrd="0" presId="urn:microsoft.com/office/officeart/2005/8/layout/chevron1"/>
    <dgm:cxn modelId="{A22BEBD3-961F-4E52-94AE-8DC1F0782F04}" type="presParOf" srcId="{178556A1-8FC2-422A-BA3C-EC1110D54403}" destId="{915D6AC7-D940-43E2-AD31-73EEE2D17416}" srcOrd="2" destOrd="0" presId="urn:microsoft.com/office/officeart/2005/8/layout/chevron1"/>
    <dgm:cxn modelId="{72693FCA-FF1F-477C-AA56-767901B1AF26}" type="presParOf" srcId="{178556A1-8FC2-422A-BA3C-EC1110D54403}" destId="{E0DE90D0-69F8-4C8D-90A3-F1D598B8FF5B}" srcOrd="3" destOrd="0" presId="urn:microsoft.com/office/officeart/2005/8/layout/chevron1"/>
    <dgm:cxn modelId="{D8999E80-28BD-4874-A4EF-83C915C2C3A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3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MORTALITE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2000" dirty="0" smtClean="0"/>
            <a:t>Mortalité de la petite enfance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B833A17A-F119-4C9B-A7D3-6BFDBE0AF6B8}" type="presOf" srcId="{406E950B-16CD-499C-985D-4D68BDBD0498}" destId="{80424260-3006-42ED-BD6B-7CD4360361AE}" srcOrd="0" destOrd="0" presId="urn:microsoft.com/office/officeart/2005/8/layout/chevron1"/>
    <dgm:cxn modelId="{A28E23B8-8937-4206-8ACD-4B6FC30E6108}" type="presOf" srcId="{65EEDDA9-E6B7-42D2-9E84-C91D1FBE4937}" destId="{915D6AC7-D940-43E2-AD31-73EEE2D17416}" srcOrd="0" destOrd="0" presId="urn:microsoft.com/office/officeart/2005/8/layout/chevron1"/>
    <dgm:cxn modelId="{763A879F-4F8C-43FF-A983-A53EB47D6C08}" type="presOf" srcId="{4CE6AF42-AFC0-4470-9A29-A365D8799DE7}" destId="{178556A1-8FC2-422A-BA3C-EC1110D54403}" srcOrd="0" destOrd="0" presId="urn:microsoft.com/office/officeart/2005/8/layout/chevron1"/>
    <dgm:cxn modelId="{B229DA59-4E5F-4FE6-9D77-8F678CEA7FA5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998FB902-6420-4942-B9C5-9E6E05AE3486}" type="presParOf" srcId="{178556A1-8FC2-422A-BA3C-EC1110D54403}" destId="{80424260-3006-42ED-BD6B-7CD4360361AE}" srcOrd="0" destOrd="0" presId="urn:microsoft.com/office/officeart/2005/8/layout/chevron1"/>
    <dgm:cxn modelId="{7D978B96-5BE8-4F60-B14C-A53A3B5BD215}" type="presParOf" srcId="{178556A1-8FC2-422A-BA3C-EC1110D54403}" destId="{BB67E028-1ADD-473B-BF43-D9F14EAB0D58}" srcOrd="1" destOrd="0" presId="urn:microsoft.com/office/officeart/2005/8/layout/chevron1"/>
    <dgm:cxn modelId="{58B2486F-274B-4032-A014-56EB90F42614}" type="presParOf" srcId="{178556A1-8FC2-422A-BA3C-EC1110D54403}" destId="{915D6AC7-D940-43E2-AD31-73EEE2D17416}" srcOrd="2" destOrd="0" presId="urn:microsoft.com/office/officeart/2005/8/layout/chevron1"/>
    <dgm:cxn modelId="{6D6F4115-2842-4CF6-9279-068F0FFAF245}" type="presParOf" srcId="{178556A1-8FC2-422A-BA3C-EC1110D54403}" destId="{E0DE90D0-69F8-4C8D-90A3-F1D598B8FF5B}" srcOrd="3" destOrd="0" presId="urn:microsoft.com/office/officeart/2005/8/layout/chevron1"/>
    <dgm:cxn modelId="{2249A85D-4C6E-4042-B8D8-B397CB511E2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3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MORTALITE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2000" dirty="0" smtClean="0"/>
            <a:t>Mortalité de la petite enfance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5C77A08A-C617-425F-868C-D2B0DCFC8498}" type="presOf" srcId="{54A15645-90D6-4214-BCAA-A4C234715837}" destId="{76A50223-A450-4108-8D15-42756B28B725}" srcOrd="0" destOrd="0" presId="urn:microsoft.com/office/officeart/2005/8/layout/chevron1"/>
    <dgm:cxn modelId="{FF48615B-65BF-47DC-98DD-7E9B563AD2B0}" type="presOf" srcId="{4CE6AF42-AFC0-4470-9A29-A365D8799DE7}" destId="{178556A1-8FC2-422A-BA3C-EC1110D54403}" srcOrd="0" destOrd="0" presId="urn:microsoft.com/office/officeart/2005/8/layout/chevron1"/>
    <dgm:cxn modelId="{997FE941-F883-4A53-9BC0-4AF1B1CFE24A}" type="presOf" srcId="{406E950B-16CD-499C-985D-4D68BDBD0498}" destId="{80424260-3006-42ED-BD6B-7CD4360361AE}" srcOrd="0" destOrd="0" presId="urn:microsoft.com/office/officeart/2005/8/layout/chevron1"/>
    <dgm:cxn modelId="{837D43AF-659C-4B43-8671-7237F2F3CE69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283ADDEB-3C4E-4CB1-A1DF-F8237B795487}" type="presParOf" srcId="{178556A1-8FC2-422A-BA3C-EC1110D54403}" destId="{80424260-3006-42ED-BD6B-7CD4360361AE}" srcOrd="0" destOrd="0" presId="urn:microsoft.com/office/officeart/2005/8/layout/chevron1"/>
    <dgm:cxn modelId="{8E935674-F970-49A3-94BB-F9D627C792DB}" type="presParOf" srcId="{178556A1-8FC2-422A-BA3C-EC1110D54403}" destId="{BB67E028-1ADD-473B-BF43-D9F14EAB0D58}" srcOrd="1" destOrd="0" presId="urn:microsoft.com/office/officeart/2005/8/layout/chevron1"/>
    <dgm:cxn modelId="{1C0A1B2E-C691-4F3C-9A62-B1AC65932D2B}" type="presParOf" srcId="{178556A1-8FC2-422A-BA3C-EC1110D54403}" destId="{915D6AC7-D940-43E2-AD31-73EEE2D17416}" srcOrd="2" destOrd="0" presId="urn:microsoft.com/office/officeart/2005/8/layout/chevron1"/>
    <dgm:cxn modelId="{845609E4-5E15-4EAE-A368-4064E884F124}" type="presParOf" srcId="{178556A1-8FC2-422A-BA3C-EC1110D54403}" destId="{E0DE90D0-69F8-4C8D-90A3-F1D598B8FF5B}" srcOrd="3" destOrd="0" presId="urn:microsoft.com/office/officeart/2005/8/layout/chevron1"/>
    <dgm:cxn modelId="{4F6EAC45-1046-422B-8F2D-60E63D09BE8C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2000" b="1" dirty="0" smtClean="0"/>
            <a:t>Faible poids à la naissance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1300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F3367097-BBB7-408E-8C27-50C300AADA3E}" type="presOf" srcId="{406E950B-16CD-499C-985D-4D68BDBD0498}" destId="{80424260-3006-42ED-BD6B-7CD4360361AE}" srcOrd="0" destOrd="0" presId="urn:microsoft.com/office/officeart/2005/8/layout/chevron1"/>
    <dgm:cxn modelId="{85DA83EA-91F1-45D0-B0F1-B8D4B5A02240}" type="presOf" srcId="{4CE6AF42-AFC0-4470-9A29-A365D8799DE7}" destId="{178556A1-8FC2-422A-BA3C-EC1110D54403}" srcOrd="0" destOrd="0" presId="urn:microsoft.com/office/officeart/2005/8/layout/chevron1"/>
    <dgm:cxn modelId="{0B7F2AF2-DD66-4EAE-A8D9-AA9D862ED164}" type="presOf" srcId="{65EEDDA9-E6B7-42D2-9E84-C91D1FBE4937}" destId="{915D6AC7-D940-43E2-AD31-73EEE2D17416}" srcOrd="0" destOrd="0" presId="urn:microsoft.com/office/officeart/2005/8/layout/chevron1"/>
    <dgm:cxn modelId="{72ACF20A-E3DF-4FC5-A495-828592529F72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AEAD7ED7-7B8E-4338-A8FE-B5A63AFAB32F}" type="presParOf" srcId="{178556A1-8FC2-422A-BA3C-EC1110D54403}" destId="{80424260-3006-42ED-BD6B-7CD4360361AE}" srcOrd="0" destOrd="0" presId="urn:microsoft.com/office/officeart/2005/8/layout/chevron1"/>
    <dgm:cxn modelId="{628BF9D8-EA19-42F1-BFE9-BEEA64DE413B}" type="presParOf" srcId="{178556A1-8FC2-422A-BA3C-EC1110D54403}" destId="{BB67E028-1ADD-473B-BF43-D9F14EAB0D58}" srcOrd="1" destOrd="0" presId="urn:microsoft.com/office/officeart/2005/8/layout/chevron1"/>
    <dgm:cxn modelId="{370150C1-1E91-462A-934F-65D30AF05436}" type="presParOf" srcId="{178556A1-8FC2-422A-BA3C-EC1110D54403}" destId="{915D6AC7-D940-43E2-AD31-73EEE2D17416}" srcOrd="2" destOrd="0" presId="urn:microsoft.com/office/officeart/2005/8/layout/chevron1"/>
    <dgm:cxn modelId="{AEF954B0-4C42-485C-A0CF-A9AE719FB11F}" type="presParOf" srcId="{178556A1-8FC2-422A-BA3C-EC1110D54403}" destId="{E0DE90D0-69F8-4C8D-90A3-F1D598B8FF5B}" srcOrd="3" destOrd="0" presId="urn:microsoft.com/office/officeart/2005/8/layout/chevron1"/>
    <dgm:cxn modelId="{396DB319-A532-4655-8637-BAB6A8D76301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2000" b="1" dirty="0" smtClean="0"/>
            <a:t>Faible poids à la naissance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1300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B3196D70-E5A7-44FF-8B09-88F213B7E002}" type="presOf" srcId="{406E950B-16CD-499C-985D-4D68BDBD0498}" destId="{80424260-3006-42ED-BD6B-7CD4360361AE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49A87DEA-9F80-454C-B584-07ACEC45EF3A}" type="presOf" srcId="{4CE6AF42-AFC0-4470-9A29-A365D8799DE7}" destId="{178556A1-8FC2-422A-BA3C-EC1110D54403}" srcOrd="0" destOrd="0" presId="urn:microsoft.com/office/officeart/2005/8/layout/chevron1"/>
    <dgm:cxn modelId="{277C03D1-8C5F-4566-8006-ABCA1FA1F5BB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B885912F-0706-45A8-8BF7-3D7ED57D54B0}" type="presOf" srcId="{65EEDDA9-E6B7-42D2-9E84-C91D1FBE4937}" destId="{915D6AC7-D940-43E2-AD31-73EEE2D17416}" srcOrd="0" destOrd="0" presId="urn:microsoft.com/office/officeart/2005/8/layout/chevron1"/>
    <dgm:cxn modelId="{0A700A6E-9944-4C02-9E7E-5907C248730A}" type="presParOf" srcId="{178556A1-8FC2-422A-BA3C-EC1110D54403}" destId="{80424260-3006-42ED-BD6B-7CD4360361AE}" srcOrd="0" destOrd="0" presId="urn:microsoft.com/office/officeart/2005/8/layout/chevron1"/>
    <dgm:cxn modelId="{26851940-BA97-4CBA-99F6-CB0B89EEDCE6}" type="presParOf" srcId="{178556A1-8FC2-422A-BA3C-EC1110D54403}" destId="{BB67E028-1ADD-473B-BF43-D9F14EAB0D58}" srcOrd="1" destOrd="0" presId="urn:microsoft.com/office/officeart/2005/8/layout/chevron1"/>
    <dgm:cxn modelId="{2512E9CD-10AD-48C8-A0F0-59B071DA540E}" type="presParOf" srcId="{178556A1-8FC2-422A-BA3C-EC1110D54403}" destId="{915D6AC7-D940-43E2-AD31-73EEE2D17416}" srcOrd="2" destOrd="0" presId="urn:microsoft.com/office/officeart/2005/8/layout/chevron1"/>
    <dgm:cxn modelId="{D97E9FA5-2CAE-458D-BE3E-236509E6AC26}" type="presParOf" srcId="{178556A1-8FC2-422A-BA3C-EC1110D54403}" destId="{E0DE90D0-69F8-4C8D-90A3-F1D598B8FF5B}" srcOrd="3" destOrd="0" presId="urn:microsoft.com/office/officeart/2005/8/layout/chevron1"/>
    <dgm:cxn modelId="{713A79F4-84BA-4642-B97C-9EAC9950ACF0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2000" b="1" dirty="0" smtClean="0"/>
            <a:t>État nutritionnel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136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B11E98DF-6BBB-4596-A4AD-85D87400ED21}" type="presOf" srcId="{4CE6AF42-AFC0-4470-9A29-A365D8799DE7}" destId="{178556A1-8FC2-422A-BA3C-EC1110D54403}" srcOrd="0" destOrd="0" presId="urn:microsoft.com/office/officeart/2005/8/layout/chevron1"/>
    <dgm:cxn modelId="{A2D58B06-1152-4E29-BEA2-6B03DC3EB491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3473C65-D912-4BB9-ADE1-28E63FFC581B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8C64F376-023D-4E5B-A649-7AEEC6DE09D7}" type="presOf" srcId="{406E950B-16CD-499C-985D-4D68BDBD0498}" destId="{80424260-3006-42ED-BD6B-7CD4360361AE}" srcOrd="0" destOrd="0" presId="urn:microsoft.com/office/officeart/2005/8/layout/chevron1"/>
    <dgm:cxn modelId="{8BCE56F3-AB29-4795-A521-127D3C386A32}" type="presParOf" srcId="{178556A1-8FC2-422A-BA3C-EC1110D54403}" destId="{80424260-3006-42ED-BD6B-7CD4360361AE}" srcOrd="0" destOrd="0" presId="urn:microsoft.com/office/officeart/2005/8/layout/chevron1"/>
    <dgm:cxn modelId="{0D328243-6DCA-44D9-83EF-F3AF31FF0A64}" type="presParOf" srcId="{178556A1-8FC2-422A-BA3C-EC1110D54403}" destId="{BB67E028-1ADD-473B-BF43-D9F14EAB0D58}" srcOrd="1" destOrd="0" presId="urn:microsoft.com/office/officeart/2005/8/layout/chevron1"/>
    <dgm:cxn modelId="{36B34D8B-56B2-46DA-89CF-0AFA10DF99C5}" type="presParOf" srcId="{178556A1-8FC2-422A-BA3C-EC1110D54403}" destId="{915D6AC7-D940-43E2-AD31-73EEE2D17416}" srcOrd="2" destOrd="0" presId="urn:microsoft.com/office/officeart/2005/8/layout/chevron1"/>
    <dgm:cxn modelId="{A5A01709-08BC-4615-AADB-4704C15CB84C}" type="presParOf" srcId="{178556A1-8FC2-422A-BA3C-EC1110D54403}" destId="{E0DE90D0-69F8-4C8D-90A3-F1D598B8FF5B}" srcOrd="3" destOrd="0" presId="urn:microsoft.com/office/officeart/2005/8/layout/chevron1"/>
    <dgm:cxn modelId="{9F717816-4F4A-446B-BAE0-28E2F471A30B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2000" b="1" dirty="0" smtClean="0"/>
            <a:t>État nutritionnel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136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4467240F-8CF8-49FD-97AE-194D1FD233D8}" type="presOf" srcId="{54A15645-90D6-4214-BCAA-A4C234715837}" destId="{76A50223-A450-4108-8D15-42756B28B725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83008244-1283-4430-AC08-3CAEE9335D2E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B7F42275-CE63-4C1B-AFA7-7C2D41F56032}" type="presOf" srcId="{65EEDDA9-E6B7-42D2-9E84-C91D1FBE4937}" destId="{915D6AC7-D940-43E2-AD31-73EEE2D17416}" srcOrd="0" destOrd="0" presId="urn:microsoft.com/office/officeart/2005/8/layout/chevron1"/>
    <dgm:cxn modelId="{17300069-6197-4286-B7BB-6D8A105E72B3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BADFB7D0-E53E-491E-8AA0-2BE6F5BCD203}" type="presParOf" srcId="{178556A1-8FC2-422A-BA3C-EC1110D54403}" destId="{80424260-3006-42ED-BD6B-7CD4360361AE}" srcOrd="0" destOrd="0" presId="urn:microsoft.com/office/officeart/2005/8/layout/chevron1"/>
    <dgm:cxn modelId="{E5DC04F4-D1FC-4470-8D98-F4184B53E734}" type="presParOf" srcId="{178556A1-8FC2-422A-BA3C-EC1110D54403}" destId="{BB67E028-1ADD-473B-BF43-D9F14EAB0D58}" srcOrd="1" destOrd="0" presId="urn:microsoft.com/office/officeart/2005/8/layout/chevron1"/>
    <dgm:cxn modelId="{547BFD75-1946-44E0-9D51-DC0AF0B931CA}" type="presParOf" srcId="{178556A1-8FC2-422A-BA3C-EC1110D54403}" destId="{915D6AC7-D940-43E2-AD31-73EEE2D17416}" srcOrd="2" destOrd="0" presId="urn:microsoft.com/office/officeart/2005/8/layout/chevron1"/>
    <dgm:cxn modelId="{D1EB3F7F-58EB-45AC-A9F7-B64B90CC54C6}" type="presParOf" srcId="{178556A1-8FC2-422A-BA3C-EC1110D54403}" destId="{E0DE90D0-69F8-4C8D-90A3-F1D598B8FF5B}" srcOrd="3" destOrd="0" presId="urn:microsoft.com/office/officeart/2005/8/layout/chevron1"/>
    <dgm:cxn modelId="{28FA2970-1F55-4280-8A9F-FE9443A3A41C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2000" b="1" dirty="0" smtClean="0"/>
            <a:t>État nutritionnel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136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BDE802B0-EDDE-459D-916F-DD0D5CDE0ED2}" type="presOf" srcId="{406E950B-16CD-499C-985D-4D68BDBD0498}" destId="{80424260-3006-42ED-BD6B-7CD4360361AE}" srcOrd="0" destOrd="0" presId="urn:microsoft.com/office/officeart/2005/8/layout/chevron1"/>
    <dgm:cxn modelId="{1FF662A6-9909-40E8-890D-51399B7392E9}" type="presOf" srcId="{54A15645-90D6-4214-BCAA-A4C234715837}" destId="{76A50223-A450-4108-8D15-42756B28B725}" srcOrd="0" destOrd="0" presId="urn:microsoft.com/office/officeart/2005/8/layout/chevron1"/>
    <dgm:cxn modelId="{20C52AC8-D65E-4E2F-8671-3D400A1CB440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508E5BD-82F1-4AF6-93B9-FF1B0E0F2A2B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CE966F96-E0D5-42D5-9A30-1B05217BA278}" type="presParOf" srcId="{178556A1-8FC2-422A-BA3C-EC1110D54403}" destId="{80424260-3006-42ED-BD6B-7CD4360361AE}" srcOrd="0" destOrd="0" presId="urn:microsoft.com/office/officeart/2005/8/layout/chevron1"/>
    <dgm:cxn modelId="{E7F07C9E-78A4-4BEB-A4F5-4B9D26508DF1}" type="presParOf" srcId="{178556A1-8FC2-422A-BA3C-EC1110D54403}" destId="{BB67E028-1ADD-473B-BF43-D9F14EAB0D58}" srcOrd="1" destOrd="0" presId="urn:microsoft.com/office/officeart/2005/8/layout/chevron1"/>
    <dgm:cxn modelId="{B19C857B-4303-4DCB-8053-81D9BE784397}" type="presParOf" srcId="{178556A1-8FC2-422A-BA3C-EC1110D54403}" destId="{915D6AC7-D940-43E2-AD31-73EEE2D17416}" srcOrd="2" destOrd="0" presId="urn:microsoft.com/office/officeart/2005/8/layout/chevron1"/>
    <dgm:cxn modelId="{372B6816-B4B8-45D3-BDD4-71AE85729F51}" type="presParOf" srcId="{178556A1-8FC2-422A-BA3C-EC1110D54403}" destId="{E0DE90D0-69F8-4C8D-90A3-F1D598B8FF5B}" srcOrd="3" destOrd="0" presId="urn:microsoft.com/office/officeart/2005/8/layout/chevron1"/>
    <dgm:cxn modelId="{4CB89B14-48C6-4042-92A3-E1E9EE91052B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pPr algn="ctr"/>
          <a:r>
            <a:rPr lang="x-none" sz="1400" b="1" dirty="0" smtClean="0"/>
            <a:t>Allaitement et alimentation du nourrisson et du jeune enfant</a:t>
          </a:r>
          <a:endParaRPr lang="fr-FR" sz="14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18883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8BDED79A-19DC-49C4-9D2C-CC8D32897F7F}" type="presOf" srcId="{65EEDDA9-E6B7-42D2-9E84-C91D1FBE4937}" destId="{915D6AC7-D940-43E2-AD31-73EEE2D17416}" srcOrd="0" destOrd="0" presId="urn:microsoft.com/office/officeart/2005/8/layout/chevron1"/>
    <dgm:cxn modelId="{C6086031-2CC9-420B-ABDF-2666F405642E}" type="presOf" srcId="{4CE6AF42-AFC0-4470-9A29-A365D8799DE7}" destId="{178556A1-8FC2-422A-BA3C-EC1110D54403}" srcOrd="0" destOrd="0" presId="urn:microsoft.com/office/officeart/2005/8/layout/chevron1"/>
    <dgm:cxn modelId="{8CC69763-EE70-4E29-BFAD-AD2DEAB22C90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A9131FF-7A36-482D-95AE-FD3184257D50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70AC1BDE-0A06-4CA5-BA19-C294DF751F2A}" type="presParOf" srcId="{178556A1-8FC2-422A-BA3C-EC1110D54403}" destId="{80424260-3006-42ED-BD6B-7CD4360361AE}" srcOrd="0" destOrd="0" presId="urn:microsoft.com/office/officeart/2005/8/layout/chevron1"/>
    <dgm:cxn modelId="{5777BA26-4906-4FE9-A645-59DB3A8E8431}" type="presParOf" srcId="{178556A1-8FC2-422A-BA3C-EC1110D54403}" destId="{BB67E028-1ADD-473B-BF43-D9F14EAB0D58}" srcOrd="1" destOrd="0" presId="urn:microsoft.com/office/officeart/2005/8/layout/chevron1"/>
    <dgm:cxn modelId="{4D0E40A8-5FAE-4B60-ACAF-B5E158C6919C}" type="presParOf" srcId="{178556A1-8FC2-422A-BA3C-EC1110D54403}" destId="{915D6AC7-D940-43E2-AD31-73EEE2D17416}" srcOrd="2" destOrd="0" presId="urn:microsoft.com/office/officeart/2005/8/layout/chevron1"/>
    <dgm:cxn modelId="{636394CB-C6CC-4F60-AAC2-B3403AC8894B}" type="presParOf" srcId="{178556A1-8FC2-422A-BA3C-EC1110D54403}" destId="{E0DE90D0-69F8-4C8D-90A3-F1D598B8FF5B}" srcOrd="3" destOrd="0" presId="urn:microsoft.com/office/officeart/2005/8/layout/chevron1"/>
    <dgm:cxn modelId="{27EE2217-8B01-44E8-A50E-400EB3FCEA1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pPr algn="ctr"/>
          <a:r>
            <a:rPr lang="x-none" sz="1400" b="1" dirty="0" smtClean="0"/>
            <a:t>Allaitement et alimentation du nourrisson et du jeune enfant</a:t>
          </a:r>
          <a:endParaRPr lang="fr-FR" sz="14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18883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B43077CD-E9A3-434F-8D5F-91854BACA168}" type="presOf" srcId="{406E950B-16CD-499C-985D-4D68BDBD0498}" destId="{80424260-3006-42ED-BD6B-7CD4360361AE}" srcOrd="0" destOrd="0" presId="urn:microsoft.com/office/officeart/2005/8/layout/chevron1"/>
    <dgm:cxn modelId="{1C91D42D-48A7-4F2B-B3B7-6316979C3B52}" type="presOf" srcId="{65EEDDA9-E6B7-42D2-9E84-C91D1FBE4937}" destId="{915D6AC7-D940-43E2-AD31-73EEE2D17416}" srcOrd="0" destOrd="0" presId="urn:microsoft.com/office/officeart/2005/8/layout/chevron1"/>
    <dgm:cxn modelId="{82A26155-F3B4-4F0B-9D65-561B9B014AF2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83B9BDC-F941-454B-80AF-BEE77A40AFAB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B2F4774D-53FB-4E2B-B91E-22936FE1B9A3}" type="presParOf" srcId="{178556A1-8FC2-422A-BA3C-EC1110D54403}" destId="{80424260-3006-42ED-BD6B-7CD4360361AE}" srcOrd="0" destOrd="0" presId="urn:microsoft.com/office/officeart/2005/8/layout/chevron1"/>
    <dgm:cxn modelId="{FA46B06C-23F4-477D-AB50-08E845D5B799}" type="presParOf" srcId="{178556A1-8FC2-422A-BA3C-EC1110D54403}" destId="{BB67E028-1ADD-473B-BF43-D9F14EAB0D58}" srcOrd="1" destOrd="0" presId="urn:microsoft.com/office/officeart/2005/8/layout/chevron1"/>
    <dgm:cxn modelId="{DCE992C7-7BCA-4AE7-AB86-67EE712087F4}" type="presParOf" srcId="{178556A1-8FC2-422A-BA3C-EC1110D54403}" destId="{915D6AC7-D940-43E2-AD31-73EEE2D17416}" srcOrd="2" destOrd="0" presId="urn:microsoft.com/office/officeart/2005/8/layout/chevron1"/>
    <dgm:cxn modelId="{2D55034C-3A12-447C-94F4-7C3A36917E44}" type="presParOf" srcId="{178556A1-8FC2-422A-BA3C-EC1110D54403}" destId="{E0DE90D0-69F8-4C8D-90A3-F1D598B8FF5B}" srcOrd="3" destOrd="0" presId="urn:microsoft.com/office/officeart/2005/8/layout/chevron1"/>
    <dgm:cxn modelId="{5961B2C5-2C01-4459-9382-0C062B08955D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pPr algn="ctr"/>
          <a:r>
            <a:rPr lang="x-none" sz="1400" b="1" dirty="0" smtClean="0"/>
            <a:t>Allaitement et alimentation du nourrisson et du jeune enfant</a:t>
          </a:r>
          <a:endParaRPr lang="fr-FR" sz="14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18883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BFB9C58B-D4B8-4CD5-A485-3DCD78FB6D7B}" type="presOf" srcId="{54A15645-90D6-4214-BCAA-A4C234715837}" destId="{76A50223-A450-4108-8D15-42756B28B725}" srcOrd="0" destOrd="0" presId="urn:microsoft.com/office/officeart/2005/8/layout/chevron1"/>
    <dgm:cxn modelId="{D79A0DDC-BE12-4784-BFFB-0262A27A9B2B}" type="presOf" srcId="{406E950B-16CD-499C-985D-4D68BDBD0498}" destId="{80424260-3006-42ED-BD6B-7CD4360361AE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7C58716E-278E-4EF5-8AD6-4A5D96C4F46B}" type="presOf" srcId="{4CE6AF42-AFC0-4470-9A29-A365D8799DE7}" destId="{178556A1-8FC2-422A-BA3C-EC1110D54403}" srcOrd="0" destOrd="0" presId="urn:microsoft.com/office/officeart/2005/8/layout/chevron1"/>
    <dgm:cxn modelId="{0E11FB51-3216-4DED-944F-E9D0C75C1BB3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E14DDFE0-3944-4A45-BDD4-CF19DE4575E6}" type="presParOf" srcId="{178556A1-8FC2-422A-BA3C-EC1110D54403}" destId="{80424260-3006-42ED-BD6B-7CD4360361AE}" srcOrd="0" destOrd="0" presId="urn:microsoft.com/office/officeart/2005/8/layout/chevron1"/>
    <dgm:cxn modelId="{07ED3A4A-265C-4CFB-815D-5A8F2488884E}" type="presParOf" srcId="{178556A1-8FC2-422A-BA3C-EC1110D54403}" destId="{BB67E028-1ADD-473B-BF43-D9F14EAB0D58}" srcOrd="1" destOrd="0" presId="urn:microsoft.com/office/officeart/2005/8/layout/chevron1"/>
    <dgm:cxn modelId="{0F8A319F-A6E8-4C1F-B23C-5DD647C2B795}" type="presParOf" srcId="{178556A1-8FC2-422A-BA3C-EC1110D54403}" destId="{915D6AC7-D940-43E2-AD31-73EEE2D17416}" srcOrd="2" destOrd="0" presId="urn:microsoft.com/office/officeart/2005/8/layout/chevron1"/>
    <dgm:cxn modelId="{8208386D-F94D-4938-ABCD-A5DD4D3FA8B0}" type="presParOf" srcId="{178556A1-8FC2-422A-BA3C-EC1110D54403}" destId="{E0DE90D0-69F8-4C8D-90A3-F1D598B8FF5B}" srcOrd="3" destOrd="0" presId="urn:microsoft.com/office/officeart/2005/8/layout/chevron1"/>
    <dgm:cxn modelId="{D268A959-0E55-453F-A3A9-00D3F274D851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E9C43BF-B96E-400B-8AB6-55C3845630CF}" type="presOf" srcId="{54A15645-90D6-4214-BCAA-A4C234715837}" destId="{76A50223-A450-4108-8D15-42756B28B725}" srcOrd="0" destOrd="0" presId="urn:microsoft.com/office/officeart/2005/8/layout/chevron1"/>
    <dgm:cxn modelId="{4EE54FE7-2B62-489C-9067-E1F09F48F0A0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E05BA9B-E413-4D4E-B180-E07A828669E3}" type="presOf" srcId="{65EEDDA9-E6B7-42D2-9E84-C91D1FBE4937}" destId="{915D6AC7-D940-43E2-AD31-73EEE2D17416}" srcOrd="0" destOrd="0" presId="urn:microsoft.com/office/officeart/2005/8/layout/chevron1"/>
    <dgm:cxn modelId="{253CA0EB-A348-46EE-9A8E-48692499AF7A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8842246D-CB4C-4C60-95BF-431504ED721D}" type="presParOf" srcId="{178556A1-8FC2-422A-BA3C-EC1110D54403}" destId="{80424260-3006-42ED-BD6B-7CD4360361AE}" srcOrd="0" destOrd="0" presId="urn:microsoft.com/office/officeart/2005/8/layout/chevron1"/>
    <dgm:cxn modelId="{149B80FA-377C-4400-8807-6D89BCBD2504}" type="presParOf" srcId="{178556A1-8FC2-422A-BA3C-EC1110D54403}" destId="{BB67E028-1ADD-473B-BF43-D9F14EAB0D58}" srcOrd="1" destOrd="0" presId="urn:microsoft.com/office/officeart/2005/8/layout/chevron1"/>
    <dgm:cxn modelId="{4F8099B7-E0C9-46D7-87FE-A997696E46D4}" type="presParOf" srcId="{178556A1-8FC2-422A-BA3C-EC1110D54403}" destId="{915D6AC7-D940-43E2-AD31-73EEE2D17416}" srcOrd="2" destOrd="0" presId="urn:microsoft.com/office/officeart/2005/8/layout/chevron1"/>
    <dgm:cxn modelId="{F628CD17-135D-422C-9F7B-0CE812F35C92}" type="presParOf" srcId="{178556A1-8FC2-422A-BA3C-EC1110D54403}" destId="{E0DE90D0-69F8-4C8D-90A3-F1D598B8FF5B}" srcOrd="3" destOrd="0" presId="urn:microsoft.com/office/officeart/2005/8/layout/chevron1"/>
    <dgm:cxn modelId="{ECCF8F94-F9D6-4FCD-A98E-935402339885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pPr algn="ctr"/>
          <a:r>
            <a:rPr lang="x-none" sz="1400" b="1" dirty="0" smtClean="0"/>
            <a:t>Allaitement et alimentation du nourrisson et du jeune enfant</a:t>
          </a:r>
          <a:endParaRPr lang="fr-FR" sz="14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18883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9B0C82D0-B662-4DDE-8B87-A82383439CE6}" type="presOf" srcId="{65EEDDA9-E6B7-42D2-9E84-C91D1FBE4937}" destId="{915D6AC7-D940-43E2-AD31-73EEE2D17416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C021A2D3-0D6A-4941-A93E-D95D103AF162}" type="presOf" srcId="{406E950B-16CD-499C-985D-4D68BDBD0498}" destId="{80424260-3006-42ED-BD6B-7CD4360361AE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5DD6C9AD-956D-4D2F-8958-5B31FF1352C1}" type="presOf" srcId="{54A15645-90D6-4214-BCAA-A4C234715837}" destId="{76A50223-A450-4108-8D15-42756B28B725}" srcOrd="0" destOrd="0" presId="urn:microsoft.com/office/officeart/2005/8/layout/chevron1"/>
    <dgm:cxn modelId="{8E65C5E6-5E0F-4141-8D04-81486F3836C0}" type="presOf" srcId="{4CE6AF42-AFC0-4470-9A29-A365D8799DE7}" destId="{178556A1-8FC2-422A-BA3C-EC1110D54403}" srcOrd="0" destOrd="0" presId="urn:microsoft.com/office/officeart/2005/8/layout/chevron1"/>
    <dgm:cxn modelId="{A491D6C7-9895-4AB0-A982-F74AD487C0D3}" type="presParOf" srcId="{178556A1-8FC2-422A-BA3C-EC1110D54403}" destId="{80424260-3006-42ED-BD6B-7CD4360361AE}" srcOrd="0" destOrd="0" presId="urn:microsoft.com/office/officeart/2005/8/layout/chevron1"/>
    <dgm:cxn modelId="{4FDC1657-8BF7-4985-B5F4-4AF88730E0E8}" type="presParOf" srcId="{178556A1-8FC2-422A-BA3C-EC1110D54403}" destId="{BB67E028-1ADD-473B-BF43-D9F14EAB0D58}" srcOrd="1" destOrd="0" presId="urn:microsoft.com/office/officeart/2005/8/layout/chevron1"/>
    <dgm:cxn modelId="{C880BCAD-2959-4E0D-BA24-FE375CC550E2}" type="presParOf" srcId="{178556A1-8FC2-422A-BA3C-EC1110D54403}" destId="{915D6AC7-D940-43E2-AD31-73EEE2D17416}" srcOrd="2" destOrd="0" presId="urn:microsoft.com/office/officeart/2005/8/layout/chevron1"/>
    <dgm:cxn modelId="{18A2C2D9-DC32-49A7-8D96-0827096E8DD2}" type="presParOf" srcId="{178556A1-8FC2-422A-BA3C-EC1110D54403}" destId="{E0DE90D0-69F8-4C8D-90A3-F1D598B8FF5B}" srcOrd="3" destOrd="0" presId="urn:microsoft.com/office/officeart/2005/8/layout/chevron1"/>
    <dgm:cxn modelId="{76C7AAC2-E538-4EF1-B8A0-0DB24C9ACF2C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pPr algn="ctr"/>
          <a:r>
            <a:rPr lang="x-none" sz="1400" b="1" dirty="0" smtClean="0"/>
            <a:t>Allaitement et alimentation du nourrisson et du jeune enfant</a:t>
          </a:r>
          <a:endParaRPr lang="fr-FR" sz="1400" b="1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18883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4F30E3F5-880B-4DD7-97B4-CA75FE81A3AB}" type="presOf" srcId="{406E950B-16CD-499C-985D-4D68BDBD0498}" destId="{80424260-3006-42ED-BD6B-7CD4360361AE}" srcOrd="0" destOrd="0" presId="urn:microsoft.com/office/officeart/2005/8/layout/chevron1"/>
    <dgm:cxn modelId="{D2D66585-134C-45CB-B193-AF9040DB8B63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B997B214-818E-4B08-86AD-65C7BA15C3D8}" type="presOf" srcId="{65EEDDA9-E6B7-42D2-9E84-C91D1FBE4937}" destId="{915D6AC7-D940-43E2-AD31-73EEE2D17416}" srcOrd="0" destOrd="0" presId="urn:microsoft.com/office/officeart/2005/8/layout/chevron1"/>
    <dgm:cxn modelId="{CD65EE27-01B9-4177-BDA6-01E79C4D95D6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92A6C2D8-D248-43E5-BB90-884867A2C635}" type="presParOf" srcId="{178556A1-8FC2-422A-BA3C-EC1110D54403}" destId="{80424260-3006-42ED-BD6B-7CD4360361AE}" srcOrd="0" destOrd="0" presId="urn:microsoft.com/office/officeart/2005/8/layout/chevron1"/>
    <dgm:cxn modelId="{3899731C-D757-4B18-935D-FB1388E4D47D}" type="presParOf" srcId="{178556A1-8FC2-422A-BA3C-EC1110D54403}" destId="{BB67E028-1ADD-473B-BF43-D9F14EAB0D58}" srcOrd="1" destOrd="0" presId="urn:microsoft.com/office/officeart/2005/8/layout/chevron1"/>
    <dgm:cxn modelId="{A7CECF1B-7FE7-4CD8-9C24-594DA08E71F6}" type="presParOf" srcId="{178556A1-8FC2-422A-BA3C-EC1110D54403}" destId="{915D6AC7-D940-43E2-AD31-73EEE2D17416}" srcOrd="2" destOrd="0" presId="urn:microsoft.com/office/officeart/2005/8/layout/chevron1"/>
    <dgm:cxn modelId="{E349507A-2C4F-49D1-9C53-B24DF7648785}" type="presParOf" srcId="{178556A1-8FC2-422A-BA3C-EC1110D54403}" destId="{E0DE90D0-69F8-4C8D-90A3-F1D598B8FF5B}" srcOrd="3" destOrd="0" presId="urn:microsoft.com/office/officeart/2005/8/layout/chevron1"/>
    <dgm:cxn modelId="{7C515A5F-886D-4428-BA26-A5DE78609371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NUTRITION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pPr algn="ctr"/>
          <a:r>
            <a:rPr lang="x-none" sz="1400" b="1" dirty="0" smtClean="0"/>
            <a:t>Iodation du sel</a:t>
          </a:r>
          <a:endParaRPr lang="fr-FR" sz="14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18883" custLinFactNeighborX="10913" custLinFactNeighborY="-3516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FD1B8BD8-52FA-4E02-87D6-C1393D2559C1}" type="presOf" srcId="{406E950B-16CD-499C-985D-4D68BDBD0498}" destId="{80424260-3006-42ED-BD6B-7CD4360361AE}" srcOrd="0" destOrd="0" presId="urn:microsoft.com/office/officeart/2005/8/layout/chevron1"/>
    <dgm:cxn modelId="{C224248D-F2DE-4BD8-B1DD-22416B6FD354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FCF4D3BA-0C25-4021-8681-A591E9DEF129}" type="presOf" srcId="{65EEDDA9-E6B7-42D2-9E84-C91D1FBE4937}" destId="{915D6AC7-D940-43E2-AD31-73EEE2D17416}" srcOrd="0" destOrd="0" presId="urn:microsoft.com/office/officeart/2005/8/layout/chevron1"/>
    <dgm:cxn modelId="{69CE4153-E181-4D29-A783-B3045A86DFBB}" type="presOf" srcId="{4CE6AF42-AFC0-4470-9A29-A365D8799DE7}" destId="{178556A1-8FC2-422A-BA3C-EC1110D54403}" srcOrd="0" destOrd="0" presId="urn:microsoft.com/office/officeart/2005/8/layout/chevron1"/>
    <dgm:cxn modelId="{9CA1BF26-85AA-49D9-AEED-1569984D56DF}" type="presParOf" srcId="{178556A1-8FC2-422A-BA3C-EC1110D54403}" destId="{80424260-3006-42ED-BD6B-7CD4360361AE}" srcOrd="0" destOrd="0" presId="urn:microsoft.com/office/officeart/2005/8/layout/chevron1"/>
    <dgm:cxn modelId="{027B9AE6-1E9A-4165-B655-AA2C393B4625}" type="presParOf" srcId="{178556A1-8FC2-422A-BA3C-EC1110D54403}" destId="{BB67E028-1ADD-473B-BF43-D9F14EAB0D58}" srcOrd="1" destOrd="0" presId="urn:microsoft.com/office/officeart/2005/8/layout/chevron1"/>
    <dgm:cxn modelId="{9EF7497B-59CB-4931-B841-F2A1F7E8C471}" type="presParOf" srcId="{178556A1-8FC2-422A-BA3C-EC1110D54403}" destId="{915D6AC7-D940-43E2-AD31-73EEE2D17416}" srcOrd="2" destOrd="0" presId="urn:microsoft.com/office/officeart/2005/8/layout/chevron1"/>
    <dgm:cxn modelId="{8C5397C1-BB71-4E5D-BB62-3457CF53C1FB}" type="presParOf" srcId="{178556A1-8FC2-422A-BA3C-EC1110D54403}" destId="{E0DE90D0-69F8-4C8D-90A3-F1D598B8FF5B}" srcOrd="3" destOrd="0" presId="urn:microsoft.com/office/officeart/2005/8/layout/chevron1"/>
    <dgm:cxn modelId="{15557649-8598-4AB6-8DF9-63815411D762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2000" dirty="0" smtClean="0"/>
            <a:t>Vaccination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0729D9BA-2439-4127-B3B5-7196F2E49234}" type="presOf" srcId="{4CE6AF42-AFC0-4470-9A29-A365D8799DE7}" destId="{178556A1-8FC2-422A-BA3C-EC1110D54403}" srcOrd="0" destOrd="0" presId="urn:microsoft.com/office/officeart/2005/8/layout/chevron1"/>
    <dgm:cxn modelId="{4281BDB3-9F66-4D53-A19E-05256A6FB6B4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82087D6D-AF42-46EB-B6AA-FACD58CF18AE}" type="presOf" srcId="{65EEDDA9-E6B7-42D2-9E84-C91D1FBE4937}" destId="{915D6AC7-D940-43E2-AD31-73EEE2D17416}" srcOrd="0" destOrd="0" presId="urn:microsoft.com/office/officeart/2005/8/layout/chevron1"/>
    <dgm:cxn modelId="{B6C37DA7-C68B-4856-A908-60B28522628D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B27E671C-D4D9-4A97-9877-3F88065D83C0}" type="presParOf" srcId="{178556A1-8FC2-422A-BA3C-EC1110D54403}" destId="{80424260-3006-42ED-BD6B-7CD4360361AE}" srcOrd="0" destOrd="0" presId="urn:microsoft.com/office/officeart/2005/8/layout/chevron1"/>
    <dgm:cxn modelId="{D9B0345A-69BC-497D-B367-2642DFB146E1}" type="presParOf" srcId="{178556A1-8FC2-422A-BA3C-EC1110D54403}" destId="{BB67E028-1ADD-473B-BF43-D9F14EAB0D58}" srcOrd="1" destOrd="0" presId="urn:microsoft.com/office/officeart/2005/8/layout/chevron1"/>
    <dgm:cxn modelId="{62A5D18F-5BAA-4FE5-B2E6-B5BE61971077}" type="presParOf" srcId="{178556A1-8FC2-422A-BA3C-EC1110D54403}" destId="{915D6AC7-D940-43E2-AD31-73EEE2D17416}" srcOrd="2" destOrd="0" presId="urn:microsoft.com/office/officeart/2005/8/layout/chevron1"/>
    <dgm:cxn modelId="{F8032BB8-1A57-404E-A8A0-8F488DFDC7C8}" type="presParOf" srcId="{178556A1-8FC2-422A-BA3C-EC1110D54403}" destId="{E0DE90D0-69F8-4C8D-90A3-F1D598B8FF5B}" srcOrd="3" destOrd="0" presId="urn:microsoft.com/office/officeart/2005/8/layout/chevron1"/>
    <dgm:cxn modelId="{8A6B006E-AF03-43D7-A057-6BD9AA3C69E3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2000" b="1" dirty="0" smtClean="0">
              <a:solidFill>
                <a:schemeClr val="bg1"/>
              </a:solidFill>
              <a:latin typeface="GillSans-Bold"/>
            </a:rPr>
            <a:t>Protection  contre le tétanos néonatal</a:t>
          </a:r>
          <a:r>
            <a:rPr lang="fr-FR" sz="2000" dirty="0" smtClean="0">
              <a:solidFill>
                <a:schemeClr val="bg1"/>
              </a:solidFill>
            </a:rPr>
            <a:t> </a:t>
          </a:r>
          <a:endParaRPr lang="fr-FR" sz="2000" dirty="0">
            <a:solidFill>
              <a:schemeClr val="bg1"/>
            </a:solidFill>
          </a:endParaRPr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 custLinFactNeighborX="-7173" custLinFactNeighborY="-6250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D4A1EC17-1EAA-4104-8631-3CCE4CF69BBB}" type="presOf" srcId="{54A15645-90D6-4214-BCAA-A4C234715837}" destId="{76A50223-A450-4108-8D15-42756B28B725}" srcOrd="0" destOrd="0" presId="urn:microsoft.com/office/officeart/2005/8/layout/chevron1"/>
    <dgm:cxn modelId="{87FE2D38-17A7-49D3-85F6-551DEC18D088}" type="presOf" srcId="{406E950B-16CD-499C-985D-4D68BDBD0498}" destId="{80424260-3006-42ED-BD6B-7CD4360361AE}" srcOrd="0" destOrd="0" presId="urn:microsoft.com/office/officeart/2005/8/layout/chevron1"/>
    <dgm:cxn modelId="{82EE9E4E-1D37-4E2B-8107-F0DAA3031420}" type="presOf" srcId="{65EEDDA9-E6B7-42D2-9E84-C91D1FBE4937}" destId="{915D6AC7-D940-43E2-AD31-73EEE2D17416}" srcOrd="0" destOrd="0" presId="urn:microsoft.com/office/officeart/2005/8/layout/chevron1"/>
    <dgm:cxn modelId="{992BFE2E-8641-40CA-8F77-A5957BFC6FAC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1024B4D4-A603-4716-AA78-CD832D16584D}" type="presParOf" srcId="{178556A1-8FC2-422A-BA3C-EC1110D54403}" destId="{80424260-3006-42ED-BD6B-7CD4360361AE}" srcOrd="0" destOrd="0" presId="urn:microsoft.com/office/officeart/2005/8/layout/chevron1"/>
    <dgm:cxn modelId="{EB47D1FB-A077-4763-8A80-C75C96E55D68}" type="presParOf" srcId="{178556A1-8FC2-422A-BA3C-EC1110D54403}" destId="{BB67E028-1ADD-473B-BF43-D9F14EAB0D58}" srcOrd="1" destOrd="0" presId="urn:microsoft.com/office/officeart/2005/8/layout/chevron1"/>
    <dgm:cxn modelId="{3361810E-5454-41B1-9D7B-7FD1A552FD36}" type="presParOf" srcId="{178556A1-8FC2-422A-BA3C-EC1110D54403}" destId="{915D6AC7-D940-43E2-AD31-73EEE2D17416}" srcOrd="2" destOrd="0" presId="urn:microsoft.com/office/officeart/2005/8/layout/chevron1"/>
    <dgm:cxn modelId="{DD8DC34B-B96F-43D9-BC04-002A024FA4BC}" type="presParOf" srcId="{178556A1-8FC2-422A-BA3C-EC1110D54403}" destId="{E0DE90D0-69F8-4C8D-90A3-F1D598B8FF5B}" srcOrd="3" destOrd="0" presId="urn:microsoft.com/office/officeart/2005/8/layout/chevron1"/>
    <dgm:cxn modelId="{B6962B36-88FB-45E6-9A20-C90F4BC1AF00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2000" b="1" i="0" dirty="0" smtClean="0"/>
            <a:t>Diarrhée </a:t>
          </a:r>
          <a:r>
            <a:rPr lang="fr-FR" sz="2000" dirty="0" smtClean="0"/>
            <a:t/>
          </a:r>
          <a:br>
            <a:rPr lang="fr-FR" sz="2000" dirty="0" smtClean="0"/>
          </a:br>
          <a:endParaRPr lang="fr-FR" sz="2000" dirty="0">
            <a:solidFill>
              <a:schemeClr val="bg1"/>
            </a:solidFill>
          </a:endParaRPr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 custLinFactNeighborX="-7173" custLinFactNeighborY="-6250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6409ACE6-1554-4B5D-8094-63DFF2017D82}" type="presOf" srcId="{4CE6AF42-AFC0-4470-9A29-A365D8799DE7}" destId="{178556A1-8FC2-422A-BA3C-EC1110D54403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C222E97B-506B-484E-8B48-8255EE7D15F9}" type="presOf" srcId="{406E950B-16CD-499C-985D-4D68BDBD0498}" destId="{80424260-3006-42ED-BD6B-7CD4360361AE}" srcOrd="0" destOrd="0" presId="urn:microsoft.com/office/officeart/2005/8/layout/chevron1"/>
    <dgm:cxn modelId="{13CA7CBB-D824-4D7A-B2C6-3D277CFE2075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97AAD124-0ABF-4E4B-B83A-F39E119B77F2}" type="presOf" srcId="{65EEDDA9-E6B7-42D2-9E84-C91D1FBE4937}" destId="{915D6AC7-D940-43E2-AD31-73EEE2D17416}" srcOrd="0" destOrd="0" presId="urn:microsoft.com/office/officeart/2005/8/layout/chevron1"/>
    <dgm:cxn modelId="{82349140-B480-4364-A141-A00E49965349}" type="presParOf" srcId="{178556A1-8FC2-422A-BA3C-EC1110D54403}" destId="{80424260-3006-42ED-BD6B-7CD4360361AE}" srcOrd="0" destOrd="0" presId="urn:microsoft.com/office/officeart/2005/8/layout/chevron1"/>
    <dgm:cxn modelId="{FA3B7E5F-D513-4F71-A8F4-E1E79A66F028}" type="presParOf" srcId="{178556A1-8FC2-422A-BA3C-EC1110D54403}" destId="{BB67E028-1ADD-473B-BF43-D9F14EAB0D58}" srcOrd="1" destOrd="0" presId="urn:microsoft.com/office/officeart/2005/8/layout/chevron1"/>
    <dgm:cxn modelId="{AB6183B8-5449-4028-8234-EE5D13BF90A2}" type="presParOf" srcId="{178556A1-8FC2-422A-BA3C-EC1110D54403}" destId="{915D6AC7-D940-43E2-AD31-73EEE2D17416}" srcOrd="2" destOrd="0" presId="urn:microsoft.com/office/officeart/2005/8/layout/chevron1"/>
    <dgm:cxn modelId="{0DC4EABF-B952-4D42-82BE-076D9E6B233D}" type="presParOf" srcId="{178556A1-8FC2-422A-BA3C-EC1110D54403}" destId="{E0DE90D0-69F8-4C8D-90A3-F1D598B8FF5B}" srcOrd="3" destOrd="0" presId="urn:microsoft.com/office/officeart/2005/8/layout/chevron1"/>
    <dgm:cxn modelId="{B6CDA987-9DE5-43B7-9DFC-8DAB978C86B5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2000" b="1" i="0" dirty="0" smtClean="0"/>
            <a:t>Diarrhée </a:t>
          </a:r>
          <a:r>
            <a:rPr lang="fr-FR" sz="2000" dirty="0" smtClean="0"/>
            <a:t/>
          </a:r>
          <a:br>
            <a:rPr lang="fr-FR" sz="2000" dirty="0" smtClean="0"/>
          </a:br>
          <a:endParaRPr lang="fr-FR" sz="2000" dirty="0">
            <a:solidFill>
              <a:schemeClr val="bg1"/>
            </a:solidFill>
          </a:endParaRPr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 custLinFactNeighborX="-7173" custLinFactNeighborY="-6250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6726556-223C-40A6-A7B0-F962BC10503C}" type="presOf" srcId="{65EEDDA9-E6B7-42D2-9E84-C91D1FBE4937}" destId="{915D6AC7-D940-43E2-AD31-73EEE2D17416}" srcOrd="0" destOrd="0" presId="urn:microsoft.com/office/officeart/2005/8/layout/chevron1"/>
    <dgm:cxn modelId="{C1E115E0-D0CC-4CAB-8CEC-55B8753EF886}" type="presOf" srcId="{406E950B-16CD-499C-985D-4D68BDBD0498}" destId="{80424260-3006-42ED-BD6B-7CD4360361AE}" srcOrd="0" destOrd="0" presId="urn:microsoft.com/office/officeart/2005/8/layout/chevron1"/>
    <dgm:cxn modelId="{6D0E3C4C-ACA6-4C3D-AF15-0574E4215CBC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6DB72BF0-EEB7-4F84-8027-E4644AB33F06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0DA86D7E-6BAE-416A-BA76-C3DBD577D0D7}" type="presParOf" srcId="{178556A1-8FC2-422A-BA3C-EC1110D54403}" destId="{80424260-3006-42ED-BD6B-7CD4360361AE}" srcOrd="0" destOrd="0" presId="urn:microsoft.com/office/officeart/2005/8/layout/chevron1"/>
    <dgm:cxn modelId="{C5D47376-5ECC-4726-AEA5-6BA55CC81B0E}" type="presParOf" srcId="{178556A1-8FC2-422A-BA3C-EC1110D54403}" destId="{BB67E028-1ADD-473B-BF43-D9F14EAB0D58}" srcOrd="1" destOrd="0" presId="urn:microsoft.com/office/officeart/2005/8/layout/chevron1"/>
    <dgm:cxn modelId="{52819D8B-ED3F-4506-BC36-0BC9D49E604A}" type="presParOf" srcId="{178556A1-8FC2-422A-BA3C-EC1110D54403}" destId="{915D6AC7-D940-43E2-AD31-73EEE2D17416}" srcOrd="2" destOrd="0" presId="urn:microsoft.com/office/officeart/2005/8/layout/chevron1"/>
    <dgm:cxn modelId="{E69C849D-9F13-4659-9101-A6516905DF48}" type="presParOf" srcId="{178556A1-8FC2-422A-BA3C-EC1110D54403}" destId="{E0DE90D0-69F8-4C8D-90A3-F1D598B8FF5B}" srcOrd="3" destOrd="0" presId="urn:microsoft.com/office/officeart/2005/8/layout/chevron1"/>
    <dgm:cxn modelId="{A898C12B-1C6B-4ABB-AB80-0098EB3D269B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600" b="1" i="0" dirty="0" smtClean="0"/>
        </a:p>
        <a:p>
          <a:r>
            <a:rPr lang="fr-FR" sz="1600" b="1" i="0" dirty="0" smtClean="0"/>
            <a:t>IRA et utilisation de combustibles solides</a:t>
          </a:r>
          <a:r>
            <a:rPr lang="fr-FR" sz="2000" dirty="0" smtClean="0"/>
            <a:t/>
          </a:r>
          <a:br>
            <a:rPr lang="fr-FR" sz="2000" dirty="0" smtClean="0"/>
          </a:br>
          <a:r>
            <a:rPr lang="fr-FR" sz="2000" b="1" i="0" dirty="0" smtClean="0"/>
            <a:t> </a:t>
          </a:r>
          <a:r>
            <a:rPr lang="fr-FR" sz="2000" dirty="0" smtClean="0"/>
            <a:t/>
          </a:r>
          <a:br>
            <a:rPr lang="fr-FR" sz="2000" dirty="0" smtClean="0"/>
          </a:br>
          <a:endParaRPr lang="fr-FR" sz="2000" dirty="0">
            <a:solidFill>
              <a:schemeClr val="bg1"/>
            </a:solidFill>
          </a:endParaRPr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 custLinFactNeighborX="-7173" custLinFactNeighborY="-6250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E94C3466-A6D5-469C-B6D8-670BADD6D23C}" type="presOf" srcId="{4CE6AF42-AFC0-4470-9A29-A365D8799DE7}" destId="{178556A1-8FC2-422A-BA3C-EC1110D54403}" srcOrd="0" destOrd="0" presId="urn:microsoft.com/office/officeart/2005/8/layout/chevron1"/>
    <dgm:cxn modelId="{1B344A88-2BE9-4F04-8952-96CE3AE00FF9}" type="presOf" srcId="{65EEDDA9-E6B7-42D2-9E84-C91D1FBE4937}" destId="{915D6AC7-D940-43E2-AD31-73EEE2D17416}" srcOrd="0" destOrd="0" presId="urn:microsoft.com/office/officeart/2005/8/layout/chevron1"/>
    <dgm:cxn modelId="{941D3E60-8411-4B47-94BD-F210693BEFE9}" type="presOf" srcId="{406E950B-16CD-499C-985D-4D68BDBD0498}" destId="{80424260-3006-42ED-BD6B-7CD4360361AE}" srcOrd="0" destOrd="0" presId="urn:microsoft.com/office/officeart/2005/8/layout/chevron1"/>
    <dgm:cxn modelId="{74BA9A06-FA18-409B-A406-5778A5AC8FB2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23B784C9-27CD-46A4-AF0C-EB09DA8B1F84}" type="presParOf" srcId="{178556A1-8FC2-422A-BA3C-EC1110D54403}" destId="{80424260-3006-42ED-BD6B-7CD4360361AE}" srcOrd="0" destOrd="0" presId="urn:microsoft.com/office/officeart/2005/8/layout/chevron1"/>
    <dgm:cxn modelId="{6D64843D-8800-47C7-92B9-6E26DC9E22E2}" type="presParOf" srcId="{178556A1-8FC2-422A-BA3C-EC1110D54403}" destId="{BB67E028-1ADD-473B-BF43-D9F14EAB0D58}" srcOrd="1" destOrd="0" presId="urn:microsoft.com/office/officeart/2005/8/layout/chevron1"/>
    <dgm:cxn modelId="{89F72FF0-352D-4FBD-985B-CE634B4AF2C2}" type="presParOf" srcId="{178556A1-8FC2-422A-BA3C-EC1110D54403}" destId="{915D6AC7-D940-43E2-AD31-73EEE2D17416}" srcOrd="2" destOrd="0" presId="urn:microsoft.com/office/officeart/2005/8/layout/chevron1"/>
    <dgm:cxn modelId="{CD35DA77-565D-4BA7-9038-6ABE035F76E1}" type="presParOf" srcId="{178556A1-8FC2-422A-BA3C-EC1110D54403}" destId="{E0DE90D0-69F8-4C8D-90A3-F1D598B8FF5B}" srcOrd="3" destOrd="0" presId="urn:microsoft.com/office/officeart/2005/8/layout/chevron1"/>
    <dgm:cxn modelId="{C6431D7C-267C-438D-9CF1-8B009EFA74D1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600" b="1" i="0" dirty="0" smtClean="0"/>
        </a:p>
        <a:p>
          <a:r>
            <a:rPr lang="fr-FR" sz="1600" b="0" dirty="0" smtClean="0"/>
            <a:t>Utilisation de combustibles solides</a:t>
          </a:r>
          <a:r>
            <a:rPr lang="fr-FR" sz="2000" b="1" i="0" dirty="0" smtClean="0"/>
            <a:t> </a:t>
          </a:r>
          <a:r>
            <a:rPr lang="fr-FR" sz="2000" dirty="0" smtClean="0"/>
            <a:t/>
          </a:r>
          <a:br>
            <a:rPr lang="fr-FR" sz="2000" dirty="0" smtClean="0"/>
          </a:br>
          <a:endParaRPr lang="fr-FR" sz="2000" dirty="0">
            <a:solidFill>
              <a:schemeClr val="bg1"/>
            </a:solidFill>
          </a:endParaRPr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 custLinFactNeighborX="-7173" custLinFactNeighborY="-6250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B1B1C2CA-6520-40CA-A200-85F83AE3A4E9}" type="presOf" srcId="{65EEDDA9-E6B7-42D2-9E84-C91D1FBE4937}" destId="{915D6AC7-D940-43E2-AD31-73EEE2D17416}" srcOrd="0" destOrd="0" presId="urn:microsoft.com/office/officeart/2005/8/layout/chevron1"/>
    <dgm:cxn modelId="{363417B4-E6A8-4DF9-9256-BB6E88BBFD4A}" type="presOf" srcId="{4CE6AF42-AFC0-4470-9A29-A365D8799DE7}" destId="{178556A1-8FC2-422A-BA3C-EC1110D54403}" srcOrd="0" destOrd="0" presId="urn:microsoft.com/office/officeart/2005/8/layout/chevron1"/>
    <dgm:cxn modelId="{D1F25750-BB48-4FBF-9D59-29F1AAAB7B93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4B32E26-485A-4964-ABDF-A51AE8B3A1D1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58C09932-15BC-4F4D-A02A-724BF46F79C8}" type="presParOf" srcId="{178556A1-8FC2-422A-BA3C-EC1110D54403}" destId="{80424260-3006-42ED-BD6B-7CD4360361AE}" srcOrd="0" destOrd="0" presId="urn:microsoft.com/office/officeart/2005/8/layout/chevron1"/>
    <dgm:cxn modelId="{CD74ACFE-513D-4CC7-923A-711B2F2888A4}" type="presParOf" srcId="{178556A1-8FC2-422A-BA3C-EC1110D54403}" destId="{BB67E028-1ADD-473B-BF43-D9F14EAB0D58}" srcOrd="1" destOrd="0" presId="urn:microsoft.com/office/officeart/2005/8/layout/chevron1"/>
    <dgm:cxn modelId="{681AA565-20F5-4BAC-87A9-05EAD4F5C5A8}" type="presParOf" srcId="{178556A1-8FC2-422A-BA3C-EC1110D54403}" destId="{915D6AC7-D940-43E2-AD31-73EEE2D17416}" srcOrd="2" destOrd="0" presId="urn:microsoft.com/office/officeart/2005/8/layout/chevron1"/>
    <dgm:cxn modelId="{0169E638-8B06-4EB9-B86A-42D9BBDE8E12}" type="presParOf" srcId="{178556A1-8FC2-422A-BA3C-EC1110D54403}" destId="{E0DE90D0-69F8-4C8D-90A3-F1D598B8FF5B}" srcOrd="3" destOrd="0" presId="urn:microsoft.com/office/officeart/2005/8/layout/chevron1"/>
    <dgm:cxn modelId="{024FC6C3-3F89-421D-A53B-E7D9FA002A28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600" b="1" i="0" dirty="0" smtClean="0"/>
        </a:p>
        <a:p>
          <a:r>
            <a:rPr lang="x-none" sz="1600" b="1" dirty="0" smtClean="0"/>
            <a:t>Paludisme/</a:t>
          </a:r>
          <a:endParaRPr lang="fr-FR" sz="1600" b="1" dirty="0" smtClean="0"/>
        </a:p>
        <a:p>
          <a:r>
            <a:rPr lang="x-none" sz="1600" b="1" dirty="0" smtClean="0"/>
            <a:t>fièvre</a:t>
          </a:r>
          <a:r>
            <a:rPr lang="fr-FR" sz="2000" dirty="0" smtClean="0"/>
            <a:t/>
          </a:r>
          <a:br>
            <a:rPr lang="fr-FR" sz="2000" dirty="0" smtClean="0"/>
          </a:br>
          <a:endParaRPr lang="fr-FR" sz="2000" dirty="0">
            <a:solidFill>
              <a:schemeClr val="bg1"/>
            </a:solidFill>
          </a:endParaRPr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 custLinFactNeighborX="-7173" custLinFactNeighborY="-6250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FB7A5753-FD67-4AA2-A0FC-D08271869F31}" type="presOf" srcId="{65EEDDA9-E6B7-42D2-9E84-C91D1FBE4937}" destId="{915D6AC7-D940-43E2-AD31-73EEE2D17416}" srcOrd="0" destOrd="0" presId="urn:microsoft.com/office/officeart/2005/8/layout/chevron1"/>
    <dgm:cxn modelId="{4F9E457D-0CF6-414B-A0F2-9E5701F97759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A9697274-9C59-496F-9F73-DE191439A2C6}" type="presOf" srcId="{406E950B-16CD-499C-985D-4D68BDBD0498}" destId="{80424260-3006-42ED-BD6B-7CD4360361AE}" srcOrd="0" destOrd="0" presId="urn:microsoft.com/office/officeart/2005/8/layout/chevron1"/>
    <dgm:cxn modelId="{53D62950-A108-4330-8F54-91D5897CA7B7}" type="presOf" srcId="{4CE6AF42-AFC0-4470-9A29-A365D8799DE7}" destId="{178556A1-8FC2-422A-BA3C-EC1110D54403}" srcOrd="0" destOrd="0" presId="urn:microsoft.com/office/officeart/2005/8/layout/chevron1"/>
    <dgm:cxn modelId="{8DDF054B-657F-4C46-90A9-21EAFDCB59B5}" type="presParOf" srcId="{178556A1-8FC2-422A-BA3C-EC1110D54403}" destId="{80424260-3006-42ED-BD6B-7CD4360361AE}" srcOrd="0" destOrd="0" presId="urn:microsoft.com/office/officeart/2005/8/layout/chevron1"/>
    <dgm:cxn modelId="{698F5AAA-8A0D-4F49-93CA-21D8AE4764F0}" type="presParOf" srcId="{178556A1-8FC2-422A-BA3C-EC1110D54403}" destId="{BB67E028-1ADD-473B-BF43-D9F14EAB0D58}" srcOrd="1" destOrd="0" presId="urn:microsoft.com/office/officeart/2005/8/layout/chevron1"/>
    <dgm:cxn modelId="{CB4A7532-962D-41F1-A009-73FF6F008C9C}" type="presParOf" srcId="{178556A1-8FC2-422A-BA3C-EC1110D54403}" destId="{915D6AC7-D940-43E2-AD31-73EEE2D17416}" srcOrd="2" destOrd="0" presId="urn:microsoft.com/office/officeart/2005/8/layout/chevron1"/>
    <dgm:cxn modelId="{785D45A4-8571-43B0-B59C-57C56AD9D78F}" type="presParOf" srcId="{178556A1-8FC2-422A-BA3C-EC1110D54403}" destId="{E0DE90D0-69F8-4C8D-90A3-F1D598B8FF5B}" srcOrd="3" destOrd="0" presId="urn:microsoft.com/office/officeart/2005/8/layout/chevron1"/>
    <dgm:cxn modelId="{19881B41-9DD8-4BB1-A50A-55F2CE971753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 custLinFactNeighborX="-28368" custLinFactNeighborY="1002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BA6966AA-9855-433B-901B-64395BEDE93A}" type="presOf" srcId="{406E950B-16CD-499C-985D-4D68BDBD0498}" destId="{80424260-3006-42ED-BD6B-7CD4360361AE}" srcOrd="0" destOrd="0" presId="urn:microsoft.com/office/officeart/2005/8/layout/chevron1"/>
    <dgm:cxn modelId="{33F02EDA-5372-45FB-9F57-AEE6E08920C2}" type="presOf" srcId="{54A15645-90D6-4214-BCAA-A4C234715837}" destId="{76A50223-A450-4108-8D15-42756B28B725}" srcOrd="0" destOrd="0" presId="urn:microsoft.com/office/officeart/2005/8/layout/chevron1"/>
    <dgm:cxn modelId="{C0EE4670-6F53-460A-A7EF-FADB6FF3EDA5}" type="presOf" srcId="{4CE6AF42-AFC0-4470-9A29-A365D8799DE7}" destId="{178556A1-8FC2-422A-BA3C-EC1110D54403}" srcOrd="0" destOrd="0" presId="urn:microsoft.com/office/officeart/2005/8/layout/chevron1"/>
    <dgm:cxn modelId="{253DDC0F-D100-46A8-9076-06AF6BD0B7FA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40A0C4B1-0D0C-4557-B232-20110CBB1C99}" type="presParOf" srcId="{178556A1-8FC2-422A-BA3C-EC1110D54403}" destId="{80424260-3006-42ED-BD6B-7CD4360361AE}" srcOrd="0" destOrd="0" presId="urn:microsoft.com/office/officeart/2005/8/layout/chevron1"/>
    <dgm:cxn modelId="{BA3AC8E1-66FF-4646-AE25-3432D075AF78}" type="presParOf" srcId="{178556A1-8FC2-422A-BA3C-EC1110D54403}" destId="{BB67E028-1ADD-473B-BF43-D9F14EAB0D58}" srcOrd="1" destOrd="0" presId="urn:microsoft.com/office/officeart/2005/8/layout/chevron1"/>
    <dgm:cxn modelId="{E831A4D8-AF24-441A-80EE-518EAB072F7F}" type="presParOf" srcId="{178556A1-8FC2-422A-BA3C-EC1110D54403}" destId="{915D6AC7-D940-43E2-AD31-73EEE2D17416}" srcOrd="2" destOrd="0" presId="urn:microsoft.com/office/officeart/2005/8/layout/chevron1"/>
    <dgm:cxn modelId="{320A4212-6BA7-4EFB-BA88-20314004A541}" type="presParOf" srcId="{178556A1-8FC2-422A-BA3C-EC1110D54403}" destId="{E0DE90D0-69F8-4C8D-90A3-F1D598B8FF5B}" srcOrd="3" destOrd="0" presId="urn:microsoft.com/office/officeart/2005/8/layout/chevron1"/>
    <dgm:cxn modelId="{37239300-A493-4F30-8C06-269A51473A1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5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DES ENFANTS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600" b="1" i="0" dirty="0" smtClean="0"/>
        </a:p>
        <a:p>
          <a:r>
            <a:rPr lang="x-none" sz="1600" b="1" dirty="0" smtClean="0"/>
            <a:t>Paludisme/</a:t>
          </a:r>
          <a:endParaRPr lang="fr-FR" sz="1600" b="1" dirty="0" smtClean="0"/>
        </a:p>
        <a:p>
          <a:r>
            <a:rPr lang="x-none" sz="1600" b="1" dirty="0" smtClean="0"/>
            <a:t>fièvre</a:t>
          </a:r>
          <a:r>
            <a:rPr lang="fr-FR" sz="2000" dirty="0" smtClean="0"/>
            <a:t/>
          </a:r>
          <a:br>
            <a:rPr lang="fr-FR" sz="2000" dirty="0" smtClean="0"/>
          </a:br>
          <a:endParaRPr lang="fr-FR" sz="2000" dirty="0">
            <a:solidFill>
              <a:schemeClr val="bg1"/>
            </a:solidFill>
          </a:endParaRPr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 custLinFactNeighborX="-7173" custLinFactNeighborY="-6250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CFD837B-9DD0-4A06-8481-71DD0594CDDF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E5D42E91-7B4B-4E32-AA28-43A8B9CAA87B}" type="presOf" srcId="{406E950B-16CD-499C-985D-4D68BDBD0498}" destId="{80424260-3006-42ED-BD6B-7CD4360361AE}" srcOrd="0" destOrd="0" presId="urn:microsoft.com/office/officeart/2005/8/layout/chevron1"/>
    <dgm:cxn modelId="{8154A8D6-7395-4D4B-8345-B2CB7DB0B02A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D3822D77-1323-45A6-B4FF-80DDF4E93664}" type="presOf" srcId="{54A15645-90D6-4214-BCAA-A4C234715837}" destId="{76A50223-A450-4108-8D15-42756B28B725}" srcOrd="0" destOrd="0" presId="urn:microsoft.com/office/officeart/2005/8/layout/chevron1"/>
    <dgm:cxn modelId="{E0C32CBE-F732-4676-A075-4CDD8611E9FD}" type="presParOf" srcId="{178556A1-8FC2-422A-BA3C-EC1110D54403}" destId="{80424260-3006-42ED-BD6B-7CD4360361AE}" srcOrd="0" destOrd="0" presId="urn:microsoft.com/office/officeart/2005/8/layout/chevron1"/>
    <dgm:cxn modelId="{741DD063-520E-48AF-BADA-2E40D9E97641}" type="presParOf" srcId="{178556A1-8FC2-422A-BA3C-EC1110D54403}" destId="{BB67E028-1ADD-473B-BF43-D9F14EAB0D58}" srcOrd="1" destOrd="0" presId="urn:microsoft.com/office/officeart/2005/8/layout/chevron1"/>
    <dgm:cxn modelId="{AA4CFCF5-5022-454A-957B-739CDD3DDC7A}" type="presParOf" srcId="{178556A1-8FC2-422A-BA3C-EC1110D54403}" destId="{915D6AC7-D940-43E2-AD31-73EEE2D17416}" srcOrd="2" destOrd="0" presId="urn:microsoft.com/office/officeart/2005/8/layout/chevron1"/>
    <dgm:cxn modelId="{9520F3D9-127E-4515-9F2B-C5C8DDD94C44}" type="presParOf" srcId="{178556A1-8FC2-422A-BA3C-EC1110D54403}" destId="{E0DE90D0-69F8-4C8D-90A3-F1D598B8FF5B}" srcOrd="3" destOrd="0" presId="urn:microsoft.com/office/officeart/2005/8/layout/chevron1"/>
    <dgm:cxn modelId="{F5B14C72-B82E-40EB-9014-D0ADC21A9F78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6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EAU ET ASSAINISSEMENT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2000" b="0" dirty="0" smtClean="0"/>
            <a:t>Utilisation de sources d’eau améliorées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9811C324-16E5-44C4-BE80-FD9DA54E5378}" type="presOf" srcId="{406E950B-16CD-499C-985D-4D68BDBD0498}" destId="{80424260-3006-42ED-BD6B-7CD4360361AE}" srcOrd="0" destOrd="0" presId="urn:microsoft.com/office/officeart/2005/8/layout/chevron1"/>
    <dgm:cxn modelId="{2ABBB3C7-BB56-4AD3-A440-D2A346C866FD}" type="presOf" srcId="{54A15645-90D6-4214-BCAA-A4C234715837}" destId="{76A50223-A450-4108-8D15-42756B28B725}" srcOrd="0" destOrd="0" presId="urn:microsoft.com/office/officeart/2005/8/layout/chevron1"/>
    <dgm:cxn modelId="{3F34976D-35A4-4BD3-B008-1E3CA80412BA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7E06FFB2-9A7E-4278-882C-95CADB1DAAC3}" type="presOf" srcId="{65EEDDA9-E6B7-42D2-9E84-C91D1FBE4937}" destId="{915D6AC7-D940-43E2-AD31-73EEE2D17416}" srcOrd="0" destOrd="0" presId="urn:microsoft.com/office/officeart/2005/8/layout/chevron1"/>
    <dgm:cxn modelId="{8C6EB52D-AF3C-434B-B654-79D14ABFE267}" type="presParOf" srcId="{178556A1-8FC2-422A-BA3C-EC1110D54403}" destId="{80424260-3006-42ED-BD6B-7CD4360361AE}" srcOrd="0" destOrd="0" presId="urn:microsoft.com/office/officeart/2005/8/layout/chevron1"/>
    <dgm:cxn modelId="{4BD4E326-512C-4A93-81DB-6BA0C3F47ECC}" type="presParOf" srcId="{178556A1-8FC2-422A-BA3C-EC1110D54403}" destId="{BB67E028-1ADD-473B-BF43-D9F14EAB0D58}" srcOrd="1" destOrd="0" presId="urn:microsoft.com/office/officeart/2005/8/layout/chevron1"/>
    <dgm:cxn modelId="{77154704-AFDE-482F-857D-64BF44389B31}" type="presParOf" srcId="{178556A1-8FC2-422A-BA3C-EC1110D54403}" destId="{915D6AC7-D940-43E2-AD31-73EEE2D17416}" srcOrd="2" destOrd="0" presId="urn:microsoft.com/office/officeart/2005/8/layout/chevron1"/>
    <dgm:cxn modelId="{CDF5D60C-AE93-4532-BFFF-47364E95C48F}" type="presParOf" srcId="{178556A1-8FC2-422A-BA3C-EC1110D54403}" destId="{E0DE90D0-69F8-4C8D-90A3-F1D598B8FF5B}" srcOrd="3" destOrd="0" presId="urn:microsoft.com/office/officeart/2005/8/layout/chevron1"/>
    <dgm:cxn modelId="{02E808EA-61AA-4488-9805-69CF92B5A23A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6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EAU ET ASSAINISSEMENT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2000" b="1" i="0" dirty="0" smtClean="0"/>
            <a:t>Traitement de l’eau par les ménages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011D4CE8-D1D1-4544-B4BE-DCC190273D86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CC94B063-01BA-46C4-A1CD-393A04206497}" type="presOf" srcId="{65EEDDA9-E6B7-42D2-9E84-C91D1FBE4937}" destId="{915D6AC7-D940-43E2-AD31-73EEE2D17416}" srcOrd="0" destOrd="0" presId="urn:microsoft.com/office/officeart/2005/8/layout/chevron1"/>
    <dgm:cxn modelId="{6A2F58C8-512A-4E84-BC87-F47932A2AB71}" type="presOf" srcId="{54A15645-90D6-4214-BCAA-A4C234715837}" destId="{76A50223-A450-4108-8D15-42756B28B725}" srcOrd="0" destOrd="0" presId="urn:microsoft.com/office/officeart/2005/8/layout/chevron1"/>
    <dgm:cxn modelId="{7BC917D5-8F76-403B-AA0B-E8A5DBB67382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F70A1359-9C9A-4E86-AC9E-58D5B914831B}" type="presParOf" srcId="{178556A1-8FC2-422A-BA3C-EC1110D54403}" destId="{80424260-3006-42ED-BD6B-7CD4360361AE}" srcOrd="0" destOrd="0" presId="urn:microsoft.com/office/officeart/2005/8/layout/chevron1"/>
    <dgm:cxn modelId="{CCD47C31-8D5C-45E4-8D57-0267482EC174}" type="presParOf" srcId="{178556A1-8FC2-422A-BA3C-EC1110D54403}" destId="{BB67E028-1ADD-473B-BF43-D9F14EAB0D58}" srcOrd="1" destOrd="0" presId="urn:microsoft.com/office/officeart/2005/8/layout/chevron1"/>
    <dgm:cxn modelId="{EEE9901C-7666-46DB-859D-BC76924A9FE3}" type="presParOf" srcId="{178556A1-8FC2-422A-BA3C-EC1110D54403}" destId="{915D6AC7-D940-43E2-AD31-73EEE2D17416}" srcOrd="2" destOrd="0" presId="urn:microsoft.com/office/officeart/2005/8/layout/chevron1"/>
    <dgm:cxn modelId="{88E4BA3B-AF25-4126-94B3-774017FAAE60}" type="presParOf" srcId="{178556A1-8FC2-422A-BA3C-EC1110D54403}" destId="{E0DE90D0-69F8-4C8D-90A3-F1D598B8FF5B}" srcOrd="3" destOrd="0" presId="urn:microsoft.com/office/officeart/2005/8/layout/chevron1"/>
    <dgm:cxn modelId="{9DCD9F8A-9DB4-4817-8B35-E6789F1D02BD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6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EAU ET ASSAINISSEMENT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i="0" dirty="0" smtClean="0"/>
            <a:t>Temps mis pour atteindre la source de boisson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504FF0D8-E7FF-418E-A1F8-C4B27895B8F6}" type="presOf" srcId="{54A15645-90D6-4214-BCAA-A4C234715837}" destId="{76A50223-A450-4108-8D15-42756B28B725}" srcOrd="0" destOrd="0" presId="urn:microsoft.com/office/officeart/2005/8/layout/chevron1"/>
    <dgm:cxn modelId="{F1F8DC46-2528-4D13-9D88-AED7B58E0035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FD2053CA-FEFA-4C0D-BEB7-CE691C44E873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1F81A29A-8F6A-4ABA-801E-CBB1F64CE450}" type="presOf" srcId="{65EEDDA9-E6B7-42D2-9E84-C91D1FBE4937}" destId="{915D6AC7-D940-43E2-AD31-73EEE2D17416}" srcOrd="0" destOrd="0" presId="urn:microsoft.com/office/officeart/2005/8/layout/chevron1"/>
    <dgm:cxn modelId="{B921B3AB-95F2-43D2-918A-E4CC5E14687E}" type="presParOf" srcId="{178556A1-8FC2-422A-BA3C-EC1110D54403}" destId="{80424260-3006-42ED-BD6B-7CD4360361AE}" srcOrd="0" destOrd="0" presId="urn:microsoft.com/office/officeart/2005/8/layout/chevron1"/>
    <dgm:cxn modelId="{B6BD4A05-FC84-4211-A7A8-631696FD04E0}" type="presParOf" srcId="{178556A1-8FC2-422A-BA3C-EC1110D54403}" destId="{BB67E028-1ADD-473B-BF43-D9F14EAB0D58}" srcOrd="1" destOrd="0" presId="urn:microsoft.com/office/officeart/2005/8/layout/chevron1"/>
    <dgm:cxn modelId="{86A93E3A-0CC1-4C80-904A-1D782CE24C46}" type="presParOf" srcId="{178556A1-8FC2-422A-BA3C-EC1110D54403}" destId="{915D6AC7-D940-43E2-AD31-73EEE2D17416}" srcOrd="2" destOrd="0" presId="urn:microsoft.com/office/officeart/2005/8/layout/chevron1"/>
    <dgm:cxn modelId="{50879591-1996-4E5B-A66C-EF50F572F2BC}" type="presParOf" srcId="{178556A1-8FC2-422A-BA3C-EC1110D54403}" destId="{E0DE90D0-69F8-4C8D-90A3-F1D598B8FF5B}" srcOrd="3" destOrd="0" presId="urn:microsoft.com/office/officeart/2005/8/layout/chevron1"/>
    <dgm:cxn modelId="{1F6E571C-B676-466B-836B-F4B63C4E484A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6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EAU ET ASSAINISSEMENT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i="0" dirty="0" smtClean="0"/>
            <a:t>Type de toilettes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C85A6E24-4731-4ADC-8EF6-45E8EFD068D2}" type="presOf" srcId="{54A15645-90D6-4214-BCAA-A4C234715837}" destId="{76A50223-A450-4108-8D15-42756B28B725}" srcOrd="0" destOrd="0" presId="urn:microsoft.com/office/officeart/2005/8/layout/chevron1"/>
    <dgm:cxn modelId="{30ABCCA2-AE3B-4E7D-A50F-834144A1CD57}" type="presOf" srcId="{65EEDDA9-E6B7-42D2-9E84-C91D1FBE4937}" destId="{915D6AC7-D940-43E2-AD31-73EEE2D17416}" srcOrd="0" destOrd="0" presId="urn:microsoft.com/office/officeart/2005/8/layout/chevron1"/>
    <dgm:cxn modelId="{216BBF39-7795-4F7B-BCAE-A393FF67C998}" type="presOf" srcId="{406E950B-16CD-499C-985D-4D68BDBD0498}" destId="{80424260-3006-42ED-BD6B-7CD4360361AE}" srcOrd="0" destOrd="0" presId="urn:microsoft.com/office/officeart/2005/8/layout/chevron1"/>
    <dgm:cxn modelId="{A72AD2A6-EFC5-4D1B-BA78-6A2D817323A7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05B971F7-66B6-4D81-AF6E-0B43F07BF639}" type="presParOf" srcId="{178556A1-8FC2-422A-BA3C-EC1110D54403}" destId="{80424260-3006-42ED-BD6B-7CD4360361AE}" srcOrd="0" destOrd="0" presId="urn:microsoft.com/office/officeart/2005/8/layout/chevron1"/>
    <dgm:cxn modelId="{A82656D7-E3BA-43FB-8DDC-29C8F72BD421}" type="presParOf" srcId="{178556A1-8FC2-422A-BA3C-EC1110D54403}" destId="{BB67E028-1ADD-473B-BF43-D9F14EAB0D58}" srcOrd="1" destOrd="0" presId="urn:microsoft.com/office/officeart/2005/8/layout/chevron1"/>
    <dgm:cxn modelId="{E8AF6E2A-1921-469A-85C7-9B40033AFFAD}" type="presParOf" srcId="{178556A1-8FC2-422A-BA3C-EC1110D54403}" destId="{915D6AC7-D940-43E2-AD31-73EEE2D17416}" srcOrd="2" destOrd="0" presId="urn:microsoft.com/office/officeart/2005/8/layout/chevron1"/>
    <dgm:cxn modelId="{FF7D87D2-744C-42A9-AE61-6BD87E2140AD}" type="presParOf" srcId="{178556A1-8FC2-422A-BA3C-EC1110D54403}" destId="{E0DE90D0-69F8-4C8D-90A3-F1D598B8FF5B}" srcOrd="3" destOrd="0" presId="urn:microsoft.com/office/officeart/2005/8/layout/chevron1"/>
    <dgm:cxn modelId="{24F25D1A-E053-4199-8B79-609D94CDDC9D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6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EAU ET ASSAINISSEMENT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dirty="0" smtClean="0"/>
            <a:t>Echelles d’utilisation d’eau et de toilettes 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04DDC6DC-BB70-4FB3-BC7A-009E619CACC5}" type="presOf" srcId="{406E950B-16CD-499C-985D-4D68BDBD0498}" destId="{80424260-3006-42ED-BD6B-7CD4360361AE}" srcOrd="0" destOrd="0" presId="urn:microsoft.com/office/officeart/2005/8/layout/chevron1"/>
    <dgm:cxn modelId="{C96D2F89-45C8-4E31-8645-F41C28C3BC0A}" type="presOf" srcId="{54A15645-90D6-4214-BCAA-A4C234715837}" destId="{76A50223-A450-4108-8D15-42756B28B725}" srcOrd="0" destOrd="0" presId="urn:microsoft.com/office/officeart/2005/8/layout/chevron1"/>
    <dgm:cxn modelId="{3B37FFD8-075D-4BAC-B0CD-F1FC73439196}" type="presOf" srcId="{65EEDDA9-E6B7-42D2-9E84-C91D1FBE4937}" destId="{915D6AC7-D940-43E2-AD31-73EEE2D17416}" srcOrd="0" destOrd="0" presId="urn:microsoft.com/office/officeart/2005/8/layout/chevron1"/>
    <dgm:cxn modelId="{14AE6741-0A12-49C6-80CC-67FBB4D137EB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2E09F32D-A6CD-459D-B61B-764FC7BA4945}" type="presParOf" srcId="{178556A1-8FC2-422A-BA3C-EC1110D54403}" destId="{80424260-3006-42ED-BD6B-7CD4360361AE}" srcOrd="0" destOrd="0" presId="urn:microsoft.com/office/officeart/2005/8/layout/chevron1"/>
    <dgm:cxn modelId="{C28DCA52-1A1F-4417-8755-63995D537578}" type="presParOf" srcId="{178556A1-8FC2-422A-BA3C-EC1110D54403}" destId="{BB67E028-1ADD-473B-BF43-D9F14EAB0D58}" srcOrd="1" destOrd="0" presId="urn:microsoft.com/office/officeart/2005/8/layout/chevron1"/>
    <dgm:cxn modelId="{F76536AC-2C77-4BBD-A15C-466153D68299}" type="presParOf" srcId="{178556A1-8FC2-422A-BA3C-EC1110D54403}" destId="{915D6AC7-D940-43E2-AD31-73EEE2D17416}" srcOrd="2" destOrd="0" presId="urn:microsoft.com/office/officeart/2005/8/layout/chevron1"/>
    <dgm:cxn modelId="{95EA2E28-E6E3-4E1C-AB41-07E3C3E92570}" type="presParOf" srcId="{178556A1-8FC2-422A-BA3C-EC1110D54403}" destId="{E0DE90D0-69F8-4C8D-90A3-F1D598B8FF5B}" srcOrd="3" destOrd="0" presId="urn:microsoft.com/office/officeart/2005/8/layout/chevron1"/>
    <dgm:cxn modelId="{011FF873-D0B3-438F-9755-4C457D4139B6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6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EAU ET ASSAINISSEMENT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fr-FR" sz="1800" b="1" i="0" dirty="0" smtClean="0"/>
            <a:t>Evacuation des matières fécales de l’enfant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870C18DF-47F6-4DAA-9649-B6647960CFC1}" type="presOf" srcId="{4CE6AF42-AFC0-4470-9A29-A365D8799DE7}" destId="{178556A1-8FC2-422A-BA3C-EC1110D54403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5196C250-F3FC-450C-8F33-08B5CEE2BF06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1446586E-7971-4D1A-9456-31A989DBBAC5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8871758D-3584-427B-8389-953D6013C80C}" type="presOf" srcId="{65EEDDA9-E6B7-42D2-9E84-C91D1FBE4937}" destId="{915D6AC7-D940-43E2-AD31-73EEE2D17416}" srcOrd="0" destOrd="0" presId="urn:microsoft.com/office/officeart/2005/8/layout/chevron1"/>
    <dgm:cxn modelId="{CC97F80C-CD7B-4F49-B532-FA4D1A5211F6}" type="presParOf" srcId="{178556A1-8FC2-422A-BA3C-EC1110D54403}" destId="{80424260-3006-42ED-BD6B-7CD4360361AE}" srcOrd="0" destOrd="0" presId="urn:microsoft.com/office/officeart/2005/8/layout/chevron1"/>
    <dgm:cxn modelId="{01776AED-4AAD-4553-9FDF-5A67358C57A9}" type="presParOf" srcId="{178556A1-8FC2-422A-BA3C-EC1110D54403}" destId="{BB67E028-1ADD-473B-BF43-D9F14EAB0D58}" srcOrd="1" destOrd="0" presId="urn:microsoft.com/office/officeart/2005/8/layout/chevron1"/>
    <dgm:cxn modelId="{448E764E-32E1-43CB-B8D2-B55F85559B3F}" type="presParOf" srcId="{178556A1-8FC2-422A-BA3C-EC1110D54403}" destId="{915D6AC7-D940-43E2-AD31-73EEE2D17416}" srcOrd="2" destOrd="0" presId="urn:microsoft.com/office/officeart/2005/8/layout/chevron1"/>
    <dgm:cxn modelId="{B8E02F61-13B4-4CE5-8DD1-31EF48E27E17}" type="presParOf" srcId="{178556A1-8FC2-422A-BA3C-EC1110D54403}" destId="{E0DE90D0-69F8-4C8D-90A3-F1D598B8FF5B}" srcOrd="3" destOrd="0" presId="urn:microsoft.com/office/officeart/2005/8/layout/chevron1"/>
    <dgm:cxn modelId="{9D55C5A4-B230-46EE-AA56-9CD3E0124950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6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EAU ET ASSAINISSEMENT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fr-FR" sz="1800" b="1" i="0" dirty="0" smtClean="0"/>
            <a:t>Lavage de mains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7B9DF2BF-8031-4D01-B4AF-B38999EDB983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24694B57-9821-428A-98A2-02A2A7D71CC5}" type="presOf" srcId="{65EEDDA9-E6B7-42D2-9E84-C91D1FBE4937}" destId="{915D6AC7-D940-43E2-AD31-73EEE2D17416}" srcOrd="0" destOrd="0" presId="urn:microsoft.com/office/officeart/2005/8/layout/chevron1"/>
    <dgm:cxn modelId="{5D529ED7-31D2-480C-BECB-772F6E1FD172}" type="presOf" srcId="{406E950B-16CD-499C-985D-4D68BDBD0498}" destId="{80424260-3006-42ED-BD6B-7CD4360361AE}" srcOrd="0" destOrd="0" presId="urn:microsoft.com/office/officeart/2005/8/layout/chevron1"/>
    <dgm:cxn modelId="{936972DD-EDCB-46D8-A1A0-063442572CE9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2F1C0652-46CB-4D66-93A0-6AFBA05BC502}" type="presParOf" srcId="{178556A1-8FC2-422A-BA3C-EC1110D54403}" destId="{80424260-3006-42ED-BD6B-7CD4360361AE}" srcOrd="0" destOrd="0" presId="urn:microsoft.com/office/officeart/2005/8/layout/chevron1"/>
    <dgm:cxn modelId="{A73B865D-EA66-4C7C-94FD-8C891D78F0F5}" type="presParOf" srcId="{178556A1-8FC2-422A-BA3C-EC1110D54403}" destId="{BB67E028-1ADD-473B-BF43-D9F14EAB0D58}" srcOrd="1" destOrd="0" presId="urn:microsoft.com/office/officeart/2005/8/layout/chevron1"/>
    <dgm:cxn modelId="{51F68994-4394-49F5-965E-1384A4822C10}" type="presParOf" srcId="{178556A1-8FC2-422A-BA3C-EC1110D54403}" destId="{915D6AC7-D940-43E2-AD31-73EEE2D17416}" srcOrd="2" destOrd="0" presId="urn:microsoft.com/office/officeart/2005/8/layout/chevron1"/>
    <dgm:cxn modelId="{7B341851-110F-4124-A5CB-8DC39D5A59CC}" type="presParOf" srcId="{178556A1-8FC2-422A-BA3C-EC1110D54403}" destId="{E0DE90D0-69F8-4C8D-90A3-F1D598B8FF5B}" srcOrd="3" destOrd="0" presId="urn:microsoft.com/office/officeart/2005/8/layout/chevron1"/>
    <dgm:cxn modelId="{A5EA6744-285B-409C-A681-F3D70630FC4A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7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i="0" dirty="0" smtClean="0"/>
            <a:t>Fécondité 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B6389A2-C7EA-4A08-B51A-951AEC725717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56EE8CD4-45D4-4156-9BA4-6B1ABFFD5EF8}" type="presOf" srcId="{54A15645-90D6-4214-BCAA-A4C234715837}" destId="{76A50223-A450-4108-8D15-42756B28B725}" srcOrd="0" destOrd="0" presId="urn:microsoft.com/office/officeart/2005/8/layout/chevron1"/>
    <dgm:cxn modelId="{EDF7C60D-77F4-4C34-BBC5-E12ED71FBC93}" type="presOf" srcId="{406E950B-16CD-499C-985D-4D68BDBD0498}" destId="{80424260-3006-42ED-BD6B-7CD4360361AE}" srcOrd="0" destOrd="0" presId="urn:microsoft.com/office/officeart/2005/8/layout/chevron1"/>
    <dgm:cxn modelId="{32FEF088-5FFC-4DFA-81E3-FB026F0A2194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C9D6F33C-4746-45A8-9969-A5D695A26134}" type="presParOf" srcId="{178556A1-8FC2-422A-BA3C-EC1110D54403}" destId="{80424260-3006-42ED-BD6B-7CD4360361AE}" srcOrd="0" destOrd="0" presId="urn:microsoft.com/office/officeart/2005/8/layout/chevron1"/>
    <dgm:cxn modelId="{E92D114E-6A20-4B58-92F0-02A91B9E8A8C}" type="presParOf" srcId="{178556A1-8FC2-422A-BA3C-EC1110D54403}" destId="{BB67E028-1ADD-473B-BF43-D9F14EAB0D58}" srcOrd="1" destOrd="0" presId="urn:microsoft.com/office/officeart/2005/8/layout/chevron1"/>
    <dgm:cxn modelId="{3DE6F2E5-04DB-4196-B68C-29F4A3895FD1}" type="presParOf" srcId="{178556A1-8FC2-422A-BA3C-EC1110D54403}" destId="{915D6AC7-D940-43E2-AD31-73EEE2D17416}" srcOrd="2" destOrd="0" presId="urn:microsoft.com/office/officeart/2005/8/layout/chevron1"/>
    <dgm:cxn modelId="{30444806-B8BA-426D-8250-D0BC42555AE8}" type="presParOf" srcId="{178556A1-8FC2-422A-BA3C-EC1110D54403}" destId="{E0DE90D0-69F8-4C8D-90A3-F1D598B8FF5B}" srcOrd="3" destOrd="0" presId="urn:microsoft.com/office/officeart/2005/8/layout/chevron1"/>
    <dgm:cxn modelId="{7F5C5E93-5C95-47EE-9EE7-10932E544A67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7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800" b="1" dirty="0" smtClean="0"/>
            <a:t>Contraception</a:t>
          </a:r>
          <a:r>
            <a:rPr lang="fr-FR" sz="1800" b="1" i="0" dirty="0" smtClean="0"/>
            <a:t> 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B513463-7EF4-49E4-9C02-AF1230BBB5B2}" type="presOf" srcId="{4CE6AF42-AFC0-4470-9A29-A365D8799DE7}" destId="{178556A1-8FC2-422A-BA3C-EC1110D54403}" srcOrd="0" destOrd="0" presId="urn:microsoft.com/office/officeart/2005/8/layout/chevron1"/>
    <dgm:cxn modelId="{A5B40E4B-C74E-402A-98E1-7FF46E520504}" type="presOf" srcId="{406E950B-16CD-499C-985D-4D68BDBD0498}" destId="{80424260-3006-42ED-BD6B-7CD4360361AE}" srcOrd="0" destOrd="0" presId="urn:microsoft.com/office/officeart/2005/8/layout/chevron1"/>
    <dgm:cxn modelId="{56590621-0FA2-468F-968D-5E0BD0DA1694}" type="presOf" srcId="{54A15645-90D6-4214-BCAA-A4C234715837}" destId="{76A50223-A450-4108-8D15-42756B28B725}" srcOrd="0" destOrd="0" presId="urn:microsoft.com/office/officeart/2005/8/layout/chevron1"/>
    <dgm:cxn modelId="{66F4F8B6-6689-476A-BF59-D27D9AF75952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7AA26042-D09F-46F3-858C-D0C80B9B5220}" type="presParOf" srcId="{178556A1-8FC2-422A-BA3C-EC1110D54403}" destId="{80424260-3006-42ED-BD6B-7CD4360361AE}" srcOrd="0" destOrd="0" presId="urn:microsoft.com/office/officeart/2005/8/layout/chevron1"/>
    <dgm:cxn modelId="{175BA0A9-24FE-42CB-95BB-31C963B97908}" type="presParOf" srcId="{178556A1-8FC2-422A-BA3C-EC1110D54403}" destId="{BB67E028-1ADD-473B-BF43-D9F14EAB0D58}" srcOrd="1" destOrd="0" presId="urn:microsoft.com/office/officeart/2005/8/layout/chevron1"/>
    <dgm:cxn modelId="{1BD31F5C-3311-4F71-9B96-BD0B4FFC7A3A}" type="presParOf" srcId="{178556A1-8FC2-422A-BA3C-EC1110D54403}" destId="{915D6AC7-D940-43E2-AD31-73EEE2D17416}" srcOrd="2" destOrd="0" presId="urn:microsoft.com/office/officeart/2005/8/layout/chevron1"/>
    <dgm:cxn modelId="{82C2D3E4-39A8-495D-917D-82EDA5686E69}" type="presParOf" srcId="{178556A1-8FC2-422A-BA3C-EC1110D54403}" destId="{E0DE90D0-69F8-4C8D-90A3-F1D598B8FF5B}" srcOrd="3" destOrd="0" presId="urn:microsoft.com/office/officeart/2005/8/layout/chevron1"/>
    <dgm:cxn modelId="{953341E7-C8A9-481E-8AD7-56B3EADFDB6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 custLinFactNeighborX="-28368" custLinFactNeighborY="1002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D3996CC-4D4C-474D-9636-928D8582EF5C}" type="presOf" srcId="{406E950B-16CD-499C-985D-4D68BDBD0498}" destId="{80424260-3006-42ED-BD6B-7CD4360361AE}" srcOrd="0" destOrd="0" presId="urn:microsoft.com/office/officeart/2005/8/layout/chevron1"/>
    <dgm:cxn modelId="{91711EF2-9110-472A-955D-3702CBB66640}" type="presOf" srcId="{4CE6AF42-AFC0-4470-9A29-A365D8799DE7}" destId="{178556A1-8FC2-422A-BA3C-EC1110D54403}" srcOrd="0" destOrd="0" presId="urn:microsoft.com/office/officeart/2005/8/layout/chevron1"/>
    <dgm:cxn modelId="{4D5FA70C-A0FA-4361-B0EE-F7FFB0A776AF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4AE879C1-06EA-4A1A-A09B-8BAD8F52B991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14FCF072-5BC1-495C-8202-C5D98CA9D509}" type="presParOf" srcId="{178556A1-8FC2-422A-BA3C-EC1110D54403}" destId="{80424260-3006-42ED-BD6B-7CD4360361AE}" srcOrd="0" destOrd="0" presId="urn:microsoft.com/office/officeart/2005/8/layout/chevron1"/>
    <dgm:cxn modelId="{56826822-1AA7-4654-A75E-0E71185CE126}" type="presParOf" srcId="{178556A1-8FC2-422A-BA3C-EC1110D54403}" destId="{BB67E028-1ADD-473B-BF43-D9F14EAB0D58}" srcOrd="1" destOrd="0" presId="urn:microsoft.com/office/officeart/2005/8/layout/chevron1"/>
    <dgm:cxn modelId="{73D71409-3B4F-4D0D-8A37-5E42939A76DE}" type="presParOf" srcId="{178556A1-8FC2-422A-BA3C-EC1110D54403}" destId="{915D6AC7-D940-43E2-AD31-73EEE2D17416}" srcOrd="2" destOrd="0" presId="urn:microsoft.com/office/officeart/2005/8/layout/chevron1"/>
    <dgm:cxn modelId="{9FE04DCF-AEA7-4ED8-800A-CDD404FCC2A0}" type="presParOf" srcId="{178556A1-8FC2-422A-BA3C-EC1110D54403}" destId="{E0DE90D0-69F8-4C8D-90A3-F1D598B8FF5B}" srcOrd="3" destOrd="0" presId="urn:microsoft.com/office/officeart/2005/8/layout/chevron1"/>
    <dgm:cxn modelId="{D9249A33-50F3-4CB3-B202-7584F5F6943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7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dirty="0" smtClean="0"/>
            <a:t>Besoins non satisfaits</a:t>
          </a:r>
          <a:r>
            <a:rPr lang="fr-FR" sz="1800" b="1" i="0" dirty="0" smtClean="0"/>
            <a:t> 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25699E5F-4729-4F05-8A98-FA4219D26D25}" type="presOf" srcId="{65EEDDA9-E6B7-42D2-9E84-C91D1FBE4937}" destId="{915D6AC7-D940-43E2-AD31-73EEE2D17416}" srcOrd="0" destOrd="0" presId="urn:microsoft.com/office/officeart/2005/8/layout/chevron1"/>
    <dgm:cxn modelId="{71EFC769-25C6-4582-8B21-9DA8DD81EAF4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F58967B8-112C-43CF-A071-61C7B54AE9A9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F285BEB2-C18E-4ADE-A718-FBFDFFE42B10}" type="presOf" srcId="{406E950B-16CD-499C-985D-4D68BDBD0498}" destId="{80424260-3006-42ED-BD6B-7CD4360361AE}" srcOrd="0" destOrd="0" presId="urn:microsoft.com/office/officeart/2005/8/layout/chevron1"/>
    <dgm:cxn modelId="{A6955C8E-3896-4119-8F1F-5AAFB213353F}" type="presParOf" srcId="{178556A1-8FC2-422A-BA3C-EC1110D54403}" destId="{80424260-3006-42ED-BD6B-7CD4360361AE}" srcOrd="0" destOrd="0" presId="urn:microsoft.com/office/officeart/2005/8/layout/chevron1"/>
    <dgm:cxn modelId="{A7FDAB77-0E08-4D28-B80B-8C59B8769055}" type="presParOf" srcId="{178556A1-8FC2-422A-BA3C-EC1110D54403}" destId="{BB67E028-1ADD-473B-BF43-D9F14EAB0D58}" srcOrd="1" destOrd="0" presId="urn:microsoft.com/office/officeart/2005/8/layout/chevron1"/>
    <dgm:cxn modelId="{26AE0F89-FCE6-4808-9DB2-53FC36204538}" type="presParOf" srcId="{178556A1-8FC2-422A-BA3C-EC1110D54403}" destId="{915D6AC7-D940-43E2-AD31-73EEE2D17416}" srcOrd="2" destOrd="0" presId="urn:microsoft.com/office/officeart/2005/8/layout/chevron1"/>
    <dgm:cxn modelId="{D103249A-7C25-4034-A80F-67E7D6A6705E}" type="presParOf" srcId="{178556A1-8FC2-422A-BA3C-EC1110D54403}" destId="{E0DE90D0-69F8-4C8D-90A3-F1D598B8FF5B}" srcOrd="3" destOrd="0" presId="urn:microsoft.com/office/officeart/2005/8/layout/chevron1"/>
    <dgm:cxn modelId="{773983E1-F6BF-4FB1-93C7-D322D2CE181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7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800" b="1" dirty="0" smtClean="0"/>
            <a:t>Soins prénatals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06E1511D-32FF-4C68-BF3C-8B13F054D317}" type="presOf" srcId="{406E950B-16CD-499C-985D-4D68BDBD0498}" destId="{80424260-3006-42ED-BD6B-7CD4360361AE}" srcOrd="0" destOrd="0" presId="urn:microsoft.com/office/officeart/2005/8/layout/chevron1"/>
    <dgm:cxn modelId="{D69306AF-0F30-4CB0-89FB-F055C0C4F7CC}" type="presOf" srcId="{4CE6AF42-AFC0-4470-9A29-A365D8799DE7}" destId="{178556A1-8FC2-422A-BA3C-EC1110D54403}" srcOrd="0" destOrd="0" presId="urn:microsoft.com/office/officeart/2005/8/layout/chevron1"/>
    <dgm:cxn modelId="{7F8D6E9A-EC4A-41EA-AE4B-A5A1547EA917}" type="presOf" srcId="{65EEDDA9-E6B7-42D2-9E84-C91D1FBE4937}" destId="{915D6AC7-D940-43E2-AD31-73EEE2D17416}" srcOrd="0" destOrd="0" presId="urn:microsoft.com/office/officeart/2005/8/layout/chevron1"/>
    <dgm:cxn modelId="{708878FF-7617-407D-9DB4-03279118344C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4DEEEF64-4DAA-4F56-ACE5-54F49C803073}" type="presParOf" srcId="{178556A1-8FC2-422A-BA3C-EC1110D54403}" destId="{80424260-3006-42ED-BD6B-7CD4360361AE}" srcOrd="0" destOrd="0" presId="urn:microsoft.com/office/officeart/2005/8/layout/chevron1"/>
    <dgm:cxn modelId="{A7DC867C-BEC8-4DDF-935C-5BA26C4C69EA}" type="presParOf" srcId="{178556A1-8FC2-422A-BA3C-EC1110D54403}" destId="{BB67E028-1ADD-473B-BF43-D9F14EAB0D58}" srcOrd="1" destOrd="0" presId="urn:microsoft.com/office/officeart/2005/8/layout/chevron1"/>
    <dgm:cxn modelId="{4B4553DA-4F8B-4008-9B5C-54BF605FD3CE}" type="presParOf" srcId="{178556A1-8FC2-422A-BA3C-EC1110D54403}" destId="{915D6AC7-D940-43E2-AD31-73EEE2D17416}" srcOrd="2" destOrd="0" presId="urn:microsoft.com/office/officeart/2005/8/layout/chevron1"/>
    <dgm:cxn modelId="{6881AEE4-97E6-4888-A6E7-292DF37C75FF}" type="presParOf" srcId="{178556A1-8FC2-422A-BA3C-EC1110D54403}" destId="{E0DE90D0-69F8-4C8D-90A3-F1D598B8FF5B}" srcOrd="3" destOrd="0" presId="urn:microsoft.com/office/officeart/2005/8/layout/chevron1"/>
    <dgm:cxn modelId="{2D18AA56-BD10-4DAD-8AB6-797B94AB1347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7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i="0" dirty="0" smtClean="0"/>
            <a:t>Assistance à l’accouchement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A8210A2B-649F-4ACC-9583-55C7FCF3A9AC}" type="presOf" srcId="{65EEDDA9-E6B7-42D2-9E84-C91D1FBE4937}" destId="{915D6AC7-D940-43E2-AD31-73EEE2D17416}" srcOrd="0" destOrd="0" presId="urn:microsoft.com/office/officeart/2005/8/layout/chevron1"/>
    <dgm:cxn modelId="{3604CDE6-1AFC-4CDA-BA32-65D5BD0EC6DA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1BE0AEEB-212B-44DD-8DB0-27DA8839418B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EE3FC499-6239-4208-A5E2-04F6775E965A}" type="presOf" srcId="{4CE6AF42-AFC0-4470-9A29-A365D8799DE7}" destId="{178556A1-8FC2-422A-BA3C-EC1110D54403}" srcOrd="0" destOrd="0" presId="urn:microsoft.com/office/officeart/2005/8/layout/chevron1"/>
    <dgm:cxn modelId="{E273EC6F-23F0-46F2-B648-2115CA83B00F}" type="presParOf" srcId="{178556A1-8FC2-422A-BA3C-EC1110D54403}" destId="{80424260-3006-42ED-BD6B-7CD4360361AE}" srcOrd="0" destOrd="0" presId="urn:microsoft.com/office/officeart/2005/8/layout/chevron1"/>
    <dgm:cxn modelId="{AF4B04F4-7CC5-4708-AB5B-3EC74F4FB722}" type="presParOf" srcId="{178556A1-8FC2-422A-BA3C-EC1110D54403}" destId="{BB67E028-1ADD-473B-BF43-D9F14EAB0D58}" srcOrd="1" destOrd="0" presId="urn:microsoft.com/office/officeart/2005/8/layout/chevron1"/>
    <dgm:cxn modelId="{AB78EF9E-DDF9-4DA7-91D9-37A39B06E0AC}" type="presParOf" srcId="{178556A1-8FC2-422A-BA3C-EC1110D54403}" destId="{915D6AC7-D940-43E2-AD31-73EEE2D17416}" srcOrd="2" destOrd="0" presId="urn:microsoft.com/office/officeart/2005/8/layout/chevron1"/>
    <dgm:cxn modelId="{49CF0D0B-9C93-4499-9018-9065521D1D4F}" type="presParOf" srcId="{178556A1-8FC2-422A-BA3C-EC1110D54403}" destId="{E0DE90D0-69F8-4C8D-90A3-F1D598B8FF5B}" srcOrd="3" destOrd="0" presId="urn:microsoft.com/office/officeart/2005/8/layout/chevron1"/>
    <dgm:cxn modelId="{65573034-C777-4028-955A-A1D378E966E8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7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800" b="1" dirty="0" smtClean="0"/>
            <a:t>Examens de santé post-natals</a:t>
          </a:r>
          <a:r>
            <a:rPr lang="x-none" sz="1800" b="1" i="1" dirty="0" smtClean="0"/>
            <a:t> 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257DBC21-22AA-4B0A-8420-3CA7FFDAB7B6}" type="presOf" srcId="{54A15645-90D6-4214-BCAA-A4C234715837}" destId="{76A50223-A450-4108-8D15-42756B28B725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000183C9-8D1D-4054-8E3C-FE8A6EB1803D}" type="presOf" srcId="{65EEDDA9-E6B7-42D2-9E84-C91D1FBE4937}" destId="{915D6AC7-D940-43E2-AD31-73EEE2D17416}" srcOrd="0" destOrd="0" presId="urn:microsoft.com/office/officeart/2005/8/layout/chevron1"/>
    <dgm:cxn modelId="{A8BF6A57-4638-4D97-ACD9-E5B9160A2406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26D68CCF-4395-47FD-ACE3-DD64D6E0CBE5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BD007F30-7AFD-4BA5-83FC-E8DB42ADC6B6}" type="presParOf" srcId="{178556A1-8FC2-422A-BA3C-EC1110D54403}" destId="{80424260-3006-42ED-BD6B-7CD4360361AE}" srcOrd="0" destOrd="0" presId="urn:microsoft.com/office/officeart/2005/8/layout/chevron1"/>
    <dgm:cxn modelId="{D168248B-BE78-4ED0-904C-1669351F3EDA}" type="presParOf" srcId="{178556A1-8FC2-422A-BA3C-EC1110D54403}" destId="{BB67E028-1ADD-473B-BF43-D9F14EAB0D58}" srcOrd="1" destOrd="0" presId="urn:microsoft.com/office/officeart/2005/8/layout/chevron1"/>
    <dgm:cxn modelId="{67D55CF6-7465-4EAB-B77C-7060DF45F1FA}" type="presParOf" srcId="{178556A1-8FC2-422A-BA3C-EC1110D54403}" destId="{915D6AC7-D940-43E2-AD31-73EEE2D17416}" srcOrd="2" destOrd="0" presId="urn:microsoft.com/office/officeart/2005/8/layout/chevron1"/>
    <dgm:cxn modelId="{511BC528-2C07-42BD-8193-1AEA4C12118A}" type="presParOf" srcId="{178556A1-8FC2-422A-BA3C-EC1110D54403}" destId="{E0DE90D0-69F8-4C8D-90A3-F1D598B8FF5B}" srcOrd="3" destOrd="0" presId="urn:microsoft.com/office/officeart/2005/8/layout/chevron1"/>
    <dgm:cxn modelId="{35D55924-8F75-4FDD-9DC9-8AF7BFE0556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7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SANTE DE LA REPRODUCTION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800" b="1" dirty="0" smtClean="0"/>
            <a:t>Examens de santé post-natals</a:t>
          </a:r>
          <a:r>
            <a:rPr lang="x-none" sz="1800" b="1" i="1" dirty="0" smtClean="0"/>
            <a:t> 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865B62DF-51AE-49D6-8509-4976E64A2711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0E3EDB8E-A6FB-4D56-BC01-005EAB072B50}" type="presOf" srcId="{406E950B-16CD-499C-985D-4D68BDBD0498}" destId="{80424260-3006-42ED-BD6B-7CD4360361AE}" srcOrd="0" destOrd="0" presId="urn:microsoft.com/office/officeart/2005/8/layout/chevron1"/>
    <dgm:cxn modelId="{18183A6B-38D1-4351-A0BB-604AE7E177DC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A962D722-4957-4D82-979C-B18A4EC2ADC5}" type="presOf" srcId="{54A15645-90D6-4214-BCAA-A4C234715837}" destId="{76A50223-A450-4108-8D15-42756B28B725}" srcOrd="0" destOrd="0" presId="urn:microsoft.com/office/officeart/2005/8/layout/chevron1"/>
    <dgm:cxn modelId="{31CF5052-C39E-4F97-984F-5FF6C057249E}" type="presParOf" srcId="{178556A1-8FC2-422A-BA3C-EC1110D54403}" destId="{80424260-3006-42ED-BD6B-7CD4360361AE}" srcOrd="0" destOrd="0" presId="urn:microsoft.com/office/officeart/2005/8/layout/chevron1"/>
    <dgm:cxn modelId="{A24BD607-BE65-49C1-9B1C-0FF2BF492318}" type="presParOf" srcId="{178556A1-8FC2-422A-BA3C-EC1110D54403}" destId="{BB67E028-1ADD-473B-BF43-D9F14EAB0D58}" srcOrd="1" destOrd="0" presId="urn:microsoft.com/office/officeart/2005/8/layout/chevron1"/>
    <dgm:cxn modelId="{4543A421-77A8-4ECA-AD6B-97D760E3512F}" type="presParOf" srcId="{178556A1-8FC2-422A-BA3C-EC1110D54403}" destId="{915D6AC7-D940-43E2-AD31-73EEE2D17416}" srcOrd="2" destOrd="0" presId="urn:microsoft.com/office/officeart/2005/8/layout/chevron1"/>
    <dgm:cxn modelId="{DC83321B-3B57-4D84-88B4-EB69C2EE22B2}" type="presParOf" srcId="{178556A1-8FC2-422A-BA3C-EC1110D54403}" destId="{E0DE90D0-69F8-4C8D-90A3-F1D598B8FF5B}" srcOrd="3" destOrd="0" presId="urn:microsoft.com/office/officeart/2005/8/layout/chevron1"/>
    <dgm:cxn modelId="{E0CA9867-5988-4FDF-B51A-98EB5F228A5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8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DEVELOPPEMENT DU JEUNE 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2000" b="1" i="0" dirty="0" smtClean="0"/>
        </a:p>
        <a:p>
          <a:r>
            <a:rPr lang="fr-FR" sz="2000" b="1" dirty="0" smtClean="0"/>
            <a:t>Soins et éducation de la petite enfance</a:t>
          </a:r>
          <a:r>
            <a:rPr lang="fr-FR" sz="2000" dirty="0" smtClean="0"/>
            <a:t/>
          </a:r>
          <a:br>
            <a:rPr lang="fr-FR" sz="2000" dirty="0" smtClean="0"/>
          </a:b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2EA028A6-CBE6-4DBB-8C58-F9D48E3F53A0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846E7532-94DC-41BB-863F-ED492581D139}" type="presOf" srcId="{65EEDDA9-E6B7-42D2-9E84-C91D1FBE4937}" destId="{915D6AC7-D940-43E2-AD31-73EEE2D17416}" srcOrd="0" destOrd="0" presId="urn:microsoft.com/office/officeart/2005/8/layout/chevron1"/>
    <dgm:cxn modelId="{B014413F-AA7B-4C22-BB70-2E2D9A23D345}" type="presOf" srcId="{4CE6AF42-AFC0-4470-9A29-A365D8799DE7}" destId="{178556A1-8FC2-422A-BA3C-EC1110D54403}" srcOrd="0" destOrd="0" presId="urn:microsoft.com/office/officeart/2005/8/layout/chevron1"/>
    <dgm:cxn modelId="{B669FA10-061B-4E46-BCFB-B6BA77D2E211}" type="presOf" srcId="{406E950B-16CD-499C-985D-4D68BDBD0498}" destId="{80424260-3006-42ED-BD6B-7CD4360361AE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AC8B75DB-6717-4A70-BA64-47558DF43164}" type="presParOf" srcId="{178556A1-8FC2-422A-BA3C-EC1110D54403}" destId="{80424260-3006-42ED-BD6B-7CD4360361AE}" srcOrd="0" destOrd="0" presId="urn:microsoft.com/office/officeart/2005/8/layout/chevron1"/>
    <dgm:cxn modelId="{36E16337-3ACA-4004-B494-29B7021E7614}" type="presParOf" srcId="{178556A1-8FC2-422A-BA3C-EC1110D54403}" destId="{BB67E028-1ADD-473B-BF43-D9F14EAB0D58}" srcOrd="1" destOrd="0" presId="urn:microsoft.com/office/officeart/2005/8/layout/chevron1"/>
    <dgm:cxn modelId="{82B30FBD-3EAE-4ABD-AF0B-35246FEA2899}" type="presParOf" srcId="{178556A1-8FC2-422A-BA3C-EC1110D54403}" destId="{915D6AC7-D940-43E2-AD31-73EEE2D17416}" srcOrd="2" destOrd="0" presId="urn:microsoft.com/office/officeart/2005/8/layout/chevron1"/>
    <dgm:cxn modelId="{B332F7FC-BC36-4DA8-A628-B866BF1D8F5E}" type="presParOf" srcId="{178556A1-8FC2-422A-BA3C-EC1110D54403}" destId="{E0DE90D0-69F8-4C8D-90A3-F1D598B8FF5B}" srcOrd="3" destOrd="0" presId="urn:microsoft.com/office/officeart/2005/8/layout/chevron1"/>
    <dgm:cxn modelId="{4B2F008B-5088-4293-9210-C1E76CF884C0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8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DEVELOPPEMENT DU JEUNE 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2000" b="1" i="0" dirty="0" smtClean="0"/>
        </a:p>
        <a:p>
          <a:r>
            <a:rPr lang="fr-FR" sz="2000" b="1" dirty="0" smtClean="0"/>
            <a:t>Qualité des soins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A12ECE5C-D7EB-430B-8ED6-0BDF8A080433}" type="presOf" srcId="{54A15645-90D6-4214-BCAA-A4C234715837}" destId="{76A50223-A450-4108-8D15-42756B28B725}" srcOrd="0" destOrd="0" presId="urn:microsoft.com/office/officeart/2005/8/layout/chevron1"/>
    <dgm:cxn modelId="{4973813F-9AD7-4E8D-8E5D-60D0C15D25DC}" type="presOf" srcId="{406E950B-16CD-499C-985D-4D68BDBD0498}" destId="{80424260-3006-42ED-BD6B-7CD4360361AE}" srcOrd="0" destOrd="0" presId="urn:microsoft.com/office/officeart/2005/8/layout/chevron1"/>
    <dgm:cxn modelId="{AB693E15-F1B6-43A0-98EA-D34BEF75B255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F99E4A10-2C13-4B12-8DDB-03486B0E231F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D37F5963-E79E-4C79-B382-86AE646CBA3A}" type="presParOf" srcId="{178556A1-8FC2-422A-BA3C-EC1110D54403}" destId="{80424260-3006-42ED-BD6B-7CD4360361AE}" srcOrd="0" destOrd="0" presId="urn:microsoft.com/office/officeart/2005/8/layout/chevron1"/>
    <dgm:cxn modelId="{3D88144D-884C-420A-97B6-65B413FB9D67}" type="presParOf" srcId="{178556A1-8FC2-422A-BA3C-EC1110D54403}" destId="{BB67E028-1ADD-473B-BF43-D9F14EAB0D58}" srcOrd="1" destOrd="0" presId="urn:microsoft.com/office/officeart/2005/8/layout/chevron1"/>
    <dgm:cxn modelId="{7470E71A-00AF-4919-BF49-8A1F69D5E35D}" type="presParOf" srcId="{178556A1-8FC2-422A-BA3C-EC1110D54403}" destId="{915D6AC7-D940-43E2-AD31-73EEE2D17416}" srcOrd="2" destOrd="0" presId="urn:microsoft.com/office/officeart/2005/8/layout/chevron1"/>
    <dgm:cxn modelId="{8621B176-A90B-4703-9391-47327F406E10}" type="presParOf" srcId="{178556A1-8FC2-422A-BA3C-EC1110D54403}" destId="{E0DE90D0-69F8-4C8D-90A3-F1D598B8FF5B}" srcOrd="3" destOrd="0" presId="urn:microsoft.com/office/officeart/2005/8/layout/chevron1"/>
    <dgm:cxn modelId="{7213E718-BFE1-4222-85BB-139E154944A9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8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DEVELOPPEMENT DU JEUNE 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2000" b="1" i="0" dirty="0" smtClean="0"/>
        </a:p>
        <a:p>
          <a:r>
            <a:rPr lang="fr-FR" sz="2000" b="1" dirty="0" smtClean="0"/>
            <a:t>Qualité des soins</a:t>
          </a:r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70B3D586-8463-47D7-85D7-5AEF2A32458A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86C230B8-0C6A-42C0-AC69-0CD67BEF73F1}" type="presOf" srcId="{406E950B-16CD-499C-985D-4D68BDBD0498}" destId="{80424260-3006-42ED-BD6B-7CD4360361AE}" srcOrd="0" destOrd="0" presId="urn:microsoft.com/office/officeart/2005/8/layout/chevron1"/>
    <dgm:cxn modelId="{FBE3C188-A73F-4ACE-9755-3965A05EFC6D}" type="presOf" srcId="{4CE6AF42-AFC0-4470-9A29-A365D8799DE7}" destId="{178556A1-8FC2-422A-BA3C-EC1110D54403}" srcOrd="0" destOrd="0" presId="urn:microsoft.com/office/officeart/2005/8/layout/chevron1"/>
    <dgm:cxn modelId="{A4131616-69C6-45D6-9EFA-00F9C9569076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5CB16613-C27C-4ABE-9394-AFF9C3959CE5}" type="presParOf" srcId="{178556A1-8FC2-422A-BA3C-EC1110D54403}" destId="{80424260-3006-42ED-BD6B-7CD4360361AE}" srcOrd="0" destOrd="0" presId="urn:microsoft.com/office/officeart/2005/8/layout/chevron1"/>
    <dgm:cxn modelId="{FC143312-0AAF-4A3E-B9DC-786AC927C2B9}" type="presParOf" srcId="{178556A1-8FC2-422A-BA3C-EC1110D54403}" destId="{BB67E028-1ADD-473B-BF43-D9F14EAB0D58}" srcOrd="1" destOrd="0" presId="urn:microsoft.com/office/officeart/2005/8/layout/chevron1"/>
    <dgm:cxn modelId="{5428E459-135F-45A6-AB31-0C34321293F6}" type="presParOf" srcId="{178556A1-8FC2-422A-BA3C-EC1110D54403}" destId="{915D6AC7-D940-43E2-AD31-73EEE2D17416}" srcOrd="2" destOrd="0" presId="urn:microsoft.com/office/officeart/2005/8/layout/chevron1"/>
    <dgm:cxn modelId="{A9645111-7931-4C13-8ADC-121913FDAF9E}" type="presParOf" srcId="{178556A1-8FC2-422A-BA3C-EC1110D54403}" destId="{E0DE90D0-69F8-4C8D-90A3-F1D598B8FF5B}" srcOrd="3" destOrd="0" presId="urn:microsoft.com/office/officeart/2005/8/layout/chevron1"/>
    <dgm:cxn modelId="{CA4971F8-237A-439C-B042-8FD359100377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8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DEVELOPPEMENT DU JEUNE 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dirty="0" smtClean="0"/>
            <a:t>État de développement de l’enfant de 36-59 mois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7467EF69-7744-420F-88C4-1D2FA01BC83D}" type="presOf" srcId="{4CE6AF42-AFC0-4470-9A29-A365D8799DE7}" destId="{178556A1-8FC2-422A-BA3C-EC1110D54403}" srcOrd="0" destOrd="0" presId="urn:microsoft.com/office/officeart/2005/8/layout/chevron1"/>
    <dgm:cxn modelId="{8FC7EC8B-0AAF-48BC-A40D-0345E74D1B31}" type="presOf" srcId="{406E950B-16CD-499C-985D-4D68BDBD0498}" destId="{80424260-3006-42ED-BD6B-7CD4360361AE}" srcOrd="0" destOrd="0" presId="urn:microsoft.com/office/officeart/2005/8/layout/chevron1"/>
    <dgm:cxn modelId="{A600B5F1-C239-4C2E-BF6A-43354B819280}" type="presOf" srcId="{65EEDDA9-E6B7-42D2-9E84-C91D1FBE4937}" destId="{915D6AC7-D940-43E2-AD31-73EEE2D17416}" srcOrd="0" destOrd="0" presId="urn:microsoft.com/office/officeart/2005/8/layout/chevron1"/>
    <dgm:cxn modelId="{EF1505A2-B31A-4CAD-95CC-5255EDC37ACF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27AB9EF7-FA3F-4871-9CB8-ADB9E24C7FF7}" type="presParOf" srcId="{178556A1-8FC2-422A-BA3C-EC1110D54403}" destId="{80424260-3006-42ED-BD6B-7CD4360361AE}" srcOrd="0" destOrd="0" presId="urn:microsoft.com/office/officeart/2005/8/layout/chevron1"/>
    <dgm:cxn modelId="{5C25EF83-5447-4018-8653-6609A62C69AB}" type="presParOf" srcId="{178556A1-8FC2-422A-BA3C-EC1110D54403}" destId="{BB67E028-1ADD-473B-BF43-D9F14EAB0D58}" srcOrd="1" destOrd="0" presId="urn:microsoft.com/office/officeart/2005/8/layout/chevron1"/>
    <dgm:cxn modelId="{5019E696-6E25-4F42-8183-05F7A843259B}" type="presParOf" srcId="{178556A1-8FC2-422A-BA3C-EC1110D54403}" destId="{915D6AC7-D940-43E2-AD31-73EEE2D17416}" srcOrd="2" destOrd="0" presId="urn:microsoft.com/office/officeart/2005/8/layout/chevron1"/>
    <dgm:cxn modelId="{1FE4B5BE-F5DA-41F5-80F9-3189BA727108}" type="presParOf" srcId="{178556A1-8FC2-422A-BA3C-EC1110D54403}" destId="{E0DE90D0-69F8-4C8D-90A3-F1D598B8FF5B}" srcOrd="3" destOrd="0" presId="urn:microsoft.com/office/officeart/2005/8/layout/chevron1"/>
    <dgm:cxn modelId="{ACFDA77A-980E-4A63-852A-5566AC17529B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9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ALPHABETISATION ET EDUCATION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800" b="1" dirty="0" smtClean="0"/>
            <a:t>Alphabétisation des jeunes femmes et hommes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D1CD25FF-7355-41BB-8A41-620AF0CCBCDE}" type="presOf" srcId="{54A15645-90D6-4214-BCAA-A4C234715837}" destId="{76A50223-A450-4108-8D15-42756B28B725}" srcOrd="0" destOrd="0" presId="urn:microsoft.com/office/officeart/2005/8/layout/chevron1"/>
    <dgm:cxn modelId="{C9DD1126-8969-40F6-8E2F-D8F53DB23E46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45FD8D2A-D119-4E1F-AC09-840702D06E6B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37C5E54E-E36F-4B2E-AA2F-7C79781F370D}" type="presOf" srcId="{4CE6AF42-AFC0-4470-9A29-A365D8799DE7}" destId="{178556A1-8FC2-422A-BA3C-EC1110D54403}" srcOrd="0" destOrd="0" presId="urn:microsoft.com/office/officeart/2005/8/layout/chevron1"/>
    <dgm:cxn modelId="{1791C5EC-ADB7-4D1E-BFBA-1F7F5D77C4EC}" type="presParOf" srcId="{178556A1-8FC2-422A-BA3C-EC1110D54403}" destId="{80424260-3006-42ED-BD6B-7CD4360361AE}" srcOrd="0" destOrd="0" presId="urn:microsoft.com/office/officeart/2005/8/layout/chevron1"/>
    <dgm:cxn modelId="{D2D5B257-0811-4038-8600-047038DF213A}" type="presParOf" srcId="{178556A1-8FC2-422A-BA3C-EC1110D54403}" destId="{BB67E028-1ADD-473B-BF43-D9F14EAB0D58}" srcOrd="1" destOrd="0" presId="urn:microsoft.com/office/officeart/2005/8/layout/chevron1"/>
    <dgm:cxn modelId="{EC405159-E975-44CB-AAB4-1D85479605EA}" type="presParOf" srcId="{178556A1-8FC2-422A-BA3C-EC1110D54403}" destId="{915D6AC7-D940-43E2-AD31-73EEE2D17416}" srcOrd="2" destOrd="0" presId="urn:microsoft.com/office/officeart/2005/8/layout/chevron1"/>
    <dgm:cxn modelId="{38F1AC80-580A-4634-A1F4-DC001FAF4E50}" type="presParOf" srcId="{178556A1-8FC2-422A-BA3C-EC1110D54403}" destId="{E0DE90D0-69F8-4C8D-90A3-F1D598B8FF5B}" srcOrd="3" destOrd="0" presId="urn:microsoft.com/office/officeart/2005/8/layout/chevron1"/>
    <dgm:cxn modelId="{CAC386C2-10AB-4837-A75A-7AE7C48DAB75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 custLinFactNeighborX="-28368" custLinFactNeighborY="1002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2DC820A-132D-4B7F-9741-9FD40E4EAB8C}" type="presOf" srcId="{4CE6AF42-AFC0-4470-9A29-A365D8799DE7}" destId="{178556A1-8FC2-422A-BA3C-EC1110D54403}" srcOrd="0" destOrd="0" presId="urn:microsoft.com/office/officeart/2005/8/layout/chevron1"/>
    <dgm:cxn modelId="{F7572400-5CB5-47B8-A2EE-7770F5F2E5FA}" type="presOf" srcId="{406E950B-16CD-499C-985D-4D68BDBD0498}" destId="{80424260-3006-42ED-BD6B-7CD4360361AE}" srcOrd="0" destOrd="0" presId="urn:microsoft.com/office/officeart/2005/8/layout/chevron1"/>
    <dgm:cxn modelId="{B050B607-B88C-4F66-911A-3CD6BECC68BA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4B02D00B-00F6-4B40-9A06-9816FBCF871E}" type="presOf" srcId="{54A15645-90D6-4214-BCAA-A4C234715837}" destId="{76A50223-A450-4108-8D15-42756B28B725}" srcOrd="0" destOrd="0" presId="urn:microsoft.com/office/officeart/2005/8/layout/chevron1"/>
    <dgm:cxn modelId="{F406A31F-707A-4B9A-B73D-2CC2BDA69006}" type="presParOf" srcId="{178556A1-8FC2-422A-BA3C-EC1110D54403}" destId="{80424260-3006-42ED-BD6B-7CD4360361AE}" srcOrd="0" destOrd="0" presId="urn:microsoft.com/office/officeart/2005/8/layout/chevron1"/>
    <dgm:cxn modelId="{D1953789-B129-4D7F-BBA4-829FAAE30EEA}" type="presParOf" srcId="{178556A1-8FC2-422A-BA3C-EC1110D54403}" destId="{BB67E028-1ADD-473B-BF43-D9F14EAB0D58}" srcOrd="1" destOrd="0" presId="urn:microsoft.com/office/officeart/2005/8/layout/chevron1"/>
    <dgm:cxn modelId="{AE6061AB-1FAD-4029-BB33-8389439B3310}" type="presParOf" srcId="{178556A1-8FC2-422A-BA3C-EC1110D54403}" destId="{915D6AC7-D940-43E2-AD31-73EEE2D17416}" srcOrd="2" destOrd="0" presId="urn:microsoft.com/office/officeart/2005/8/layout/chevron1"/>
    <dgm:cxn modelId="{DCB9E746-37A7-4652-85CB-2D86CE2CAF02}" type="presParOf" srcId="{178556A1-8FC2-422A-BA3C-EC1110D54403}" destId="{E0DE90D0-69F8-4C8D-90A3-F1D598B8FF5B}" srcOrd="3" destOrd="0" presId="urn:microsoft.com/office/officeart/2005/8/layout/chevron1"/>
    <dgm:cxn modelId="{FD6352C5-C03D-4D63-B330-E0D2CF75DE82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9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ALPHABETISATION ET EDUCATION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800" b="1" dirty="0" smtClean="0"/>
            <a:t>Préparation à l’école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89E6AA43-B877-48A9-BB15-929AA18881E2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E22881C2-54F5-488F-ABA9-CF88F2D57EA8}" type="presOf" srcId="{54A15645-90D6-4214-BCAA-A4C234715837}" destId="{76A50223-A450-4108-8D15-42756B28B725}" srcOrd="0" destOrd="0" presId="urn:microsoft.com/office/officeart/2005/8/layout/chevron1"/>
    <dgm:cxn modelId="{7E804066-FAE7-40A1-9564-1D9161B8D984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565A6666-E5D7-4C8D-9BAB-F86D525ADBBB}" type="presOf" srcId="{406E950B-16CD-499C-985D-4D68BDBD0498}" destId="{80424260-3006-42ED-BD6B-7CD4360361AE}" srcOrd="0" destOrd="0" presId="urn:microsoft.com/office/officeart/2005/8/layout/chevron1"/>
    <dgm:cxn modelId="{AAB7897A-211B-4072-9675-68F4203211E7}" type="presParOf" srcId="{178556A1-8FC2-422A-BA3C-EC1110D54403}" destId="{80424260-3006-42ED-BD6B-7CD4360361AE}" srcOrd="0" destOrd="0" presId="urn:microsoft.com/office/officeart/2005/8/layout/chevron1"/>
    <dgm:cxn modelId="{7BA0057E-6940-41E1-81AE-1DD4EC6767B8}" type="presParOf" srcId="{178556A1-8FC2-422A-BA3C-EC1110D54403}" destId="{BB67E028-1ADD-473B-BF43-D9F14EAB0D58}" srcOrd="1" destOrd="0" presId="urn:microsoft.com/office/officeart/2005/8/layout/chevron1"/>
    <dgm:cxn modelId="{0F33721E-F294-4470-BB09-E1783DBF372B}" type="presParOf" srcId="{178556A1-8FC2-422A-BA3C-EC1110D54403}" destId="{915D6AC7-D940-43E2-AD31-73EEE2D17416}" srcOrd="2" destOrd="0" presId="urn:microsoft.com/office/officeart/2005/8/layout/chevron1"/>
    <dgm:cxn modelId="{3DBA972C-27B3-4E23-8252-CE1DA8D1E8CD}" type="presParOf" srcId="{178556A1-8FC2-422A-BA3C-EC1110D54403}" destId="{E0DE90D0-69F8-4C8D-90A3-F1D598B8FF5B}" srcOrd="3" destOrd="0" presId="urn:microsoft.com/office/officeart/2005/8/layout/chevron1"/>
    <dgm:cxn modelId="{7933976C-E8FA-4203-BFC3-0A8B39B1A6B0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9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ALPHABETISATION ET EDUCATION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800" b="1" dirty="0" smtClean="0"/>
            <a:t>Fréquentation de l’école primaire et secondaire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D5FEAC17-918F-4450-AA34-F5AB419EE297}" type="presOf" srcId="{65EEDDA9-E6B7-42D2-9E84-C91D1FBE4937}" destId="{915D6AC7-D940-43E2-AD31-73EEE2D17416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53984FC1-51C7-4E4E-AD01-47877547AD40}" type="presOf" srcId="{406E950B-16CD-499C-985D-4D68BDBD0498}" destId="{80424260-3006-42ED-BD6B-7CD4360361AE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42E7ABD9-D272-4370-8C90-04AE8E29034B}" type="presOf" srcId="{4CE6AF42-AFC0-4470-9A29-A365D8799DE7}" destId="{178556A1-8FC2-422A-BA3C-EC1110D54403}" srcOrd="0" destOrd="0" presId="urn:microsoft.com/office/officeart/2005/8/layout/chevron1"/>
    <dgm:cxn modelId="{DACC3ADB-B6DA-4D45-8E8E-27A0DCDC0833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7C728632-A1B0-4B48-9431-2BC0A2C6AFB9}" type="presParOf" srcId="{178556A1-8FC2-422A-BA3C-EC1110D54403}" destId="{80424260-3006-42ED-BD6B-7CD4360361AE}" srcOrd="0" destOrd="0" presId="urn:microsoft.com/office/officeart/2005/8/layout/chevron1"/>
    <dgm:cxn modelId="{B99D6F0B-38F9-4295-BF42-BAB4163C4346}" type="presParOf" srcId="{178556A1-8FC2-422A-BA3C-EC1110D54403}" destId="{BB67E028-1ADD-473B-BF43-D9F14EAB0D58}" srcOrd="1" destOrd="0" presId="urn:microsoft.com/office/officeart/2005/8/layout/chevron1"/>
    <dgm:cxn modelId="{5127457D-615A-49DD-9D88-9EFEEA9A4147}" type="presParOf" srcId="{178556A1-8FC2-422A-BA3C-EC1110D54403}" destId="{915D6AC7-D940-43E2-AD31-73EEE2D17416}" srcOrd="2" destOrd="0" presId="urn:microsoft.com/office/officeart/2005/8/layout/chevron1"/>
    <dgm:cxn modelId="{76F03399-5980-4521-83D3-7EFBE3D4153C}" type="presParOf" srcId="{178556A1-8FC2-422A-BA3C-EC1110D54403}" destId="{E0DE90D0-69F8-4C8D-90A3-F1D598B8FF5B}" srcOrd="3" destOrd="0" presId="urn:microsoft.com/office/officeart/2005/8/layout/chevron1"/>
    <dgm:cxn modelId="{8DA6F574-F850-4417-8C95-6DB16A226550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800" b="1" dirty="0" smtClean="0"/>
            <a:t>Enregistrement des naissances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4F2ACFBA-200A-43CE-85DF-061068F87E20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565705F0-E3D7-492C-9FDE-BFBDE5280BF3}" type="presOf" srcId="{65EEDDA9-E6B7-42D2-9E84-C91D1FBE4937}" destId="{915D6AC7-D940-43E2-AD31-73EEE2D17416}" srcOrd="0" destOrd="0" presId="urn:microsoft.com/office/officeart/2005/8/layout/chevron1"/>
    <dgm:cxn modelId="{D82D8881-7FB2-4240-A0F8-BCF747FBDEF7}" type="presOf" srcId="{4CE6AF42-AFC0-4470-9A29-A365D8799DE7}" destId="{178556A1-8FC2-422A-BA3C-EC1110D54403}" srcOrd="0" destOrd="0" presId="urn:microsoft.com/office/officeart/2005/8/layout/chevron1"/>
    <dgm:cxn modelId="{43A236EF-2CAE-4C9B-BAA3-A9B96AAC91E1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F7EE2509-9A02-4672-891A-69B6B26646DE}" type="presParOf" srcId="{178556A1-8FC2-422A-BA3C-EC1110D54403}" destId="{80424260-3006-42ED-BD6B-7CD4360361AE}" srcOrd="0" destOrd="0" presId="urn:microsoft.com/office/officeart/2005/8/layout/chevron1"/>
    <dgm:cxn modelId="{A8861F79-C2DF-49B2-90E1-C639211864BA}" type="presParOf" srcId="{178556A1-8FC2-422A-BA3C-EC1110D54403}" destId="{BB67E028-1ADD-473B-BF43-D9F14EAB0D58}" srcOrd="1" destOrd="0" presId="urn:microsoft.com/office/officeart/2005/8/layout/chevron1"/>
    <dgm:cxn modelId="{1B0BDB2E-131C-4EF3-9B45-B04ADC8DD013}" type="presParOf" srcId="{178556A1-8FC2-422A-BA3C-EC1110D54403}" destId="{915D6AC7-D940-43E2-AD31-73EEE2D17416}" srcOrd="2" destOrd="0" presId="urn:microsoft.com/office/officeart/2005/8/layout/chevron1"/>
    <dgm:cxn modelId="{9F06FED2-8C12-4C6D-A3F1-8602F485D679}" type="presParOf" srcId="{178556A1-8FC2-422A-BA3C-EC1110D54403}" destId="{E0DE90D0-69F8-4C8D-90A3-F1D598B8FF5B}" srcOrd="3" destOrd="0" presId="urn:microsoft.com/office/officeart/2005/8/layout/chevron1"/>
    <dgm:cxn modelId="{B69FD24C-05C7-4B8A-BBDD-3F977A7236E2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i="0" dirty="0" smtClean="0"/>
            <a:t>Travail des enfants</a:t>
          </a: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D733B7D8-05DC-416A-AE8C-C09DDBB18175}" type="presOf" srcId="{4CE6AF42-AFC0-4470-9A29-A365D8799DE7}" destId="{178556A1-8FC2-422A-BA3C-EC1110D54403}" srcOrd="0" destOrd="0" presId="urn:microsoft.com/office/officeart/2005/8/layout/chevron1"/>
    <dgm:cxn modelId="{03CD82CF-F6C1-4051-8C9B-A12F83AADA1F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7CD342A8-E1C4-4B6A-81B1-F258E62C3644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23A460E8-A742-4F53-A29A-71DE612762FA}" type="presOf" srcId="{54A15645-90D6-4214-BCAA-A4C234715837}" destId="{76A50223-A450-4108-8D15-42756B28B725}" srcOrd="0" destOrd="0" presId="urn:microsoft.com/office/officeart/2005/8/layout/chevron1"/>
    <dgm:cxn modelId="{9FAACE55-AC98-47ED-904C-8E8A1ED74A14}" type="presParOf" srcId="{178556A1-8FC2-422A-BA3C-EC1110D54403}" destId="{80424260-3006-42ED-BD6B-7CD4360361AE}" srcOrd="0" destOrd="0" presId="urn:microsoft.com/office/officeart/2005/8/layout/chevron1"/>
    <dgm:cxn modelId="{183FA6E7-2CE0-47B7-AE91-C5380FD1B56C}" type="presParOf" srcId="{178556A1-8FC2-422A-BA3C-EC1110D54403}" destId="{BB67E028-1ADD-473B-BF43-D9F14EAB0D58}" srcOrd="1" destOrd="0" presId="urn:microsoft.com/office/officeart/2005/8/layout/chevron1"/>
    <dgm:cxn modelId="{5201031F-EAD3-493E-A8EF-3350A3124AC0}" type="presParOf" srcId="{178556A1-8FC2-422A-BA3C-EC1110D54403}" destId="{915D6AC7-D940-43E2-AD31-73EEE2D17416}" srcOrd="2" destOrd="0" presId="urn:microsoft.com/office/officeart/2005/8/layout/chevron1"/>
    <dgm:cxn modelId="{61D20A0F-0EA0-4F83-B73B-B5FD87B68A99}" type="presParOf" srcId="{178556A1-8FC2-422A-BA3C-EC1110D54403}" destId="{E0DE90D0-69F8-4C8D-90A3-F1D598B8FF5B}" srcOrd="3" destOrd="0" presId="urn:microsoft.com/office/officeart/2005/8/layout/chevron1"/>
    <dgm:cxn modelId="{D800FDF4-5147-488D-AF60-A9E51A8BD41C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fr-FR" sz="1800" b="1" i="0" dirty="0" smtClean="0"/>
            <a:t>Discipline des enfants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50ED3E6B-140F-4B77-A4F8-69B5F85FE92E}" type="presOf" srcId="{54A15645-90D6-4214-BCAA-A4C234715837}" destId="{76A50223-A450-4108-8D15-42756B28B725}" srcOrd="0" destOrd="0" presId="urn:microsoft.com/office/officeart/2005/8/layout/chevron1"/>
    <dgm:cxn modelId="{696E59A3-D575-4509-B97F-94C0020E7B64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81F67280-6739-40F7-9B15-C815373C8387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31740F4F-06AB-461D-AE47-6182D11437A9}" type="presOf" srcId="{65EEDDA9-E6B7-42D2-9E84-C91D1FBE4937}" destId="{915D6AC7-D940-43E2-AD31-73EEE2D17416}" srcOrd="0" destOrd="0" presId="urn:microsoft.com/office/officeart/2005/8/layout/chevron1"/>
    <dgm:cxn modelId="{780C630C-7C50-414E-89C3-33F115A2997C}" type="presParOf" srcId="{178556A1-8FC2-422A-BA3C-EC1110D54403}" destId="{80424260-3006-42ED-BD6B-7CD4360361AE}" srcOrd="0" destOrd="0" presId="urn:microsoft.com/office/officeart/2005/8/layout/chevron1"/>
    <dgm:cxn modelId="{37CB8BB5-1C88-44B7-9721-B51AA5AC4334}" type="presParOf" srcId="{178556A1-8FC2-422A-BA3C-EC1110D54403}" destId="{BB67E028-1ADD-473B-BF43-D9F14EAB0D58}" srcOrd="1" destOrd="0" presId="urn:microsoft.com/office/officeart/2005/8/layout/chevron1"/>
    <dgm:cxn modelId="{8B2A4B3F-2EC5-4FB2-8B68-D23C9C14593B}" type="presParOf" srcId="{178556A1-8FC2-422A-BA3C-EC1110D54403}" destId="{915D6AC7-D940-43E2-AD31-73EEE2D17416}" srcOrd="2" destOrd="0" presId="urn:microsoft.com/office/officeart/2005/8/layout/chevron1"/>
    <dgm:cxn modelId="{B07F97D6-DB47-49BC-A502-1B5B8ACC4B9F}" type="presParOf" srcId="{178556A1-8FC2-422A-BA3C-EC1110D54403}" destId="{E0DE90D0-69F8-4C8D-90A3-F1D598B8FF5B}" srcOrd="3" destOrd="0" presId="urn:microsoft.com/office/officeart/2005/8/layout/chevron1"/>
    <dgm:cxn modelId="{333A0F72-BBF7-4F89-B31D-94F515B28BE6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x-none" sz="1800" b="1" dirty="0" smtClean="0"/>
            <a:t>Mariage des enfants et polygamie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24B14B6B-B345-46B6-AD06-3365049C63C8}" type="presOf" srcId="{4CE6AF42-AFC0-4470-9A29-A365D8799DE7}" destId="{178556A1-8FC2-422A-BA3C-EC1110D54403}" srcOrd="0" destOrd="0" presId="urn:microsoft.com/office/officeart/2005/8/layout/chevron1"/>
    <dgm:cxn modelId="{D85230EA-38E1-4368-A6C0-39CA8B6FE7ED}" type="presOf" srcId="{406E950B-16CD-499C-985D-4D68BDBD0498}" destId="{80424260-3006-42ED-BD6B-7CD4360361AE}" srcOrd="0" destOrd="0" presId="urn:microsoft.com/office/officeart/2005/8/layout/chevron1"/>
    <dgm:cxn modelId="{41B8BCBC-E096-446F-A199-A51037837E81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ACF911F-36F2-41A6-970E-ADCFCF525AA6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B1AA6504-626C-40FA-8B81-0B295335347D}" type="presParOf" srcId="{178556A1-8FC2-422A-BA3C-EC1110D54403}" destId="{80424260-3006-42ED-BD6B-7CD4360361AE}" srcOrd="0" destOrd="0" presId="urn:microsoft.com/office/officeart/2005/8/layout/chevron1"/>
    <dgm:cxn modelId="{69C150F9-E4D4-4C97-82FA-7D25F6571B7D}" type="presParOf" srcId="{178556A1-8FC2-422A-BA3C-EC1110D54403}" destId="{BB67E028-1ADD-473B-BF43-D9F14EAB0D58}" srcOrd="1" destOrd="0" presId="urn:microsoft.com/office/officeart/2005/8/layout/chevron1"/>
    <dgm:cxn modelId="{71D62388-6CFC-4961-86B5-7DFE4F8C4DB7}" type="presParOf" srcId="{178556A1-8FC2-422A-BA3C-EC1110D54403}" destId="{915D6AC7-D940-43E2-AD31-73EEE2D17416}" srcOrd="2" destOrd="0" presId="urn:microsoft.com/office/officeart/2005/8/layout/chevron1"/>
    <dgm:cxn modelId="{1D17F986-6AE1-4CB2-A421-E42494A73660}" type="presParOf" srcId="{178556A1-8FC2-422A-BA3C-EC1110D54403}" destId="{E0DE90D0-69F8-4C8D-90A3-F1D598B8FF5B}" srcOrd="3" destOrd="0" presId="urn:microsoft.com/office/officeart/2005/8/layout/chevron1"/>
    <dgm:cxn modelId="{918DC784-72F2-4574-A788-E49F480A0C0B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x-none" sz="1800" b="1" dirty="0" smtClean="0"/>
            <a:t>Mariage des enfants et polygamie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2E60462F-A740-4526-9259-737E9AC0FA97}" type="presOf" srcId="{4CE6AF42-AFC0-4470-9A29-A365D8799DE7}" destId="{178556A1-8FC2-422A-BA3C-EC1110D54403}" srcOrd="0" destOrd="0" presId="urn:microsoft.com/office/officeart/2005/8/layout/chevron1"/>
    <dgm:cxn modelId="{E9A85D6B-4719-4B1E-BFF9-F4886BCEE451}" type="presOf" srcId="{65EEDDA9-E6B7-42D2-9E84-C91D1FBE4937}" destId="{915D6AC7-D940-43E2-AD31-73EEE2D17416}" srcOrd="0" destOrd="0" presId="urn:microsoft.com/office/officeart/2005/8/layout/chevron1"/>
    <dgm:cxn modelId="{34650785-A916-48D3-8236-B8D1F5E6B633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B2323C7D-D30B-4B5A-8A9E-E1012520F95B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0D06B629-0CF7-47AC-AAB5-82A3B1F47DED}" type="presParOf" srcId="{178556A1-8FC2-422A-BA3C-EC1110D54403}" destId="{80424260-3006-42ED-BD6B-7CD4360361AE}" srcOrd="0" destOrd="0" presId="urn:microsoft.com/office/officeart/2005/8/layout/chevron1"/>
    <dgm:cxn modelId="{E1CD91E1-776E-4937-BF2C-E0A156ABF429}" type="presParOf" srcId="{178556A1-8FC2-422A-BA3C-EC1110D54403}" destId="{BB67E028-1ADD-473B-BF43-D9F14EAB0D58}" srcOrd="1" destOrd="0" presId="urn:microsoft.com/office/officeart/2005/8/layout/chevron1"/>
    <dgm:cxn modelId="{255059D7-A022-43C4-87B0-6EF791F74B82}" type="presParOf" srcId="{178556A1-8FC2-422A-BA3C-EC1110D54403}" destId="{915D6AC7-D940-43E2-AD31-73EEE2D17416}" srcOrd="2" destOrd="0" presId="urn:microsoft.com/office/officeart/2005/8/layout/chevron1"/>
    <dgm:cxn modelId="{670226ED-1501-4FC0-80CB-713AF10A684B}" type="presParOf" srcId="{178556A1-8FC2-422A-BA3C-EC1110D54403}" destId="{E0DE90D0-69F8-4C8D-90A3-F1D598B8FF5B}" srcOrd="3" destOrd="0" presId="urn:microsoft.com/office/officeart/2005/8/layout/chevron1"/>
    <dgm:cxn modelId="{D31E6398-FAF2-402C-98B3-F1B23E330123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x-none" sz="1800" b="1" dirty="0" smtClean="0"/>
            <a:t>Mutilations génitales féminines/excision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D3384333-2666-4DE3-BEB7-44E6D16FB174}" type="presOf" srcId="{65EEDDA9-E6B7-42D2-9E84-C91D1FBE4937}" destId="{915D6AC7-D940-43E2-AD31-73EEE2D17416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585BE35B-D444-436E-BCE6-9F4C173B883C}" type="presOf" srcId="{406E950B-16CD-499C-985D-4D68BDBD0498}" destId="{80424260-3006-42ED-BD6B-7CD4360361AE}" srcOrd="0" destOrd="0" presId="urn:microsoft.com/office/officeart/2005/8/layout/chevron1"/>
    <dgm:cxn modelId="{02D061D0-B597-4A4F-AAB4-CB5C63356AAA}" type="presOf" srcId="{4CE6AF42-AFC0-4470-9A29-A365D8799DE7}" destId="{178556A1-8FC2-422A-BA3C-EC1110D54403}" srcOrd="0" destOrd="0" presId="urn:microsoft.com/office/officeart/2005/8/layout/chevron1"/>
    <dgm:cxn modelId="{23E9CED0-D9F4-41F7-B843-9F1BBC0CB9B5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70F31E33-B254-4B02-91C0-E0239CE5BEE0}" type="presParOf" srcId="{178556A1-8FC2-422A-BA3C-EC1110D54403}" destId="{80424260-3006-42ED-BD6B-7CD4360361AE}" srcOrd="0" destOrd="0" presId="urn:microsoft.com/office/officeart/2005/8/layout/chevron1"/>
    <dgm:cxn modelId="{F720B54A-1C09-4A00-A9E3-B099BFF73EF7}" type="presParOf" srcId="{178556A1-8FC2-422A-BA3C-EC1110D54403}" destId="{BB67E028-1ADD-473B-BF43-D9F14EAB0D58}" srcOrd="1" destOrd="0" presId="urn:microsoft.com/office/officeart/2005/8/layout/chevron1"/>
    <dgm:cxn modelId="{9EB2CC7D-DB4B-40F3-BB0F-E0E23245AFEA}" type="presParOf" srcId="{178556A1-8FC2-422A-BA3C-EC1110D54403}" destId="{915D6AC7-D940-43E2-AD31-73EEE2D17416}" srcOrd="2" destOrd="0" presId="urn:microsoft.com/office/officeart/2005/8/layout/chevron1"/>
    <dgm:cxn modelId="{7FEAFECA-CB77-4F1E-AF38-B93C4886A8ED}" type="presParOf" srcId="{178556A1-8FC2-422A-BA3C-EC1110D54403}" destId="{E0DE90D0-69F8-4C8D-90A3-F1D598B8FF5B}" srcOrd="3" destOrd="0" presId="urn:microsoft.com/office/officeart/2005/8/layout/chevron1"/>
    <dgm:cxn modelId="{F906EFF7-0A11-416D-A65B-0F670DDDF01A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fr-FR" sz="1800" b="0" dirty="0" smtClean="0"/>
            <a:t>Attitudes envers la violence familiale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A7F3B689-4B2C-4E56-82E6-1538481A9EDF}" type="presOf" srcId="{54A15645-90D6-4214-BCAA-A4C234715837}" destId="{76A50223-A450-4108-8D15-42756B28B725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901E119A-3A7D-49B1-BD61-AA3E0CCF66DB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52E4E52-DA05-4832-B6F9-8D8A9F6FAA53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EE6C3074-0D72-4448-93A3-7669B24B9647}" type="presOf" srcId="{65EEDDA9-E6B7-42D2-9E84-C91D1FBE4937}" destId="{915D6AC7-D940-43E2-AD31-73EEE2D17416}" srcOrd="0" destOrd="0" presId="urn:microsoft.com/office/officeart/2005/8/layout/chevron1"/>
    <dgm:cxn modelId="{203228AD-E666-4F78-837E-6C0C9B66D33C}" type="presParOf" srcId="{178556A1-8FC2-422A-BA3C-EC1110D54403}" destId="{80424260-3006-42ED-BD6B-7CD4360361AE}" srcOrd="0" destOrd="0" presId="urn:microsoft.com/office/officeart/2005/8/layout/chevron1"/>
    <dgm:cxn modelId="{CCED24D8-30BF-44E5-867A-F8E983D6C5C8}" type="presParOf" srcId="{178556A1-8FC2-422A-BA3C-EC1110D54403}" destId="{BB67E028-1ADD-473B-BF43-D9F14EAB0D58}" srcOrd="1" destOrd="0" presId="urn:microsoft.com/office/officeart/2005/8/layout/chevron1"/>
    <dgm:cxn modelId="{9142A5E4-C40C-4ED5-A189-17BE33B68EB2}" type="presParOf" srcId="{178556A1-8FC2-422A-BA3C-EC1110D54403}" destId="{915D6AC7-D940-43E2-AD31-73EEE2D17416}" srcOrd="2" destOrd="0" presId="urn:microsoft.com/office/officeart/2005/8/layout/chevron1"/>
    <dgm:cxn modelId="{22D4CAFE-2B74-47F6-AA6A-9A69354FA964}" type="presParOf" srcId="{178556A1-8FC2-422A-BA3C-EC1110D54403}" destId="{E0DE90D0-69F8-4C8D-90A3-F1D598B8FF5B}" srcOrd="3" destOrd="0" presId="urn:microsoft.com/office/officeart/2005/8/layout/chevron1"/>
    <dgm:cxn modelId="{D2F67149-A180-47FB-A3C5-B29B4544800C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10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PROTECTION DE L’ENFANT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x-none" sz="1800" b="1" dirty="0" smtClean="0"/>
            <a:t>Mod</a:t>
          </a:r>
          <a:r>
            <a:rPr lang="fr-FR" sz="1800" b="1" dirty="0" smtClean="0"/>
            <a:t>es</a:t>
          </a:r>
          <a:r>
            <a:rPr lang="x-none" sz="1800" b="1" dirty="0" smtClean="0"/>
            <a:t> de vie des enfants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614DA95-417C-4869-B5D4-04759317630E}" type="presOf" srcId="{54A15645-90D6-4214-BCAA-A4C234715837}" destId="{76A50223-A450-4108-8D15-42756B28B725}" srcOrd="0" destOrd="0" presId="urn:microsoft.com/office/officeart/2005/8/layout/chevron1"/>
    <dgm:cxn modelId="{9839BB6E-B227-47BC-BA95-E303669EA239}" type="presOf" srcId="{4CE6AF42-AFC0-4470-9A29-A365D8799DE7}" destId="{178556A1-8FC2-422A-BA3C-EC1110D54403}" srcOrd="0" destOrd="0" presId="urn:microsoft.com/office/officeart/2005/8/layout/chevron1"/>
    <dgm:cxn modelId="{746562C6-49C8-44FE-9014-8809AC6FC7F9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58F0C268-639B-4546-A746-7CE2B06382CC}" type="presOf" srcId="{65EEDDA9-E6B7-42D2-9E84-C91D1FBE4937}" destId="{915D6AC7-D940-43E2-AD31-73EEE2D17416}" srcOrd="0" destOrd="0" presId="urn:microsoft.com/office/officeart/2005/8/layout/chevron1"/>
    <dgm:cxn modelId="{8CA25B9A-BFF6-4C3B-B707-F4440FE4BAE1}" type="presParOf" srcId="{178556A1-8FC2-422A-BA3C-EC1110D54403}" destId="{80424260-3006-42ED-BD6B-7CD4360361AE}" srcOrd="0" destOrd="0" presId="urn:microsoft.com/office/officeart/2005/8/layout/chevron1"/>
    <dgm:cxn modelId="{B68E6663-716B-4A9A-9E33-AE515D3ADC63}" type="presParOf" srcId="{178556A1-8FC2-422A-BA3C-EC1110D54403}" destId="{BB67E028-1ADD-473B-BF43-D9F14EAB0D58}" srcOrd="1" destOrd="0" presId="urn:microsoft.com/office/officeart/2005/8/layout/chevron1"/>
    <dgm:cxn modelId="{159B9A0E-BC71-44C9-854B-7595B6B84230}" type="presParOf" srcId="{178556A1-8FC2-422A-BA3C-EC1110D54403}" destId="{915D6AC7-D940-43E2-AD31-73EEE2D17416}" srcOrd="2" destOrd="0" presId="urn:microsoft.com/office/officeart/2005/8/layout/chevron1"/>
    <dgm:cxn modelId="{F03EF9BC-2A43-4868-A0E2-5381E8C367F2}" type="presParOf" srcId="{178556A1-8FC2-422A-BA3C-EC1110D54403}" destId="{E0DE90D0-69F8-4C8D-90A3-F1D598B8FF5B}" srcOrd="3" destOrd="0" presId="urn:microsoft.com/office/officeart/2005/8/layout/chevron1"/>
    <dgm:cxn modelId="{DEC1C895-85E8-4E81-8856-D14F209FC041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817A4B1B-90FD-492D-A506-4B3F15B0E38F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E9DF861A-C9B9-438E-B6F6-9038359C6861}" type="presOf" srcId="{54A15645-90D6-4214-BCAA-A4C234715837}" destId="{76A50223-A450-4108-8D15-42756B28B725}" srcOrd="0" destOrd="0" presId="urn:microsoft.com/office/officeart/2005/8/layout/chevron1"/>
    <dgm:cxn modelId="{96811411-59DD-48DD-A87A-834EE0081098}" type="presOf" srcId="{65EEDDA9-E6B7-42D2-9E84-C91D1FBE4937}" destId="{915D6AC7-D940-43E2-AD31-73EEE2D17416}" srcOrd="0" destOrd="0" presId="urn:microsoft.com/office/officeart/2005/8/layout/chevron1"/>
    <dgm:cxn modelId="{C46B5180-D65F-46A8-A8A2-E2D91719469F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4C86EAEB-D7C1-42A7-9BB0-9CFC9BA47FC1}" type="presParOf" srcId="{178556A1-8FC2-422A-BA3C-EC1110D54403}" destId="{80424260-3006-42ED-BD6B-7CD4360361AE}" srcOrd="0" destOrd="0" presId="urn:microsoft.com/office/officeart/2005/8/layout/chevron1"/>
    <dgm:cxn modelId="{7CDBE4C1-0F98-4A7C-A979-D07652B37C0B}" type="presParOf" srcId="{178556A1-8FC2-422A-BA3C-EC1110D54403}" destId="{BB67E028-1ADD-473B-BF43-D9F14EAB0D58}" srcOrd="1" destOrd="0" presId="urn:microsoft.com/office/officeart/2005/8/layout/chevron1"/>
    <dgm:cxn modelId="{A66E1854-374C-474B-A0BA-C69806A8FCB2}" type="presParOf" srcId="{178556A1-8FC2-422A-BA3C-EC1110D54403}" destId="{915D6AC7-D940-43E2-AD31-73EEE2D17416}" srcOrd="2" destOrd="0" presId="urn:microsoft.com/office/officeart/2005/8/layout/chevron1"/>
    <dgm:cxn modelId="{42DC0953-75CE-411C-8BB8-03B6E16492FE}" type="presParOf" srcId="{178556A1-8FC2-422A-BA3C-EC1110D54403}" destId="{E0DE90D0-69F8-4C8D-90A3-F1D598B8FF5B}" srcOrd="3" destOrd="0" presId="urn:microsoft.com/office/officeart/2005/8/layout/chevron1"/>
    <dgm:cxn modelId="{BFC7C68E-C2E9-421B-86C0-15519E2E0734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300" dirty="0" smtClean="0"/>
            <a:t>VIH/SIDA ET COMPORTEMENT SEXUEL</a:t>
          </a:r>
          <a:endParaRPr lang="fr-FR" sz="33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fr-FR" sz="1800" b="1" i="0" dirty="0" smtClean="0"/>
            <a:t>Connaissance de la transmission du VIH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7AB96A8A-5FE7-4E1C-91B7-7F5499D6125F}" type="presOf" srcId="{54A15645-90D6-4214-BCAA-A4C234715837}" destId="{76A50223-A450-4108-8D15-42756B28B725}" srcOrd="0" destOrd="0" presId="urn:microsoft.com/office/officeart/2005/8/layout/chevron1"/>
    <dgm:cxn modelId="{FE5B715D-85DB-402D-BE50-0E7092E944E2}" type="presOf" srcId="{4CE6AF42-AFC0-4470-9A29-A365D8799DE7}" destId="{178556A1-8FC2-422A-BA3C-EC1110D54403}" srcOrd="0" destOrd="0" presId="urn:microsoft.com/office/officeart/2005/8/layout/chevron1"/>
    <dgm:cxn modelId="{82A67D3F-FD1A-47B9-AD84-CE49E9108BAC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D788B652-82CF-40F9-9F30-D1EFC26C3696}" type="presOf" srcId="{406E950B-16CD-499C-985D-4D68BDBD0498}" destId="{80424260-3006-42ED-BD6B-7CD4360361AE}" srcOrd="0" destOrd="0" presId="urn:microsoft.com/office/officeart/2005/8/layout/chevron1"/>
    <dgm:cxn modelId="{91CC2142-2F2A-4DBC-87B8-D671B07F3383}" type="presParOf" srcId="{178556A1-8FC2-422A-BA3C-EC1110D54403}" destId="{80424260-3006-42ED-BD6B-7CD4360361AE}" srcOrd="0" destOrd="0" presId="urn:microsoft.com/office/officeart/2005/8/layout/chevron1"/>
    <dgm:cxn modelId="{C06B558B-540E-433B-8DB6-1F4C5753DAAC}" type="presParOf" srcId="{178556A1-8FC2-422A-BA3C-EC1110D54403}" destId="{BB67E028-1ADD-473B-BF43-D9F14EAB0D58}" srcOrd="1" destOrd="0" presId="urn:microsoft.com/office/officeart/2005/8/layout/chevron1"/>
    <dgm:cxn modelId="{8CA9DEEF-FAE2-4352-9920-FBA47F83D573}" type="presParOf" srcId="{178556A1-8FC2-422A-BA3C-EC1110D54403}" destId="{915D6AC7-D940-43E2-AD31-73EEE2D17416}" srcOrd="2" destOrd="0" presId="urn:microsoft.com/office/officeart/2005/8/layout/chevron1"/>
    <dgm:cxn modelId="{88AAEC1E-103A-41A1-8644-0FF2C45B148B}" type="presParOf" srcId="{178556A1-8FC2-422A-BA3C-EC1110D54403}" destId="{E0DE90D0-69F8-4C8D-90A3-F1D598B8FF5B}" srcOrd="3" destOrd="0" presId="urn:microsoft.com/office/officeart/2005/8/layout/chevron1"/>
    <dgm:cxn modelId="{CDC6154E-382E-4CF4-AD8E-2456BBCA0D98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300" dirty="0" smtClean="0"/>
            <a:t>VIH/SIDA ET COMPORTEMENT SEXUEL</a:t>
          </a:r>
          <a:endParaRPr lang="fr-FR" sz="33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fr-FR" sz="1800" b="1" i="0" dirty="0" smtClean="0"/>
            <a:t>Connaissance de la transmission du VIH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4E10D996-F86C-4E35-9C8C-A801D72963BB}" type="presOf" srcId="{54A15645-90D6-4214-BCAA-A4C234715837}" destId="{76A50223-A450-4108-8D15-42756B28B725}" srcOrd="0" destOrd="0" presId="urn:microsoft.com/office/officeart/2005/8/layout/chevron1"/>
    <dgm:cxn modelId="{0CAFD96B-1190-4B78-8721-22EDE92D39F0}" type="presOf" srcId="{65EEDDA9-E6B7-42D2-9E84-C91D1FBE4937}" destId="{915D6AC7-D940-43E2-AD31-73EEE2D17416}" srcOrd="0" destOrd="0" presId="urn:microsoft.com/office/officeart/2005/8/layout/chevron1"/>
    <dgm:cxn modelId="{A29E8892-4548-4473-A238-2A3439748946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F680C94C-68E7-4140-A132-1B94C672FF64}" type="presOf" srcId="{406E950B-16CD-499C-985D-4D68BDBD0498}" destId="{80424260-3006-42ED-BD6B-7CD4360361AE}" srcOrd="0" destOrd="0" presId="urn:microsoft.com/office/officeart/2005/8/layout/chevron1"/>
    <dgm:cxn modelId="{F92D85A1-9479-4B5F-8BFD-7FD6A7035365}" type="presParOf" srcId="{178556A1-8FC2-422A-BA3C-EC1110D54403}" destId="{80424260-3006-42ED-BD6B-7CD4360361AE}" srcOrd="0" destOrd="0" presId="urn:microsoft.com/office/officeart/2005/8/layout/chevron1"/>
    <dgm:cxn modelId="{4B13BA22-4A95-494D-8343-9EA7936460D2}" type="presParOf" srcId="{178556A1-8FC2-422A-BA3C-EC1110D54403}" destId="{BB67E028-1ADD-473B-BF43-D9F14EAB0D58}" srcOrd="1" destOrd="0" presId="urn:microsoft.com/office/officeart/2005/8/layout/chevron1"/>
    <dgm:cxn modelId="{A64ECE34-BABC-4272-9E66-475DB11138A1}" type="presParOf" srcId="{178556A1-8FC2-422A-BA3C-EC1110D54403}" destId="{915D6AC7-D940-43E2-AD31-73EEE2D17416}" srcOrd="2" destOrd="0" presId="urn:microsoft.com/office/officeart/2005/8/layout/chevron1"/>
    <dgm:cxn modelId="{8DF1AF73-899B-49DE-AA2B-94EBFC77ED9B}" type="presParOf" srcId="{178556A1-8FC2-422A-BA3C-EC1110D54403}" destId="{E0DE90D0-69F8-4C8D-90A3-F1D598B8FF5B}" srcOrd="3" destOrd="0" presId="urn:microsoft.com/office/officeart/2005/8/layout/chevron1"/>
    <dgm:cxn modelId="{E40C1781-C48C-47D2-A0DE-02CCB8233808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300" dirty="0" smtClean="0"/>
            <a:t>VIH/SIDA ET COMPORTEMENT SEXUEL</a:t>
          </a:r>
          <a:endParaRPr lang="fr-FR" sz="33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r>
            <a:rPr lang="fr-FR" sz="1800" b="1" i="0" dirty="0" smtClean="0"/>
            <a:t>Attitudes bienveillantes et lieu de dépistage</a:t>
          </a:r>
          <a:r>
            <a:rPr lang="fr-FR" sz="1800" dirty="0" smtClean="0"/>
            <a:t/>
          </a:r>
          <a:br>
            <a:rPr lang="fr-FR" sz="1800" dirty="0" smtClean="0"/>
          </a:b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1F7D4A7C-D461-4E1B-AB09-79B5F0186091}" type="presOf" srcId="{65EEDDA9-E6B7-42D2-9E84-C91D1FBE4937}" destId="{915D6AC7-D940-43E2-AD31-73EEE2D17416}" srcOrd="0" destOrd="0" presId="urn:microsoft.com/office/officeart/2005/8/layout/chevron1"/>
    <dgm:cxn modelId="{BD6644A3-190F-435C-8EC2-98CA38F89BB6}" type="presOf" srcId="{54A15645-90D6-4214-BCAA-A4C234715837}" destId="{76A50223-A450-4108-8D15-42756B28B725}" srcOrd="0" destOrd="0" presId="urn:microsoft.com/office/officeart/2005/8/layout/chevron1"/>
    <dgm:cxn modelId="{76851F86-9B9D-400B-A129-CEB0A3DED987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A4C71C74-374E-4506-9CCE-4584F7AA0A1A}" type="presOf" srcId="{406E950B-16CD-499C-985D-4D68BDBD0498}" destId="{80424260-3006-42ED-BD6B-7CD4360361AE}" srcOrd="0" destOrd="0" presId="urn:microsoft.com/office/officeart/2005/8/layout/chevron1"/>
    <dgm:cxn modelId="{685C7E63-89B2-4823-A08A-F9FE182DB540}" type="presParOf" srcId="{178556A1-8FC2-422A-BA3C-EC1110D54403}" destId="{80424260-3006-42ED-BD6B-7CD4360361AE}" srcOrd="0" destOrd="0" presId="urn:microsoft.com/office/officeart/2005/8/layout/chevron1"/>
    <dgm:cxn modelId="{27BB620D-8CF1-4E9E-A2F1-4AE723A44F10}" type="presParOf" srcId="{178556A1-8FC2-422A-BA3C-EC1110D54403}" destId="{BB67E028-1ADD-473B-BF43-D9F14EAB0D58}" srcOrd="1" destOrd="0" presId="urn:microsoft.com/office/officeart/2005/8/layout/chevron1"/>
    <dgm:cxn modelId="{CCF9AA70-C200-442E-A47C-5386818293E3}" type="presParOf" srcId="{178556A1-8FC2-422A-BA3C-EC1110D54403}" destId="{915D6AC7-D940-43E2-AD31-73EEE2D17416}" srcOrd="2" destOrd="0" presId="urn:microsoft.com/office/officeart/2005/8/layout/chevron1"/>
    <dgm:cxn modelId="{1357BEAB-7CAF-4AAB-8474-81B056982E49}" type="presParOf" srcId="{178556A1-8FC2-422A-BA3C-EC1110D54403}" destId="{E0DE90D0-69F8-4C8D-90A3-F1D598B8FF5B}" srcOrd="3" destOrd="0" presId="urn:microsoft.com/office/officeart/2005/8/layout/chevron1"/>
    <dgm:cxn modelId="{E1163286-1517-494D-A1A8-47DEE1A45158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300" dirty="0" smtClean="0"/>
            <a:t>VIH/SIDA ET COMPORTEMENT SEXUEL</a:t>
          </a:r>
          <a:endParaRPr lang="fr-FR" sz="33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endParaRPr lang="fr-FR" sz="1800" b="1" i="0" dirty="0" smtClean="0"/>
        </a:p>
        <a:p>
          <a:endParaRPr lang="fr-FR" sz="1600" b="1" i="0" dirty="0" smtClean="0"/>
        </a:p>
        <a:p>
          <a:r>
            <a:rPr lang="fr-FR" sz="1600" b="1" i="0" dirty="0" smtClean="0"/>
            <a:t>Comportement sexuel lié à la transmission du VIH</a:t>
          </a:r>
          <a:r>
            <a:rPr lang="fr-FR" sz="1600" dirty="0" smtClean="0"/>
            <a:t/>
          </a:r>
          <a:br>
            <a:rPr lang="fr-FR" sz="1600" dirty="0" smtClean="0"/>
          </a:br>
          <a:r>
            <a:rPr lang="fr-FR" sz="1800" dirty="0" smtClean="0"/>
            <a:t/>
          </a:r>
          <a:br>
            <a:rPr lang="fr-FR" sz="1800" dirty="0" smtClean="0"/>
          </a:b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20AED6BC-220E-4DA7-A121-8159B17092C5}" type="presOf" srcId="{406E950B-16CD-499C-985D-4D68BDBD0498}" destId="{80424260-3006-42ED-BD6B-7CD4360361AE}" srcOrd="0" destOrd="0" presId="urn:microsoft.com/office/officeart/2005/8/layout/chevron1"/>
    <dgm:cxn modelId="{77DB1B42-F949-47C4-895A-3B08E8F30F54}" type="presOf" srcId="{54A15645-90D6-4214-BCAA-A4C234715837}" destId="{76A50223-A450-4108-8D15-42756B28B725}" srcOrd="0" destOrd="0" presId="urn:microsoft.com/office/officeart/2005/8/layout/chevron1"/>
    <dgm:cxn modelId="{AEDF630A-15A9-4F04-885E-7D6C4C4F6BD0}" type="presOf" srcId="{4CE6AF42-AFC0-4470-9A29-A365D8799DE7}" destId="{178556A1-8FC2-422A-BA3C-EC1110D54403}" srcOrd="0" destOrd="0" presId="urn:microsoft.com/office/officeart/2005/8/layout/chevron1"/>
    <dgm:cxn modelId="{43153EAD-563F-4CF4-B816-6AA22400D593}" type="presOf" srcId="{65EEDDA9-E6B7-42D2-9E84-C91D1FBE4937}" destId="{915D6AC7-D940-43E2-AD31-73EEE2D17416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D9234118-E8D9-4C1A-A02F-04B8F79822F5}" type="presParOf" srcId="{178556A1-8FC2-422A-BA3C-EC1110D54403}" destId="{80424260-3006-42ED-BD6B-7CD4360361AE}" srcOrd="0" destOrd="0" presId="urn:microsoft.com/office/officeart/2005/8/layout/chevron1"/>
    <dgm:cxn modelId="{E2B0FF00-769C-4818-BD71-F788FB9E59C8}" type="presParOf" srcId="{178556A1-8FC2-422A-BA3C-EC1110D54403}" destId="{BB67E028-1ADD-473B-BF43-D9F14EAB0D58}" srcOrd="1" destOrd="0" presId="urn:microsoft.com/office/officeart/2005/8/layout/chevron1"/>
    <dgm:cxn modelId="{D0617A94-2DBE-498E-B803-33997037DAEE}" type="presParOf" srcId="{178556A1-8FC2-422A-BA3C-EC1110D54403}" destId="{915D6AC7-D940-43E2-AD31-73EEE2D17416}" srcOrd="2" destOrd="0" presId="urn:microsoft.com/office/officeart/2005/8/layout/chevron1"/>
    <dgm:cxn modelId="{08DF9985-F4EE-4B92-8B17-FD5A5D2BF864}" type="presParOf" srcId="{178556A1-8FC2-422A-BA3C-EC1110D54403}" destId="{E0DE90D0-69F8-4C8D-90A3-F1D598B8FF5B}" srcOrd="3" destOrd="0" presId="urn:microsoft.com/office/officeart/2005/8/layout/chevron1"/>
    <dgm:cxn modelId="{5021D359-6B4A-41A6-A8E9-6A3AB2D61FEC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12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2800" dirty="0" smtClean="0"/>
            <a:t>ACCES AUX MEDIAS ET UTILISATION DES TECHNOLOGIE DE L’INFORMATION</a:t>
          </a:r>
          <a:endParaRPr lang="fr-FR" sz="28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i="0" dirty="0" smtClean="0"/>
            <a:t>Accès aux mass media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C9F90ADB-6C1E-4BC6-B8A0-13761E51A55C}" type="presOf" srcId="{54A15645-90D6-4214-BCAA-A4C234715837}" destId="{76A50223-A450-4108-8D15-42756B28B725}" srcOrd="0" destOrd="0" presId="urn:microsoft.com/office/officeart/2005/8/layout/chevron1"/>
    <dgm:cxn modelId="{4AAD8FC8-89A6-46F8-B16C-2EC2D2709081}" type="presOf" srcId="{406E950B-16CD-499C-985D-4D68BDBD0498}" destId="{80424260-3006-42ED-BD6B-7CD4360361AE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183F877E-8FD6-49FD-98F2-AC43F72DA9D7}" type="presOf" srcId="{65EEDDA9-E6B7-42D2-9E84-C91D1FBE4937}" destId="{915D6AC7-D940-43E2-AD31-73EEE2D17416}" srcOrd="0" destOrd="0" presId="urn:microsoft.com/office/officeart/2005/8/layout/chevron1"/>
    <dgm:cxn modelId="{D6B7790E-1659-44B4-BFCB-3D462FF96398}" type="presOf" srcId="{4CE6AF42-AFC0-4470-9A29-A365D8799DE7}" destId="{178556A1-8FC2-422A-BA3C-EC1110D54403}" srcOrd="0" destOrd="0" presId="urn:microsoft.com/office/officeart/2005/8/layout/chevron1"/>
    <dgm:cxn modelId="{A9F253BA-7426-482B-B9BC-D43D2F68911A}" type="presParOf" srcId="{178556A1-8FC2-422A-BA3C-EC1110D54403}" destId="{80424260-3006-42ED-BD6B-7CD4360361AE}" srcOrd="0" destOrd="0" presId="urn:microsoft.com/office/officeart/2005/8/layout/chevron1"/>
    <dgm:cxn modelId="{7C3E095E-4854-4CA3-AAC7-54155D0C8870}" type="presParOf" srcId="{178556A1-8FC2-422A-BA3C-EC1110D54403}" destId="{BB67E028-1ADD-473B-BF43-D9F14EAB0D58}" srcOrd="1" destOrd="0" presId="urn:microsoft.com/office/officeart/2005/8/layout/chevron1"/>
    <dgm:cxn modelId="{1C3A600F-F119-4C06-8F6E-DABCAA9258E5}" type="presParOf" srcId="{178556A1-8FC2-422A-BA3C-EC1110D54403}" destId="{915D6AC7-D940-43E2-AD31-73EEE2D17416}" srcOrd="2" destOrd="0" presId="urn:microsoft.com/office/officeart/2005/8/layout/chevron1"/>
    <dgm:cxn modelId="{B711DB0A-42C3-4597-B4A3-55DE97BDF225}" type="presParOf" srcId="{178556A1-8FC2-422A-BA3C-EC1110D54403}" destId="{E0DE90D0-69F8-4C8D-90A3-F1D598B8FF5B}" srcOrd="3" destOrd="0" presId="urn:microsoft.com/office/officeart/2005/8/layout/chevron1"/>
    <dgm:cxn modelId="{5B8D1D25-2AD2-4C6B-B678-95BD6B4AB99A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12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2800" dirty="0" smtClean="0"/>
            <a:t>ACCES AUX MEDIAS ET UTILISATION DES TECHNOLOGIE DE L’INFORMATION</a:t>
          </a:r>
          <a:endParaRPr lang="fr-FR" sz="28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600" b="1" dirty="0" smtClean="0"/>
            <a:t>Utilisation de la technologie de l’information/</a:t>
          </a:r>
          <a:r>
            <a:rPr lang="fr-FR" sz="1600" b="1" dirty="0" smtClean="0"/>
            <a:t> </a:t>
          </a:r>
          <a:r>
            <a:rPr lang="x-none" sz="1600" b="1" dirty="0" smtClean="0"/>
            <a:t>communication </a:t>
          </a:r>
          <a:endParaRPr lang="fr-FR" sz="16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2742759C-7F10-422D-9CDC-A130B26CCED5}" type="presOf" srcId="{406E950B-16CD-499C-985D-4D68BDBD0498}" destId="{80424260-3006-42ED-BD6B-7CD4360361AE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2F342DC1-AA87-478D-BE06-8AB7689DA3D3}" type="presOf" srcId="{4CE6AF42-AFC0-4470-9A29-A365D8799DE7}" destId="{178556A1-8FC2-422A-BA3C-EC1110D54403}" srcOrd="0" destOrd="0" presId="urn:microsoft.com/office/officeart/2005/8/layout/chevron1"/>
    <dgm:cxn modelId="{A5D5B2BC-8BF4-474A-BBA4-A7C7A94ED8F0}" type="presOf" srcId="{54A15645-90D6-4214-BCAA-A4C234715837}" destId="{76A50223-A450-4108-8D15-42756B28B725}" srcOrd="0" destOrd="0" presId="urn:microsoft.com/office/officeart/2005/8/layout/chevron1"/>
    <dgm:cxn modelId="{B0E43AF1-C59F-440F-A6B9-0411BE3D177D}" type="presOf" srcId="{65EEDDA9-E6B7-42D2-9E84-C91D1FBE4937}" destId="{915D6AC7-D940-43E2-AD31-73EEE2D17416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D19135D1-1BAF-4FCD-B95A-6D6D5F6B539A}" type="presParOf" srcId="{178556A1-8FC2-422A-BA3C-EC1110D54403}" destId="{80424260-3006-42ED-BD6B-7CD4360361AE}" srcOrd="0" destOrd="0" presId="urn:microsoft.com/office/officeart/2005/8/layout/chevron1"/>
    <dgm:cxn modelId="{9BF49026-7438-48AC-99E2-DDFF503E236C}" type="presParOf" srcId="{178556A1-8FC2-422A-BA3C-EC1110D54403}" destId="{BB67E028-1ADD-473B-BF43-D9F14EAB0D58}" srcOrd="1" destOrd="0" presId="urn:microsoft.com/office/officeart/2005/8/layout/chevron1"/>
    <dgm:cxn modelId="{BC104BB8-D832-484C-BF85-D090CA3097EC}" type="presParOf" srcId="{178556A1-8FC2-422A-BA3C-EC1110D54403}" destId="{915D6AC7-D940-43E2-AD31-73EEE2D17416}" srcOrd="2" destOrd="0" presId="urn:microsoft.com/office/officeart/2005/8/layout/chevron1"/>
    <dgm:cxn modelId="{F4209F91-BF8A-4397-B62E-5D61D651BA3D}" type="presParOf" srcId="{178556A1-8FC2-422A-BA3C-EC1110D54403}" destId="{E0DE90D0-69F8-4C8D-90A3-F1D598B8FF5B}" srcOrd="3" destOrd="0" presId="urn:microsoft.com/office/officeart/2005/8/layout/chevron1"/>
    <dgm:cxn modelId="{26D08F9F-DE8C-4442-A2F3-2471A7F3968B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13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2800" dirty="0" smtClean="0"/>
            <a:t>BIEN-ETRE SUBJECTIF</a:t>
          </a:r>
          <a:endParaRPr lang="fr-FR" sz="28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fr-FR" sz="1800" b="1" i="0" dirty="0" smtClean="0"/>
            <a:t>Bien-être subjectif</a:t>
          </a:r>
          <a:r>
            <a:rPr lang="fr-FR" sz="1800" dirty="0" smtClean="0"/>
            <a:t/>
          </a:r>
          <a:br>
            <a:rPr lang="fr-FR" sz="1800" dirty="0" smtClean="0"/>
          </a:br>
          <a:endParaRPr lang="fr-FR" sz="18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D14EC9D6-ED30-44C1-8BF9-11E81F293AF0}" type="presOf" srcId="{65EEDDA9-E6B7-42D2-9E84-C91D1FBE4937}" destId="{915D6AC7-D940-43E2-AD31-73EEE2D17416}" srcOrd="0" destOrd="0" presId="urn:microsoft.com/office/officeart/2005/8/layout/chevron1"/>
    <dgm:cxn modelId="{543154D9-0C58-449B-B757-F0CD17CEC234}" type="presOf" srcId="{406E950B-16CD-499C-985D-4D68BDBD0498}" destId="{80424260-3006-42ED-BD6B-7CD4360361AE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5084CE5D-AF36-4E62-B13B-FD86DF18EB64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D879FD5F-D142-4D3E-BB0E-1B19BF87DF93}" type="presOf" srcId="{4CE6AF42-AFC0-4470-9A29-A365D8799DE7}" destId="{178556A1-8FC2-422A-BA3C-EC1110D54403}" srcOrd="0" destOrd="0" presId="urn:microsoft.com/office/officeart/2005/8/layout/chevron1"/>
    <dgm:cxn modelId="{96D0FFA6-1E7F-4570-8C17-559F30999000}" type="presParOf" srcId="{178556A1-8FC2-422A-BA3C-EC1110D54403}" destId="{80424260-3006-42ED-BD6B-7CD4360361AE}" srcOrd="0" destOrd="0" presId="urn:microsoft.com/office/officeart/2005/8/layout/chevron1"/>
    <dgm:cxn modelId="{B9E50166-BA8D-4927-96A7-D697D92E719F}" type="presParOf" srcId="{178556A1-8FC2-422A-BA3C-EC1110D54403}" destId="{BB67E028-1ADD-473B-BF43-D9F14EAB0D58}" srcOrd="1" destOrd="0" presId="urn:microsoft.com/office/officeart/2005/8/layout/chevron1"/>
    <dgm:cxn modelId="{9114BF4B-A494-4A41-B72C-2917D8A4CFA9}" type="presParOf" srcId="{178556A1-8FC2-422A-BA3C-EC1110D54403}" destId="{915D6AC7-D940-43E2-AD31-73EEE2D17416}" srcOrd="2" destOrd="0" presId="urn:microsoft.com/office/officeart/2005/8/layout/chevron1"/>
    <dgm:cxn modelId="{B23CCF16-0CA3-4678-80E4-052D0057ED74}" type="presParOf" srcId="{178556A1-8FC2-422A-BA3C-EC1110D54403}" destId="{E0DE90D0-69F8-4C8D-90A3-F1D598B8FF5B}" srcOrd="3" destOrd="0" presId="urn:microsoft.com/office/officeart/2005/8/layout/chevron1"/>
    <dgm:cxn modelId="{146EB919-537D-4677-9994-5C90DCD4FD33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2800" dirty="0" smtClean="0"/>
            <a:t>CONSOMMATION DE TABAC ET D’ALCOOL</a:t>
          </a:r>
          <a:endParaRPr lang="fr-FR" sz="28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600" b="1" dirty="0" smtClean="0"/>
            <a:t>Consommation de tabac</a:t>
          </a:r>
          <a:endParaRPr lang="fr-FR" sz="16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DAA2EBB-E660-4571-BBE3-C957C8E5D795}" type="presOf" srcId="{54A15645-90D6-4214-BCAA-A4C234715837}" destId="{76A50223-A450-4108-8D15-42756B28B725}" srcOrd="0" destOrd="0" presId="urn:microsoft.com/office/officeart/2005/8/layout/chevron1"/>
    <dgm:cxn modelId="{1218C648-0FD8-45FE-992F-4D0F70E411F9}" type="presOf" srcId="{65EEDDA9-E6B7-42D2-9E84-C91D1FBE4937}" destId="{915D6AC7-D940-43E2-AD31-73EEE2D17416}" srcOrd="0" destOrd="0" presId="urn:microsoft.com/office/officeart/2005/8/layout/chevron1"/>
    <dgm:cxn modelId="{C086F862-A75F-4C92-9020-A13BC96AD494}" type="presOf" srcId="{406E950B-16CD-499C-985D-4D68BDBD0498}" destId="{80424260-3006-42ED-BD6B-7CD4360361AE}" srcOrd="0" destOrd="0" presId="urn:microsoft.com/office/officeart/2005/8/layout/chevron1"/>
    <dgm:cxn modelId="{ABB47051-6DF1-4CF5-96F1-BDA1EE90A737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14952D1A-DD44-433D-8A63-BD7E127A0D9D}" type="presParOf" srcId="{178556A1-8FC2-422A-BA3C-EC1110D54403}" destId="{80424260-3006-42ED-BD6B-7CD4360361AE}" srcOrd="0" destOrd="0" presId="urn:microsoft.com/office/officeart/2005/8/layout/chevron1"/>
    <dgm:cxn modelId="{C662D211-7317-4253-82EE-A5BDDB36224C}" type="presParOf" srcId="{178556A1-8FC2-422A-BA3C-EC1110D54403}" destId="{BB67E028-1ADD-473B-BF43-D9F14EAB0D58}" srcOrd="1" destOrd="0" presId="urn:microsoft.com/office/officeart/2005/8/layout/chevron1"/>
    <dgm:cxn modelId="{B03BE015-FC1C-4D72-941B-83F5BB449D56}" type="presParOf" srcId="{178556A1-8FC2-422A-BA3C-EC1110D54403}" destId="{915D6AC7-D940-43E2-AD31-73EEE2D17416}" srcOrd="2" destOrd="0" presId="urn:microsoft.com/office/officeart/2005/8/layout/chevron1"/>
    <dgm:cxn modelId="{E866CAE0-4A97-48C6-BA16-80465A7E8165}" type="presParOf" srcId="{178556A1-8FC2-422A-BA3C-EC1110D54403}" destId="{E0DE90D0-69F8-4C8D-90A3-F1D598B8FF5B}" srcOrd="3" destOrd="0" presId="urn:microsoft.com/office/officeart/2005/8/layout/chevron1"/>
    <dgm:cxn modelId="{D05FBD4D-28D6-4A35-B199-5AAA15AA6A43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2800" dirty="0" smtClean="0"/>
            <a:t>CONSOMMATION DE TABAC ET D’ALCOOL</a:t>
          </a:r>
          <a:endParaRPr lang="fr-FR" sz="28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600" b="1" dirty="0" smtClean="0"/>
            <a:t>Consommation de tabac</a:t>
          </a:r>
          <a:endParaRPr lang="fr-FR" sz="16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2E9ED6B-C21A-4FB6-9BEE-09724D3334FA}" type="presOf" srcId="{65EEDDA9-E6B7-42D2-9E84-C91D1FBE4937}" destId="{915D6AC7-D940-43E2-AD31-73EEE2D17416}" srcOrd="0" destOrd="0" presId="urn:microsoft.com/office/officeart/2005/8/layout/chevron1"/>
    <dgm:cxn modelId="{75CE9FCB-1336-4C2E-837B-F301B9EAF09B}" type="presOf" srcId="{4CE6AF42-AFC0-4470-9A29-A365D8799DE7}" destId="{178556A1-8FC2-422A-BA3C-EC1110D54403}" srcOrd="0" destOrd="0" presId="urn:microsoft.com/office/officeart/2005/8/layout/chevron1"/>
    <dgm:cxn modelId="{DA3F4A5C-7D7D-45B5-A613-FE4916428FD4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BDC983B3-59F4-430B-BF98-C3A063546E1E}" type="presOf" srcId="{406E950B-16CD-499C-985D-4D68BDBD0498}" destId="{80424260-3006-42ED-BD6B-7CD4360361AE}" srcOrd="0" destOrd="0" presId="urn:microsoft.com/office/officeart/2005/8/layout/chevron1"/>
    <dgm:cxn modelId="{0DDD76F9-C747-46E6-BCF2-D10B61634D0E}" type="presParOf" srcId="{178556A1-8FC2-422A-BA3C-EC1110D54403}" destId="{80424260-3006-42ED-BD6B-7CD4360361AE}" srcOrd="0" destOrd="0" presId="urn:microsoft.com/office/officeart/2005/8/layout/chevron1"/>
    <dgm:cxn modelId="{F2265556-A922-4B0F-A475-493A1B7A07A9}" type="presParOf" srcId="{178556A1-8FC2-422A-BA3C-EC1110D54403}" destId="{BB67E028-1ADD-473B-BF43-D9F14EAB0D58}" srcOrd="1" destOrd="0" presId="urn:microsoft.com/office/officeart/2005/8/layout/chevron1"/>
    <dgm:cxn modelId="{5D6DCC96-5EB3-493C-8B26-F974EB88A074}" type="presParOf" srcId="{178556A1-8FC2-422A-BA3C-EC1110D54403}" destId="{915D6AC7-D940-43E2-AD31-73EEE2D17416}" srcOrd="2" destOrd="0" presId="urn:microsoft.com/office/officeart/2005/8/layout/chevron1"/>
    <dgm:cxn modelId="{FDDC7AFB-3FB3-4EE4-8FB9-26D9FA8B4D0E}" type="presParOf" srcId="{178556A1-8FC2-422A-BA3C-EC1110D54403}" destId="{E0DE90D0-69F8-4C8D-90A3-F1D598B8FF5B}" srcOrd="3" destOrd="0" presId="urn:microsoft.com/office/officeart/2005/8/layout/chevron1"/>
    <dgm:cxn modelId="{E01D9747-636F-453D-B688-7F8C22DDA6AB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14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2800" dirty="0" smtClean="0"/>
            <a:t>CONSOMMATION DE TABAC ET D’ALCOOL</a:t>
          </a:r>
          <a:endParaRPr lang="fr-FR" sz="28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custT="1"/>
      <dgm:spPr/>
      <dgm:t>
        <a:bodyPr/>
        <a:lstStyle/>
        <a:p>
          <a:r>
            <a:rPr lang="x-none" sz="1600" b="1" dirty="0" smtClean="0"/>
            <a:t>Consommation d’alcool</a:t>
          </a:r>
          <a:endParaRPr lang="fr-FR" sz="16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697E8697-2B68-4684-B084-431A131AA1A7}" type="presOf" srcId="{406E950B-16CD-499C-985D-4D68BDBD0498}" destId="{80424260-3006-42ED-BD6B-7CD4360361AE}" srcOrd="0" destOrd="0" presId="urn:microsoft.com/office/officeart/2005/8/layout/chevron1"/>
    <dgm:cxn modelId="{CF89B790-6A69-4CE8-8EE2-274DC3D9DE6D}" type="presOf" srcId="{65EEDDA9-E6B7-42D2-9E84-C91D1FBE4937}" destId="{915D6AC7-D940-43E2-AD31-73EEE2D17416}" srcOrd="0" destOrd="0" presId="urn:microsoft.com/office/officeart/2005/8/layout/chevron1"/>
    <dgm:cxn modelId="{F0777FB9-BD63-4553-AA86-99A87FDB9F77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9FFAB75D-3873-4821-803B-5254D8278C0E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4BA56093-D4C6-4D43-B905-3D228E235A0E}" type="presParOf" srcId="{178556A1-8FC2-422A-BA3C-EC1110D54403}" destId="{80424260-3006-42ED-BD6B-7CD4360361AE}" srcOrd="0" destOrd="0" presId="urn:microsoft.com/office/officeart/2005/8/layout/chevron1"/>
    <dgm:cxn modelId="{9462DDDC-CD38-4B95-9909-603D49AB6CE1}" type="presParOf" srcId="{178556A1-8FC2-422A-BA3C-EC1110D54403}" destId="{BB67E028-1ADD-473B-BF43-D9F14EAB0D58}" srcOrd="1" destOrd="0" presId="urn:microsoft.com/office/officeart/2005/8/layout/chevron1"/>
    <dgm:cxn modelId="{29049A58-F3E1-4834-8814-613CFEEC7880}" type="presParOf" srcId="{178556A1-8FC2-422A-BA3C-EC1110D54403}" destId="{915D6AC7-D940-43E2-AD31-73EEE2D17416}" srcOrd="2" destOrd="0" presId="urn:microsoft.com/office/officeart/2005/8/layout/chevron1"/>
    <dgm:cxn modelId="{E835FF63-A314-4511-864E-70EC6B9D94F2}" type="presParOf" srcId="{178556A1-8FC2-422A-BA3C-EC1110D54403}" destId="{E0DE90D0-69F8-4C8D-90A3-F1D598B8FF5B}" srcOrd="3" destOrd="0" presId="urn:microsoft.com/office/officeart/2005/8/layout/chevron1"/>
    <dgm:cxn modelId="{430B8E79-7507-46EC-8FCB-23AB5A96112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1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Méthodologie et organisation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67DB71A4-A011-40EF-90B3-9F5D815A805F}" type="presOf" srcId="{65EEDDA9-E6B7-42D2-9E84-C91D1FBE4937}" destId="{915D6AC7-D940-43E2-AD31-73EEE2D17416}" srcOrd="0" destOrd="0" presId="urn:microsoft.com/office/officeart/2005/8/layout/chevron1"/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FBACA56A-F7DB-426C-A918-FED7E397E2BB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7D00BD0-1278-4ED0-A613-5B1C32FFFDDC}" type="presOf" srcId="{4CE6AF42-AFC0-4470-9A29-A365D8799DE7}" destId="{178556A1-8FC2-422A-BA3C-EC1110D54403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1B776148-ACC4-41FA-8E52-6C2C3CBA7BD4}" type="presOf" srcId="{406E950B-16CD-499C-985D-4D68BDBD0498}" destId="{80424260-3006-42ED-BD6B-7CD4360361AE}" srcOrd="0" destOrd="0" presId="urn:microsoft.com/office/officeart/2005/8/layout/chevron1"/>
    <dgm:cxn modelId="{A82C1756-1491-43DC-8966-67226D17A99B}" type="presParOf" srcId="{178556A1-8FC2-422A-BA3C-EC1110D54403}" destId="{80424260-3006-42ED-BD6B-7CD4360361AE}" srcOrd="0" destOrd="0" presId="urn:microsoft.com/office/officeart/2005/8/layout/chevron1"/>
    <dgm:cxn modelId="{AA1420A5-F1B0-4AB2-9F2E-104ED2E04C90}" type="presParOf" srcId="{178556A1-8FC2-422A-BA3C-EC1110D54403}" destId="{BB67E028-1ADD-473B-BF43-D9F14EAB0D58}" srcOrd="1" destOrd="0" presId="urn:microsoft.com/office/officeart/2005/8/layout/chevron1"/>
    <dgm:cxn modelId="{C5A6CCA4-9DD3-4091-AF7C-E9A1D4DB5B50}" type="presParOf" srcId="{178556A1-8FC2-422A-BA3C-EC1110D54403}" destId="{915D6AC7-D940-43E2-AD31-73EEE2D17416}" srcOrd="2" destOrd="0" presId="urn:microsoft.com/office/officeart/2005/8/layout/chevron1"/>
    <dgm:cxn modelId="{F493143E-0DE0-4BC3-8DA3-B3998CC548F3}" type="presParOf" srcId="{178556A1-8FC2-422A-BA3C-EC1110D54403}" destId="{E0DE90D0-69F8-4C8D-90A3-F1D598B8FF5B}" srcOrd="3" destOrd="0" presId="urn:microsoft.com/office/officeart/2005/8/layout/chevron1"/>
    <dgm:cxn modelId="{7C67B51E-CDAF-447A-B6FC-2A3CE27442FE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MERCI POUR VOTRE ATTENTION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915D6AC7-D940-43E2-AD31-73EEE2D17416}" type="pres">
      <dgm:prSet presAssocID="{65EEDDA9-E6B7-42D2-9E84-C91D1FBE4937}" presName="parTxOnly" presStyleLbl="node1" presStyleIdx="0" presStyleCnt="1" custLinFactY="100000" custLinFactNeighborX="1103" custLinFactNeighborY="1312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17538DE-0EFE-4774-BA0E-00A3A425933F}" srcId="{4CE6AF42-AFC0-4470-9A29-A365D8799DE7}" destId="{65EEDDA9-E6B7-42D2-9E84-C91D1FBE4937}" srcOrd="0" destOrd="0" parTransId="{D5C4E11F-2D85-42D8-801F-B71A80F05D75}" sibTransId="{5449D5DB-7D7B-462F-A696-0DD19F47AED3}"/>
    <dgm:cxn modelId="{F8103067-813A-4BAE-AEFF-FF5DC6E43CC7}" type="presOf" srcId="{65EEDDA9-E6B7-42D2-9E84-C91D1FBE4937}" destId="{915D6AC7-D940-43E2-AD31-73EEE2D17416}" srcOrd="0" destOrd="0" presId="urn:microsoft.com/office/officeart/2005/8/layout/chevron1"/>
    <dgm:cxn modelId="{0C7262B2-1DC9-4510-AA8D-9DF3770EFE64}" type="presOf" srcId="{4CE6AF42-AFC0-4470-9A29-A365D8799DE7}" destId="{178556A1-8FC2-422A-BA3C-EC1110D54403}" srcOrd="0" destOrd="0" presId="urn:microsoft.com/office/officeart/2005/8/layout/chevron1"/>
    <dgm:cxn modelId="{3740040E-CA71-4D29-9BBD-B4142871ADB9}" type="presParOf" srcId="{178556A1-8FC2-422A-BA3C-EC1110D54403}" destId="{915D6AC7-D940-43E2-AD31-73EEE2D17416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2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Contrôle et assurance de qualité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2BB4AC71-0915-487B-8E95-D4043515382D}" type="presOf" srcId="{65EEDDA9-E6B7-42D2-9E84-C91D1FBE4937}" destId="{915D6AC7-D940-43E2-AD31-73EEE2D17416}" srcOrd="0" destOrd="0" presId="urn:microsoft.com/office/officeart/2005/8/layout/chevron1"/>
    <dgm:cxn modelId="{12E1C3A2-9D19-470B-B169-B6F3B3ED8AD7}" type="presOf" srcId="{4CE6AF42-AFC0-4470-9A29-A365D8799DE7}" destId="{178556A1-8FC2-422A-BA3C-EC1110D54403}" srcOrd="0" destOrd="0" presId="urn:microsoft.com/office/officeart/2005/8/layout/chevron1"/>
    <dgm:cxn modelId="{0437E296-DFC0-4C85-8A7B-3CD9B97ADBB9}" type="presOf" srcId="{54A15645-90D6-4214-BCAA-A4C234715837}" destId="{76A50223-A450-4108-8D15-42756B28B725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D0434A60-7E12-4B60-891B-AE78EF70DA0B}" type="presOf" srcId="{406E950B-16CD-499C-985D-4D68BDBD0498}" destId="{80424260-3006-42ED-BD6B-7CD4360361AE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6CDAE71F-1349-49D5-A0C8-C8AF03B9278A}" type="presParOf" srcId="{178556A1-8FC2-422A-BA3C-EC1110D54403}" destId="{80424260-3006-42ED-BD6B-7CD4360361AE}" srcOrd="0" destOrd="0" presId="urn:microsoft.com/office/officeart/2005/8/layout/chevron1"/>
    <dgm:cxn modelId="{43E2881C-D57E-4A5B-B3B4-9AC7DC5F22E3}" type="presParOf" srcId="{178556A1-8FC2-422A-BA3C-EC1110D54403}" destId="{BB67E028-1ADD-473B-BF43-D9F14EAB0D58}" srcOrd="1" destOrd="0" presId="urn:microsoft.com/office/officeart/2005/8/layout/chevron1"/>
    <dgm:cxn modelId="{461BE496-0C6F-4B03-95C8-58B2F1476408}" type="presParOf" srcId="{178556A1-8FC2-422A-BA3C-EC1110D54403}" destId="{915D6AC7-D940-43E2-AD31-73EEE2D17416}" srcOrd="2" destOrd="0" presId="urn:microsoft.com/office/officeart/2005/8/layout/chevron1"/>
    <dgm:cxn modelId="{464BF9EB-643C-4601-9CF9-8581BC741B2A}" type="presParOf" srcId="{178556A1-8FC2-422A-BA3C-EC1110D54403}" destId="{E0DE90D0-69F8-4C8D-90A3-F1D598B8FF5B}" srcOrd="3" destOrd="0" presId="urn:microsoft.com/office/officeart/2005/8/layout/chevron1"/>
    <dgm:cxn modelId="{E4469E60-4F44-4982-AA09-B6C226098CFA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CE6AF42-AFC0-4470-9A29-A365D8799DE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06E950B-16CD-499C-985D-4D68BDBD0498}">
      <dgm:prSet phldrT="[Texte]" custT="1"/>
      <dgm:spPr/>
      <dgm:t>
        <a:bodyPr/>
        <a:lstStyle/>
        <a:p>
          <a:r>
            <a:rPr lang="fr-FR" sz="4800" dirty="0" smtClean="0"/>
            <a:t>2</a:t>
          </a:r>
          <a:endParaRPr lang="fr-FR" sz="4800" dirty="0"/>
        </a:p>
      </dgm:t>
    </dgm:pt>
    <dgm:pt modelId="{703607D9-C934-4317-9496-E5F7E21C9ED6}" type="parTrans" cxnId="{A2A80783-503F-48E4-9AE1-B45B66E03D99}">
      <dgm:prSet/>
      <dgm:spPr/>
      <dgm:t>
        <a:bodyPr/>
        <a:lstStyle/>
        <a:p>
          <a:endParaRPr lang="fr-FR" sz="2000"/>
        </a:p>
      </dgm:t>
    </dgm:pt>
    <dgm:pt modelId="{B4A5DFD8-F0BE-4D86-8354-85E4AF8674A1}" type="sibTrans" cxnId="{A2A80783-503F-48E4-9AE1-B45B66E03D99}">
      <dgm:prSet/>
      <dgm:spPr/>
      <dgm:t>
        <a:bodyPr/>
        <a:lstStyle/>
        <a:p>
          <a:endParaRPr lang="fr-FR" sz="2000"/>
        </a:p>
      </dgm:t>
    </dgm:pt>
    <dgm:pt modelId="{65EEDDA9-E6B7-42D2-9E84-C91D1FBE4937}">
      <dgm:prSet phldrT="[Texte]" custT="1"/>
      <dgm:spPr/>
      <dgm:t>
        <a:bodyPr/>
        <a:lstStyle/>
        <a:p>
          <a:r>
            <a:rPr lang="fr-FR" sz="3600" dirty="0" smtClean="0"/>
            <a:t>MICS BENIN 2014: Contrôle et assurance de qualité</a:t>
          </a:r>
          <a:endParaRPr lang="fr-FR" sz="3600" dirty="0"/>
        </a:p>
      </dgm:t>
    </dgm:pt>
    <dgm:pt modelId="{D5C4E11F-2D85-42D8-801F-B71A80F05D75}" type="parTrans" cxnId="{317538DE-0EFE-4774-BA0E-00A3A425933F}">
      <dgm:prSet/>
      <dgm:spPr/>
      <dgm:t>
        <a:bodyPr/>
        <a:lstStyle/>
        <a:p>
          <a:endParaRPr lang="fr-FR" sz="2000"/>
        </a:p>
      </dgm:t>
    </dgm:pt>
    <dgm:pt modelId="{5449D5DB-7D7B-462F-A696-0DD19F47AED3}" type="sibTrans" cxnId="{317538DE-0EFE-4774-BA0E-00A3A425933F}">
      <dgm:prSet/>
      <dgm:spPr/>
      <dgm:t>
        <a:bodyPr/>
        <a:lstStyle/>
        <a:p>
          <a:endParaRPr lang="fr-FR" sz="2000"/>
        </a:p>
      </dgm:t>
    </dgm:pt>
    <dgm:pt modelId="{54A15645-90D6-4214-BCAA-A4C234715837}">
      <dgm:prSet phldrT="[Texte]" phldr="1" custT="1"/>
      <dgm:spPr/>
      <dgm:t>
        <a:bodyPr/>
        <a:lstStyle/>
        <a:p>
          <a:endParaRPr lang="fr-FR" sz="2000" dirty="0"/>
        </a:p>
      </dgm:t>
    </dgm:pt>
    <dgm:pt modelId="{DB588639-27B6-4F4F-8AC8-E35AFEE33011}" type="parTrans" cxnId="{0D0C0E21-F0C8-4E89-BD11-1B6765073F18}">
      <dgm:prSet/>
      <dgm:spPr/>
      <dgm:t>
        <a:bodyPr/>
        <a:lstStyle/>
        <a:p>
          <a:endParaRPr lang="fr-FR" sz="2000"/>
        </a:p>
      </dgm:t>
    </dgm:pt>
    <dgm:pt modelId="{94848D2B-B109-46D0-BD12-2CF455C4BF33}" type="sibTrans" cxnId="{0D0C0E21-F0C8-4E89-BD11-1B6765073F18}">
      <dgm:prSet/>
      <dgm:spPr/>
      <dgm:t>
        <a:bodyPr/>
        <a:lstStyle/>
        <a:p>
          <a:endParaRPr lang="fr-FR" sz="2000"/>
        </a:p>
      </dgm:t>
    </dgm:pt>
    <dgm:pt modelId="{178556A1-8FC2-422A-BA3C-EC1110D54403}" type="pres">
      <dgm:prSet presAssocID="{4CE6AF42-AFC0-4470-9A29-A365D8799DE7}" presName="Name0" presStyleCnt="0">
        <dgm:presLayoutVars>
          <dgm:dir/>
          <dgm:animLvl val="lvl"/>
          <dgm:resizeHandles val="exact"/>
        </dgm:presLayoutVars>
      </dgm:prSet>
      <dgm:spPr/>
    </dgm:pt>
    <dgm:pt modelId="{80424260-3006-42ED-BD6B-7CD4360361AE}" type="pres">
      <dgm:prSet presAssocID="{406E950B-16CD-499C-985D-4D68BDBD0498}" presName="parTxOnly" presStyleLbl="node1" presStyleIdx="0" presStyleCnt="3" custScaleX="18986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fr-FR"/>
        </a:p>
      </dgm:t>
    </dgm:pt>
    <dgm:pt modelId="{BB67E028-1ADD-473B-BF43-D9F14EAB0D58}" type="pres">
      <dgm:prSet presAssocID="{B4A5DFD8-F0BE-4D86-8354-85E4AF8674A1}" presName="parTxOnlySpace" presStyleCnt="0"/>
      <dgm:spPr/>
    </dgm:pt>
    <dgm:pt modelId="{915D6AC7-D940-43E2-AD31-73EEE2D17416}" type="pres">
      <dgm:prSet presAssocID="{65EEDDA9-E6B7-42D2-9E84-C91D1FBE4937}" presName="parTxOnly" presStyleLbl="node1" presStyleIdx="1" presStyleCnt="3" custScaleX="1420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E90D0-69F8-4C8D-90A3-F1D598B8FF5B}" type="pres">
      <dgm:prSet presAssocID="{5449D5DB-7D7B-462F-A696-0DD19F47AED3}" presName="parTxOnlySpace" presStyleCnt="0"/>
      <dgm:spPr/>
    </dgm:pt>
    <dgm:pt modelId="{76A50223-A450-4108-8D15-42756B28B725}" type="pres">
      <dgm:prSet presAssocID="{54A15645-90D6-4214-BCAA-A4C234715837}" presName="parTxOnly" presStyleLbl="node1" presStyleIdx="2" presStyleCnt="3" custScaleX="24617">
        <dgm:presLayoutVars>
          <dgm:chMax val="0"/>
          <dgm:chPref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fr-FR"/>
        </a:p>
      </dgm:t>
    </dgm:pt>
  </dgm:ptLst>
  <dgm:cxnLst>
    <dgm:cxn modelId="{0D0C0E21-F0C8-4E89-BD11-1B6765073F18}" srcId="{4CE6AF42-AFC0-4470-9A29-A365D8799DE7}" destId="{54A15645-90D6-4214-BCAA-A4C234715837}" srcOrd="2" destOrd="0" parTransId="{DB588639-27B6-4F4F-8AC8-E35AFEE33011}" sibTransId="{94848D2B-B109-46D0-BD12-2CF455C4BF33}"/>
    <dgm:cxn modelId="{391E42B5-296A-4DAD-A3A1-2D0F93ECDB0F}" type="presOf" srcId="{65EEDDA9-E6B7-42D2-9E84-C91D1FBE4937}" destId="{915D6AC7-D940-43E2-AD31-73EEE2D17416}" srcOrd="0" destOrd="0" presId="urn:microsoft.com/office/officeart/2005/8/layout/chevron1"/>
    <dgm:cxn modelId="{B57F1891-D7FD-46E5-8C7F-A07F5ED95B36}" type="presOf" srcId="{406E950B-16CD-499C-985D-4D68BDBD0498}" destId="{80424260-3006-42ED-BD6B-7CD4360361AE}" srcOrd="0" destOrd="0" presId="urn:microsoft.com/office/officeart/2005/8/layout/chevron1"/>
    <dgm:cxn modelId="{510A9E5C-671B-4685-829C-507E3873EC0F}" type="presOf" srcId="{4CE6AF42-AFC0-4470-9A29-A365D8799DE7}" destId="{178556A1-8FC2-422A-BA3C-EC1110D54403}" srcOrd="0" destOrd="0" presId="urn:microsoft.com/office/officeart/2005/8/layout/chevron1"/>
    <dgm:cxn modelId="{317538DE-0EFE-4774-BA0E-00A3A425933F}" srcId="{4CE6AF42-AFC0-4470-9A29-A365D8799DE7}" destId="{65EEDDA9-E6B7-42D2-9E84-C91D1FBE4937}" srcOrd="1" destOrd="0" parTransId="{D5C4E11F-2D85-42D8-801F-B71A80F05D75}" sibTransId="{5449D5DB-7D7B-462F-A696-0DD19F47AED3}"/>
    <dgm:cxn modelId="{14C04D6D-1097-494D-95F8-DD12C034B0FA}" type="presOf" srcId="{54A15645-90D6-4214-BCAA-A4C234715837}" destId="{76A50223-A450-4108-8D15-42756B28B725}" srcOrd="0" destOrd="0" presId="urn:microsoft.com/office/officeart/2005/8/layout/chevron1"/>
    <dgm:cxn modelId="{A2A80783-503F-48E4-9AE1-B45B66E03D99}" srcId="{4CE6AF42-AFC0-4470-9A29-A365D8799DE7}" destId="{406E950B-16CD-499C-985D-4D68BDBD0498}" srcOrd="0" destOrd="0" parTransId="{703607D9-C934-4317-9496-E5F7E21C9ED6}" sibTransId="{B4A5DFD8-F0BE-4D86-8354-85E4AF8674A1}"/>
    <dgm:cxn modelId="{31D93885-99FD-449D-9F6E-4B18DC56F394}" type="presParOf" srcId="{178556A1-8FC2-422A-BA3C-EC1110D54403}" destId="{80424260-3006-42ED-BD6B-7CD4360361AE}" srcOrd="0" destOrd="0" presId="urn:microsoft.com/office/officeart/2005/8/layout/chevron1"/>
    <dgm:cxn modelId="{FF3D0701-F441-4389-9393-4B7421EC0E9A}" type="presParOf" srcId="{178556A1-8FC2-422A-BA3C-EC1110D54403}" destId="{BB67E028-1ADD-473B-BF43-D9F14EAB0D58}" srcOrd="1" destOrd="0" presId="urn:microsoft.com/office/officeart/2005/8/layout/chevron1"/>
    <dgm:cxn modelId="{F3494098-F825-4A73-A2C6-391AD8EE3297}" type="presParOf" srcId="{178556A1-8FC2-422A-BA3C-EC1110D54403}" destId="{915D6AC7-D940-43E2-AD31-73EEE2D17416}" srcOrd="2" destOrd="0" presId="urn:microsoft.com/office/officeart/2005/8/layout/chevron1"/>
    <dgm:cxn modelId="{0E99DBE2-0D8F-45C0-A642-F313993C9EF4}" type="presParOf" srcId="{178556A1-8FC2-422A-BA3C-EC1110D54403}" destId="{E0DE90D0-69F8-4C8D-90A3-F1D598B8FF5B}" srcOrd="3" destOrd="0" presId="urn:microsoft.com/office/officeart/2005/8/layout/chevron1"/>
    <dgm:cxn modelId="{CC192A8A-FED1-43FF-8657-9786E13DD79F}" type="presParOf" srcId="{178556A1-8FC2-422A-BA3C-EC1110D54403}" destId="{76A50223-A450-4108-8D15-42756B28B7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800" kern="1200" dirty="0"/>
        </a:p>
      </dsp:txBody>
      <dsp:txXfrm>
        <a:off x="236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PLAN DE PRESENTATION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3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MORTALITE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Mortalité de la petite enfance</a:t>
          </a: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3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MORTALITE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Mortalité de la petite enfance</a:t>
          </a: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1593" y="0"/>
          <a:ext cx="140670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1593" y="0"/>
        <a:ext cx="1406707" cy="1219200"/>
      </dsp:txXfrm>
    </dsp:sp>
    <dsp:sp modelId="{915D6AC7-D940-43E2-AD31-73EEE2D17416}">
      <dsp:nvSpPr>
        <dsp:cNvPr id="0" name=""/>
        <dsp:cNvSpPr/>
      </dsp:nvSpPr>
      <dsp:spPr>
        <a:xfrm>
          <a:off x="667383" y="0"/>
          <a:ext cx="7409184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NUTRITION DES ENFANTS</a:t>
          </a:r>
          <a:endParaRPr lang="fr-FR" sz="3600" kern="1200" dirty="0"/>
        </a:p>
      </dsp:txBody>
      <dsp:txXfrm>
        <a:off x="1276983" y="0"/>
        <a:ext cx="6189984" cy="1219200"/>
      </dsp:txXfrm>
    </dsp:sp>
    <dsp:sp modelId="{76A50223-A450-4108-8D15-42756B28B725}">
      <dsp:nvSpPr>
        <dsp:cNvPr id="0" name=""/>
        <dsp:cNvSpPr/>
      </dsp:nvSpPr>
      <dsp:spPr>
        <a:xfrm>
          <a:off x="7337243" y="0"/>
          <a:ext cx="1578156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2000" b="1" kern="1200" dirty="0" smtClean="0"/>
            <a:t>Faible poids à la naissance</a:t>
          </a:r>
          <a:endParaRPr lang="fr-FR" sz="2000" kern="1200" dirty="0"/>
        </a:p>
      </dsp:txBody>
      <dsp:txXfrm>
        <a:off x="7396759" y="59516"/>
        <a:ext cx="1459124" cy="110016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1593" y="0"/>
          <a:ext cx="140670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1593" y="0"/>
        <a:ext cx="1406707" cy="1219200"/>
      </dsp:txXfrm>
    </dsp:sp>
    <dsp:sp modelId="{915D6AC7-D940-43E2-AD31-73EEE2D17416}">
      <dsp:nvSpPr>
        <dsp:cNvPr id="0" name=""/>
        <dsp:cNvSpPr/>
      </dsp:nvSpPr>
      <dsp:spPr>
        <a:xfrm>
          <a:off x="667383" y="0"/>
          <a:ext cx="7409184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NUTRITION DES ENFANTS</a:t>
          </a:r>
          <a:endParaRPr lang="fr-FR" sz="3600" kern="1200" dirty="0"/>
        </a:p>
      </dsp:txBody>
      <dsp:txXfrm>
        <a:off x="1276983" y="0"/>
        <a:ext cx="6189984" cy="1219200"/>
      </dsp:txXfrm>
    </dsp:sp>
    <dsp:sp modelId="{76A50223-A450-4108-8D15-42756B28B725}">
      <dsp:nvSpPr>
        <dsp:cNvPr id="0" name=""/>
        <dsp:cNvSpPr/>
      </dsp:nvSpPr>
      <dsp:spPr>
        <a:xfrm>
          <a:off x="7337243" y="0"/>
          <a:ext cx="1578156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2000" b="1" kern="1200" dirty="0" smtClean="0"/>
            <a:t>Faible poids à la naissance</a:t>
          </a:r>
          <a:endParaRPr lang="fr-FR" sz="2000" kern="1200" dirty="0"/>
        </a:p>
      </dsp:txBody>
      <dsp:txXfrm>
        <a:off x="7396759" y="59516"/>
        <a:ext cx="1459124" cy="110016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3758" y="0"/>
          <a:ext cx="13853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3758" y="0"/>
        <a:ext cx="1385388" cy="1219200"/>
      </dsp:txXfrm>
    </dsp:sp>
    <dsp:sp modelId="{915D6AC7-D940-43E2-AD31-73EEE2D17416}">
      <dsp:nvSpPr>
        <dsp:cNvPr id="0" name=""/>
        <dsp:cNvSpPr/>
      </dsp:nvSpPr>
      <dsp:spPr>
        <a:xfrm>
          <a:off x="659457" y="0"/>
          <a:ext cx="7296894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NUTRITION DES ENFANTS</a:t>
          </a:r>
          <a:endParaRPr lang="fr-FR" sz="3600" kern="1200" dirty="0"/>
        </a:p>
      </dsp:txBody>
      <dsp:txXfrm>
        <a:off x="1269057" y="0"/>
        <a:ext cx="6077694" cy="1219200"/>
      </dsp:txXfrm>
    </dsp:sp>
    <dsp:sp modelId="{76A50223-A450-4108-8D15-42756B28B725}">
      <dsp:nvSpPr>
        <dsp:cNvPr id="0" name=""/>
        <dsp:cNvSpPr/>
      </dsp:nvSpPr>
      <dsp:spPr>
        <a:xfrm>
          <a:off x="7230421" y="0"/>
          <a:ext cx="176117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2000" b="1" kern="1200" dirty="0" smtClean="0"/>
            <a:t>État nutritionnel</a:t>
          </a:r>
          <a:endParaRPr lang="fr-FR" sz="2000" kern="1200" dirty="0"/>
        </a:p>
      </dsp:txBody>
      <dsp:txXfrm>
        <a:off x="7289937" y="59516"/>
        <a:ext cx="1642146" cy="110016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3758" y="0"/>
          <a:ext cx="13853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3758" y="0"/>
        <a:ext cx="1385388" cy="1219200"/>
      </dsp:txXfrm>
    </dsp:sp>
    <dsp:sp modelId="{915D6AC7-D940-43E2-AD31-73EEE2D17416}">
      <dsp:nvSpPr>
        <dsp:cNvPr id="0" name=""/>
        <dsp:cNvSpPr/>
      </dsp:nvSpPr>
      <dsp:spPr>
        <a:xfrm>
          <a:off x="659457" y="0"/>
          <a:ext cx="7296894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NUTRITION DES ENFANTS</a:t>
          </a:r>
          <a:endParaRPr lang="fr-FR" sz="3600" kern="1200" dirty="0"/>
        </a:p>
      </dsp:txBody>
      <dsp:txXfrm>
        <a:off x="1269057" y="0"/>
        <a:ext cx="6077694" cy="1219200"/>
      </dsp:txXfrm>
    </dsp:sp>
    <dsp:sp modelId="{76A50223-A450-4108-8D15-42756B28B725}">
      <dsp:nvSpPr>
        <dsp:cNvPr id="0" name=""/>
        <dsp:cNvSpPr/>
      </dsp:nvSpPr>
      <dsp:spPr>
        <a:xfrm>
          <a:off x="7230421" y="0"/>
          <a:ext cx="176117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2000" b="1" kern="1200" dirty="0" smtClean="0"/>
            <a:t>État nutritionnel</a:t>
          </a:r>
          <a:endParaRPr lang="fr-FR" sz="2000" kern="1200" dirty="0"/>
        </a:p>
      </dsp:txBody>
      <dsp:txXfrm>
        <a:off x="7289937" y="59516"/>
        <a:ext cx="1642146" cy="110016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3758" y="0"/>
          <a:ext cx="13853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3758" y="0"/>
        <a:ext cx="1385388" cy="1219200"/>
      </dsp:txXfrm>
    </dsp:sp>
    <dsp:sp modelId="{915D6AC7-D940-43E2-AD31-73EEE2D17416}">
      <dsp:nvSpPr>
        <dsp:cNvPr id="0" name=""/>
        <dsp:cNvSpPr/>
      </dsp:nvSpPr>
      <dsp:spPr>
        <a:xfrm>
          <a:off x="659457" y="0"/>
          <a:ext cx="7296894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NUTRITION DES ENFANTS</a:t>
          </a:r>
          <a:endParaRPr lang="fr-FR" sz="3600" kern="1200" dirty="0"/>
        </a:p>
      </dsp:txBody>
      <dsp:txXfrm>
        <a:off x="1269057" y="0"/>
        <a:ext cx="6077694" cy="1219200"/>
      </dsp:txXfrm>
    </dsp:sp>
    <dsp:sp modelId="{76A50223-A450-4108-8D15-42756B28B725}">
      <dsp:nvSpPr>
        <dsp:cNvPr id="0" name=""/>
        <dsp:cNvSpPr/>
      </dsp:nvSpPr>
      <dsp:spPr>
        <a:xfrm>
          <a:off x="7230421" y="0"/>
          <a:ext cx="176117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2000" b="1" kern="1200" dirty="0" smtClean="0"/>
            <a:t>État nutritionnel</a:t>
          </a:r>
          <a:endParaRPr lang="fr-FR" sz="2000" kern="1200" dirty="0"/>
        </a:p>
      </dsp:txBody>
      <dsp:txXfrm>
        <a:off x="7289937" y="59516"/>
        <a:ext cx="1642146" cy="1100168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3938" y="0"/>
          <a:ext cx="1447072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3938" y="0"/>
        <a:ext cx="1447072" cy="1219200"/>
      </dsp:txXfrm>
    </dsp:sp>
    <dsp:sp modelId="{915D6AC7-D940-43E2-AD31-73EEE2D17416}">
      <dsp:nvSpPr>
        <dsp:cNvPr id="0" name=""/>
        <dsp:cNvSpPr/>
      </dsp:nvSpPr>
      <dsp:spPr>
        <a:xfrm>
          <a:off x="688832" y="0"/>
          <a:ext cx="7621785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NUTRITION DES ENFANTS</a:t>
          </a:r>
          <a:endParaRPr lang="fr-FR" sz="3600" kern="1200" dirty="0"/>
        </a:p>
      </dsp:txBody>
      <dsp:txXfrm>
        <a:off x="1298432" y="0"/>
        <a:ext cx="6402585" cy="1219200"/>
      </dsp:txXfrm>
    </dsp:sp>
    <dsp:sp modelId="{76A50223-A450-4108-8D15-42756B28B725}">
      <dsp:nvSpPr>
        <dsp:cNvPr id="0" name=""/>
        <dsp:cNvSpPr/>
      </dsp:nvSpPr>
      <dsp:spPr>
        <a:xfrm>
          <a:off x="7552378" y="0"/>
          <a:ext cx="1439221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400" b="1" kern="1200" dirty="0" smtClean="0"/>
            <a:t>Allaitement et alimentation du nourrisson et du jeune enfant</a:t>
          </a:r>
          <a:endParaRPr lang="fr-FR" sz="1400" kern="1200" dirty="0"/>
        </a:p>
      </dsp:txBody>
      <dsp:txXfrm>
        <a:off x="7611894" y="59516"/>
        <a:ext cx="1320189" cy="1100168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3938" y="0"/>
          <a:ext cx="1447072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3938" y="0"/>
        <a:ext cx="1447072" cy="1219200"/>
      </dsp:txXfrm>
    </dsp:sp>
    <dsp:sp modelId="{915D6AC7-D940-43E2-AD31-73EEE2D17416}">
      <dsp:nvSpPr>
        <dsp:cNvPr id="0" name=""/>
        <dsp:cNvSpPr/>
      </dsp:nvSpPr>
      <dsp:spPr>
        <a:xfrm>
          <a:off x="688832" y="0"/>
          <a:ext cx="7621785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NUTRITION DES ENFANTS</a:t>
          </a:r>
          <a:endParaRPr lang="fr-FR" sz="3600" kern="1200" dirty="0"/>
        </a:p>
      </dsp:txBody>
      <dsp:txXfrm>
        <a:off x="1298432" y="0"/>
        <a:ext cx="6402585" cy="1219200"/>
      </dsp:txXfrm>
    </dsp:sp>
    <dsp:sp modelId="{76A50223-A450-4108-8D15-42756B28B725}">
      <dsp:nvSpPr>
        <dsp:cNvPr id="0" name=""/>
        <dsp:cNvSpPr/>
      </dsp:nvSpPr>
      <dsp:spPr>
        <a:xfrm>
          <a:off x="7552378" y="0"/>
          <a:ext cx="1439221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400" b="1" kern="1200" dirty="0" smtClean="0"/>
            <a:t>Allaitement et alimentation du nourrisson et du jeune enfant</a:t>
          </a:r>
          <a:endParaRPr lang="fr-FR" sz="1400" kern="1200" dirty="0"/>
        </a:p>
      </dsp:txBody>
      <dsp:txXfrm>
        <a:off x="7611894" y="59516"/>
        <a:ext cx="1320189" cy="1100168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3938" y="0"/>
          <a:ext cx="1447072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3938" y="0"/>
        <a:ext cx="1447072" cy="1219200"/>
      </dsp:txXfrm>
    </dsp:sp>
    <dsp:sp modelId="{915D6AC7-D940-43E2-AD31-73EEE2D17416}">
      <dsp:nvSpPr>
        <dsp:cNvPr id="0" name=""/>
        <dsp:cNvSpPr/>
      </dsp:nvSpPr>
      <dsp:spPr>
        <a:xfrm>
          <a:off x="688832" y="0"/>
          <a:ext cx="7621785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NUTRITION DES ENFANTS</a:t>
          </a:r>
          <a:endParaRPr lang="fr-FR" sz="3600" kern="1200" dirty="0"/>
        </a:p>
      </dsp:txBody>
      <dsp:txXfrm>
        <a:off x="1298432" y="0"/>
        <a:ext cx="6402585" cy="1219200"/>
      </dsp:txXfrm>
    </dsp:sp>
    <dsp:sp modelId="{76A50223-A450-4108-8D15-42756B28B725}">
      <dsp:nvSpPr>
        <dsp:cNvPr id="0" name=""/>
        <dsp:cNvSpPr/>
      </dsp:nvSpPr>
      <dsp:spPr>
        <a:xfrm>
          <a:off x="7552378" y="0"/>
          <a:ext cx="1439221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400" b="1" kern="1200" dirty="0" smtClean="0"/>
            <a:t>Allaitement et alimentation du nourrisson et du jeune enfant</a:t>
          </a:r>
          <a:endParaRPr lang="fr-FR" sz="1400" kern="1200" dirty="0"/>
        </a:p>
      </dsp:txBody>
      <dsp:txXfrm>
        <a:off x="7611894" y="59516"/>
        <a:ext cx="1320189" cy="11001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</a:t>
          </a:r>
          <a:endParaRPr lang="fr-FR" sz="4800" kern="1200" dirty="0"/>
        </a:p>
      </dsp:txBody>
      <dsp:txXfrm>
        <a:off x="236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3938" y="0"/>
          <a:ext cx="1447072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3938" y="0"/>
        <a:ext cx="1447072" cy="1219200"/>
      </dsp:txXfrm>
    </dsp:sp>
    <dsp:sp modelId="{915D6AC7-D940-43E2-AD31-73EEE2D17416}">
      <dsp:nvSpPr>
        <dsp:cNvPr id="0" name=""/>
        <dsp:cNvSpPr/>
      </dsp:nvSpPr>
      <dsp:spPr>
        <a:xfrm>
          <a:off x="688832" y="0"/>
          <a:ext cx="7621785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NUTRITION DES ENFANTS</a:t>
          </a:r>
          <a:endParaRPr lang="fr-FR" sz="3600" kern="1200" dirty="0"/>
        </a:p>
      </dsp:txBody>
      <dsp:txXfrm>
        <a:off x="1298432" y="0"/>
        <a:ext cx="6402585" cy="1219200"/>
      </dsp:txXfrm>
    </dsp:sp>
    <dsp:sp modelId="{76A50223-A450-4108-8D15-42756B28B725}">
      <dsp:nvSpPr>
        <dsp:cNvPr id="0" name=""/>
        <dsp:cNvSpPr/>
      </dsp:nvSpPr>
      <dsp:spPr>
        <a:xfrm>
          <a:off x="7552378" y="0"/>
          <a:ext cx="1439221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400" b="1" kern="1200" dirty="0" smtClean="0"/>
            <a:t>Allaitement et alimentation du nourrisson et du jeune enfant</a:t>
          </a:r>
          <a:endParaRPr lang="fr-FR" sz="1400" kern="1200" dirty="0"/>
        </a:p>
      </dsp:txBody>
      <dsp:txXfrm>
        <a:off x="7611894" y="59516"/>
        <a:ext cx="1320189" cy="1100168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3938" y="0"/>
          <a:ext cx="1447072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3938" y="0"/>
        <a:ext cx="1447072" cy="1219200"/>
      </dsp:txXfrm>
    </dsp:sp>
    <dsp:sp modelId="{915D6AC7-D940-43E2-AD31-73EEE2D17416}">
      <dsp:nvSpPr>
        <dsp:cNvPr id="0" name=""/>
        <dsp:cNvSpPr/>
      </dsp:nvSpPr>
      <dsp:spPr>
        <a:xfrm>
          <a:off x="688832" y="0"/>
          <a:ext cx="7621785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NUTRITION DES ENFANTS</a:t>
          </a:r>
          <a:endParaRPr lang="fr-FR" sz="3600" kern="1200" dirty="0"/>
        </a:p>
      </dsp:txBody>
      <dsp:txXfrm>
        <a:off x="1298432" y="0"/>
        <a:ext cx="6402585" cy="1219200"/>
      </dsp:txXfrm>
    </dsp:sp>
    <dsp:sp modelId="{76A50223-A450-4108-8D15-42756B28B725}">
      <dsp:nvSpPr>
        <dsp:cNvPr id="0" name=""/>
        <dsp:cNvSpPr/>
      </dsp:nvSpPr>
      <dsp:spPr>
        <a:xfrm>
          <a:off x="7552378" y="0"/>
          <a:ext cx="1439221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400" b="1" kern="1200" dirty="0" smtClean="0"/>
            <a:t>Allaitement et alimentation du nourrisson et du jeune enfant</a:t>
          </a:r>
          <a:endParaRPr lang="fr-FR" sz="1400" b="1" kern="1200" dirty="0"/>
        </a:p>
      </dsp:txBody>
      <dsp:txXfrm>
        <a:off x="7611894" y="59516"/>
        <a:ext cx="1320189" cy="1100168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3938" y="0"/>
          <a:ext cx="1447072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4</a:t>
          </a:r>
          <a:endParaRPr lang="fr-FR" sz="4800" kern="1200" dirty="0"/>
        </a:p>
      </dsp:txBody>
      <dsp:txXfrm>
        <a:off x="3938" y="0"/>
        <a:ext cx="1447072" cy="1219200"/>
      </dsp:txXfrm>
    </dsp:sp>
    <dsp:sp modelId="{915D6AC7-D940-43E2-AD31-73EEE2D17416}">
      <dsp:nvSpPr>
        <dsp:cNvPr id="0" name=""/>
        <dsp:cNvSpPr/>
      </dsp:nvSpPr>
      <dsp:spPr>
        <a:xfrm>
          <a:off x="688832" y="0"/>
          <a:ext cx="7621785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NUTRITION DES ENFANTS</a:t>
          </a:r>
          <a:endParaRPr lang="fr-FR" sz="3600" kern="1200" dirty="0"/>
        </a:p>
      </dsp:txBody>
      <dsp:txXfrm>
        <a:off x="1298432" y="0"/>
        <a:ext cx="6402585" cy="1219200"/>
      </dsp:txXfrm>
    </dsp:sp>
    <dsp:sp modelId="{76A50223-A450-4108-8D15-42756B28B725}">
      <dsp:nvSpPr>
        <dsp:cNvPr id="0" name=""/>
        <dsp:cNvSpPr/>
      </dsp:nvSpPr>
      <dsp:spPr>
        <a:xfrm>
          <a:off x="7552378" y="0"/>
          <a:ext cx="1439221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400" b="1" kern="1200" dirty="0" smtClean="0"/>
            <a:t>Iodation du sel</a:t>
          </a:r>
          <a:endParaRPr lang="fr-FR" sz="1400" kern="1200" dirty="0"/>
        </a:p>
      </dsp:txBody>
      <dsp:txXfrm>
        <a:off x="7611894" y="59516"/>
        <a:ext cx="1320189" cy="1100168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5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Vaccination</a:t>
          </a: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5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08659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>
              <a:solidFill>
                <a:schemeClr val="bg1"/>
              </a:solidFill>
              <a:latin typeface="GillSans-Bold"/>
            </a:rPr>
            <a:t>Protection  contre le tétanos néonatal</a:t>
          </a:r>
          <a:r>
            <a:rPr lang="fr-FR" sz="2000" kern="1200" dirty="0" smtClean="0">
              <a:solidFill>
                <a:schemeClr val="bg1"/>
              </a:solidFill>
            </a:rPr>
            <a:t> </a:t>
          </a:r>
          <a:endParaRPr lang="fr-FR" sz="2000" kern="1200" dirty="0">
            <a:solidFill>
              <a:schemeClr val="bg1"/>
            </a:solidFill>
          </a:endParaRPr>
        </a:p>
      </dsp:txBody>
      <dsp:txXfrm>
        <a:off x="7146113" y="59516"/>
        <a:ext cx="1655591" cy="1100168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5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08659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i="0" kern="1200" dirty="0" smtClean="0"/>
            <a:t>Diarrhée </a:t>
          </a:r>
          <a:r>
            <a:rPr lang="fr-FR" sz="2000" kern="1200" dirty="0" smtClean="0"/>
            <a:t/>
          </a:r>
          <a:br>
            <a:rPr lang="fr-FR" sz="2000" kern="1200" dirty="0" smtClean="0"/>
          </a:br>
          <a:endParaRPr lang="fr-FR" sz="2000" kern="1200" dirty="0">
            <a:solidFill>
              <a:schemeClr val="bg1"/>
            </a:solidFill>
          </a:endParaRPr>
        </a:p>
      </dsp:txBody>
      <dsp:txXfrm>
        <a:off x="7146113" y="59516"/>
        <a:ext cx="1655591" cy="1100168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5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08659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i="0" kern="1200" dirty="0" smtClean="0"/>
            <a:t>Diarrhée </a:t>
          </a:r>
          <a:r>
            <a:rPr lang="fr-FR" sz="2000" kern="1200" dirty="0" smtClean="0"/>
            <a:t/>
          </a:r>
          <a:br>
            <a:rPr lang="fr-FR" sz="2000" kern="1200" dirty="0" smtClean="0"/>
          </a:br>
          <a:endParaRPr lang="fr-FR" sz="2000" kern="1200" dirty="0">
            <a:solidFill>
              <a:schemeClr val="bg1"/>
            </a:solidFill>
          </a:endParaRPr>
        </a:p>
      </dsp:txBody>
      <dsp:txXfrm>
        <a:off x="7146113" y="59516"/>
        <a:ext cx="1655591" cy="1100168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5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08659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i="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i="0" kern="1200" dirty="0" smtClean="0"/>
            <a:t>IRA et utilisation de combustibles solides</a:t>
          </a:r>
          <a:r>
            <a:rPr lang="fr-FR" sz="2000" kern="1200" dirty="0" smtClean="0"/>
            <a:t/>
          </a:r>
          <a:br>
            <a:rPr lang="fr-FR" sz="2000" kern="1200" dirty="0" smtClean="0"/>
          </a:br>
          <a:r>
            <a:rPr lang="fr-FR" sz="2000" b="1" i="0" kern="1200" dirty="0" smtClean="0"/>
            <a:t> </a:t>
          </a:r>
          <a:r>
            <a:rPr lang="fr-FR" sz="2000" kern="1200" dirty="0" smtClean="0"/>
            <a:t/>
          </a:r>
          <a:br>
            <a:rPr lang="fr-FR" sz="2000" kern="1200" dirty="0" smtClean="0"/>
          </a:br>
          <a:endParaRPr lang="fr-FR" sz="2000" kern="1200" dirty="0">
            <a:solidFill>
              <a:schemeClr val="bg1"/>
            </a:solidFill>
          </a:endParaRPr>
        </a:p>
      </dsp:txBody>
      <dsp:txXfrm>
        <a:off x="7146113" y="59516"/>
        <a:ext cx="1655591" cy="1100168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5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08659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i="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0" kern="1200" dirty="0" smtClean="0"/>
            <a:t>Utilisation de combustibles solides</a:t>
          </a:r>
          <a:r>
            <a:rPr lang="fr-FR" sz="2000" b="1" i="0" kern="1200" dirty="0" smtClean="0"/>
            <a:t> </a:t>
          </a:r>
          <a:r>
            <a:rPr lang="fr-FR" sz="2000" kern="1200" dirty="0" smtClean="0"/>
            <a:t/>
          </a:r>
          <a:br>
            <a:rPr lang="fr-FR" sz="2000" kern="1200" dirty="0" smtClean="0"/>
          </a:br>
          <a:endParaRPr lang="fr-FR" sz="2000" kern="1200" dirty="0">
            <a:solidFill>
              <a:schemeClr val="bg1"/>
            </a:solidFill>
          </a:endParaRPr>
        </a:p>
      </dsp:txBody>
      <dsp:txXfrm>
        <a:off x="7146113" y="59516"/>
        <a:ext cx="1655591" cy="1100168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5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08659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i="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600" b="1" kern="1200" dirty="0" smtClean="0"/>
            <a:t>Paludisme/</a:t>
          </a:r>
          <a:endParaRPr lang="fr-FR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600" b="1" kern="1200" dirty="0" smtClean="0"/>
            <a:t>fièvre</a:t>
          </a:r>
          <a:r>
            <a:rPr lang="fr-FR" sz="2000" kern="1200" dirty="0" smtClean="0"/>
            <a:t/>
          </a:r>
          <a:br>
            <a:rPr lang="fr-FR" sz="2000" kern="1200" dirty="0" smtClean="0"/>
          </a:br>
          <a:endParaRPr lang="fr-FR" sz="2000" kern="1200" dirty="0">
            <a:solidFill>
              <a:schemeClr val="bg1"/>
            </a:solidFill>
          </a:endParaRPr>
        </a:p>
      </dsp:txBody>
      <dsp:txXfrm>
        <a:off x="7146113" y="59516"/>
        <a:ext cx="1655591" cy="11001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0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</a:t>
          </a:r>
          <a:endParaRPr lang="fr-FR" sz="4800" kern="1200" dirty="0"/>
        </a:p>
      </dsp:txBody>
      <dsp:txXfrm>
        <a:off x="0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5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DES ENFANTS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08659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i="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600" b="1" kern="1200" dirty="0" smtClean="0"/>
            <a:t>Paludisme/</a:t>
          </a:r>
          <a:endParaRPr lang="fr-FR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600" b="1" kern="1200" dirty="0" smtClean="0"/>
            <a:t>fièvre</a:t>
          </a:r>
          <a:r>
            <a:rPr lang="fr-FR" sz="2000" kern="1200" dirty="0" smtClean="0"/>
            <a:t/>
          </a:r>
          <a:br>
            <a:rPr lang="fr-FR" sz="2000" kern="1200" dirty="0" smtClean="0"/>
          </a:br>
          <a:endParaRPr lang="fr-FR" sz="2000" kern="1200" dirty="0">
            <a:solidFill>
              <a:schemeClr val="bg1"/>
            </a:solidFill>
          </a:endParaRPr>
        </a:p>
      </dsp:txBody>
      <dsp:txXfrm>
        <a:off x="7146113" y="59516"/>
        <a:ext cx="1655591" cy="1100168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6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EAU ET ASSAINISSEMENT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0" kern="1200" dirty="0" smtClean="0"/>
            <a:t>Utilisation de sources d’eau améliorées</a:t>
          </a: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6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EAU ET ASSAINISSEMENT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i="0" kern="1200" dirty="0" smtClean="0"/>
            <a:t>Traitement de l’eau par les ménages</a:t>
          </a: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6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EAU ET ASSAINISSEMENT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i="0" kern="1200" dirty="0" smtClean="0"/>
            <a:t>Temps mis pour atteindre la source de boisson</a:t>
          </a: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6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EAU ET ASSAINISSEMENT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i="0" kern="1200" dirty="0" smtClean="0"/>
            <a:t>Type de toilettes</a:t>
          </a: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6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EAU ET ASSAINISSEMENT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/>
            <a:t>Echelles d’utilisation d’eau et de toilettes </a:t>
          </a: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6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EAU ET ASSAINISSEMENT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b="1" i="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i="0" kern="1200" dirty="0" smtClean="0"/>
            <a:t>Evacuation des matières fécales de l’enfant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6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EAU ET ASSAINISSEMENT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b="1" i="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i="0" kern="1200" dirty="0" smtClean="0"/>
            <a:t>Lavage de mains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7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 LA REPRODUCTION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i="0" kern="1200" dirty="0" smtClean="0"/>
            <a:t>Fécondité 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7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 LA REPRODUCTION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800" b="1" kern="1200" dirty="0" smtClean="0"/>
            <a:t>Contraception</a:t>
          </a:r>
          <a:r>
            <a:rPr lang="fr-FR" sz="1800" b="1" i="0" kern="1200" dirty="0" smtClean="0"/>
            <a:t> 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0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</a:t>
          </a:r>
          <a:endParaRPr lang="fr-FR" sz="4800" kern="1200" dirty="0"/>
        </a:p>
      </dsp:txBody>
      <dsp:txXfrm>
        <a:off x="0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7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 LA REPRODUCTION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/>
            <a:t>Besoins non satisfaits</a:t>
          </a:r>
          <a:r>
            <a:rPr lang="fr-FR" sz="1800" b="1" i="0" kern="1200" dirty="0" smtClean="0"/>
            <a:t> 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7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 LA REPRODUCTION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800" b="1" kern="1200" dirty="0" smtClean="0"/>
            <a:t>Soins prénatals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7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 LA REPRODUCTION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i="0" kern="1200" dirty="0" smtClean="0"/>
            <a:t>Assistance à l’accouchement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7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 LA REPRODUCTION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800" b="1" kern="1200" dirty="0" smtClean="0"/>
            <a:t>Examens de santé post-natals</a:t>
          </a:r>
          <a:r>
            <a:rPr lang="x-none" sz="1800" b="1" i="1" kern="1200" dirty="0" smtClean="0"/>
            <a:t> 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7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SANTE DE LA REPRODUCTION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800" b="1" kern="1200" dirty="0" smtClean="0"/>
            <a:t>Examens de santé post-natals</a:t>
          </a:r>
          <a:r>
            <a:rPr lang="x-none" sz="1800" b="1" i="1" kern="1200" dirty="0" smtClean="0"/>
            <a:t> 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8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DEVELOPPEMENT DU JEUNE ENFANT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b="1" i="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Soins et éducation de la petite enfance</a:t>
          </a:r>
          <a:r>
            <a:rPr lang="fr-FR" sz="2000" kern="1200" dirty="0" smtClean="0"/>
            <a:t/>
          </a:r>
          <a:br>
            <a:rPr lang="fr-FR" sz="2000" kern="1200" dirty="0" smtClean="0"/>
          </a:b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8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DEVELOPPEMENT DU JEUNE ENFANT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b="1" i="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Qualité des soins</a:t>
          </a: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8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DEVELOPPEMENT DU JEUNE ENFANT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b="1" i="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Qualité des soins</a:t>
          </a:r>
          <a:endParaRPr lang="fr-FR" sz="2000" kern="1200" dirty="0"/>
        </a:p>
      </dsp:txBody>
      <dsp:txXfrm>
        <a:off x="7197823" y="59516"/>
        <a:ext cx="1655591" cy="1100168"/>
      </dsp:txXfrm>
    </dsp:sp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8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DEVELOPPEMENT DU JEUNE ENFANT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/>
            <a:t>État de développement de l’enfant de 36-59 mois</a:t>
          </a: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9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ALPHABETISATION ET EDUCATION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800" b="1" kern="1200" dirty="0" smtClean="0"/>
            <a:t>Alphabétisation des jeunes femmes et hommes</a:t>
          </a: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0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</a:t>
          </a:r>
          <a:endParaRPr lang="fr-FR" sz="4800" kern="1200" dirty="0"/>
        </a:p>
      </dsp:txBody>
      <dsp:txXfrm>
        <a:off x="0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9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ALPHABETISATION ET EDUCATION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800" b="1" kern="1200" dirty="0" smtClean="0"/>
            <a:t>Préparation à l’école</a:t>
          </a: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9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ALPHABETISATION ET EDUCATION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800" b="1" kern="1200" dirty="0" smtClean="0"/>
            <a:t>Fréquentation de l’école primaire et secondaire</a:t>
          </a: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10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PROTECTION DE L’ENFANT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800" b="1" kern="1200" dirty="0" smtClean="0"/>
            <a:t>Enregistrement des naissances</a:t>
          </a: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10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PROTECTION DE L’ENFANT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i="0" kern="1200" dirty="0" smtClean="0"/>
            <a:t>Travail des enfants</a:t>
          </a: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10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PROTECTION DE L’ENFANT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b="1" i="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i="0" kern="1200" dirty="0" smtClean="0"/>
            <a:t>Discipline des enfants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10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PROTECTION DE L’ENFANT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b="1" i="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800" b="1" kern="1200" dirty="0" smtClean="0"/>
            <a:t>Mariage des enfants et polygamie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10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PROTECTION DE L’ENFANT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b="1" i="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800" b="1" kern="1200" dirty="0" smtClean="0"/>
            <a:t>Mariage des enfants et polygamie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10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PROTECTION DE L’ENFANT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b="1" i="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800" b="1" kern="1200" dirty="0" smtClean="0"/>
            <a:t>Mutilations génitales féminines/excision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10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PROTECTION DE L’ENFANT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b="1" i="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0" kern="1200" dirty="0" smtClean="0"/>
            <a:t>Attitudes envers la violence familiale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10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PROTECTION DE L’ENFANT</a:t>
          </a:r>
          <a:endParaRPr lang="fr-FR" sz="36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b="1" i="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800" b="1" kern="1200" dirty="0" smtClean="0"/>
            <a:t>Mod</a:t>
          </a:r>
          <a:r>
            <a:rPr lang="fr-FR" sz="1800" b="1" kern="1200" dirty="0" smtClean="0"/>
            <a:t>es</a:t>
          </a:r>
          <a:r>
            <a:rPr lang="x-none" sz="1800" b="1" kern="1200" dirty="0" smtClean="0"/>
            <a:t> de vie des enfants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</a:t>
          </a:r>
          <a:endParaRPr lang="fr-FR" sz="4800" kern="1200" dirty="0"/>
        </a:p>
      </dsp:txBody>
      <dsp:txXfrm>
        <a:off x="236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11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2017" tIns="44006" rIns="44006" bIns="4400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300" kern="1200" dirty="0" smtClean="0"/>
            <a:t>VIH/SIDA ET COMPORTEMENT SEXUEL</a:t>
          </a:r>
          <a:endParaRPr lang="fr-FR" sz="33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b="1" i="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i="0" kern="1200" dirty="0" smtClean="0"/>
            <a:t>Connaissance de la transmission du VIH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11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2017" tIns="44006" rIns="44006" bIns="4400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300" kern="1200" dirty="0" smtClean="0"/>
            <a:t>VIH/SIDA ET COMPORTEMENT SEXUEL</a:t>
          </a:r>
          <a:endParaRPr lang="fr-FR" sz="33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b="1" i="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i="0" kern="1200" dirty="0" smtClean="0"/>
            <a:t>Connaissance de la transmission du VIH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11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2017" tIns="44006" rIns="44006" bIns="4400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300" kern="1200" dirty="0" smtClean="0"/>
            <a:t>VIH/SIDA ET COMPORTEMENT SEXUEL</a:t>
          </a:r>
          <a:endParaRPr lang="fr-FR" sz="33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b="1" i="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i="0" kern="1200" dirty="0" smtClean="0"/>
            <a:t>Attitudes bienveillantes et lieu de dépistage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11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2017" tIns="44006" rIns="44006" bIns="4400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300" kern="1200" dirty="0" smtClean="0"/>
            <a:t>VIH/SIDA ET COMPORTEMENT SEXUEL</a:t>
          </a:r>
          <a:endParaRPr lang="fr-FR" sz="33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b="1" i="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b="1" i="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i="0" kern="1200" dirty="0" smtClean="0"/>
            <a:t>Comportement sexuel lié à la transmission du VIH</a:t>
          </a:r>
          <a:r>
            <a:rPr lang="fr-FR" sz="1600" kern="1200" dirty="0" smtClean="0"/>
            <a:t/>
          </a:r>
          <a:br>
            <a:rPr lang="fr-FR" sz="1600" kern="1200" dirty="0" smtClean="0"/>
          </a:br>
          <a:r>
            <a:rPr lang="fr-FR" sz="1800" kern="1200" dirty="0" smtClean="0"/>
            <a:t/>
          </a:r>
          <a:br>
            <a:rPr lang="fr-FR" sz="1800" kern="1200" dirty="0" smtClean="0"/>
          </a:b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12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/>
            <a:t>ACCES AUX MEDIAS ET UTILISATION DES TECHNOLOGIE DE L’INFORMATION</a:t>
          </a:r>
          <a:endParaRPr lang="fr-FR" sz="28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i="0" kern="1200" dirty="0" smtClean="0"/>
            <a:t>Accès aux mass media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12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/>
            <a:t>ACCES AUX MEDIAS ET UTILISATION DES TECHNOLOGIE DE L’INFORMATION</a:t>
          </a:r>
          <a:endParaRPr lang="fr-FR" sz="28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600" b="1" kern="1200" dirty="0" smtClean="0"/>
            <a:t>Utilisation de la technologie de l’information/</a:t>
          </a:r>
          <a:r>
            <a:rPr lang="fr-FR" sz="1600" b="1" kern="1200" dirty="0" smtClean="0"/>
            <a:t> </a:t>
          </a:r>
          <a:r>
            <a:rPr lang="x-none" sz="1600" b="1" kern="1200" dirty="0" smtClean="0"/>
            <a:t>communication </a:t>
          </a:r>
          <a:endParaRPr lang="fr-FR" sz="1600" kern="1200" dirty="0"/>
        </a:p>
      </dsp:txBody>
      <dsp:txXfrm>
        <a:off x="7197823" y="59516"/>
        <a:ext cx="1655591" cy="1100168"/>
      </dsp:txXfrm>
    </dsp:sp>
  </dsp:spTree>
</dsp:drawing>
</file>

<file path=ppt/diagrams/drawing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13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/>
            <a:t>BIEN-ETRE SUBJECTIF</a:t>
          </a:r>
          <a:endParaRPr lang="fr-FR" sz="28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i="0" kern="1200" dirty="0" smtClean="0"/>
            <a:t>Bien-être subjectif</a:t>
          </a:r>
          <a:r>
            <a:rPr lang="fr-FR" sz="1800" kern="1200" dirty="0" smtClean="0"/>
            <a:t/>
          </a:r>
          <a:br>
            <a:rPr lang="fr-FR" sz="1800" kern="1200" dirty="0" smtClean="0"/>
          </a:br>
          <a:endParaRPr lang="fr-FR" sz="1800" kern="1200" dirty="0"/>
        </a:p>
      </dsp:txBody>
      <dsp:txXfrm>
        <a:off x="7197823" y="59516"/>
        <a:ext cx="1655591" cy="1100168"/>
      </dsp:txXfrm>
    </dsp:sp>
  </dsp:spTree>
</dsp:drawing>
</file>

<file path=ppt/diagrams/drawing6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14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/>
            <a:t>CONSOMMATION DE TABAC ET D’ALCOOL</a:t>
          </a:r>
          <a:endParaRPr lang="fr-FR" sz="28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600" b="1" kern="1200" dirty="0" smtClean="0"/>
            <a:t>Consommation de tabac</a:t>
          </a:r>
          <a:endParaRPr lang="fr-FR" sz="1600" kern="1200" dirty="0"/>
        </a:p>
      </dsp:txBody>
      <dsp:txXfrm>
        <a:off x="7197823" y="59516"/>
        <a:ext cx="1655591" cy="1100168"/>
      </dsp:txXfrm>
    </dsp:sp>
  </dsp:spTree>
</dsp:drawing>
</file>

<file path=ppt/diagrams/drawing6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14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/>
            <a:t>CONSOMMATION DE TABAC ET D’ALCOOL</a:t>
          </a:r>
          <a:endParaRPr lang="fr-FR" sz="28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600" b="1" kern="1200" dirty="0" smtClean="0"/>
            <a:t>Consommation de tabac</a:t>
          </a:r>
          <a:endParaRPr lang="fr-FR" sz="1600" kern="1200" dirty="0"/>
        </a:p>
      </dsp:txBody>
      <dsp:txXfrm>
        <a:off x="7197823" y="59516"/>
        <a:ext cx="1655591" cy="1100168"/>
      </dsp:txXfrm>
    </dsp:sp>
  </dsp:spTree>
</dsp:drawing>
</file>

<file path=ppt/diagrams/drawing6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468" y="0"/>
          <a:ext cx="1368688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14</a:t>
          </a:r>
          <a:endParaRPr lang="fr-FR" sz="4800" kern="1200" dirty="0"/>
        </a:p>
      </dsp:txBody>
      <dsp:txXfrm>
        <a:off x="2468" y="0"/>
        <a:ext cx="1368688" cy="1219200"/>
      </dsp:txXfrm>
    </dsp:sp>
    <dsp:sp modelId="{915D6AC7-D940-43E2-AD31-73EEE2D17416}">
      <dsp:nvSpPr>
        <dsp:cNvPr id="0" name=""/>
        <dsp:cNvSpPr/>
      </dsp:nvSpPr>
      <dsp:spPr>
        <a:xfrm>
          <a:off x="650264" y="0"/>
          <a:ext cx="7208936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/>
            <a:t>CONSOMMATION DE TABAC ET D’ALCOOL</a:t>
          </a:r>
          <a:endParaRPr lang="fr-FR" sz="2800" kern="1200" dirty="0"/>
        </a:p>
      </dsp:txBody>
      <dsp:txXfrm>
        <a:off x="1259864" y="0"/>
        <a:ext cx="5989736" cy="1219200"/>
      </dsp:txXfrm>
    </dsp:sp>
    <dsp:sp modelId="{76A50223-A450-4108-8D15-42756B28B725}">
      <dsp:nvSpPr>
        <dsp:cNvPr id="0" name=""/>
        <dsp:cNvSpPr/>
      </dsp:nvSpPr>
      <dsp:spPr>
        <a:xfrm>
          <a:off x="7138307" y="0"/>
          <a:ext cx="1774623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600" b="1" kern="1200" dirty="0" smtClean="0"/>
            <a:t>Consommation d’alcool</a:t>
          </a:r>
          <a:endParaRPr lang="fr-FR" sz="1600" kern="1200" dirty="0"/>
        </a:p>
      </dsp:txBody>
      <dsp:txXfrm>
        <a:off x="7197823" y="59516"/>
        <a:ext cx="1655591" cy="110016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19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1</a:t>
          </a:r>
          <a:endParaRPr lang="fr-FR" sz="4800" kern="1200" dirty="0"/>
        </a:p>
      </dsp:txBody>
      <dsp:txXfrm>
        <a:off x="236" y="0"/>
        <a:ext cx="1021557" cy="121920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192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Méthodologie et organisation</a:t>
          </a:r>
          <a:endParaRPr lang="fr-FR" sz="3600" kern="1200" dirty="0"/>
        </a:p>
      </dsp:txBody>
      <dsp:txXfrm>
        <a:off x="1093335" y="0"/>
        <a:ext cx="6425747" cy="121920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1920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50141" y="59516"/>
        <a:ext cx="1205506" cy="1100168"/>
      </dsp:txXfrm>
    </dsp:sp>
  </dsp:spTree>
</dsp:drawing>
</file>

<file path=ppt/diagrams/drawing7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5D6AC7-D940-43E2-AD31-73EEE2D17416}">
      <dsp:nvSpPr>
        <dsp:cNvPr id="0" name=""/>
        <dsp:cNvSpPr/>
      </dsp:nvSpPr>
      <dsp:spPr>
        <a:xfrm>
          <a:off x="8706" y="0"/>
          <a:ext cx="8906693" cy="213360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MERCI POUR VOTRE ATTENTION</a:t>
          </a:r>
          <a:endParaRPr lang="fr-FR" sz="3600" kern="1200" dirty="0"/>
        </a:p>
      </dsp:txBody>
      <dsp:txXfrm>
        <a:off x="1075506" y="0"/>
        <a:ext cx="6773093" cy="21336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096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2</a:t>
          </a:r>
          <a:endParaRPr lang="fr-FR" sz="4800" kern="1200" dirty="0"/>
        </a:p>
      </dsp:txBody>
      <dsp:txXfrm>
        <a:off x="236" y="0"/>
        <a:ext cx="1021557" cy="120966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096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Contrôle et assurance de qualité</a:t>
          </a:r>
          <a:endParaRPr lang="fr-FR" sz="3600" kern="1200" dirty="0"/>
        </a:p>
      </dsp:txBody>
      <dsp:txXfrm>
        <a:off x="1088565" y="0"/>
        <a:ext cx="6435287" cy="120966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0966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49676" y="59051"/>
        <a:ext cx="1206436" cy="109155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24260-3006-42ED-BD6B-7CD4360361AE}">
      <dsp:nvSpPr>
        <dsp:cNvPr id="0" name=""/>
        <dsp:cNvSpPr/>
      </dsp:nvSpPr>
      <dsp:spPr>
        <a:xfrm>
          <a:off x="236" y="0"/>
          <a:ext cx="1021557" cy="12096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64008" rIns="64008" bIns="64008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800" kern="1200" dirty="0" smtClean="0"/>
            <a:t>2</a:t>
          </a:r>
          <a:endParaRPr lang="fr-FR" sz="4800" kern="1200" dirty="0"/>
        </a:p>
      </dsp:txBody>
      <dsp:txXfrm>
        <a:off x="236" y="0"/>
        <a:ext cx="1021557" cy="1209660"/>
      </dsp:txXfrm>
    </dsp:sp>
    <dsp:sp modelId="{915D6AC7-D940-43E2-AD31-73EEE2D17416}">
      <dsp:nvSpPr>
        <dsp:cNvPr id="0" name=""/>
        <dsp:cNvSpPr/>
      </dsp:nvSpPr>
      <dsp:spPr>
        <a:xfrm>
          <a:off x="483735" y="0"/>
          <a:ext cx="7644947" cy="12096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kern="1200" dirty="0" smtClean="0"/>
            <a:t>MICS BENIN 2014: Contrôle et assurance de qualité</a:t>
          </a:r>
          <a:endParaRPr lang="fr-FR" sz="3600" kern="1200" dirty="0"/>
        </a:p>
      </dsp:txBody>
      <dsp:txXfrm>
        <a:off x="1088565" y="0"/>
        <a:ext cx="6435287" cy="1209660"/>
      </dsp:txXfrm>
    </dsp:sp>
    <dsp:sp modelId="{76A50223-A450-4108-8D15-42756B28B725}">
      <dsp:nvSpPr>
        <dsp:cNvPr id="0" name=""/>
        <dsp:cNvSpPr/>
      </dsp:nvSpPr>
      <dsp:spPr>
        <a:xfrm>
          <a:off x="7590625" y="0"/>
          <a:ext cx="1324538" cy="1209660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000" kern="1200" dirty="0"/>
        </a:p>
      </dsp:txBody>
      <dsp:txXfrm>
        <a:off x="7649676" y="59051"/>
        <a:ext cx="1206436" cy="10915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E46A2-AA8D-40D2-AB4B-A3C808C83D06}" type="datetimeFigureOut">
              <a:rPr lang="fr-FR" smtClean="0"/>
              <a:t>17/10/2016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24FA0-BEDA-42A4-BE06-BE3323EDA1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471996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F9A672B-27E1-42BB-B90B-2E35DFF4F147}" type="datetimeFigureOut">
              <a:rPr lang="en-US"/>
              <a:pPr>
                <a:defRPr/>
              </a:pPr>
              <a:t>10/17/2016</a:t>
            </a:fld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DC09FDB-50D9-4F98-AF5F-BB33233E68A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08848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868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176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7702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0401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0566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607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029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2148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4554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7069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583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5893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7894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3159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8514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2119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4830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6990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70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5872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0239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292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48014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42302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028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8556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38210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56369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0042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12930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38282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249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491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71382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88948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72797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08263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69935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83894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452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9784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2849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6796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254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55021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26360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97508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680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45504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64597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89596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6071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45946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89682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120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53763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82375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614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12460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9274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10010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42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66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58468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6971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68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20281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69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33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07348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70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94677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71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0327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094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09FDB-50D9-4F98-AF5F-BB33233E68A7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921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000">
                <a:latin typeface="+mj-lt"/>
              </a:defRPr>
            </a:lvl1pPr>
            <a:lvl2pPr>
              <a:defRPr sz="3000">
                <a:latin typeface="+mj-lt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4B7E9-B8E7-4EE3-9C11-A144B405FBC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C952A1F-0434-46E4-8537-42ABCA48B2E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pic>
        <p:nvPicPr>
          <p:cNvPr id="1031" name="Picture 7" descr="MICS-logo_cyan-rgb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7200" y="6248400"/>
            <a:ext cx="16764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81800" y="6248400"/>
            <a:ext cx="1908175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Rectangle 9"/>
          <p:cNvSpPr>
            <a:spLocks noChangeArrowheads="1"/>
          </p:cNvSpPr>
          <p:nvPr userDrawn="1"/>
        </p:nvSpPr>
        <p:spPr bwMode="auto">
          <a:xfrm>
            <a:off x="457200" y="1371600"/>
            <a:ext cx="8229600" cy="76200"/>
          </a:xfrm>
          <a:prstGeom prst="rect">
            <a:avLst/>
          </a:prstGeom>
          <a:solidFill>
            <a:srgbClr val="3399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>
          <a:xfrm>
            <a:off x="70104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1EA07C-EE9C-40C2-ADB5-5ED734F62BC1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33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B050"/>
        </a:buClr>
        <a:buSzPct val="70000"/>
        <a:buFont typeface="Wingdings" pitchFamily="2" charset="2"/>
        <a:buChar char="q"/>
        <a:defRPr sz="30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Relationship Id="rId9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10" Type="http://schemas.openxmlformats.org/officeDocument/2006/relationships/chart" Target="../charts/chart4.xml"/><Relationship Id="rId4" Type="http://schemas.openxmlformats.org/officeDocument/2006/relationships/diagramLayout" Target="../diagrams/layout14.xml"/><Relationship Id="rId9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Relationship Id="rId9" Type="http://schemas.openxmlformats.org/officeDocument/2006/relationships/chart" Target="../charts/char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Relationship Id="rId9" Type="http://schemas.openxmlformats.org/officeDocument/2006/relationships/chart" Target="../charts/char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Relationship Id="rId9" Type="http://schemas.openxmlformats.org/officeDocument/2006/relationships/chart" Target="../charts/char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Relationship Id="rId9" Type="http://schemas.openxmlformats.org/officeDocument/2006/relationships/chart" Target="../charts/chart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3.xml"/><Relationship Id="rId5" Type="http://schemas.openxmlformats.org/officeDocument/2006/relationships/diagramLayout" Target="../diagrams/layout23.xml"/><Relationship Id="rId4" Type="http://schemas.openxmlformats.org/officeDocument/2006/relationships/diagramData" Target="../diagrams/data23.xml"/><Relationship Id="rId9" Type="http://schemas.openxmlformats.org/officeDocument/2006/relationships/chart" Target="../charts/chart9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4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4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4.xml"/><Relationship Id="rId5" Type="http://schemas.openxmlformats.org/officeDocument/2006/relationships/diagramLayout" Target="../diagrams/layout24.xml"/><Relationship Id="rId4" Type="http://schemas.openxmlformats.org/officeDocument/2006/relationships/diagramData" Target="../diagrams/data24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5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5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5.xml"/><Relationship Id="rId5" Type="http://schemas.openxmlformats.org/officeDocument/2006/relationships/diagramLayout" Target="../diagrams/layout25.xml"/><Relationship Id="rId4" Type="http://schemas.openxmlformats.org/officeDocument/2006/relationships/diagramData" Target="../diagrams/data25.xml"/><Relationship Id="rId9" Type="http://schemas.openxmlformats.org/officeDocument/2006/relationships/chart" Target="../charts/chart10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6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6.xml"/><Relationship Id="rId5" Type="http://schemas.openxmlformats.org/officeDocument/2006/relationships/diagramLayout" Target="../diagrams/layout26.xml"/><Relationship Id="rId4" Type="http://schemas.openxmlformats.org/officeDocument/2006/relationships/diagramData" Target="../diagrams/data26.xml"/><Relationship Id="rId9" Type="http://schemas.openxmlformats.org/officeDocument/2006/relationships/chart" Target="../charts/chart11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7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7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7.xml"/><Relationship Id="rId5" Type="http://schemas.openxmlformats.org/officeDocument/2006/relationships/diagramLayout" Target="../diagrams/layout27.xml"/><Relationship Id="rId4" Type="http://schemas.openxmlformats.org/officeDocument/2006/relationships/diagramData" Target="../diagrams/data27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8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8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8.xml"/><Relationship Id="rId5" Type="http://schemas.openxmlformats.org/officeDocument/2006/relationships/diagramLayout" Target="../diagrams/layout28.xml"/><Relationship Id="rId4" Type="http://schemas.openxmlformats.org/officeDocument/2006/relationships/diagramData" Target="../diagrams/data28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9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9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9.xml"/><Relationship Id="rId5" Type="http://schemas.openxmlformats.org/officeDocument/2006/relationships/diagramLayout" Target="../diagrams/layout29.xml"/><Relationship Id="rId4" Type="http://schemas.openxmlformats.org/officeDocument/2006/relationships/diagramData" Target="../diagrams/data29.xml"/><Relationship Id="rId9" Type="http://schemas.openxmlformats.org/officeDocument/2006/relationships/chart" Target="../charts/chart12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0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0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30.xml"/><Relationship Id="rId5" Type="http://schemas.openxmlformats.org/officeDocument/2006/relationships/diagramLayout" Target="../diagrams/layout30.xml"/><Relationship Id="rId4" Type="http://schemas.openxmlformats.org/officeDocument/2006/relationships/diagramData" Target="../diagrams/data30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31.xml"/><Relationship Id="rId5" Type="http://schemas.openxmlformats.org/officeDocument/2006/relationships/diagramLayout" Target="../diagrams/layout31.xml"/><Relationship Id="rId4" Type="http://schemas.openxmlformats.org/officeDocument/2006/relationships/diagramData" Target="../diagrams/data31.xml"/><Relationship Id="rId9" Type="http://schemas.openxmlformats.org/officeDocument/2006/relationships/chart" Target="../charts/chart13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2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32.xml"/><Relationship Id="rId5" Type="http://schemas.openxmlformats.org/officeDocument/2006/relationships/diagramLayout" Target="../diagrams/layout32.xml"/><Relationship Id="rId4" Type="http://schemas.openxmlformats.org/officeDocument/2006/relationships/diagramData" Target="../diagrams/data32.xml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3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33.xml"/><Relationship Id="rId5" Type="http://schemas.openxmlformats.org/officeDocument/2006/relationships/diagramLayout" Target="../diagrams/layout33.xml"/><Relationship Id="rId10" Type="http://schemas.openxmlformats.org/officeDocument/2006/relationships/chart" Target="../charts/chart15.xml"/><Relationship Id="rId4" Type="http://schemas.openxmlformats.org/officeDocument/2006/relationships/diagramData" Target="../diagrams/data33.xml"/><Relationship Id="rId9" Type="http://schemas.openxmlformats.org/officeDocument/2006/relationships/chart" Target="../charts/chart14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4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4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34.xml"/><Relationship Id="rId5" Type="http://schemas.openxmlformats.org/officeDocument/2006/relationships/diagramLayout" Target="../diagrams/layout34.xml"/><Relationship Id="rId4" Type="http://schemas.openxmlformats.org/officeDocument/2006/relationships/diagramData" Target="../diagrams/data34.xml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5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5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35.xml"/><Relationship Id="rId5" Type="http://schemas.openxmlformats.org/officeDocument/2006/relationships/diagramLayout" Target="../diagrams/layout35.xml"/><Relationship Id="rId4" Type="http://schemas.openxmlformats.org/officeDocument/2006/relationships/diagramData" Target="../diagrams/data35.xml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6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6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36.xml"/><Relationship Id="rId5" Type="http://schemas.openxmlformats.org/officeDocument/2006/relationships/diagramLayout" Target="../diagrams/layout36.xml"/><Relationship Id="rId4" Type="http://schemas.openxmlformats.org/officeDocument/2006/relationships/diagramData" Target="../diagrams/data36.xml"/><Relationship Id="rId9" Type="http://schemas.openxmlformats.org/officeDocument/2006/relationships/chart" Target="../charts/chart16.xml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7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7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37.xml"/><Relationship Id="rId5" Type="http://schemas.openxmlformats.org/officeDocument/2006/relationships/diagramLayout" Target="../diagrams/layout37.xml"/><Relationship Id="rId4" Type="http://schemas.openxmlformats.org/officeDocument/2006/relationships/diagramData" Target="../diagrams/data37.xml"/><Relationship Id="rId9" Type="http://schemas.openxmlformats.org/officeDocument/2006/relationships/chart" Target="../charts/chart1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38.xml"/><Relationship Id="rId7" Type="http://schemas.microsoft.com/office/2007/relationships/diagramDrawing" Target="../diagrams/drawing38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8.xml"/><Relationship Id="rId5" Type="http://schemas.openxmlformats.org/officeDocument/2006/relationships/diagramQuickStyle" Target="../diagrams/quickStyle38.xml"/><Relationship Id="rId4" Type="http://schemas.openxmlformats.org/officeDocument/2006/relationships/diagramLayout" Target="../diagrams/layout38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39.xml"/><Relationship Id="rId7" Type="http://schemas.microsoft.com/office/2007/relationships/diagramDrawing" Target="../diagrams/drawing39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9.xml"/><Relationship Id="rId5" Type="http://schemas.openxmlformats.org/officeDocument/2006/relationships/diagramQuickStyle" Target="../diagrams/quickStyle39.xml"/><Relationship Id="rId4" Type="http://schemas.openxmlformats.org/officeDocument/2006/relationships/diagramLayout" Target="../diagrams/layout3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0.xml"/><Relationship Id="rId7" Type="http://schemas.microsoft.com/office/2007/relationships/diagramDrawing" Target="../diagrams/drawing40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0.xml"/><Relationship Id="rId5" Type="http://schemas.openxmlformats.org/officeDocument/2006/relationships/diagramQuickStyle" Target="../diagrams/quickStyle40.xml"/><Relationship Id="rId4" Type="http://schemas.openxmlformats.org/officeDocument/2006/relationships/diagramLayout" Target="../diagrams/layout40.xml"/><Relationship Id="rId9" Type="http://schemas.openxmlformats.org/officeDocument/2006/relationships/chart" Target="../charts/chart18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1.xml"/><Relationship Id="rId7" Type="http://schemas.microsoft.com/office/2007/relationships/diagramDrawing" Target="../diagrams/drawing4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1.xml"/><Relationship Id="rId5" Type="http://schemas.openxmlformats.org/officeDocument/2006/relationships/diagramQuickStyle" Target="../diagrams/quickStyle41.xml"/><Relationship Id="rId4" Type="http://schemas.openxmlformats.org/officeDocument/2006/relationships/diagramLayout" Target="../diagrams/layout41.xml"/><Relationship Id="rId9" Type="http://schemas.openxmlformats.org/officeDocument/2006/relationships/chart" Target="../charts/chart19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2.xml"/><Relationship Id="rId7" Type="http://schemas.microsoft.com/office/2007/relationships/diagramDrawing" Target="../diagrams/drawing42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2.xml"/><Relationship Id="rId5" Type="http://schemas.openxmlformats.org/officeDocument/2006/relationships/diagramQuickStyle" Target="../diagrams/quickStyle42.xml"/><Relationship Id="rId4" Type="http://schemas.openxmlformats.org/officeDocument/2006/relationships/diagramLayout" Target="../diagrams/layout4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3.xml"/><Relationship Id="rId7" Type="http://schemas.microsoft.com/office/2007/relationships/diagramDrawing" Target="../diagrams/drawing43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3.xml"/><Relationship Id="rId5" Type="http://schemas.openxmlformats.org/officeDocument/2006/relationships/diagramQuickStyle" Target="../diagrams/quickStyle43.xml"/><Relationship Id="rId4" Type="http://schemas.openxmlformats.org/officeDocument/2006/relationships/diagramLayout" Target="../diagrams/layout43.xml"/><Relationship Id="rId9" Type="http://schemas.openxmlformats.org/officeDocument/2006/relationships/chart" Target="../charts/chart20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4.xml"/><Relationship Id="rId7" Type="http://schemas.microsoft.com/office/2007/relationships/diagramDrawing" Target="../diagrams/drawing44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4.xml"/><Relationship Id="rId5" Type="http://schemas.openxmlformats.org/officeDocument/2006/relationships/diagramQuickStyle" Target="../diagrams/quickStyle44.xml"/><Relationship Id="rId4" Type="http://schemas.openxmlformats.org/officeDocument/2006/relationships/diagramLayout" Target="../diagrams/layout44.xml"/><Relationship Id="rId9" Type="http://schemas.openxmlformats.org/officeDocument/2006/relationships/chart" Target="../charts/chart21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5.xml"/><Relationship Id="rId7" Type="http://schemas.microsoft.com/office/2007/relationships/diagramDrawing" Target="../diagrams/drawing45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5.xml"/><Relationship Id="rId5" Type="http://schemas.openxmlformats.org/officeDocument/2006/relationships/diagramQuickStyle" Target="../diagrams/quickStyle45.xml"/><Relationship Id="rId4" Type="http://schemas.openxmlformats.org/officeDocument/2006/relationships/diagramLayout" Target="../diagrams/layout45.xml"/><Relationship Id="rId9" Type="http://schemas.openxmlformats.org/officeDocument/2006/relationships/chart" Target="../charts/chart2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6.xml"/><Relationship Id="rId7" Type="http://schemas.microsoft.com/office/2007/relationships/diagramDrawing" Target="../diagrams/drawing46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6.xml"/><Relationship Id="rId5" Type="http://schemas.openxmlformats.org/officeDocument/2006/relationships/diagramQuickStyle" Target="../diagrams/quickStyle46.xml"/><Relationship Id="rId4" Type="http://schemas.openxmlformats.org/officeDocument/2006/relationships/diagramLayout" Target="../diagrams/layout46.xml"/><Relationship Id="rId9" Type="http://schemas.openxmlformats.org/officeDocument/2006/relationships/chart" Target="../charts/chart23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7.xml"/><Relationship Id="rId7" Type="http://schemas.microsoft.com/office/2007/relationships/diagramDrawing" Target="../diagrams/drawing47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7.xml"/><Relationship Id="rId5" Type="http://schemas.openxmlformats.org/officeDocument/2006/relationships/diagramQuickStyle" Target="../diagrams/quickStyle47.xml"/><Relationship Id="rId4" Type="http://schemas.openxmlformats.org/officeDocument/2006/relationships/diagramLayout" Target="../diagrams/layout47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8.xml"/><Relationship Id="rId7" Type="http://schemas.microsoft.com/office/2007/relationships/diagramDrawing" Target="../diagrams/drawing48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8.xml"/><Relationship Id="rId5" Type="http://schemas.openxmlformats.org/officeDocument/2006/relationships/diagramQuickStyle" Target="../diagrams/quickStyle48.xml"/><Relationship Id="rId4" Type="http://schemas.openxmlformats.org/officeDocument/2006/relationships/diagramLayout" Target="../diagrams/layout48.xml"/><Relationship Id="rId9" Type="http://schemas.openxmlformats.org/officeDocument/2006/relationships/chart" Target="../charts/chart24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49.xml"/><Relationship Id="rId7" Type="http://schemas.microsoft.com/office/2007/relationships/diagramDrawing" Target="../diagrams/drawing49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9.xml"/><Relationship Id="rId5" Type="http://schemas.openxmlformats.org/officeDocument/2006/relationships/diagramQuickStyle" Target="../diagrams/quickStyle49.xml"/><Relationship Id="rId4" Type="http://schemas.openxmlformats.org/officeDocument/2006/relationships/diagramLayout" Target="../diagrams/layout49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0.xml"/><Relationship Id="rId7" Type="http://schemas.microsoft.com/office/2007/relationships/diagramDrawing" Target="../diagrams/drawing50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0.xml"/><Relationship Id="rId5" Type="http://schemas.openxmlformats.org/officeDocument/2006/relationships/diagramQuickStyle" Target="../diagrams/quickStyle50.xml"/><Relationship Id="rId4" Type="http://schemas.openxmlformats.org/officeDocument/2006/relationships/diagramLayout" Target="../diagrams/layout50.xml"/><Relationship Id="rId9" Type="http://schemas.openxmlformats.org/officeDocument/2006/relationships/chart" Target="../charts/chart25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1.xml"/><Relationship Id="rId7" Type="http://schemas.microsoft.com/office/2007/relationships/diagramDrawing" Target="../diagrams/drawing51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1.xml"/><Relationship Id="rId5" Type="http://schemas.openxmlformats.org/officeDocument/2006/relationships/diagramQuickStyle" Target="../diagrams/quickStyle51.xml"/><Relationship Id="rId4" Type="http://schemas.openxmlformats.org/officeDocument/2006/relationships/diagramLayout" Target="../diagrams/layout51.xml"/><Relationship Id="rId9" Type="http://schemas.openxmlformats.org/officeDocument/2006/relationships/chart" Target="../charts/chart26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2.xml"/><Relationship Id="rId7" Type="http://schemas.microsoft.com/office/2007/relationships/diagramDrawing" Target="../diagrams/drawing52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2.xml"/><Relationship Id="rId5" Type="http://schemas.openxmlformats.org/officeDocument/2006/relationships/diagramQuickStyle" Target="../diagrams/quickStyle52.xml"/><Relationship Id="rId4" Type="http://schemas.openxmlformats.org/officeDocument/2006/relationships/diagramLayout" Target="../diagrams/layout5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3.xml"/><Relationship Id="rId7" Type="http://schemas.microsoft.com/office/2007/relationships/diagramDrawing" Target="../diagrams/drawing53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3.xml"/><Relationship Id="rId5" Type="http://schemas.openxmlformats.org/officeDocument/2006/relationships/diagramQuickStyle" Target="../diagrams/quickStyle53.xml"/><Relationship Id="rId4" Type="http://schemas.openxmlformats.org/officeDocument/2006/relationships/diagramLayout" Target="../diagrams/layout53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4.xml"/><Relationship Id="rId7" Type="http://schemas.microsoft.com/office/2007/relationships/diagramDrawing" Target="../diagrams/drawing54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4.xml"/><Relationship Id="rId5" Type="http://schemas.openxmlformats.org/officeDocument/2006/relationships/diagramQuickStyle" Target="../diagrams/quickStyle54.xml"/><Relationship Id="rId4" Type="http://schemas.openxmlformats.org/officeDocument/2006/relationships/diagramLayout" Target="../diagrams/layout54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5.xml"/><Relationship Id="rId7" Type="http://schemas.microsoft.com/office/2007/relationships/diagramDrawing" Target="../diagrams/drawing55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5.xml"/><Relationship Id="rId5" Type="http://schemas.openxmlformats.org/officeDocument/2006/relationships/diagramQuickStyle" Target="../diagrams/quickStyle55.xml"/><Relationship Id="rId4" Type="http://schemas.openxmlformats.org/officeDocument/2006/relationships/diagramLayout" Target="../diagrams/layout55.xml"/><Relationship Id="rId9" Type="http://schemas.openxmlformats.org/officeDocument/2006/relationships/chart" Target="../charts/chart2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6.xml"/><Relationship Id="rId7" Type="http://schemas.microsoft.com/office/2007/relationships/diagramDrawing" Target="../diagrams/drawing56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6.xml"/><Relationship Id="rId5" Type="http://schemas.openxmlformats.org/officeDocument/2006/relationships/diagramQuickStyle" Target="../diagrams/quickStyle56.xml"/><Relationship Id="rId4" Type="http://schemas.openxmlformats.org/officeDocument/2006/relationships/diagramLayout" Target="../diagrams/layout56.xml"/><Relationship Id="rId9" Type="http://schemas.openxmlformats.org/officeDocument/2006/relationships/chart" Target="../charts/chart28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7.xml"/><Relationship Id="rId7" Type="http://schemas.microsoft.com/office/2007/relationships/diagramDrawing" Target="../diagrams/drawing57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7.xml"/><Relationship Id="rId5" Type="http://schemas.openxmlformats.org/officeDocument/2006/relationships/diagramQuickStyle" Target="../diagrams/quickStyle57.xml"/><Relationship Id="rId4" Type="http://schemas.openxmlformats.org/officeDocument/2006/relationships/diagramLayout" Target="../diagrams/layout57.xml"/><Relationship Id="rId9" Type="http://schemas.openxmlformats.org/officeDocument/2006/relationships/chart" Target="../charts/chart29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8.xml"/><Relationship Id="rId7" Type="http://schemas.microsoft.com/office/2007/relationships/diagramDrawing" Target="../diagrams/drawing58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8.xml"/><Relationship Id="rId5" Type="http://schemas.openxmlformats.org/officeDocument/2006/relationships/diagramQuickStyle" Target="../diagrams/quickStyle58.xml"/><Relationship Id="rId4" Type="http://schemas.openxmlformats.org/officeDocument/2006/relationships/diagramLayout" Target="../diagrams/layout58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59.xml"/><Relationship Id="rId7" Type="http://schemas.microsoft.com/office/2007/relationships/diagramDrawing" Target="../diagrams/drawing59.xm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9.xml"/><Relationship Id="rId5" Type="http://schemas.openxmlformats.org/officeDocument/2006/relationships/diagramQuickStyle" Target="../diagrams/quickStyle59.xml"/><Relationship Id="rId4" Type="http://schemas.openxmlformats.org/officeDocument/2006/relationships/diagramLayout" Target="../diagrams/layout59.xml"/><Relationship Id="rId9" Type="http://schemas.openxmlformats.org/officeDocument/2006/relationships/chart" Target="../charts/chart30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0.xml"/><Relationship Id="rId7" Type="http://schemas.microsoft.com/office/2007/relationships/diagramDrawing" Target="../diagrams/drawing60.xm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0.xml"/><Relationship Id="rId5" Type="http://schemas.openxmlformats.org/officeDocument/2006/relationships/diagramQuickStyle" Target="../diagrams/quickStyle60.xml"/><Relationship Id="rId4" Type="http://schemas.openxmlformats.org/officeDocument/2006/relationships/diagramLayout" Target="../diagrams/layout60.xml"/><Relationship Id="rId9" Type="http://schemas.openxmlformats.org/officeDocument/2006/relationships/chart" Target="../charts/chart31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1.xml"/><Relationship Id="rId7" Type="http://schemas.microsoft.com/office/2007/relationships/diagramDrawing" Target="../diagrams/drawing61.xm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1.xml"/><Relationship Id="rId5" Type="http://schemas.openxmlformats.org/officeDocument/2006/relationships/diagramQuickStyle" Target="../diagrams/quickStyle61.xml"/><Relationship Id="rId4" Type="http://schemas.openxmlformats.org/officeDocument/2006/relationships/diagramLayout" Target="../diagrams/layout61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2.xml"/><Relationship Id="rId7" Type="http://schemas.microsoft.com/office/2007/relationships/diagramDrawing" Target="../diagrams/drawing62.xm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2.xml"/><Relationship Id="rId5" Type="http://schemas.openxmlformats.org/officeDocument/2006/relationships/diagramQuickStyle" Target="../diagrams/quickStyle62.xml"/><Relationship Id="rId4" Type="http://schemas.openxmlformats.org/officeDocument/2006/relationships/diagramLayout" Target="../diagrams/layout62.xml"/><Relationship Id="rId9" Type="http://schemas.openxmlformats.org/officeDocument/2006/relationships/chart" Target="../charts/chart3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3.xml"/><Relationship Id="rId7" Type="http://schemas.microsoft.com/office/2007/relationships/diagramDrawing" Target="../diagrams/drawing63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3.xml"/><Relationship Id="rId5" Type="http://schemas.openxmlformats.org/officeDocument/2006/relationships/diagramQuickStyle" Target="../diagrams/quickStyle63.xml"/><Relationship Id="rId4" Type="http://schemas.openxmlformats.org/officeDocument/2006/relationships/diagramLayout" Target="../diagrams/layout63.xml"/><Relationship Id="rId9" Type="http://schemas.openxmlformats.org/officeDocument/2006/relationships/chart" Target="../charts/chart33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4.xml"/><Relationship Id="rId7" Type="http://schemas.microsoft.com/office/2007/relationships/diagramDrawing" Target="../diagrams/drawing64.xm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4.xml"/><Relationship Id="rId5" Type="http://schemas.openxmlformats.org/officeDocument/2006/relationships/diagramQuickStyle" Target="../diagrams/quickStyle64.xml"/><Relationship Id="rId4" Type="http://schemas.openxmlformats.org/officeDocument/2006/relationships/diagramLayout" Target="../diagrams/layout64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5.xml"/><Relationship Id="rId7" Type="http://schemas.microsoft.com/office/2007/relationships/diagramDrawing" Target="../diagrams/drawing65.xm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5.xml"/><Relationship Id="rId5" Type="http://schemas.openxmlformats.org/officeDocument/2006/relationships/diagramQuickStyle" Target="../diagrams/quickStyle65.xml"/><Relationship Id="rId4" Type="http://schemas.openxmlformats.org/officeDocument/2006/relationships/diagramLayout" Target="../diagrams/layout65.xml"/><Relationship Id="rId9" Type="http://schemas.openxmlformats.org/officeDocument/2006/relationships/chart" Target="../charts/chart34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6.xml"/><Relationship Id="rId7" Type="http://schemas.microsoft.com/office/2007/relationships/diagramDrawing" Target="../diagrams/drawing66.xml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6.xml"/><Relationship Id="rId5" Type="http://schemas.openxmlformats.org/officeDocument/2006/relationships/diagramQuickStyle" Target="../diagrams/quickStyle66.xml"/><Relationship Id="rId4" Type="http://schemas.openxmlformats.org/officeDocument/2006/relationships/diagramLayout" Target="../diagrams/layout66.xml"/><Relationship Id="rId9" Type="http://schemas.openxmlformats.org/officeDocument/2006/relationships/chart" Target="../charts/chart35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7.xml"/><Relationship Id="rId7" Type="http://schemas.microsoft.com/office/2007/relationships/diagramDrawing" Target="../diagrams/drawing67.xml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7.xml"/><Relationship Id="rId5" Type="http://schemas.openxmlformats.org/officeDocument/2006/relationships/diagramQuickStyle" Target="../diagrams/quickStyle67.xml"/><Relationship Id="rId4" Type="http://schemas.openxmlformats.org/officeDocument/2006/relationships/diagramLayout" Target="../diagrams/layout67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8.xml"/><Relationship Id="rId7" Type="http://schemas.microsoft.com/office/2007/relationships/diagramDrawing" Target="../diagrams/drawing68.xml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8.xml"/><Relationship Id="rId5" Type="http://schemas.openxmlformats.org/officeDocument/2006/relationships/diagramQuickStyle" Target="../diagrams/quickStyle68.xml"/><Relationship Id="rId4" Type="http://schemas.openxmlformats.org/officeDocument/2006/relationships/diagramLayout" Target="../diagrams/layout68.xml"/><Relationship Id="rId9" Type="http://schemas.openxmlformats.org/officeDocument/2006/relationships/chart" Target="../charts/chart36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69.xml"/><Relationship Id="rId7" Type="http://schemas.microsoft.com/office/2007/relationships/diagramDrawing" Target="../diagrams/drawing69.xm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9.xml"/><Relationship Id="rId5" Type="http://schemas.openxmlformats.org/officeDocument/2006/relationships/diagramQuickStyle" Target="../diagrams/quickStyle69.xml"/><Relationship Id="rId4" Type="http://schemas.openxmlformats.org/officeDocument/2006/relationships/diagramLayout" Target="../diagrams/layout69.xml"/><Relationship Id="rId9" Type="http://schemas.openxmlformats.org/officeDocument/2006/relationships/chart" Target="../charts/chart37.xml"/></Relationships>
</file>

<file path=ppt/slides/_rels/slide7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0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70.xml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70.xml"/><Relationship Id="rId5" Type="http://schemas.openxmlformats.org/officeDocument/2006/relationships/diagramLayout" Target="../diagrams/layout70.xml"/><Relationship Id="rId4" Type="http://schemas.openxmlformats.org/officeDocument/2006/relationships/diagramData" Target="../diagrams/data70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2" name="ZoneTexte 1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19599" y="2182021"/>
            <a:ext cx="4724401" cy="1932779"/>
          </a:xfrm>
        </p:spPr>
        <p:txBody>
          <a:bodyPr/>
          <a:lstStyle/>
          <a:p>
            <a:pPr eaLnBrk="1" hangingPunct="1"/>
            <a:r>
              <a:rPr lang="fr-FR" sz="3200" b="1" dirty="0" smtClean="0">
                <a:solidFill>
                  <a:srgbClr val="003399"/>
                </a:solidFill>
                <a:latin typeface="Calibri" pitchFamily="34" charset="0"/>
              </a:rPr>
              <a:t>ENQUETE PAR GRAPPE A INDICATEURS MULTIPLES</a:t>
            </a:r>
          </a:p>
          <a:p>
            <a:pPr eaLnBrk="1" hangingPunct="1"/>
            <a:r>
              <a:rPr lang="fr-FR" sz="3200" b="1" dirty="0" smtClean="0">
                <a:solidFill>
                  <a:srgbClr val="003399"/>
                </a:solidFill>
                <a:latin typeface="Calibri" pitchFamily="34" charset="0"/>
              </a:rPr>
              <a:t>Résultats clés 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pattFill prst="pct50">
            <a:fgClr>
              <a:srgbClr val="3FCDFF"/>
            </a:fgClr>
            <a:bgClr>
              <a:schemeClr val="accent5">
                <a:lumMod val="75000"/>
              </a:schemeClr>
            </a:bgClr>
          </a:pattFill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SITUATION </a:t>
            </a:r>
            <a:r>
              <a:rPr lang="fr-FR" sz="4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DES ENFANTS ET DES FEMMES AU BENIN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1834645"/>
            <a:ext cx="4419599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15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8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2014</a:t>
            </a:r>
            <a:endParaRPr lang="fr-FR" sz="15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8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1175" y="4114800"/>
            <a:ext cx="1647825" cy="17526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7200" y="4114800"/>
            <a:ext cx="871537" cy="17526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8800" y="4114800"/>
            <a:ext cx="16764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0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428736"/>
            <a:ext cx="8786874" cy="4857784"/>
          </a:xfrm>
        </p:spPr>
        <p:txBody>
          <a:bodyPr/>
          <a:lstStyle/>
          <a:p>
            <a:pPr algn="just"/>
            <a:r>
              <a:rPr lang="fr-FR" sz="2600" dirty="0" smtClean="0"/>
              <a:t>MICS Bénin 2014, c’est: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-Supervision technique rapprochée (au moins 2 fois par mois) et une supervision de coordination chaque mois;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 -Deux ateliers d’apurement des données au niveau national;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- Validation des données au niveau du bureau régional de </a:t>
            </a:r>
            <a:r>
              <a:rPr lang="fr-FR" sz="2600" dirty="0"/>
              <a:t>D</a:t>
            </a:r>
            <a:r>
              <a:rPr lang="fr-FR" sz="2600" dirty="0" smtClean="0"/>
              <a:t>akar et au siège de l’UNICEF à New York;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09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6758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4012195568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228600" y="160020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Quotients de mortalité infantile, juvénile et infanto-juvénile pour la période de cinq ans précédant l'enquête</a:t>
            </a:r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3950672"/>
              </p:ext>
            </p:extLst>
          </p:nvPr>
        </p:nvGraphicFramePr>
        <p:xfrm>
          <a:off x="228600" y="2262891"/>
          <a:ext cx="8610600" cy="3909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13383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4012195568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Rectangle 6"/>
          <p:cNvSpPr/>
          <p:nvPr/>
        </p:nvSpPr>
        <p:spPr>
          <a:xfrm>
            <a:off x="228600" y="1905000"/>
            <a:ext cx="8763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/>
              <a:t>La mortalité néonatale dans la période la plus récente de cinq ans est estimée à </a:t>
            </a:r>
            <a:r>
              <a:rPr lang="fr-FR" sz="2400" dirty="0" smtClean="0"/>
              <a:t>24 </a:t>
            </a:r>
            <a:r>
              <a:rPr lang="fr-FR" sz="2400" dirty="0"/>
              <a:t>pour 1 000 naissances </a:t>
            </a:r>
            <a:r>
              <a:rPr lang="fr-FR" sz="2400" dirty="0" smtClean="0"/>
              <a:t>vivantes dans le département de l’</a:t>
            </a:r>
            <a:r>
              <a:rPr lang="fr-FR" sz="2400" dirty="0" err="1" smtClean="0"/>
              <a:t>Atacora</a:t>
            </a:r>
            <a:r>
              <a:rPr lang="fr-FR" sz="2400" dirty="0" smtClean="0"/>
              <a:t> contre 38 pour 1000 dans la </a:t>
            </a:r>
            <a:r>
              <a:rPr lang="fr-FR" sz="2400" dirty="0" err="1" smtClean="0"/>
              <a:t>Donga</a:t>
            </a:r>
            <a:r>
              <a:rPr lang="fr-FR" sz="2400" dirty="0" smtClean="0"/>
              <a:t>; au niveau national elle est de 38 pour 1000;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La mortalité </a:t>
            </a:r>
            <a:r>
              <a:rPr lang="fr-FR" sz="2400" dirty="0"/>
              <a:t>post-néonatale est </a:t>
            </a:r>
            <a:r>
              <a:rPr lang="fr-FR" sz="2400" dirty="0" smtClean="0"/>
              <a:t>estimée à 21 pour </a:t>
            </a:r>
            <a:r>
              <a:rPr lang="fr-FR" sz="2400" dirty="0"/>
              <a:t>1 000 naissances </a:t>
            </a:r>
            <a:r>
              <a:rPr lang="fr-FR" sz="2400" dirty="0" smtClean="0"/>
              <a:t>vivantes dans l’</a:t>
            </a:r>
            <a:r>
              <a:rPr lang="fr-FR" sz="2400" dirty="0" err="1" smtClean="0"/>
              <a:t>Atacora</a:t>
            </a:r>
            <a:r>
              <a:rPr lang="fr-FR" sz="2400" dirty="0" smtClean="0"/>
              <a:t> contre 33 pour mille dans la </a:t>
            </a:r>
            <a:r>
              <a:rPr lang="fr-FR" sz="2400" dirty="0" err="1" smtClean="0"/>
              <a:t>Donga</a:t>
            </a:r>
            <a:r>
              <a:rPr lang="fr-FR" sz="2400" dirty="0"/>
              <a:t> </a:t>
            </a:r>
            <a:r>
              <a:rPr lang="fr-FR" sz="2400" dirty="0" smtClean="0"/>
              <a:t>et 29 pour 1000 </a:t>
            </a:r>
            <a:r>
              <a:rPr lang="fr-FR" sz="2400" dirty="0"/>
              <a:t>au niveau national </a:t>
            </a:r>
          </a:p>
        </p:txBody>
      </p:sp>
    </p:spTree>
    <p:extLst>
      <p:ext uri="{BB962C8B-B14F-4D97-AF65-F5344CB8AC3E}">
        <p14:creationId xmlns:p14="http://schemas.microsoft.com/office/powerpoint/2010/main" val="228941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400407534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1" name="Graphique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5493954"/>
              </p:ext>
            </p:extLst>
          </p:nvPr>
        </p:nvGraphicFramePr>
        <p:xfrm>
          <a:off x="457200" y="2367855"/>
          <a:ext cx="8381999" cy="3655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2" name="Rectangle 11"/>
          <p:cNvSpPr/>
          <p:nvPr/>
        </p:nvSpPr>
        <p:spPr>
          <a:xfrm>
            <a:off x="228600" y="1447800"/>
            <a:ext cx="8686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Distribution en pourcentage des naissances selon l'évaluation par la mère de la taille à la naissance</a:t>
            </a:r>
          </a:p>
        </p:txBody>
      </p:sp>
    </p:spTree>
    <p:extLst>
      <p:ext uri="{BB962C8B-B14F-4D97-AF65-F5344CB8AC3E}">
        <p14:creationId xmlns:p14="http://schemas.microsoft.com/office/powerpoint/2010/main" val="389378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400407534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Rectangle 11"/>
          <p:cNvSpPr/>
          <p:nvPr/>
        </p:nvSpPr>
        <p:spPr>
          <a:xfrm>
            <a:off x="228600" y="1447800"/>
            <a:ext cx="8686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70,3% des enfants nés vivants dans le département de l’</a:t>
            </a:r>
            <a:r>
              <a:rPr lang="fr-FR" sz="2400" dirty="0" err="1" smtClean="0"/>
              <a:t>Atacora</a:t>
            </a:r>
            <a:r>
              <a:rPr lang="fr-FR" sz="2400" dirty="0" smtClean="0"/>
              <a:t> sont pesés à la naissance conte 67,4% pour la </a:t>
            </a:r>
            <a:r>
              <a:rPr lang="fr-FR" sz="2400" dirty="0" err="1" smtClean="0"/>
              <a:t>Donga</a:t>
            </a:r>
            <a:r>
              <a:rPr lang="fr-FR" sz="2400" dirty="0" smtClean="0"/>
              <a:t> et 76,3% pour le niveau national;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Au plan national, 12,5% des enfants nés vivants et pesés à la naissance, pèsent moins de 2500 g contre respectivement 12,7% et 11,4% pour l’</a:t>
            </a:r>
            <a:r>
              <a:rPr lang="fr-FR" sz="2400" dirty="0" err="1" smtClean="0"/>
              <a:t>Atacora</a:t>
            </a:r>
            <a:r>
              <a:rPr lang="fr-FR" sz="2400" dirty="0" smtClean="0"/>
              <a:t> et la </a:t>
            </a:r>
            <a:r>
              <a:rPr lang="fr-FR" sz="2400" dirty="0" err="1" smtClean="0"/>
              <a:t>Donga</a:t>
            </a:r>
            <a:endParaRPr lang="fr-FR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60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882804690"/>
              </p:ext>
            </p:extLst>
          </p:nvPr>
        </p:nvGraphicFramePr>
        <p:xfrm>
          <a:off x="152400" y="76200"/>
          <a:ext cx="8991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Rectangle 11"/>
          <p:cNvSpPr/>
          <p:nvPr/>
        </p:nvSpPr>
        <p:spPr>
          <a:xfrm>
            <a:off x="228600" y="1447800"/>
            <a:ext cx="426720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r-FR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2660375"/>
              </p:ext>
            </p:extLst>
          </p:nvPr>
        </p:nvGraphicFramePr>
        <p:xfrm>
          <a:off x="266700" y="2209800"/>
          <a:ext cx="44196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5118629"/>
              </p:ext>
            </p:extLst>
          </p:nvPr>
        </p:nvGraphicFramePr>
        <p:xfrm>
          <a:off x="4876800" y="2209800"/>
          <a:ext cx="40386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6" name="Rectangle 5"/>
          <p:cNvSpPr/>
          <p:nvPr/>
        </p:nvSpPr>
        <p:spPr>
          <a:xfrm>
            <a:off x="152401" y="1552059"/>
            <a:ext cx="4343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dirty="0" smtClean="0">
                <a:solidFill>
                  <a:schemeClr val="accent2">
                    <a:lumMod val="75000"/>
                  </a:schemeClr>
                </a:solidFill>
              </a:rPr>
              <a:t>% d’enfants de moins de 5 ans souffrant d’une insuffisance pondérale selon le poids-pour-âge</a:t>
            </a:r>
            <a:endParaRPr lang="fr-FR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495800" y="1488459"/>
            <a:ext cx="4343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dirty="0" smtClean="0">
                <a:solidFill>
                  <a:schemeClr val="accent2">
                    <a:lumMod val="75000"/>
                  </a:schemeClr>
                </a:solidFill>
              </a:rPr>
              <a:t>% d’enfants de moins de 5 ans </a:t>
            </a:r>
            <a:r>
              <a:rPr lang="fr-FR" sz="1400" b="1" dirty="0">
                <a:solidFill>
                  <a:schemeClr val="accent2">
                    <a:lumMod val="75000"/>
                  </a:schemeClr>
                </a:solidFill>
              </a:rPr>
              <a:t>souffrant d’un </a:t>
            </a:r>
            <a:r>
              <a:rPr lang="fr-FR" sz="1400" b="1" dirty="0" smtClean="0">
                <a:solidFill>
                  <a:schemeClr val="accent2">
                    <a:lumMod val="75000"/>
                  </a:schemeClr>
                </a:solidFill>
              </a:rPr>
              <a:t>retard </a:t>
            </a:r>
            <a:r>
              <a:rPr lang="fr-FR" sz="1400" b="1" dirty="0">
                <a:solidFill>
                  <a:schemeClr val="accent2">
                    <a:lumMod val="75000"/>
                  </a:schemeClr>
                </a:solidFill>
              </a:rPr>
              <a:t>de croissance </a:t>
            </a:r>
            <a:r>
              <a:rPr lang="fr-FR" sz="1400" b="1" dirty="0" smtClean="0">
                <a:solidFill>
                  <a:schemeClr val="accent2">
                    <a:lumMod val="75000"/>
                  </a:schemeClr>
                </a:solidFill>
              </a:rPr>
              <a:t>selon la taille-pour-âge</a:t>
            </a:r>
            <a:endParaRPr lang="fr-FR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80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882804690"/>
              </p:ext>
            </p:extLst>
          </p:nvPr>
        </p:nvGraphicFramePr>
        <p:xfrm>
          <a:off x="152400" y="76200"/>
          <a:ext cx="8991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Rectangle 11"/>
          <p:cNvSpPr/>
          <p:nvPr/>
        </p:nvSpPr>
        <p:spPr>
          <a:xfrm>
            <a:off x="228600" y="1447800"/>
            <a:ext cx="868680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r-FR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13" name="Graphique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7818035"/>
              </p:ext>
            </p:extLst>
          </p:nvPr>
        </p:nvGraphicFramePr>
        <p:xfrm>
          <a:off x="381001" y="2025650"/>
          <a:ext cx="4724400" cy="3503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1" name="Rectangle 10"/>
          <p:cNvSpPr/>
          <p:nvPr/>
        </p:nvSpPr>
        <p:spPr>
          <a:xfrm>
            <a:off x="5257801" y="2667000"/>
            <a:ext cx="3657600" cy="2862322"/>
          </a:xfrm>
          <a:prstGeom prst="rect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dirty="0" smtClean="0"/>
              <a:t>La prévalence </a:t>
            </a:r>
            <a:r>
              <a:rPr lang="fr-FR" dirty="0"/>
              <a:t>de </a:t>
            </a:r>
            <a:r>
              <a:rPr lang="fr-FR" dirty="0" smtClean="0"/>
              <a:t>l'obésité est chez les enfants de moins de 5 ans est plus élevée dans la </a:t>
            </a:r>
            <a:r>
              <a:rPr lang="fr-FR" dirty="0" err="1" smtClean="0"/>
              <a:t>Donga</a:t>
            </a:r>
            <a:r>
              <a:rPr lang="fr-FR" dirty="0" smtClean="0"/>
              <a:t> (2%);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dirty="0" smtClean="0"/>
              <a:t>1,2% dans l’</a:t>
            </a:r>
            <a:r>
              <a:rPr lang="fr-FR" dirty="0" err="1" smtClean="0"/>
              <a:t>Atacora</a:t>
            </a:r>
            <a:r>
              <a:rPr lang="fr-FR" dirty="0" smtClean="0"/>
              <a:t> et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dirty="0" smtClean="0"/>
              <a:t>1,7% a niveau national</a:t>
            </a:r>
          </a:p>
          <a:p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152401" y="1552059"/>
            <a:ext cx="4343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dirty="0" smtClean="0">
                <a:solidFill>
                  <a:schemeClr val="accent2">
                    <a:lumMod val="75000"/>
                  </a:schemeClr>
                </a:solidFill>
              </a:rPr>
              <a:t>% d’enfants de moins de 5 ans présentant une émaciation selon le poids-pour-âge</a:t>
            </a:r>
            <a:endParaRPr lang="fr-FR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43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882804690"/>
              </p:ext>
            </p:extLst>
          </p:nvPr>
        </p:nvGraphicFramePr>
        <p:xfrm>
          <a:off x="152400" y="76200"/>
          <a:ext cx="8991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Rectangle 13"/>
          <p:cNvSpPr/>
          <p:nvPr/>
        </p:nvSpPr>
        <p:spPr>
          <a:xfrm>
            <a:off x="152400" y="1752600"/>
            <a:ext cx="88391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400" dirty="0" smtClean="0"/>
              <a:t>0,9% des enfants </a:t>
            </a:r>
            <a:r>
              <a:rPr lang="fr-FR" sz="2400" dirty="0"/>
              <a:t>de moins de 5 </a:t>
            </a:r>
            <a:r>
              <a:rPr lang="fr-FR" sz="2400" dirty="0" smtClean="0"/>
              <a:t>ans dans le département de l’</a:t>
            </a:r>
            <a:r>
              <a:rPr lang="fr-FR" sz="2400" dirty="0" err="1" smtClean="0"/>
              <a:t>Atacora</a:t>
            </a:r>
            <a:r>
              <a:rPr lang="fr-FR" sz="2400" dirty="0" smtClean="0"/>
              <a:t> présentent un état œdémateux contre 0,5% dans la </a:t>
            </a:r>
            <a:r>
              <a:rPr lang="fr-FR" sz="2400" dirty="0" err="1" smtClean="0"/>
              <a:t>Donga</a:t>
            </a:r>
            <a:endParaRPr lang="fr-FR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2400" dirty="0" smtClean="0"/>
              <a:t>Au plan national, ce pourcentage est de 0,9%</a:t>
            </a:r>
            <a:endParaRPr lang="fr-FR" sz="2400" dirty="0"/>
          </a:p>
          <a:p>
            <a:endParaRPr lang="fr-FR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34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778073463"/>
              </p:ext>
            </p:extLst>
          </p:nvPr>
        </p:nvGraphicFramePr>
        <p:xfrm>
          <a:off x="152400" y="76200"/>
          <a:ext cx="8991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6273751"/>
              </p:ext>
            </p:extLst>
          </p:nvPr>
        </p:nvGraphicFramePr>
        <p:xfrm>
          <a:off x="914400" y="2286000"/>
          <a:ext cx="74676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" name="Rectangle 5"/>
          <p:cNvSpPr/>
          <p:nvPr/>
        </p:nvSpPr>
        <p:spPr>
          <a:xfrm>
            <a:off x="76200" y="1447800"/>
            <a:ext cx="906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accent2">
                    <a:lumMod val="75000"/>
                  </a:schemeClr>
                </a:solidFill>
              </a:rPr>
              <a:t>Pourcentage des derniers-nés nés vivants au cours des 2 dernières années qui ont été allaités au </a:t>
            </a:r>
            <a:r>
              <a:rPr lang="fr-FR" b="1" dirty="0" smtClean="0">
                <a:solidFill>
                  <a:schemeClr val="accent2">
                    <a:lumMod val="75000"/>
                  </a:schemeClr>
                </a:solidFill>
              </a:rPr>
              <a:t>sein et de </a:t>
            </a:r>
            <a:r>
              <a:rPr lang="fr-FR" b="1" dirty="0">
                <a:solidFill>
                  <a:schemeClr val="accent2">
                    <a:lumMod val="75000"/>
                  </a:schemeClr>
                </a:solidFill>
              </a:rPr>
              <a:t>ceux ayant reçu une nourriture </a:t>
            </a:r>
            <a:r>
              <a:rPr lang="fr-FR" b="1" dirty="0" smtClean="0">
                <a:solidFill>
                  <a:schemeClr val="accent2">
                    <a:lumMod val="75000"/>
                  </a:schemeClr>
                </a:solidFill>
              </a:rPr>
              <a:t>prélactée</a:t>
            </a:r>
            <a:endParaRPr lang="fr-FR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61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778073463"/>
              </p:ext>
            </p:extLst>
          </p:nvPr>
        </p:nvGraphicFramePr>
        <p:xfrm>
          <a:off x="152400" y="76200"/>
          <a:ext cx="8991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76200" y="1295400"/>
            <a:ext cx="9067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60,3% des </a:t>
            </a:r>
            <a:r>
              <a:rPr lang="fr-FR" sz="2400" dirty="0"/>
              <a:t>derniers-nés </a:t>
            </a:r>
            <a:r>
              <a:rPr lang="fr-FR" sz="2400" dirty="0" smtClean="0"/>
              <a:t>vivants </a:t>
            </a:r>
            <a:r>
              <a:rPr lang="fr-FR" sz="2400" dirty="0"/>
              <a:t>au cours des 2 dernières années </a:t>
            </a:r>
            <a:r>
              <a:rPr lang="fr-FR" sz="2400" dirty="0" smtClean="0"/>
              <a:t>ont </a:t>
            </a:r>
            <a:r>
              <a:rPr lang="fr-FR" sz="2400" dirty="0"/>
              <a:t>été allaités au sein </a:t>
            </a:r>
            <a:r>
              <a:rPr lang="fr-FR" sz="2400" dirty="0" smtClean="0"/>
              <a:t>dans </a:t>
            </a:r>
            <a:r>
              <a:rPr lang="fr-FR" sz="2400" dirty="0"/>
              <a:t>l'heure qui a suivi la </a:t>
            </a:r>
            <a:r>
              <a:rPr lang="fr-FR" sz="2400" dirty="0" smtClean="0"/>
              <a:t>naissance et 93,5% ont été </a:t>
            </a:r>
            <a:r>
              <a:rPr lang="fr-FR" sz="2400" dirty="0"/>
              <a:t>allaités dans </a:t>
            </a:r>
            <a:r>
              <a:rPr lang="fr-FR" sz="2400" dirty="0" smtClean="0"/>
              <a:t>la </a:t>
            </a:r>
            <a:r>
              <a:rPr lang="fr-FR" sz="2400" dirty="0"/>
              <a:t>journée qui a suivi la </a:t>
            </a:r>
            <a:r>
              <a:rPr lang="fr-FR" sz="2400" dirty="0" smtClean="0"/>
              <a:t>naissance dans le département de l’</a:t>
            </a:r>
            <a:r>
              <a:rPr lang="fr-FR" sz="2400" dirty="0" err="1" smtClean="0"/>
              <a:t>Atacora</a:t>
            </a:r>
            <a:r>
              <a:rPr lang="fr-FR" sz="2400" dirty="0"/>
              <a:t> </a:t>
            </a:r>
            <a:r>
              <a:rPr lang="fr-FR" sz="2400" dirty="0" smtClean="0"/>
              <a:t>contre 47,8% et 90,4% dans le même ordre pour le département de la </a:t>
            </a:r>
            <a:r>
              <a:rPr lang="fr-FR" sz="2400" dirty="0" err="1" smtClean="0"/>
              <a:t>Donga</a:t>
            </a:r>
            <a:r>
              <a:rPr lang="fr-FR" sz="2400" dirty="0" smtClean="0"/>
              <a:t>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Par contre au niveau national, 46% </a:t>
            </a:r>
            <a:r>
              <a:rPr lang="fr-FR" sz="2400" dirty="0"/>
              <a:t>des derniers-nés vivants au cours des 2 dernières années ont été allaités au sein dans l'heure qui a suivi la naissance et </a:t>
            </a:r>
            <a:r>
              <a:rPr lang="fr-FR" sz="2400" dirty="0" smtClean="0"/>
              <a:t>83,3% </a:t>
            </a:r>
            <a:r>
              <a:rPr lang="fr-FR" sz="2400" dirty="0"/>
              <a:t>ont été allaités dans la journée qui a suivi la naissance</a:t>
            </a:r>
            <a:r>
              <a:rPr lang="fr-FR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3875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600200"/>
            <a:ext cx="8643998" cy="4614882"/>
          </a:xfrm>
        </p:spPr>
        <p:txBody>
          <a:bodyPr/>
          <a:lstStyle/>
          <a:p>
            <a:endParaRPr lang="fr-FR" sz="2800" dirty="0" smtClean="0"/>
          </a:p>
          <a:p>
            <a:r>
              <a:rPr lang="fr-FR" sz="2800" dirty="0" smtClean="0"/>
              <a:t>1. MICS Bénin 2014: Méthodologie et organisation</a:t>
            </a:r>
          </a:p>
          <a:p>
            <a:endParaRPr lang="fr-FR" sz="2800" dirty="0" smtClean="0"/>
          </a:p>
          <a:p>
            <a:r>
              <a:rPr lang="fr-FR" sz="2800" dirty="0" smtClean="0"/>
              <a:t>2. </a:t>
            </a:r>
            <a:r>
              <a:rPr lang="fr-FR" sz="2800" dirty="0"/>
              <a:t>MICS Bénin 2014: </a:t>
            </a:r>
            <a:r>
              <a:rPr lang="fr-FR" sz="2800" dirty="0" smtClean="0"/>
              <a:t>Contrôle et assurance de qualité</a:t>
            </a:r>
          </a:p>
          <a:p>
            <a:endParaRPr lang="fr-FR" sz="2800" dirty="0" smtClean="0"/>
          </a:p>
          <a:p>
            <a:r>
              <a:rPr lang="fr-FR" sz="2800" dirty="0" smtClean="0"/>
              <a:t>3. Principaux résultats</a:t>
            </a:r>
          </a:p>
          <a:p>
            <a:pPr marL="0" indent="0">
              <a:buNone/>
            </a:pPr>
            <a:endParaRPr lang="fr-FR" sz="2800" dirty="0" smtClean="0"/>
          </a:p>
          <a:p>
            <a:endParaRPr lang="fr-FR" sz="2800" dirty="0" smtClean="0"/>
          </a:p>
          <a:p>
            <a:pPr marL="0" indent="0">
              <a:buNone/>
            </a:pPr>
            <a:r>
              <a:rPr lang="fr-FR" sz="2800" dirty="0" smtClean="0"/>
              <a:t> 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069082439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8848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778073463"/>
              </p:ext>
            </p:extLst>
          </p:nvPr>
        </p:nvGraphicFramePr>
        <p:xfrm>
          <a:off x="152400" y="76200"/>
          <a:ext cx="8991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9983159"/>
              </p:ext>
            </p:extLst>
          </p:nvPr>
        </p:nvGraphicFramePr>
        <p:xfrm>
          <a:off x="457200" y="2209800"/>
          <a:ext cx="8382000" cy="37957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9" name="Rectangle 8"/>
          <p:cNvSpPr/>
          <p:nvPr/>
        </p:nvSpPr>
        <p:spPr>
          <a:xfrm>
            <a:off x="533400" y="1524000"/>
            <a:ext cx="822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Pourcentage d'enfants </a:t>
            </a:r>
            <a:r>
              <a:rPr lang="fr-FR" b="1" dirty="0" smtClean="0"/>
              <a:t>de 0-5 mois </a:t>
            </a:r>
            <a:r>
              <a:rPr lang="fr-FR" b="1" dirty="0"/>
              <a:t>vivants selon le statut d'allaitement</a:t>
            </a:r>
          </a:p>
        </p:txBody>
      </p:sp>
    </p:spTree>
    <p:extLst>
      <p:ext uri="{BB962C8B-B14F-4D97-AF65-F5344CB8AC3E}">
        <p14:creationId xmlns:p14="http://schemas.microsoft.com/office/powerpoint/2010/main" val="106936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778073463"/>
              </p:ext>
            </p:extLst>
          </p:nvPr>
        </p:nvGraphicFramePr>
        <p:xfrm>
          <a:off x="152400" y="76200"/>
          <a:ext cx="8991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Rectangle 8"/>
          <p:cNvSpPr/>
          <p:nvPr/>
        </p:nvSpPr>
        <p:spPr>
          <a:xfrm>
            <a:off x="533400" y="1524000"/>
            <a:ext cx="822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Pourcentage d'enfants </a:t>
            </a:r>
            <a:r>
              <a:rPr lang="fr-FR" b="1" dirty="0" smtClean="0"/>
              <a:t>de 0-5 mois </a:t>
            </a:r>
            <a:r>
              <a:rPr lang="fr-FR" b="1" dirty="0"/>
              <a:t>vivants selon le statut d'allaitement</a:t>
            </a:r>
          </a:p>
        </p:txBody>
      </p:sp>
      <p:graphicFrame>
        <p:nvGraphicFramePr>
          <p:cNvPr id="11" name="Graphique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7713292"/>
              </p:ext>
            </p:extLst>
          </p:nvPr>
        </p:nvGraphicFramePr>
        <p:xfrm>
          <a:off x="533400" y="2057400"/>
          <a:ext cx="8229600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12079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792739449"/>
              </p:ext>
            </p:extLst>
          </p:nvPr>
        </p:nvGraphicFramePr>
        <p:xfrm>
          <a:off x="152400" y="76200"/>
          <a:ext cx="8991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232191"/>
              </p:ext>
            </p:extLst>
          </p:nvPr>
        </p:nvGraphicFramePr>
        <p:xfrm>
          <a:off x="838202" y="1893331"/>
          <a:ext cx="7619998" cy="412647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154084"/>
                <a:gridCol w="1493520"/>
                <a:gridCol w="1832957"/>
                <a:gridCol w="1493520"/>
                <a:gridCol w="1645917"/>
              </a:tblGrid>
              <a:tr h="353697">
                <a:tc gridSpan="5">
                  <a:txBody>
                    <a:bodyPr/>
                    <a:lstStyle/>
                    <a:p>
                      <a:pPr algn="just" fontAlgn="ctr"/>
                      <a:r>
                        <a:rPr lang="fr-FR" sz="1400" u="none" strike="noStrike" dirty="0">
                          <a:effectLst/>
                        </a:rPr>
                        <a:t>Durée de l'allaitement au sein</a:t>
                      </a:r>
                      <a:endParaRPr lang="fr-FR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89496">
                <a:tc gridSpan="5">
                  <a:txBody>
                    <a:bodyPr/>
                    <a:lstStyle/>
                    <a:p>
                      <a:pPr algn="just" fontAlgn="ctr"/>
                      <a:r>
                        <a:rPr lang="fr-FR" sz="1400" u="none" strike="noStrike" dirty="0">
                          <a:effectLst/>
                        </a:rPr>
                        <a:t>Durée médiane de l'allaitement, de l'allaitement exclusif, de l'allaitement prédominant parmi les enfants de 0-35 mois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53697">
                <a:tc rowSpan="2">
                  <a:txBody>
                    <a:bodyPr/>
                    <a:lstStyle/>
                    <a:p>
                      <a:pPr algn="just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Durée médiane (en mois) de :</a:t>
                      </a:r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Nombre d'enfants de 0-35 mois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77476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N'importe quel type d'allaitement</a:t>
                      </a:r>
                      <a:r>
                        <a:rPr lang="fr-FR" sz="1400" u="none" strike="noStrike" baseline="30000" dirty="0">
                          <a:effectLst/>
                        </a:rPr>
                        <a:t>1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Allaitement exclusif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Allaitement prédominant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36855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6855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400" u="none" strike="noStrike">
                          <a:effectLst/>
                        </a:rPr>
                        <a:t>Médiane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21,2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 dirty="0">
                          <a:effectLst/>
                        </a:rPr>
                        <a:t>1,8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5,2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 dirty="0">
                          <a:effectLst/>
                        </a:rPr>
                        <a:t>7 368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6855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400" u="none" strike="noStrike">
                          <a:effectLst/>
                        </a:rPr>
                        <a:t>Département</a:t>
                      </a:r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FR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6855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400" u="none" strike="noStrike">
                          <a:effectLst/>
                        </a:rPr>
                        <a:t>Atacora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22,7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 dirty="0">
                          <a:effectLst/>
                        </a:rPr>
                        <a:t>2,3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3,9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 dirty="0">
                          <a:effectLst/>
                        </a:rPr>
                        <a:t>597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53697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400" u="none" strike="noStrike">
                          <a:effectLst/>
                        </a:rPr>
                        <a:t>Donga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21,9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 dirty="0">
                          <a:effectLst/>
                        </a:rPr>
                        <a:t>2,1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>
                          <a:effectLst/>
                        </a:rPr>
                        <a:t>5,1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400" u="none" strike="noStrike" dirty="0">
                          <a:effectLst/>
                        </a:rPr>
                        <a:t>388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53697">
                <a:tc gridSpan="5">
                  <a:txBody>
                    <a:bodyPr/>
                    <a:lstStyle/>
                    <a:p>
                      <a:pPr algn="just" fontAlgn="ctr"/>
                      <a:r>
                        <a:rPr lang="fr-FR" sz="800" u="none" strike="noStrike" baseline="30000" dirty="0">
                          <a:effectLst/>
                        </a:rPr>
                        <a:t>1</a:t>
                      </a:r>
                      <a:r>
                        <a:rPr lang="fr-FR" sz="800" u="none" strike="noStrike" dirty="0">
                          <a:effectLst/>
                        </a:rPr>
                        <a:t> Indicateur MICS 2.11 - Durée de l'allaitement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258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4078866638"/>
              </p:ext>
            </p:extLst>
          </p:nvPr>
        </p:nvGraphicFramePr>
        <p:xfrm>
          <a:off x="152400" y="76200"/>
          <a:ext cx="8991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Rectangle 7"/>
          <p:cNvSpPr/>
          <p:nvPr/>
        </p:nvSpPr>
        <p:spPr>
          <a:xfrm>
            <a:off x="381000" y="1524000"/>
            <a:ext cx="838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>
                <a:latin typeface="GillSans-Book"/>
              </a:rPr>
              <a:t>63,9% de </a:t>
            </a:r>
            <a:r>
              <a:rPr lang="fr-FR" sz="2400" dirty="0">
                <a:latin typeface="GillSans-Book"/>
              </a:rPr>
              <a:t>ménages </a:t>
            </a:r>
            <a:r>
              <a:rPr lang="fr-FR" sz="2400" dirty="0" smtClean="0">
                <a:latin typeface="GillSans-Book"/>
              </a:rPr>
              <a:t>dans le département de l’</a:t>
            </a:r>
            <a:r>
              <a:rPr lang="fr-FR" sz="2400" dirty="0" err="1" smtClean="0">
                <a:latin typeface="GillSans-Book"/>
              </a:rPr>
              <a:t>Atacora</a:t>
            </a:r>
            <a:r>
              <a:rPr lang="fr-FR" sz="2400" dirty="0" smtClean="0">
                <a:latin typeface="GillSans-Book"/>
              </a:rPr>
              <a:t> utilisent du </a:t>
            </a:r>
            <a:r>
              <a:rPr lang="fr-FR" sz="2400" dirty="0">
                <a:latin typeface="GillSans-Book"/>
              </a:rPr>
              <a:t>sel avec </a:t>
            </a:r>
            <a:r>
              <a:rPr lang="fr-FR" sz="2400" dirty="0" smtClean="0">
                <a:latin typeface="GillSans-Book"/>
              </a:rPr>
              <a:t>un taux </a:t>
            </a:r>
            <a:r>
              <a:rPr lang="fr-FR" sz="2400" dirty="0">
                <a:latin typeface="GillSans-Book"/>
              </a:rPr>
              <a:t>d’iodation requis (</a:t>
            </a:r>
            <a:r>
              <a:rPr lang="fr-FR" sz="2400" dirty="0">
                <a:latin typeface="SymbolMT"/>
              </a:rPr>
              <a:t>≥ </a:t>
            </a:r>
            <a:r>
              <a:rPr lang="fr-FR" sz="2400" dirty="0">
                <a:latin typeface="GillSans-Book"/>
              </a:rPr>
              <a:t>15 PPM</a:t>
            </a:r>
            <a:r>
              <a:rPr lang="fr-FR" sz="2400" dirty="0" smtClean="0">
                <a:latin typeface="GillSans-Book"/>
              </a:rPr>
              <a:t>) contre 39,6% dans la </a:t>
            </a:r>
            <a:r>
              <a:rPr lang="fr-FR" sz="2400" dirty="0" err="1" smtClean="0">
                <a:latin typeface="GillSans-Book"/>
              </a:rPr>
              <a:t>Donga</a:t>
            </a:r>
            <a:r>
              <a:rPr lang="fr-FR" sz="2400" dirty="0" smtClean="0">
                <a:latin typeface="GillSans-Book"/>
              </a:rPr>
              <a:t>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>
                <a:latin typeface="GillSans-Book"/>
              </a:rPr>
              <a:t>Toutefois, 38,9% des ménages au plan national utilisent du </a:t>
            </a:r>
            <a:r>
              <a:rPr lang="fr-FR" sz="2400" dirty="0">
                <a:latin typeface="GillSans-Book"/>
              </a:rPr>
              <a:t>sel avec un taux d’iodation requis (</a:t>
            </a:r>
            <a:r>
              <a:rPr lang="fr-FR" sz="2400" dirty="0">
                <a:latin typeface="SymbolMT"/>
              </a:rPr>
              <a:t>≥ </a:t>
            </a:r>
            <a:r>
              <a:rPr lang="fr-FR" sz="2400" dirty="0">
                <a:latin typeface="GillSans-Book"/>
              </a:rPr>
              <a:t>15 PPM) </a:t>
            </a:r>
            <a:r>
              <a:rPr lang="fr-FR" sz="2400" dirty="0"/>
              <a:t/>
            </a:r>
            <a:br>
              <a:rPr lang="fr-FR" sz="2400" dirty="0"/>
            </a:b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94468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818020049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Espace réservé du texte 5"/>
          <p:cNvSpPr>
            <a:spLocks noGrp="1"/>
          </p:cNvSpPr>
          <p:nvPr>
            <p:ph type="body" sz="quarter" idx="3"/>
          </p:nvPr>
        </p:nvSpPr>
        <p:spPr>
          <a:xfrm>
            <a:off x="381000" y="1605756"/>
            <a:ext cx="8534400" cy="498476"/>
          </a:xfrm>
        </p:spPr>
        <p:txBody>
          <a:bodyPr/>
          <a:lstStyle/>
          <a:p>
            <a:endParaRPr lang="fr-FR" sz="1200" dirty="0" smtClean="0"/>
          </a:p>
          <a:p>
            <a:endParaRPr lang="fr-FR" sz="1200" dirty="0"/>
          </a:p>
          <a:p>
            <a:endParaRPr lang="fr-FR" sz="1200" dirty="0" smtClean="0"/>
          </a:p>
          <a:p>
            <a:endParaRPr lang="fr-FR" sz="1050" dirty="0" smtClean="0"/>
          </a:p>
          <a:p>
            <a:endParaRPr lang="fr-FR" sz="1050" dirty="0"/>
          </a:p>
          <a:p>
            <a:endParaRPr lang="fr-FR" sz="1050" dirty="0" smtClean="0"/>
          </a:p>
          <a:p>
            <a:endParaRPr lang="fr-FR" sz="1050" dirty="0"/>
          </a:p>
          <a:p>
            <a:endParaRPr lang="fr-FR" sz="1050" dirty="0" smtClean="0"/>
          </a:p>
          <a:p>
            <a:endParaRPr lang="fr-FR" sz="1050" dirty="0" smtClean="0"/>
          </a:p>
          <a:p>
            <a:endParaRPr lang="fr-FR" sz="1050" dirty="0"/>
          </a:p>
          <a:p>
            <a:endParaRPr lang="fr-FR" sz="1050" dirty="0" smtClean="0"/>
          </a:p>
          <a:p>
            <a:r>
              <a:rPr lang="fr-FR" sz="1600" dirty="0" smtClean="0"/>
              <a:t>Pourcentage </a:t>
            </a:r>
            <a:r>
              <a:rPr lang="fr-FR" sz="1600" dirty="0"/>
              <a:t>d'enfants âgés 12-23 mois </a:t>
            </a:r>
            <a:r>
              <a:rPr lang="fr-FR" sz="1600" dirty="0" smtClean="0"/>
              <a:t>complètement vaccinés </a:t>
            </a:r>
            <a:r>
              <a:rPr lang="fr-FR" sz="1600" dirty="0"/>
              <a:t>(BCG, Polio 3, PENTA 3 et rougeole (MCV1</a:t>
            </a:r>
            <a:r>
              <a:rPr lang="fr-FR" sz="1600" dirty="0" smtClean="0"/>
              <a:t>)) </a:t>
            </a:r>
            <a:r>
              <a:rPr lang="fr-FR" sz="1600" dirty="0"/>
              <a:t>contre les maladies infantiles évitables par la </a:t>
            </a:r>
            <a:r>
              <a:rPr lang="fr-FR" sz="1600" dirty="0" smtClean="0"/>
              <a:t>vaccination</a:t>
            </a:r>
            <a:endParaRPr lang="fr-FR" sz="1600" dirty="0"/>
          </a:p>
        </p:txBody>
      </p:sp>
      <p:graphicFrame>
        <p:nvGraphicFramePr>
          <p:cNvPr id="22" name="Espace réservé du contenu 21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316813558"/>
              </p:ext>
            </p:extLst>
          </p:nvPr>
        </p:nvGraphicFramePr>
        <p:xfrm>
          <a:off x="609600" y="2174875"/>
          <a:ext cx="8077201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65775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1124516094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04800" y="1752600"/>
            <a:ext cx="85344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60,9% de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femmes de 15-49 ans qui ont eu une naissance vivante dans les deux dernières années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dans le département de l’</a:t>
            </a:r>
            <a:r>
              <a:rPr lang="fr-FR" sz="24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Atacora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, sont protégées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contre le tétanos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néonatal contre 65,1% pour la </a:t>
            </a:r>
            <a:r>
              <a:rPr lang="fr-FR" sz="24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Donga</a:t>
            </a:r>
            <a:endParaRPr lang="fr-FR" sz="2400" dirty="0">
              <a:latin typeface="Arial" panose="020B0604020202020204" pitchFamily="34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Ce pourcentage est de 70% a plan national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000" dirty="0">
              <a:latin typeface="Arial" panose="020B0604020202020204" pitchFamily="34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2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29868046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3166824"/>
              </p:ext>
            </p:extLst>
          </p:nvPr>
        </p:nvGraphicFramePr>
        <p:xfrm>
          <a:off x="381000" y="2286000"/>
          <a:ext cx="79248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" name="Rectangle 1"/>
          <p:cNvSpPr/>
          <p:nvPr/>
        </p:nvSpPr>
        <p:spPr>
          <a:xfrm>
            <a:off x="228600" y="1524000"/>
            <a:ext cx="8534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b="1" dirty="0"/>
              <a:t>Pourcentage d'enfants âgés de 0-59 mois avec diarrhée dans les deux dernières semaines pour qui un conseil ou un traitement a été </a:t>
            </a:r>
            <a:r>
              <a:rPr lang="fr-FR" sz="1600" b="1" dirty="0" smtClean="0"/>
              <a:t>recherché</a:t>
            </a:r>
            <a:endParaRPr lang="fr-FR" sz="1600" b="1" dirty="0"/>
          </a:p>
        </p:txBody>
      </p:sp>
    </p:spTree>
    <p:extLst>
      <p:ext uri="{BB962C8B-B14F-4D97-AF65-F5344CB8AC3E}">
        <p14:creationId xmlns:p14="http://schemas.microsoft.com/office/powerpoint/2010/main" val="84932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29868046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228600" y="1524000"/>
            <a:ext cx="8534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b="1" dirty="0"/>
              <a:t>Pourcentage d'enfants âgés de 0-59 mois avec diarrhée dans les deux dernières semaines et traitement avec sels de réhydratation orale (SRO), liquides-maison recommandés et </a:t>
            </a:r>
            <a:r>
              <a:rPr lang="fr-FR" sz="1600" b="1" dirty="0" smtClean="0"/>
              <a:t>zinc</a:t>
            </a:r>
            <a:endParaRPr lang="fr-FR" sz="1600" b="1" dirty="0"/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4600276"/>
              </p:ext>
            </p:extLst>
          </p:nvPr>
        </p:nvGraphicFramePr>
        <p:xfrm>
          <a:off x="533400" y="2354996"/>
          <a:ext cx="8077200" cy="3436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95788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874812006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304800" y="1551087"/>
            <a:ext cx="8534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Dans le département de l’</a:t>
            </a:r>
            <a:r>
              <a:rPr lang="fr-FR" sz="2000" dirty="0" err="1" smtClean="0"/>
              <a:t>Atacora</a:t>
            </a:r>
            <a:r>
              <a:rPr lang="fr-FR" sz="2000" dirty="0" smtClean="0"/>
              <a:t>, 27,3% de </a:t>
            </a:r>
            <a:r>
              <a:rPr lang="fr-FR" sz="2000" dirty="0"/>
              <a:t>femmes âgées de 15-49 ans qui sont mères/gardiennes d'enfants de moins de 5 ans reconnaissent au moins un des deux signes d'alerte de la pneumonie (respiration rapide et/ou difficile</a:t>
            </a:r>
            <a:r>
              <a:rPr lang="fr-FR" sz="2000" dirty="0" smtClean="0"/>
              <a:t>) qui </a:t>
            </a:r>
            <a:r>
              <a:rPr lang="fr-FR" sz="2000" dirty="0"/>
              <a:t>peuvent justifier d'emmener immédiatement un enfant </a:t>
            </a:r>
            <a:r>
              <a:rPr lang="fr-FR" sz="2000" dirty="0" smtClean="0"/>
              <a:t>de cet âge dans </a:t>
            </a:r>
            <a:r>
              <a:rPr lang="fr-FR" sz="2000" dirty="0"/>
              <a:t>un établissement de </a:t>
            </a:r>
            <a:r>
              <a:rPr lang="fr-FR" sz="2000" dirty="0" smtClean="0"/>
              <a:t>santé pour un traitement conte 11,2% pour la </a:t>
            </a:r>
            <a:r>
              <a:rPr lang="fr-FR" sz="2000" dirty="0" err="1" smtClean="0"/>
              <a:t>Donga</a:t>
            </a:r>
            <a:endParaRPr lang="fr-FR" sz="2000" dirty="0"/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Au plan national, 23,7% de femmes de la même tranche d’âge font autant</a:t>
            </a:r>
            <a:endParaRPr 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199347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515086526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304800" y="1551087"/>
            <a:ext cx="8534400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r-FR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602778"/>
            <a:ext cx="85344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Dans l’</a:t>
            </a:r>
            <a:r>
              <a:rPr lang="fr-F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Atacora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la quasi-totalité (99,8%) des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membres des ménages utilisent principalement des combustibles solides pour la cuisine dont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83,1% utilisent du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bois et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16,5% du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charbon de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bois contre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99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%,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76,7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% et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22,3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% respectivement pour  la </a:t>
            </a:r>
            <a:r>
              <a:rPr lang="fr-F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Donga</a:t>
            </a:r>
            <a:endParaRPr lang="fr-F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La tendance se confirme au plan national où 95,6%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des membres des ménages utilisent principalement des combustibles solides pour la cuisine dont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70% utilisent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du bois et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24,3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du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charbon de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bois</a:t>
            </a:r>
          </a:p>
          <a:p>
            <a:pPr algn="just"/>
            <a:endParaRPr lang="fr-FR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67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001" y="1351377"/>
            <a:ext cx="8643998" cy="5278023"/>
          </a:xfrm>
        </p:spPr>
        <p:txBody>
          <a:bodyPr/>
          <a:lstStyle/>
          <a:p>
            <a:pPr algn="just"/>
            <a:r>
              <a:rPr lang="fr-LU" sz="2200" dirty="0" smtClean="0"/>
              <a:t>Enquête par grappe à indicateurs multiples (MICS) est un programme </a:t>
            </a:r>
            <a:r>
              <a:rPr lang="fr-FR" sz="2200" dirty="0"/>
              <a:t>international d‘enquêtes auprès des ménages élaboré par </a:t>
            </a:r>
            <a:r>
              <a:rPr lang="fr-FR" sz="2200" dirty="0" smtClean="0"/>
              <a:t>l'UNICEF;</a:t>
            </a:r>
          </a:p>
          <a:p>
            <a:pPr algn="just"/>
            <a:r>
              <a:rPr lang="fr-FR" sz="2200" dirty="0" smtClean="0"/>
              <a:t>MICS </a:t>
            </a:r>
            <a:r>
              <a:rPr lang="fr-FR" sz="2200" dirty="0"/>
              <a:t>est conçu pour recueillir </a:t>
            </a:r>
            <a:r>
              <a:rPr lang="fr-FR" sz="2200" dirty="0" smtClean="0"/>
              <a:t>des </a:t>
            </a:r>
            <a:r>
              <a:rPr lang="fr-FR" sz="2200" dirty="0"/>
              <a:t>indicateurs clés </a:t>
            </a:r>
            <a:r>
              <a:rPr lang="fr-FR" sz="2200" dirty="0" smtClean="0"/>
              <a:t>comparables </a:t>
            </a:r>
            <a:r>
              <a:rPr lang="fr-FR" sz="2200" dirty="0"/>
              <a:t>au niveau international et </a:t>
            </a:r>
            <a:r>
              <a:rPr lang="fr-FR" sz="2200" dirty="0" smtClean="0"/>
              <a:t>utilisés </a:t>
            </a:r>
            <a:r>
              <a:rPr lang="fr-FR" sz="2200" dirty="0"/>
              <a:t>pour évaluer la situation des enfants et des </a:t>
            </a:r>
            <a:r>
              <a:rPr lang="fr-FR" sz="2200" dirty="0" smtClean="0"/>
              <a:t>femmes </a:t>
            </a:r>
            <a:r>
              <a:rPr lang="fr-FR" sz="2200" dirty="0"/>
              <a:t>dans les domaines de la santé, l'éducation, la </a:t>
            </a:r>
            <a:r>
              <a:rPr lang="fr-FR" sz="2200" dirty="0" smtClean="0"/>
              <a:t>protection </a:t>
            </a:r>
            <a:r>
              <a:rPr lang="fr-FR" sz="2200" dirty="0"/>
              <a:t>et le VIH/ </a:t>
            </a:r>
            <a:r>
              <a:rPr lang="fr-FR" sz="2200" dirty="0" smtClean="0"/>
              <a:t>SIDA;</a:t>
            </a:r>
          </a:p>
          <a:p>
            <a:pPr algn="just"/>
            <a:r>
              <a:rPr lang="fr-FR" sz="2200" dirty="0" smtClean="0"/>
              <a:t>MICS fournit plusieurs indicateurs des OMD (22 indicateurs des OMD sur 48)</a:t>
            </a:r>
          </a:p>
          <a:p>
            <a:pPr algn="just"/>
            <a:r>
              <a:rPr lang="fr-FR" sz="2200" dirty="0" smtClean="0"/>
              <a:t>Spécifiquement, le Round 5 des enquêtes MICS permettra le rapportage des OMD en 2015;</a:t>
            </a:r>
          </a:p>
          <a:p>
            <a:pPr algn="just"/>
            <a:r>
              <a:rPr lang="fr-FR" sz="2200" dirty="0"/>
              <a:t>Echantillon de MICS est </a:t>
            </a:r>
            <a:r>
              <a:rPr lang="fr-FR" sz="2200" dirty="0" smtClean="0"/>
              <a:t>représentatif </a:t>
            </a:r>
            <a:r>
              <a:rPr lang="fr-FR" sz="2200" dirty="0"/>
              <a:t>au niveau national et </a:t>
            </a:r>
            <a:r>
              <a:rPr lang="fr-FR" sz="2200" dirty="0" smtClean="0"/>
              <a:t>dans les </a:t>
            </a:r>
            <a:r>
              <a:rPr lang="fr-FR" sz="2200" dirty="0"/>
              <a:t>12 départements, basé sur un sondage par grappes stratifié à deux degrés</a:t>
            </a:r>
            <a:r>
              <a:rPr lang="fr-FR" sz="2200" dirty="0" smtClean="0"/>
              <a:t>;</a:t>
            </a:r>
          </a:p>
          <a:p>
            <a:pPr algn="just"/>
            <a:r>
              <a:rPr lang="fr-FR" sz="2200" dirty="0" smtClean="0"/>
              <a:t>Base de sondage utilisée est celui du recensement de 2013</a:t>
            </a:r>
            <a:r>
              <a:rPr lang="fr-FR" sz="2200" dirty="0"/>
              <a:t>.</a:t>
            </a:r>
            <a:endParaRPr lang="fr-FR" sz="2200" dirty="0" smtClean="0"/>
          </a:p>
          <a:p>
            <a:pPr algn="just"/>
            <a:endParaRPr lang="fr-FR" sz="2200" dirty="0" smtClean="0"/>
          </a:p>
          <a:p>
            <a:pPr marL="0" indent="0" algn="just">
              <a:buNone/>
            </a:pPr>
            <a:r>
              <a:rPr lang="fr-FR" sz="2200" dirty="0" smtClean="0"/>
              <a:t> </a:t>
            </a:r>
            <a:endParaRPr lang="en-US" sz="2200" dirty="0" smtClean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3810000" y="64008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36424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1598797683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Rectangle 1"/>
          <p:cNvSpPr/>
          <p:nvPr/>
        </p:nvSpPr>
        <p:spPr>
          <a:xfrm>
            <a:off x="304800" y="1551087"/>
            <a:ext cx="8534400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r-FR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602778"/>
            <a:ext cx="807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fr-FR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6720946"/>
              </p:ext>
            </p:extLst>
          </p:nvPr>
        </p:nvGraphicFramePr>
        <p:xfrm>
          <a:off x="838200" y="2590800"/>
          <a:ext cx="7696200" cy="3276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9" name="Rectangle 8"/>
          <p:cNvSpPr/>
          <p:nvPr/>
        </p:nvSpPr>
        <p:spPr>
          <a:xfrm>
            <a:off x="457200" y="1551087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Pourcentage de population des ménages avec accès à une MII dans le ménage</a:t>
            </a:r>
          </a:p>
        </p:txBody>
      </p:sp>
    </p:spTree>
    <p:extLst>
      <p:ext uri="{BB962C8B-B14F-4D97-AF65-F5344CB8AC3E}">
        <p14:creationId xmlns:p14="http://schemas.microsoft.com/office/powerpoint/2010/main" val="121535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1598797683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304800" y="1551087"/>
            <a:ext cx="8534400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fr-FR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602778"/>
            <a:ext cx="807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fr-FR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6882" y="1651124"/>
            <a:ext cx="854231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9,2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% d'enfants âgés de 0-59 mois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dans le département de l’</a:t>
            </a:r>
            <a:r>
              <a:rPr lang="fr-F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Atacora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ont eu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de la fièvre dans les deux dernières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semaines précédant l’enquête contre 26,2% pour la </a:t>
            </a:r>
            <a:r>
              <a:rPr lang="fr-F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Donga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et 22,9% pour le niveau national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Pour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46,1% de ces cas de fièvre  dans l’</a:t>
            </a:r>
            <a:r>
              <a:rPr lang="fr-F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Atacora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des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conseils ou traitement ont été recherchés auprès d’un établissement ou d’un prestataire de santé et dans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% des cas, les enfants ont été traités par la prise d’un antipaludéen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quelconque contre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26,2%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et 41,6% pour la </a:t>
            </a:r>
            <a:r>
              <a:rPr lang="fr-F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Donga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Par contre au niveau national,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our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44% des cas, des conseils ou traitement ont été recherchés auprès d’un établissement ou d’un prestataire de santé et dans 28% des cas, les enfants ont été traités par la prise d’un antipaludéen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quelconque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02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260233946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7315200" y="4038600"/>
            <a:ext cx="457200" cy="3047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4091959"/>
              </p:ext>
            </p:extLst>
          </p:nvPr>
        </p:nvGraphicFramePr>
        <p:xfrm>
          <a:off x="838200" y="2057400"/>
          <a:ext cx="7391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" name="Rectangle 5"/>
          <p:cNvSpPr/>
          <p:nvPr/>
        </p:nvSpPr>
        <p:spPr>
          <a:xfrm>
            <a:off x="381000" y="1524000"/>
            <a:ext cx="845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Pourcentage utilisant de l'eau de boisson de sources 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améliorées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69366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57545947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7315200" y="4038600"/>
            <a:ext cx="457200" cy="3047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00" y="1661755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</a:rPr>
              <a:t>Dans l’</a:t>
            </a:r>
            <a:r>
              <a:rPr lang="fr-FR" sz="2000" dirty="0" err="1" smtClean="0">
                <a:latin typeface="Arial" panose="020B0604020202020204" pitchFamily="34" charset="0"/>
              </a:rPr>
              <a:t>Atacora</a:t>
            </a:r>
            <a:r>
              <a:rPr lang="fr-FR" sz="2000" dirty="0" smtClean="0">
                <a:latin typeface="Arial" panose="020B0604020202020204" pitchFamily="34" charset="0"/>
              </a:rPr>
              <a:t>, 6,6% de </a:t>
            </a:r>
            <a:r>
              <a:rPr lang="fr-FR" sz="2000" dirty="0">
                <a:latin typeface="Arial" panose="020B0604020202020204" pitchFamily="34" charset="0"/>
              </a:rPr>
              <a:t>membres </a:t>
            </a:r>
            <a:r>
              <a:rPr lang="fr-FR" sz="2000" dirty="0" smtClean="0">
                <a:latin typeface="Arial" panose="020B0604020202020204" pitchFamily="34" charset="0"/>
              </a:rPr>
              <a:t>dans </a:t>
            </a:r>
            <a:r>
              <a:rPr lang="fr-FR" sz="2000" dirty="0">
                <a:latin typeface="Arial" panose="020B0604020202020204" pitchFamily="34" charset="0"/>
              </a:rPr>
              <a:t>les ménages utilisant des sources d'eau de boisson non </a:t>
            </a:r>
            <a:r>
              <a:rPr lang="fr-FR" sz="2000" dirty="0" smtClean="0">
                <a:latin typeface="Arial" panose="020B0604020202020204" pitchFamily="34" charset="0"/>
              </a:rPr>
              <a:t>améliorées, emploient  </a:t>
            </a:r>
            <a:r>
              <a:rPr lang="fr-FR" sz="2000" dirty="0">
                <a:latin typeface="Arial" panose="020B0604020202020204" pitchFamily="34" charset="0"/>
              </a:rPr>
              <a:t>une méthode appropriée de traitement de l'eau</a:t>
            </a:r>
            <a:r>
              <a:rPr lang="fr-FR" sz="2000" dirty="0"/>
              <a:t> </a:t>
            </a:r>
            <a:r>
              <a:rPr lang="fr-FR" sz="2000" dirty="0" smtClean="0"/>
              <a:t>contre 5,3% pour la </a:t>
            </a:r>
            <a:r>
              <a:rPr lang="fr-FR" sz="2000" dirty="0" err="1" smtClean="0"/>
              <a:t>Donga</a:t>
            </a:r>
            <a:endParaRPr lang="fr-FR" sz="20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Toutefois, ce pourcentage est faible par rapport à la moyenne nationale (11,9%)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41701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02756421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7315200" y="4038600"/>
            <a:ext cx="457200" cy="3047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447851"/>
              </p:ext>
            </p:extLst>
          </p:nvPr>
        </p:nvGraphicFramePr>
        <p:xfrm>
          <a:off x="228600" y="1752600"/>
          <a:ext cx="42672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825581"/>
              </p:ext>
            </p:extLst>
          </p:nvPr>
        </p:nvGraphicFramePr>
        <p:xfrm>
          <a:off x="4876800" y="1752600"/>
          <a:ext cx="39624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294136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3025820873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Rectangle 1"/>
          <p:cNvSpPr/>
          <p:nvPr/>
        </p:nvSpPr>
        <p:spPr>
          <a:xfrm>
            <a:off x="228600" y="1676400"/>
            <a:ext cx="8610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>
                <a:latin typeface="GillSans-Book"/>
              </a:rPr>
              <a:t>Au niveau national, </a:t>
            </a:r>
            <a:r>
              <a:rPr lang="fr-FR" sz="2400" dirty="0" smtClean="0">
                <a:latin typeface="GillSans-Book"/>
              </a:rPr>
              <a:t>58% des </a:t>
            </a:r>
            <a:r>
              <a:rPr lang="fr-FR" sz="2400" dirty="0">
                <a:latin typeface="GillSans-Book"/>
              </a:rPr>
              <a:t>ménages défèquent à l’air libre (pas de toilettes, brousse, champs)</a:t>
            </a:r>
            <a:r>
              <a:rPr lang="fr-FR" sz="2400" dirty="0"/>
              <a:t> </a:t>
            </a:r>
            <a:r>
              <a:rPr lang="fr-FR" sz="2400" dirty="0" smtClean="0"/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Dans les départements de l’</a:t>
            </a:r>
            <a:r>
              <a:rPr lang="fr-FR" sz="2400" dirty="0" err="1" smtClean="0"/>
              <a:t>Atacora</a:t>
            </a:r>
            <a:r>
              <a:rPr lang="fr-FR" sz="2400" dirty="0" smtClean="0"/>
              <a:t> et de la </a:t>
            </a:r>
            <a:r>
              <a:rPr lang="fr-FR" sz="2400" dirty="0" err="1" smtClean="0"/>
              <a:t>Donga</a:t>
            </a:r>
            <a:r>
              <a:rPr lang="fr-FR" sz="2400" dirty="0" smtClean="0"/>
              <a:t> le pourcentage des ménages qui sont dans cette   situation représentent respectivement 79,4% et 72,9% </a:t>
            </a:r>
          </a:p>
        </p:txBody>
      </p:sp>
    </p:spTree>
    <p:extLst>
      <p:ext uri="{BB962C8B-B14F-4D97-AF65-F5344CB8AC3E}">
        <p14:creationId xmlns:p14="http://schemas.microsoft.com/office/powerpoint/2010/main" val="400988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97818334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7315200" y="4038600"/>
            <a:ext cx="457200" cy="3047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" y="1676400"/>
            <a:ext cx="8610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Dans les départements de </a:t>
            </a:r>
            <a:r>
              <a:rPr lang="fr-FR" sz="2400" dirty="0"/>
              <a:t>l’</a:t>
            </a:r>
            <a:r>
              <a:rPr lang="fr-FR" sz="2400" dirty="0" err="1"/>
              <a:t>Atacora</a:t>
            </a:r>
            <a:r>
              <a:rPr lang="fr-FR" sz="2400" dirty="0"/>
              <a:t> et </a:t>
            </a:r>
            <a:r>
              <a:rPr lang="fr-FR" sz="2400" dirty="0" smtClean="0"/>
              <a:t>de la </a:t>
            </a:r>
            <a:r>
              <a:rPr lang="fr-FR" sz="2400" dirty="0" err="1" smtClean="0"/>
              <a:t>Donga</a:t>
            </a:r>
            <a:r>
              <a:rPr lang="fr-FR" sz="2400" dirty="0" smtClean="0"/>
              <a:t>, respectivement </a:t>
            </a:r>
            <a:r>
              <a:rPr lang="fr-FR" sz="2400" dirty="0"/>
              <a:t>6,8% et 5,4% de la population utilisent à la fois des sources d’eau de boisson améliorées et des toilettes améliorées non partagées</a:t>
            </a:r>
            <a:endParaRPr lang="fr-FR" sz="2400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Cet pourcentage est relativement faible à celui du niveau national (11%)</a:t>
            </a:r>
            <a:r>
              <a:rPr lang="fr-FR" sz="2400" dirty="0"/>
              <a:t/>
            </a:r>
            <a:br>
              <a:rPr lang="fr-FR" sz="2400" dirty="0"/>
            </a:b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107603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777462721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7315200" y="4038600"/>
            <a:ext cx="457200" cy="3047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4160694"/>
              </p:ext>
            </p:extLst>
          </p:nvPr>
        </p:nvGraphicFramePr>
        <p:xfrm>
          <a:off x="457200" y="2493168"/>
          <a:ext cx="8153400" cy="3145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" name="Rectangle 5"/>
          <p:cNvSpPr/>
          <p:nvPr/>
        </p:nvSpPr>
        <p:spPr>
          <a:xfrm>
            <a:off x="304800" y="1447800"/>
            <a:ext cx="8458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Pourcentage d'enfants dont les matières fécales ont été évacuées en toute sécurité</a:t>
            </a:r>
          </a:p>
        </p:txBody>
      </p:sp>
    </p:spTree>
    <p:extLst>
      <p:ext uri="{BB962C8B-B14F-4D97-AF65-F5344CB8AC3E}">
        <p14:creationId xmlns:p14="http://schemas.microsoft.com/office/powerpoint/2010/main" val="411906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926345560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7315200" y="4038600"/>
            <a:ext cx="457200" cy="3047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447800"/>
            <a:ext cx="8458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Pourcentage de ménages avec lieu spécifique pour le lavage des mains où de l'eau et du savon ou autre produit nettoyant sont présents</a:t>
            </a:r>
          </a:p>
        </p:txBody>
      </p:sp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3349679"/>
              </p:ext>
            </p:extLst>
          </p:nvPr>
        </p:nvGraphicFramePr>
        <p:xfrm>
          <a:off x="304801" y="2057400"/>
          <a:ext cx="8458198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71641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154254888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Rectangle 8"/>
          <p:cNvSpPr/>
          <p:nvPr/>
        </p:nvSpPr>
        <p:spPr>
          <a:xfrm>
            <a:off x="381000" y="1524000"/>
            <a:ext cx="86106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/>
              <a:t>L’ISF au Bénin est de  5,7 enfants par </a:t>
            </a:r>
            <a:r>
              <a:rPr lang="fr-FR" sz="2000" dirty="0" smtClean="0"/>
              <a:t>femme aussi bien au niveau national que dans les départements de </a:t>
            </a:r>
            <a:r>
              <a:rPr lang="fr-FR" sz="2000" dirty="0" err="1" smtClean="0"/>
              <a:t>lAtacora</a:t>
            </a:r>
            <a:r>
              <a:rPr lang="fr-FR" sz="2000" dirty="0" smtClean="0"/>
              <a:t> et de la </a:t>
            </a:r>
            <a:r>
              <a:rPr lang="fr-FR" sz="2000" dirty="0" err="1" smtClean="0"/>
              <a:t>Donga</a:t>
            </a:r>
            <a:endParaRPr lang="fr-FR" sz="2000" dirty="0" smtClean="0"/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Par rapport </a:t>
            </a:r>
            <a:r>
              <a:rPr lang="fr-FR" sz="2000" dirty="0"/>
              <a:t>au niveau national (94 pour </a:t>
            </a:r>
            <a:r>
              <a:rPr lang="fr-FR" sz="2000" dirty="0" smtClean="0"/>
              <a:t>mille), le taux </a:t>
            </a:r>
            <a:r>
              <a:rPr lang="fr-FR" sz="2000" dirty="0"/>
              <a:t>de natalité des </a:t>
            </a:r>
            <a:r>
              <a:rPr lang="fr-FR" sz="2000" dirty="0" smtClean="0"/>
              <a:t>adolescentes </a:t>
            </a:r>
            <a:r>
              <a:rPr lang="fr-FR" sz="2000" dirty="0"/>
              <a:t>(taux de fécondité par âge spécifique pour les femmes de 15-19 ans) </a:t>
            </a:r>
            <a:r>
              <a:rPr lang="fr-FR" sz="2000" dirty="0" smtClean="0"/>
              <a:t>est relativement élevé dans les départements de l’</a:t>
            </a:r>
            <a:r>
              <a:rPr lang="fr-FR" sz="2000" dirty="0" err="1" smtClean="0"/>
              <a:t>Atacora</a:t>
            </a:r>
            <a:r>
              <a:rPr lang="fr-FR" sz="2000" dirty="0" smtClean="0"/>
              <a:t> (106 pour mille) et de la </a:t>
            </a:r>
            <a:r>
              <a:rPr lang="fr-FR" sz="2000" dirty="0" err="1" smtClean="0"/>
              <a:t>Donga</a:t>
            </a:r>
            <a:r>
              <a:rPr lang="fr-FR" sz="2000" dirty="0" smtClean="0"/>
              <a:t> (115 pour mille)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Dans l’</a:t>
            </a:r>
            <a:r>
              <a:rPr lang="fr-FR" sz="2000" dirty="0" err="1" smtClean="0"/>
              <a:t>Atacora</a:t>
            </a:r>
            <a:r>
              <a:rPr lang="fr-FR" sz="2000" dirty="0"/>
              <a:t>, 27,7% </a:t>
            </a:r>
            <a:r>
              <a:rPr lang="fr-FR" sz="2000" dirty="0" smtClean="0"/>
              <a:t>de </a:t>
            </a:r>
            <a:r>
              <a:rPr lang="fr-FR" sz="2000" dirty="0"/>
              <a:t>femmes de 20-24 ans </a:t>
            </a:r>
            <a:r>
              <a:rPr lang="fr-FR" sz="2000" dirty="0" smtClean="0"/>
              <a:t>ont </a:t>
            </a:r>
            <a:r>
              <a:rPr lang="fr-FR" sz="2000" dirty="0"/>
              <a:t>eu une naissance vivante avant 18 </a:t>
            </a:r>
            <a:r>
              <a:rPr lang="fr-FR" sz="2000" dirty="0" smtClean="0"/>
              <a:t>ans contre 22,8% pour la </a:t>
            </a:r>
            <a:r>
              <a:rPr lang="fr-FR" sz="2000" dirty="0" err="1" smtClean="0"/>
              <a:t>Donga</a:t>
            </a:r>
            <a:r>
              <a:rPr lang="fr-FR" sz="2000" dirty="0" smtClean="0"/>
              <a:t> et 19,4% pour le niveau national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43599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endParaRPr lang="fr-FR" sz="2200" dirty="0" smtClean="0"/>
          </a:p>
          <a:p>
            <a:pPr marL="0" indent="0" algn="just">
              <a:buNone/>
            </a:pPr>
            <a:r>
              <a:rPr lang="fr-FR" sz="2200" dirty="0" smtClean="0"/>
              <a:t> </a:t>
            </a:r>
            <a:endParaRPr lang="en-US" sz="2200" dirty="0" smtClean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1299060030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" name="Espace réservé du contenu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1182134"/>
              </p:ext>
            </p:extLst>
          </p:nvPr>
        </p:nvGraphicFramePr>
        <p:xfrm>
          <a:off x="469604" y="1589444"/>
          <a:ext cx="8521996" cy="4430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6104"/>
                <a:gridCol w="6405892"/>
              </a:tblGrid>
              <a:tr h="503328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 dirty="0">
                          <a:effectLst/>
                        </a:rPr>
                        <a:t>Indicateur MICS</a:t>
                      </a:r>
                      <a:endParaRPr lang="fr-FR" sz="1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 dirty="0">
                          <a:effectLst/>
                        </a:rPr>
                        <a:t>Indicateur des OMD</a:t>
                      </a:r>
                      <a:endParaRPr lang="fr-FR" sz="1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1.8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Prévalence de l’insuffisance pondérale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2.1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Taux net de fréquentation du primaire 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2.2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Enfants atteignant la dernière classe du primaire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2.3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Taux d’alphabétisation des jeunes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3.1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Indice de parité entre les sexes (niveau primaire)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3.2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Indice de parité entre les sexes (niveau secondaire)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4.1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Taux de mortalité infanto-juvénile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4.2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Taux de mortalité infantile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436336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4.3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 dirty="0">
                          <a:effectLst/>
                        </a:rPr>
                        <a:t>Couverture vaccinale de la rougeole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475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0283791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304800" y="1752600"/>
            <a:ext cx="8534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17,8% de femmes de 15-49 ans actuellement mariées ou en union qui utilisent (ou dont le conjoint utilise) une méthode de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contraception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Par au niveau national,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 pourcentage est relativement faible dans l’</a:t>
            </a:r>
            <a:r>
              <a:rPr lang="fr-F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Atacora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(15,4%) et critique dans la </a:t>
            </a:r>
            <a:r>
              <a:rPr lang="fr-F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Donga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(6,6%)</a:t>
            </a:r>
          </a:p>
          <a:p>
            <a:endParaRPr lang="fr-FR" sz="2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64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831747089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4004266"/>
              </p:ext>
            </p:extLst>
          </p:nvPr>
        </p:nvGraphicFramePr>
        <p:xfrm>
          <a:off x="457200" y="2294930"/>
          <a:ext cx="8229600" cy="3191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8" name="Rectangle 7"/>
          <p:cNvSpPr/>
          <p:nvPr/>
        </p:nvSpPr>
        <p:spPr>
          <a:xfrm>
            <a:off x="304800" y="1371600"/>
            <a:ext cx="8534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Pourcentage de femmes de 15-49 ans actuellement mariées ou en union avec un homme et ayant un besoin non satisfait en matière de planification 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familiale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96048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718156998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6663635"/>
              </p:ext>
            </p:extLst>
          </p:nvPr>
        </p:nvGraphicFramePr>
        <p:xfrm>
          <a:off x="381000" y="1721643"/>
          <a:ext cx="8382000" cy="429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0" name="Rectangle 9"/>
          <p:cNvSpPr/>
          <p:nvPr/>
        </p:nvSpPr>
        <p:spPr>
          <a:xfrm>
            <a:off x="3057525" y="16002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Pourcentage </a:t>
            </a:r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des femmes de 15-49 ans ayant eu une naissance vivante dans les 2 dernières années selon la personne qui a dispensé les soins prénatals pour la dernière 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naissance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09538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176709169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228600" y="1676400"/>
            <a:ext cx="861060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Dans l’</a:t>
            </a:r>
            <a:r>
              <a:rPr lang="fr-FR" sz="20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Atacora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, 81,5% des 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femmes de 15-49 ans ayant eu une naissance vivante dans les 2 dernières années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ont eu </a:t>
            </a:r>
            <a:r>
              <a:rPr lang="fr-FR" sz="2000" dirty="0" smtClean="0"/>
              <a:t>une assistance qualifiée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lors de l'accouchement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Ce pourcentage est de 78,1% dans la </a:t>
            </a:r>
            <a:r>
              <a:rPr lang="fr-FR" sz="2000" dirty="0" err="1" smtClean="0">
                <a:latin typeface="Arial" panose="020B0604020202020204" pitchFamily="34" charset="0"/>
                <a:cs typeface="Courier New" panose="02070309020205020404" pitchFamily="49" charset="0"/>
              </a:rPr>
              <a:t>Donga</a:t>
            </a: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 contre 77,2% au niveau national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Pour ce qui est du lieu </a:t>
            </a:r>
            <a:r>
              <a:rPr lang="fr-FR" sz="2000" dirty="0">
                <a:latin typeface="Arial" panose="020B0604020202020204" pitchFamily="34" charset="0"/>
                <a:cs typeface="Courier New" panose="02070309020205020404" pitchFamily="49" charset="0"/>
              </a:rPr>
              <a:t>de l’accouchement, 80,9% des femmes de 15-49 ans </a:t>
            </a: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dans l’</a:t>
            </a:r>
            <a:r>
              <a:rPr lang="fr-FR" sz="2000" dirty="0" err="1" smtClean="0">
                <a:latin typeface="Arial" panose="020B0604020202020204" pitchFamily="34" charset="0"/>
                <a:cs typeface="Courier New" panose="02070309020205020404" pitchFamily="49" charset="0"/>
              </a:rPr>
              <a:t>Atacora</a:t>
            </a: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, ayant </a:t>
            </a:r>
            <a:r>
              <a:rPr lang="fr-FR" sz="2000" dirty="0">
                <a:latin typeface="Arial" panose="020B0604020202020204" pitchFamily="34" charset="0"/>
                <a:cs typeface="Courier New" panose="02070309020205020404" pitchFamily="49" charset="0"/>
              </a:rPr>
              <a:t>eu une naissance vivante dans les 2 dernières </a:t>
            </a: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années, ont </a:t>
            </a:r>
            <a:r>
              <a:rPr lang="fr-FR" sz="2000" dirty="0"/>
              <a:t>accouché dans un établissement de </a:t>
            </a:r>
            <a:r>
              <a:rPr lang="fr-FR" sz="2000" dirty="0" smtClean="0"/>
              <a:t>santé</a:t>
            </a: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 lors de leur </a:t>
            </a:r>
            <a:r>
              <a:rPr lang="fr-FR" sz="2000" dirty="0">
                <a:latin typeface="Arial" panose="020B0604020202020204" pitchFamily="34" charset="0"/>
                <a:cs typeface="Courier New" panose="02070309020205020404" pitchFamily="49" charset="0"/>
              </a:rPr>
              <a:t>dernière </a:t>
            </a: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naissance</a:t>
            </a:r>
            <a:r>
              <a:rPr lang="fr-FR" sz="2000" dirty="0" smtClean="0"/>
              <a:t> contre 77,4% pour la </a:t>
            </a:r>
            <a:r>
              <a:rPr lang="fr-FR" sz="2000" dirty="0" err="1" smtClean="0"/>
              <a:t>Donga</a:t>
            </a:r>
            <a:r>
              <a:rPr lang="fr-FR" sz="2000" dirty="0" smtClean="0"/>
              <a:t> et 87% pour le niveau national</a:t>
            </a:r>
          </a:p>
          <a:p>
            <a:endParaRPr lang="fr-FR" dirty="0"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49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338852332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7061631"/>
              </p:ext>
            </p:extLst>
          </p:nvPr>
        </p:nvGraphicFramePr>
        <p:xfrm>
          <a:off x="230578" y="2895600"/>
          <a:ext cx="8532421" cy="312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" y="1524000"/>
            <a:ext cx="86868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Examens de santé post-natals des 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nouveau-nés</a:t>
            </a:r>
          </a:p>
          <a:p>
            <a:r>
              <a:rPr lang="fr-FR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Pourcentage </a:t>
            </a:r>
            <a:r>
              <a:rPr lang="fr-FR" sz="16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 femmes de 15-49 ans ayant eu une naissance vivante dans les 2 dernières années dont la dernière naissance a reçu des examens de santé dans le centre de santé ou à la maison après la </a:t>
            </a:r>
            <a:r>
              <a:rPr lang="fr-FR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naissance et </a:t>
            </a:r>
            <a:r>
              <a:rPr lang="fr-FR" sz="16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pourcentage qui ont reçu des examens de santé </a:t>
            </a:r>
            <a:r>
              <a:rPr lang="fr-FR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post-natals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193968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338852332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9441849"/>
              </p:ext>
            </p:extLst>
          </p:nvPr>
        </p:nvGraphicFramePr>
        <p:xfrm>
          <a:off x="228600" y="3048000"/>
          <a:ext cx="83820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" name="Rectangle 5"/>
          <p:cNvSpPr/>
          <p:nvPr/>
        </p:nvSpPr>
        <p:spPr>
          <a:xfrm>
            <a:off x="228600" y="1447800"/>
            <a:ext cx="8763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Examens de santé post-natals des 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mères</a:t>
            </a:r>
            <a:endParaRPr lang="fr-FR" b="1" dirty="0">
              <a:latin typeface="Arial" panose="020B0604020202020204" pitchFamily="34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r>
              <a:rPr lang="fr-FR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Pourcentage de femmes de 15-49 ans ayant eu une naissance vivante dans les 2 dernières années dont la dernière naissance a reçu des examens de santé dans le centre de santé ou à la maison après la naissance et pourcentage qui ont reçu des examens de santé post-natals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800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896725771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5686727"/>
              </p:ext>
            </p:extLst>
          </p:nvPr>
        </p:nvGraphicFramePr>
        <p:xfrm>
          <a:off x="533400" y="2514600"/>
          <a:ext cx="7924800" cy="3505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" name="Rectangle 5"/>
          <p:cNvSpPr/>
          <p:nvPr/>
        </p:nvSpPr>
        <p:spPr>
          <a:xfrm>
            <a:off x="228600" y="1447800"/>
            <a:ext cx="8763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Fréquentation du préscolaire</a:t>
            </a:r>
          </a:p>
          <a:p>
            <a:r>
              <a:rPr lang="fr-FR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Pourcentage </a:t>
            </a:r>
            <a:r>
              <a:rPr lang="fr-FR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d'enfants de 36-59 mois qui fréquentent un programme d'éducation préscolaire organisé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6742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4094178848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228600" y="1447800"/>
            <a:ext cx="8763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dirty="0"/>
              <a:t>Soutien à </a:t>
            </a:r>
            <a:r>
              <a:rPr lang="fr-FR" sz="1400" b="1" dirty="0" smtClean="0"/>
              <a:t>l'apprentissage</a:t>
            </a:r>
          </a:p>
          <a:p>
            <a:r>
              <a:rPr lang="fr-FR" sz="1400" dirty="0" smtClean="0"/>
              <a:t>Pourcentage </a:t>
            </a:r>
            <a:r>
              <a:rPr lang="fr-FR" sz="1400" dirty="0"/>
              <a:t>d'enfants de 36-59 mois avec qui un membre adulte du ménage s'est engagé dans des activités de promotion d’apprentissage et de préparation scolaire dans les 3 derniers jours et engagement dans de telles activités du parent (père, mère) biologique</a:t>
            </a:r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9072682"/>
              </p:ext>
            </p:extLst>
          </p:nvPr>
        </p:nvGraphicFramePr>
        <p:xfrm>
          <a:off x="228600" y="2401907"/>
          <a:ext cx="8458200" cy="3541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62033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4094178848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Rectangle 6"/>
          <p:cNvSpPr/>
          <p:nvPr/>
        </p:nvSpPr>
        <p:spPr>
          <a:xfrm>
            <a:off x="381000" y="1498629"/>
            <a:ext cx="8610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54,2% d'enfants 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 moins de 5 ans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dans l’</a:t>
            </a:r>
            <a:r>
              <a:rPr lang="fr-FR" sz="20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Atacora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jouent avec </a:t>
            </a:r>
            <a:r>
              <a:rPr lang="fr-FR" sz="2000" dirty="0"/>
              <a:t>d</a:t>
            </a:r>
            <a:r>
              <a:rPr lang="fr-FR" sz="2000" dirty="0" smtClean="0"/>
              <a:t>eux </a:t>
            </a:r>
            <a:r>
              <a:rPr lang="fr-FR" sz="2000" dirty="0"/>
              <a:t>ou plus types de </a:t>
            </a:r>
            <a:r>
              <a:rPr lang="fr-FR" sz="2000" dirty="0" smtClean="0"/>
              <a:t>jouets et 1,4% </a:t>
            </a:r>
            <a:r>
              <a:rPr lang="fr-FR" sz="2000" dirty="0"/>
              <a:t>d'enfants vivant dans les ménages </a:t>
            </a:r>
            <a:r>
              <a:rPr lang="fr-FR" sz="2000" dirty="0" smtClean="0"/>
              <a:t>ont </a:t>
            </a:r>
            <a:r>
              <a:rPr lang="fr-FR" sz="2000" dirty="0"/>
              <a:t>pour </a:t>
            </a:r>
            <a:r>
              <a:rPr lang="fr-FR" sz="2000" dirty="0" smtClean="0"/>
              <a:t>l'enfant </a:t>
            </a:r>
            <a:r>
              <a:rPr lang="fr-FR" sz="2000" dirty="0"/>
              <a:t>3 ou plus </a:t>
            </a:r>
            <a:r>
              <a:rPr lang="fr-FR" sz="2000" dirty="0" smtClean="0"/>
              <a:t>livres </a:t>
            </a:r>
            <a:r>
              <a:rPr lang="fr-FR" sz="2000" dirty="0"/>
              <a:t>contre respectivement </a:t>
            </a:r>
            <a:r>
              <a:rPr lang="fr-FR" sz="2000" dirty="0" smtClean="0"/>
              <a:t>35,4% et 0% dans la </a:t>
            </a:r>
            <a:r>
              <a:rPr lang="fr-FR" sz="2000" dirty="0" err="1" smtClean="0"/>
              <a:t>Donga</a:t>
            </a:r>
            <a:endParaRPr lang="fr-FR" sz="2000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Au plan national, ces pourcentages sont respectivement de 46,7% et de 1,4%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Dans l’</a:t>
            </a:r>
            <a:r>
              <a:rPr lang="fr-FR" sz="2000" dirty="0" err="1" smtClean="0"/>
              <a:t>Atacora</a:t>
            </a:r>
            <a:r>
              <a:rPr lang="fr-FR" sz="2000" dirty="0" smtClean="0"/>
              <a:t>, 21% </a:t>
            </a:r>
            <a:r>
              <a:rPr lang="fr-FR" sz="2000" dirty="0"/>
              <a:t>d'enfants de moins de 5 ans </a:t>
            </a:r>
            <a:r>
              <a:rPr lang="fr-FR" sz="2000" dirty="0" smtClean="0"/>
              <a:t>sont </a:t>
            </a:r>
            <a:r>
              <a:rPr lang="fr-FR" sz="2000" dirty="0"/>
              <a:t>l</a:t>
            </a:r>
            <a:r>
              <a:rPr lang="fr-FR" sz="2000" dirty="0" smtClean="0"/>
              <a:t>aissés </a:t>
            </a:r>
            <a:r>
              <a:rPr lang="fr-FR" sz="2000" dirty="0"/>
              <a:t>sous garde inadéquate au moins une fois </a:t>
            </a:r>
            <a:r>
              <a:rPr lang="fr-FR" sz="2000" dirty="0" smtClean="0"/>
              <a:t>durant </a:t>
            </a:r>
            <a:r>
              <a:rPr lang="fr-FR" sz="2000" dirty="0"/>
              <a:t>la dernière </a:t>
            </a:r>
            <a:r>
              <a:rPr lang="fr-FR" sz="2000" dirty="0" smtClean="0"/>
              <a:t>semaine précédant  l’enquête contre 41,7% pour la </a:t>
            </a:r>
            <a:r>
              <a:rPr lang="fr-FR" sz="2000" dirty="0" err="1" smtClean="0"/>
              <a:t>Donga</a:t>
            </a:r>
            <a:r>
              <a:rPr lang="fr-FR" sz="2000" dirty="0" smtClean="0"/>
              <a:t> et 34,1% au plan national</a:t>
            </a:r>
          </a:p>
        </p:txBody>
      </p:sp>
    </p:spTree>
    <p:extLst>
      <p:ext uri="{BB962C8B-B14F-4D97-AF65-F5344CB8AC3E}">
        <p14:creationId xmlns:p14="http://schemas.microsoft.com/office/powerpoint/2010/main" val="110903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777883592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3154151"/>
              </p:ext>
            </p:extLst>
          </p:nvPr>
        </p:nvGraphicFramePr>
        <p:xfrm>
          <a:off x="152400" y="2246531"/>
          <a:ext cx="8534400" cy="3697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" name="Rectangle 5"/>
          <p:cNvSpPr/>
          <p:nvPr/>
        </p:nvSpPr>
        <p:spPr>
          <a:xfrm>
            <a:off x="152400" y="1600200"/>
            <a:ext cx="8686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Indice de développement de la petite </a:t>
            </a:r>
            <a:r>
              <a:rPr lang="fr-FR" b="1" dirty="0" smtClean="0"/>
              <a:t>enfance</a:t>
            </a:r>
          </a:p>
          <a:p>
            <a:r>
              <a:rPr lang="fr-FR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Pourcentage </a:t>
            </a:r>
            <a:r>
              <a:rPr lang="fr-FR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d'enfants de 36-59 mois qui sont en bonne voie de </a:t>
            </a:r>
            <a:r>
              <a:rPr lang="fr-FR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développement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3998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endParaRPr lang="fr-FR" sz="2200" dirty="0" smtClean="0"/>
          </a:p>
          <a:p>
            <a:pPr marL="0" indent="0" algn="just">
              <a:buNone/>
            </a:pPr>
            <a:r>
              <a:rPr lang="fr-FR" sz="2200" dirty="0" smtClean="0"/>
              <a:t> </a:t>
            </a:r>
            <a:endParaRPr lang="en-US" sz="2200" dirty="0" smtClean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1961315021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" name="Espace réservé du contenu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62915185"/>
              </p:ext>
            </p:extLst>
          </p:nvPr>
        </p:nvGraphicFramePr>
        <p:xfrm>
          <a:off x="381000" y="1617921"/>
          <a:ext cx="8382000" cy="4325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1341"/>
                <a:gridCol w="6300659"/>
              </a:tblGrid>
              <a:tr h="600670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Indicateur MICS</a:t>
                      </a:r>
                      <a:endParaRPr lang="fr-FR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Indicateur des OMD</a:t>
                      </a:r>
                      <a:endParaRPr lang="fr-FR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52072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5.1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Taux de mortalité maternelle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52072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5.3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Taux de prévalence de la contraception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52072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5.4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Taux de fécondité des adolescentes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52072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5.4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Fécondité précoce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52072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5.6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Besoins non satisfaits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520723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6.2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Utilisation de condom avec partenaires non réguliers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600670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6.3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 dirty="0">
                          <a:effectLst/>
                        </a:rPr>
                        <a:t>Connaissance de la prévention du VIH parmi les jeunes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437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738172567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457200" y="1752600"/>
            <a:ext cx="842486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33,6% de femmes de 15-24</a:t>
            </a:r>
            <a:r>
              <a:rPr lang="fr-FR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ans dans l’</a:t>
            </a:r>
            <a:r>
              <a:rPr lang="fr-FR" sz="24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Atacora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sont alphabétisées contre 35,5% dans la </a:t>
            </a:r>
            <a:r>
              <a:rPr lang="fr-FR" sz="24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Donga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et 43,9% au plan national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>
                <a:latin typeface="Arial" panose="020B0604020202020204" pitchFamily="34" charset="0"/>
                <a:cs typeface="Courier New" panose="02070309020205020404" pitchFamily="49" charset="0"/>
              </a:rPr>
              <a:t>Par contre 54,5%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d’hommes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 15-24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  <a:cs typeface="Courier New" panose="02070309020205020404" pitchFamily="49" charset="0"/>
              </a:rPr>
              <a:t> 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ans dans l’</a:t>
            </a:r>
            <a:r>
              <a:rPr lang="fr-FR" sz="2400" dirty="0" err="1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Atacora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sont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alphabétisés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contre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52,5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% dans la </a:t>
            </a:r>
            <a:r>
              <a:rPr lang="fr-FR" sz="2400" dirty="0" err="1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Donga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et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59,6%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au plan national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912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393782448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304524"/>
              </p:ext>
            </p:extLst>
          </p:nvPr>
        </p:nvGraphicFramePr>
        <p:xfrm>
          <a:off x="381000" y="2667000"/>
          <a:ext cx="83820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8" name="Rectangle 7"/>
          <p:cNvSpPr/>
          <p:nvPr/>
        </p:nvSpPr>
        <p:spPr>
          <a:xfrm>
            <a:off x="152400" y="1524000"/>
            <a:ext cx="861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Préparation à </a:t>
            </a:r>
            <a:r>
              <a:rPr lang="fr-FR" b="1" dirty="0" smtClean="0"/>
              <a:t>l'école</a:t>
            </a:r>
          </a:p>
          <a:p>
            <a:r>
              <a:rPr lang="fr-FR" dirty="0" smtClean="0"/>
              <a:t>Pourcentage </a:t>
            </a:r>
            <a:r>
              <a:rPr lang="fr-FR" dirty="0"/>
              <a:t>d'enfants fréquentant la première classe du primaire qui ont fréquenté un établissement préscolaire l'année précédente</a:t>
            </a:r>
          </a:p>
        </p:txBody>
      </p:sp>
    </p:spTree>
    <p:extLst>
      <p:ext uri="{BB962C8B-B14F-4D97-AF65-F5344CB8AC3E}">
        <p14:creationId xmlns:p14="http://schemas.microsoft.com/office/powerpoint/2010/main" val="320288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067555590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Rectangle 7"/>
          <p:cNvSpPr/>
          <p:nvPr/>
        </p:nvSpPr>
        <p:spPr>
          <a:xfrm>
            <a:off x="152400" y="1524000"/>
            <a:ext cx="861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Fréquentation de l'école </a:t>
            </a:r>
            <a:r>
              <a:rPr lang="fr-FR" b="1" dirty="0" smtClean="0"/>
              <a:t>primaire ou secondaire </a:t>
            </a:r>
            <a:r>
              <a:rPr lang="fr-FR" b="1" dirty="0"/>
              <a:t>et enfants non </a:t>
            </a:r>
            <a:r>
              <a:rPr lang="fr-FR" b="1" dirty="0" smtClean="0"/>
              <a:t>scolarisés</a:t>
            </a:r>
            <a:endParaRPr lang="fr-FR" dirty="0"/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0711703"/>
              </p:ext>
            </p:extLst>
          </p:nvPr>
        </p:nvGraphicFramePr>
        <p:xfrm>
          <a:off x="152400" y="2133600"/>
          <a:ext cx="8610600" cy="403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32788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094569660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381000" y="1752600"/>
            <a:ext cx="8458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Au plan national, 84,8%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d’enfants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 moins de 5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ans à la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naissance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ont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été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enregistrés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auprès des autorités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civiles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81,6% ont été enregistrés dans l’</a:t>
            </a:r>
            <a:r>
              <a:rPr lang="fr-FR" sz="2400" dirty="0" err="1" smtClean="0"/>
              <a:t>Atacora</a:t>
            </a:r>
            <a:r>
              <a:rPr lang="fr-FR" sz="2400" dirty="0" smtClean="0"/>
              <a:t> contre 85,9% dans la </a:t>
            </a:r>
            <a:r>
              <a:rPr lang="fr-FR" sz="2400" dirty="0" err="1" smtClean="0"/>
              <a:t>Donga</a:t>
            </a:r>
            <a:r>
              <a:rPr lang="fr-FR" sz="2400" dirty="0" smtClean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24272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467616249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228600" y="1330667"/>
            <a:ext cx="8686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Au plan national, 84,8%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d’enfants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 moins de 5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ans à la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naissance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ont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été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enregistrés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auprès des autorités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civiles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81,6% ont été enregistrés dans l’</a:t>
            </a:r>
            <a:r>
              <a:rPr lang="fr-FR" sz="2400" dirty="0" err="1" smtClean="0"/>
              <a:t>Atacora</a:t>
            </a:r>
            <a:r>
              <a:rPr lang="fr-FR" sz="2400" dirty="0" smtClean="0"/>
              <a:t> contre 85,9% dans la </a:t>
            </a:r>
            <a:r>
              <a:rPr lang="fr-FR" sz="2400" dirty="0" err="1" smtClean="0"/>
              <a:t>Donga</a:t>
            </a:r>
            <a:r>
              <a:rPr lang="fr-FR" sz="2400" dirty="0" smtClean="0"/>
              <a:t>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/>
              <a:t>38% d'enfants de 5-17 ans </a:t>
            </a:r>
            <a:r>
              <a:rPr lang="fr-FR" sz="2400" dirty="0" smtClean="0"/>
              <a:t>travaillent </a:t>
            </a:r>
            <a:r>
              <a:rPr lang="fr-FR" sz="2400" dirty="0"/>
              <a:t>dans des conditions dangereuses durant la semaine </a:t>
            </a:r>
            <a:r>
              <a:rPr lang="fr-FR" sz="2400" dirty="0" smtClean="0"/>
              <a:t>précédant l’enquête contre 32,2% pour la </a:t>
            </a:r>
            <a:r>
              <a:rPr lang="fr-FR" sz="2400" dirty="0" err="1" smtClean="0"/>
              <a:t>Donga</a:t>
            </a:r>
            <a:r>
              <a:rPr lang="fr-FR" sz="2400" dirty="0" smtClean="0"/>
              <a:t> et 39,6% pour le niveau national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/>
              <a:t>Au total, </a:t>
            </a:r>
            <a:r>
              <a:rPr lang="fr-FR" sz="2400" dirty="0" smtClean="0"/>
              <a:t>55,9% </a:t>
            </a:r>
            <a:r>
              <a:rPr lang="fr-FR" sz="2400" dirty="0"/>
              <a:t>d'enfants de 5-17 ans </a:t>
            </a:r>
            <a:r>
              <a:rPr lang="fr-FR" sz="2400" dirty="0" smtClean="0"/>
              <a:t>travaillent dans l’</a:t>
            </a:r>
            <a:r>
              <a:rPr lang="fr-FR" sz="2400" dirty="0" err="1" smtClean="0"/>
              <a:t>Atacora</a:t>
            </a:r>
            <a:r>
              <a:rPr lang="fr-FR" sz="2400" dirty="0" smtClean="0"/>
              <a:t>, 50,5% dans la </a:t>
            </a:r>
            <a:r>
              <a:rPr lang="fr-FR" sz="2400" dirty="0" err="1" smtClean="0"/>
              <a:t>Donga</a:t>
            </a:r>
            <a:r>
              <a:rPr lang="fr-FR" sz="2400" dirty="0" smtClean="0"/>
              <a:t> et 52,5% au plan national</a:t>
            </a:r>
          </a:p>
        </p:txBody>
      </p:sp>
    </p:spTree>
    <p:extLst>
      <p:ext uri="{BB962C8B-B14F-4D97-AF65-F5344CB8AC3E}">
        <p14:creationId xmlns:p14="http://schemas.microsoft.com/office/powerpoint/2010/main" val="19671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152093990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228600" y="1330667"/>
            <a:ext cx="8686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Au plan national, n'importe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quelle méthode de discipline 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violente est appliquée à </a:t>
            </a:r>
            <a:r>
              <a:rPr lang="fr-FR" sz="2400" dirty="0" smtClean="0"/>
              <a:t>91,1</a:t>
            </a:r>
            <a:r>
              <a:rPr lang="fr-FR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%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d'enfants de 1-14 ans 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 smtClean="0"/>
              <a:t>Cette méthode a été appliquée à 92,5</a:t>
            </a:r>
            <a:r>
              <a:rPr lang="fr-FR" sz="2400" dirty="0"/>
              <a:t>% </a:t>
            </a:r>
            <a:r>
              <a:rPr lang="fr-FR" sz="24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d'enfants de 1-14 ans </a:t>
            </a:r>
            <a:r>
              <a:rPr lang="fr-FR" sz="2400" dirty="0" smtClean="0"/>
              <a:t>dans l’</a:t>
            </a:r>
            <a:r>
              <a:rPr lang="fr-FR" sz="2400" dirty="0" err="1" smtClean="0"/>
              <a:t>Atacora</a:t>
            </a:r>
            <a:r>
              <a:rPr lang="fr-FR" sz="2400" dirty="0" smtClean="0"/>
              <a:t> contre 80,4% dans la </a:t>
            </a:r>
            <a:r>
              <a:rPr lang="fr-FR" sz="2400" dirty="0" err="1" smtClean="0"/>
              <a:t>Donga</a:t>
            </a:r>
            <a:endParaRPr lang="fr-FR" sz="2400" dirty="0" smtClean="0"/>
          </a:p>
        </p:txBody>
      </p:sp>
    </p:spTree>
    <p:extLst>
      <p:ext uri="{BB962C8B-B14F-4D97-AF65-F5344CB8AC3E}">
        <p14:creationId xmlns:p14="http://schemas.microsoft.com/office/powerpoint/2010/main" val="348578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432806546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0906557"/>
              </p:ext>
            </p:extLst>
          </p:nvPr>
        </p:nvGraphicFramePr>
        <p:xfrm>
          <a:off x="381000" y="2057400"/>
          <a:ext cx="8382000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1" name="Rectangle 10"/>
          <p:cNvSpPr/>
          <p:nvPr/>
        </p:nvSpPr>
        <p:spPr>
          <a:xfrm>
            <a:off x="381000" y="1447800"/>
            <a:ext cx="792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Mariage des enfants et polygamie (femmes)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3589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432806546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Rectangle 10"/>
          <p:cNvSpPr/>
          <p:nvPr/>
        </p:nvSpPr>
        <p:spPr>
          <a:xfrm>
            <a:off x="381000" y="1447800"/>
            <a:ext cx="792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Mariage des enfants et polygamie 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(hommes</a:t>
            </a:r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fr-FR" dirty="0"/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2351333"/>
              </p:ext>
            </p:extLst>
          </p:nvPr>
        </p:nvGraphicFramePr>
        <p:xfrm>
          <a:off x="381000" y="2057400"/>
          <a:ext cx="8382000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48156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35861802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6521012"/>
              </p:ext>
            </p:extLst>
          </p:nvPr>
        </p:nvGraphicFramePr>
        <p:xfrm>
          <a:off x="152400" y="1981200"/>
          <a:ext cx="8610600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" name="Rectangle 5"/>
          <p:cNvSpPr/>
          <p:nvPr/>
        </p:nvSpPr>
        <p:spPr>
          <a:xfrm>
            <a:off x="228600" y="1600200"/>
            <a:ext cx="792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Mutilations génitales féminines/excision (MGF/E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4881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282008106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Rectangle 6"/>
          <p:cNvSpPr/>
          <p:nvPr/>
        </p:nvSpPr>
        <p:spPr>
          <a:xfrm>
            <a:off x="304800" y="1752600"/>
            <a:ext cx="85344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Dans l’</a:t>
            </a:r>
            <a:r>
              <a:rPr lang="fr-FR" sz="20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Atacora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, 41,0% 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des femmes de 15-49 ans qui pensent qu'il est justifié qu'un mari batte sa femme pour n'importe laquelle de ces 5 raisons (Si elle sort sans le lui dire, Si elle néglige les enfants, Si elle se dispute avec lui, Si elle refuse d'avoir des rapports sexuels avec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lui, </a:t>
            </a:r>
            <a:r>
              <a:rPr lang="fr-FR" sz="2000" dirty="0"/>
              <a:t>Si elle brûle la </a:t>
            </a:r>
            <a:r>
              <a:rPr lang="fr-FR" sz="2000" dirty="0" smtClean="0"/>
              <a:t>nourriture) contre 25,1% dans la </a:t>
            </a:r>
            <a:r>
              <a:rPr lang="fr-FR" sz="2000" dirty="0" err="1" smtClean="0"/>
              <a:t>Donga</a:t>
            </a:r>
            <a:r>
              <a:rPr lang="fr-FR" sz="2000" dirty="0" smtClean="0"/>
              <a:t> puis 36,1% a niveau national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cs typeface="Courier New" panose="02070309020205020404" pitchFamily="49" charset="0"/>
              </a:rPr>
              <a:t>Par contre, pour les mêmes raisons, 20,4% des hommes 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de 15-49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ans dans l’</a:t>
            </a:r>
            <a:r>
              <a:rPr lang="fr-FR" sz="20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Atacora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pensent qu'il est justifié qu'un mari batte sa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femme contre 15,3% dans la </a:t>
            </a:r>
            <a:r>
              <a:rPr lang="fr-FR" sz="20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Donga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et 16,6% au niveau national  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60513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endParaRPr lang="fr-FR" sz="2200" dirty="0" smtClean="0"/>
          </a:p>
          <a:p>
            <a:pPr marL="0" indent="0" algn="just">
              <a:buNone/>
            </a:pPr>
            <a:r>
              <a:rPr lang="fr-FR" sz="2200" dirty="0" smtClean="0"/>
              <a:t> </a:t>
            </a:r>
            <a:endParaRPr lang="en-US" sz="2200" dirty="0" smtClean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4104910353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" name="Espace réservé du contenu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84068894"/>
              </p:ext>
            </p:extLst>
          </p:nvPr>
        </p:nvGraphicFramePr>
        <p:xfrm>
          <a:off x="304800" y="1628553"/>
          <a:ext cx="8458200" cy="2486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0262"/>
                <a:gridCol w="6357938"/>
              </a:tblGrid>
              <a:tr h="344747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 dirty="0">
                          <a:effectLst/>
                        </a:rPr>
                        <a:t>Indicateur MICS</a:t>
                      </a:r>
                      <a:endParaRPr lang="fr-FR" sz="1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Indicateur des OMD</a:t>
                      </a:r>
                      <a:endParaRPr lang="fr-FR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515529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6.4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Ratio de fréquentation scolaire des orphelins par rapport aux non orphelins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515529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6.7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 dirty="0">
                          <a:effectLst/>
                        </a:rPr>
                        <a:t>Enfants de moins de 5 ans dormant sous moustiquaire imprégnée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344747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6.8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Traitement antipaludéen des enfants de moins de 5 ans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344747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7.8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Utilisation de sources d’eau et boissons améliorées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  <a:tr h="344747"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>
                          <a:effectLst/>
                        </a:rPr>
                        <a:t>OMD 7.9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800" u="none" strike="noStrike" dirty="0">
                          <a:effectLst/>
                        </a:rPr>
                        <a:t>Utilisation de toilettes améliorées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6" marR="5116" marT="5116" marB="0" anchor="ctr"/>
                </a:tc>
              </a:tr>
            </a:tbl>
          </a:graphicData>
        </a:graphic>
      </p:graphicFrame>
      <p:sp>
        <p:nvSpPr>
          <p:cNvPr id="11" name="ZoneTexte 10"/>
          <p:cNvSpPr txBox="1"/>
          <p:nvPr/>
        </p:nvSpPr>
        <p:spPr>
          <a:xfrm>
            <a:off x="228600" y="4191000"/>
            <a:ext cx="8610600" cy="246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eaLnBrk="0" hangingPunct="0">
              <a:spcBef>
                <a:spcPct val="20000"/>
              </a:spcBef>
              <a:buClr>
                <a:srgbClr val="00B050"/>
              </a:buClr>
              <a:buSzPct val="70000"/>
              <a:buFont typeface="Wingdings" pitchFamily="2" charset="2"/>
              <a:buChar char="q"/>
              <a:defRPr sz="2200">
                <a:latin typeface="+mj-lt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000">
                <a:latin typeface="+mj-lt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fr-FR" dirty="0"/>
              <a:t>L’enquête EMICoV permettra de disposer des autres indicateurs des OMD;</a:t>
            </a:r>
          </a:p>
          <a:p>
            <a:r>
              <a:rPr lang="fr-FR" dirty="0"/>
              <a:t>Réalisées en 2014 (MICS) et en 2015 (EMICoV), ces deux grandes opérations statistiques permettront de disposer de la situation de référence des indicateurs </a:t>
            </a:r>
            <a:r>
              <a:rPr lang="fr-FR" dirty="0" smtClean="0"/>
              <a:t>sur les ODD </a:t>
            </a:r>
            <a:r>
              <a:rPr lang="fr-FR" dirty="0"/>
              <a:t>et l’agenda mondial post-2015.</a:t>
            </a:r>
          </a:p>
        </p:txBody>
      </p:sp>
    </p:spTree>
    <p:extLst>
      <p:ext uri="{BB962C8B-B14F-4D97-AF65-F5344CB8AC3E}">
        <p14:creationId xmlns:p14="http://schemas.microsoft.com/office/powerpoint/2010/main" val="214661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642861890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211048"/>
              </p:ext>
            </p:extLst>
          </p:nvPr>
        </p:nvGraphicFramePr>
        <p:xfrm>
          <a:off x="457200" y="2057400"/>
          <a:ext cx="8229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" name="Rectangle 5"/>
          <p:cNvSpPr/>
          <p:nvPr/>
        </p:nvSpPr>
        <p:spPr>
          <a:xfrm>
            <a:off x="228600" y="1524000"/>
            <a:ext cx="8763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Arrangements de vie des enfants et </a:t>
            </a:r>
            <a:r>
              <a:rPr 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orphelins et </a:t>
            </a:r>
            <a:r>
              <a:rPr lang="fr-FR" b="1" dirty="0" smtClean="0"/>
              <a:t>Enfants </a:t>
            </a:r>
            <a:r>
              <a:rPr lang="fr-FR" b="1" dirty="0"/>
              <a:t>dont les parents vivent à l'étranger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869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114953680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753915"/>
              </p:ext>
            </p:extLst>
          </p:nvPr>
        </p:nvGraphicFramePr>
        <p:xfrm>
          <a:off x="381000" y="2438400"/>
          <a:ext cx="85344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7" name="Rectangle 6"/>
          <p:cNvSpPr/>
          <p:nvPr/>
        </p:nvSpPr>
        <p:spPr>
          <a:xfrm>
            <a:off x="381000" y="1600200"/>
            <a:ext cx="8305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spc="150" dirty="0"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Femmes et hommes ayant une connaissance approfondie de la transmission du VIH</a:t>
            </a:r>
            <a:endParaRPr lang="fr-F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827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114953680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Rectangle 7"/>
          <p:cNvSpPr/>
          <p:nvPr/>
        </p:nvSpPr>
        <p:spPr>
          <a:xfrm>
            <a:off x="304800" y="1828800"/>
            <a:ext cx="86106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Dans le département de l’</a:t>
            </a:r>
            <a:r>
              <a:rPr lang="fr-FR" sz="2000" dirty="0" err="1" smtClean="0"/>
              <a:t>Atacora</a:t>
            </a:r>
            <a:r>
              <a:rPr lang="fr-FR" sz="2000" dirty="0"/>
              <a:t>, 53,9% </a:t>
            </a:r>
            <a:r>
              <a:rPr lang="fr-FR" sz="2000" dirty="0" smtClean="0"/>
              <a:t>de </a:t>
            </a:r>
            <a:r>
              <a:rPr lang="fr-FR" sz="2000" dirty="0"/>
              <a:t>femmes de 15-49 </a:t>
            </a:r>
            <a:r>
              <a:rPr lang="fr-FR" sz="2000" dirty="0" smtClean="0"/>
              <a:t>ans, savent </a:t>
            </a:r>
            <a:r>
              <a:rPr lang="fr-FR" sz="2000" dirty="0"/>
              <a:t>que le VIH peut être transmis de la mère à </a:t>
            </a:r>
            <a:r>
              <a:rPr lang="fr-FR" sz="2000" dirty="0" smtClean="0"/>
              <a:t>l'enfant :  </a:t>
            </a:r>
            <a:r>
              <a:rPr lang="fr-FR" sz="2000" dirty="0"/>
              <a:t>Durant la grossesse, Durant </a:t>
            </a:r>
            <a:r>
              <a:rPr lang="fr-FR" sz="2000" dirty="0" smtClean="0"/>
              <a:t>l'accouchement et Par l'allaitement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La </a:t>
            </a:r>
            <a:r>
              <a:rPr lang="fr-FR" sz="2000" dirty="0" err="1" smtClean="0"/>
              <a:t>Donga</a:t>
            </a:r>
            <a:r>
              <a:rPr lang="fr-FR" sz="2000" dirty="0" smtClean="0"/>
              <a:t> affiche pour ces mêmes raisons un pourcentage de 67,3% contre 60,6% pour le niveau national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/>
              <a:t>Par contre pour les hommes dans l’</a:t>
            </a:r>
            <a:r>
              <a:rPr lang="fr-FR" sz="2000" dirty="0" err="1" smtClean="0"/>
              <a:t>Atacora</a:t>
            </a:r>
            <a:r>
              <a:rPr lang="fr-FR" sz="2000" dirty="0" smtClean="0"/>
              <a:t>, 54,5% savent </a:t>
            </a:r>
            <a:r>
              <a:rPr lang="fr-FR" sz="2000" dirty="0"/>
              <a:t>que le VIH peut être transmis de la mère à l'enfant :  Durant la grossesse, Durant </a:t>
            </a:r>
            <a:r>
              <a:rPr lang="fr-FR" sz="2000" dirty="0" smtClean="0"/>
              <a:t>l'accouchement </a:t>
            </a:r>
            <a:r>
              <a:rPr lang="fr-FR" sz="2000" dirty="0"/>
              <a:t>Par </a:t>
            </a:r>
            <a:r>
              <a:rPr lang="fr-FR" sz="2000" dirty="0" smtClean="0"/>
              <a:t>l'allaitement; 46,0% ont évoqué dans la </a:t>
            </a:r>
            <a:r>
              <a:rPr lang="fr-FR" sz="2000" dirty="0" err="1" smtClean="0"/>
              <a:t>Donga</a:t>
            </a:r>
            <a:r>
              <a:rPr lang="fr-FR" sz="2000" dirty="0" smtClean="0"/>
              <a:t> les mêmes raisons. Au niveau national, ce pourcentage est de 53,9%</a:t>
            </a:r>
            <a:endParaRPr lang="fr-FR" sz="200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930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775101137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9253969"/>
              </p:ext>
            </p:extLst>
          </p:nvPr>
        </p:nvGraphicFramePr>
        <p:xfrm>
          <a:off x="152400" y="2246530"/>
          <a:ext cx="8839200" cy="3925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" name="Rectangle 5"/>
          <p:cNvSpPr/>
          <p:nvPr/>
        </p:nvSpPr>
        <p:spPr>
          <a:xfrm>
            <a:off x="304800" y="1600200"/>
            <a:ext cx="8534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spc="150" dirty="0"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Attitudes bienveillantes envers les personnes vivant avec VIH/SIDA</a:t>
            </a:r>
            <a:endParaRPr lang="fr-F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19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67807149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76200" y="1447800"/>
            <a:ext cx="8915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spc="150" dirty="0"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Rapports sexuels avec partenaires multiples </a:t>
            </a:r>
            <a:endParaRPr lang="fr-FR" dirty="0">
              <a:latin typeface="+mn-lt"/>
            </a:endParaRPr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2169378"/>
              </p:ext>
            </p:extLst>
          </p:nvPr>
        </p:nvGraphicFramePr>
        <p:xfrm>
          <a:off x="304800" y="1905000"/>
          <a:ext cx="8382000" cy="4100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53616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1843933935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228600" y="1752600"/>
            <a:ext cx="8610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Dans l’</a:t>
            </a:r>
            <a:r>
              <a:rPr lang="fr-FR" sz="20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Atacora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, 1,2% </a:t>
            </a:r>
            <a:r>
              <a:rPr lang="fr-FR" sz="2000" dirty="0"/>
              <a:t>de femmes de 15-49 ans </a:t>
            </a:r>
            <a:r>
              <a:rPr lang="fr-FR" sz="2000" dirty="0" smtClean="0"/>
              <a:t>sont </a:t>
            </a:r>
            <a:r>
              <a:rPr lang="fr-FR" sz="2000" dirty="0"/>
              <a:t>exposées à </a:t>
            </a:r>
            <a:r>
              <a:rPr lang="fr-FR" sz="2000" dirty="0" smtClean="0"/>
              <a:t>tous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les 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trois médias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fr-FR" sz="2000" dirty="0"/>
              <a:t>Lisent </a:t>
            </a:r>
            <a:r>
              <a:rPr lang="fr-FR" sz="2000" dirty="0" smtClean="0"/>
              <a:t>un journal/magazine </a:t>
            </a:r>
            <a:r>
              <a:rPr lang="fr-FR" sz="2000" dirty="0"/>
              <a:t>au moins une fois par </a:t>
            </a:r>
            <a:r>
              <a:rPr lang="fr-FR" sz="2000" dirty="0" smtClean="0"/>
              <a:t>semaine</a:t>
            </a:r>
            <a:r>
              <a:rPr lang="fr-FR" sz="2000" dirty="0"/>
              <a:t>, Écoutent la radio au moins une fois par </a:t>
            </a:r>
            <a:r>
              <a:rPr lang="fr-FR" sz="2000" dirty="0" smtClean="0"/>
              <a:t>semaine, </a:t>
            </a:r>
            <a:r>
              <a:rPr lang="fr-FR" sz="2000" dirty="0"/>
              <a:t>Regardent la télévision au moins une fois par </a:t>
            </a:r>
            <a:r>
              <a:rPr lang="fr-FR" sz="2000" dirty="0" smtClean="0"/>
              <a:t>semaine)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au 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moins une fois par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semaine contre respectivement 1,9% et 2,4% pour la </a:t>
            </a:r>
            <a:r>
              <a:rPr lang="fr-FR" sz="20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Donga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et le niveau national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Quant aux hommes de la même tranche d’âge, 5,4%% sont exposés aux trois médias </a:t>
            </a:r>
            <a:r>
              <a:rPr lang="fr-FR" sz="2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au moins une fois par semaine 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contre 2,2% pour la </a:t>
            </a:r>
            <a:r>
              <a:rPr lang="fr-FR" sz="20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Donga</a:t>
            </a:r>
            <a:r>
              <a:rPr lang="fr-FR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et 5,4% pour le niveau national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251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327908231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5684949"/>
              </p:ext>
            </p:extLst>
          </p:nvPr>
        </p:nvGraphicFramePr>
        <p:xfrm>
          <a:off x="609600" y="2057400"/>
          <a:ext cx="8001000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9" name="Rectangle 8"/>
          <p:cNvSpPr/>
          <p:nvPr/>
        </p:nvSpPr>
        <p:spPr>
          <a:xfrm>
            <a:off x="533400" y="1600200"/>
            <a:ext cx="5791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Utilisation d'ordinateurs et d'Internet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3061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802023607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8068689"/>
              </p:ext>
            </p:extLst>
          </p:nvPr>
        </p:nvGraphicFramePr>
        <p:xfrm>
          <a:off x="304800" y="2057400"/>
          <a:ext cx="8305800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7" name="Rectangle 6"/>
          <p:cNvSpPr/>
          <p:nvPr/>
        </p:nvSpPr>
        <p:spPr>
          <a:xfrm>
            <a:off x="408166" y="1524000"/>
            <a:ext cx="60688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Satisfaction de vie générale et bonheur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579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226867646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Rectangle 6"/>
          <p:cNvSpPr/>
          <p:nvPr/>
        </p:nvSpPr>
        <p:spPr>
          <a:xfrm>
            <a:off x="228600" y="1524000"/>
            <a:ext cx="8458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dirty="0" smtClean="0"/>
              <a:t>Au plan national</a:t>
            </a:r>
            <a:r>
              <a:rPr lang="fr-FR" dirty="0"/>
              <a:t>, 1,8% de femmes de 15-49 </a:t>
            </a:r>
            <a:r>
              <a:rPr lang="fr-FR" dirty="0" smtClean="0"/>
              <a:t>ans, ont </a:t>
            </a:r>
            <a:r>
              <a:rPr lang="fr-FR" dirty="0"/>
              <a:t>consommé </a:t>
            </a:r>
            <a:r>
              <a:rPr lang="fr-FR" dirty="0" smtClean="0"/>
              <a:t>tous </a:t>
            </a:r>
            <a:r>
              <a:rPr lang="fr-FR" dirty="0"/>
              <a:t>produits avec </a:t>
            </a:r>
            <a:r>
              <a:rPr lang="fr-FR" dirty="0" smtClean="0"/>
              <a:t>tabac; à savoir : Seulement </a:t>
            </a:r>
            <a:r>
              <a:rPr lang="fr-FR" dirty="0"/>
              <a:t>des cigarettes, Cigarettes et autres produits avec </a:t>
            </a:r>
            <a:r>
              <a:rPr lang="fr-FR" dirty="0" smtClean="0"/>
              <a:t>tabac,</a:t>
            </a:r>
            <a:r>
              <a:rPr lang="fr-FR" dirty="0"/>
              <a:t> Seulement autres produits avec </a:t>
            </a:r>
            <a:r>
              <a:rPr lang="fr-FR" dirty="0" smtClean="0"/>
              <a:t>tabac; n'importe </a:t>
            </a:r>
            <a:r>
              <a:rPr lang="fr-FR" dirty="0"/>
              <a:t>quand pendant le dernier </a:t>
            </a:r>
            <a:r>
              <a:rPr lang="fr-FR" dirty="0" smtClean="0"/>
              <a:t>mois </a:t>
            </a:r>
            <a:r>
              <a:rPr lang="fr-FR" dirty="0"/>
              <a:t>précédant l’enquête contre </a:t>
            </a:r>
            <a:r>
              <a:rPr lang="fr-FR" dirty="0" smtClean="0"/>
              <a:t>11,9% pour l’</a:t>
            </a:r>
            <a:r>
              <a:rPr lang="fr-FR" dirty="0" err="1" smtClean="0"/>
              <a:t>Atacora</a:t>
            </a:r>
            <a:r>
              <a:rPr lang="fr-FR" dirty="0" smtClean="0"/>
              <a:t> et 1,4% pour la </a:t>
            </a:r>
            <a:r>
              <a:rPr lang="fr-FR" dirty="0" err="1" smtClean="0"/>
              <a:t>Donga</a:t>
            </a:r>
            <a:endParaRPr lang="fr-FR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dirty="0" smtClean="0"/>
              <a:t>Pour ce qui est des hommes, au </a:t>
            </a:r>
            <a:r>
              <a:rPr lang="fr-FR" dirty="0"/>
              <a:t>plan national, 13,8% </a:t>
            </a:r>
            <a:r>
              <a:rPr lang="fr-FR" dirty="0" smtClean="0"/>
              <a:t>d’entre eux </a:t>
            </a:r>
            <a:r>
              <a:rPr lang="fr-FR" dirty="0"/>
              <a:t>ont consommé tous produits avec tabac </a:t>
            </a:r>
            <a:r>
              <a:rPr lang="fr-FR" dirty="0" smtClean="0"/>
              <a:t>contre 29,7% pour l’</a:t>
            </a:r>
            <a:r>
              <a:rPr lang="fr-FR" dirty="0" err="1" smtClean="0"/>
              <a:t>Atacora</a:t>
            </a:r>
            <a:r>
              <a:rPr lang="fr-FR" dirty="0" smtClean="0"/>
              <a:t> et 13,9% pour la </a:t>
            </a:r>
            <a:r>
              <a:rPr lang="fr-FR" dirty="0" err="1" smtClean="0"/>
              <a:t>Donga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486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226867646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685800" y="1447800"/>
            <a:ext cx="792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Âge à la première cigarette et fréquence de consommation </a:t>
            </a: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9752524"/>
              </p:ext>
            </p:extLst>
          </p:nvPr>
        </p:nvGraphicFramePr>
        <p:xfrm>
          <a:off x="533400" y="2057400"/>
          <a:ext cx="83058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5160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500174"/>
            <a:ext cx="8848756" cy="4572032"/>
          </a:xfrm>
        </p:spPr>
        <p:txBody>
          <a:bodyPr/>
          <a:lstStyle/>
          <a:p>
            <a:pPr algn="just"/>
            <a:r>
              <a:rPr lang="fr-FR" sz="2600" dirty="0" smtClean="0"/>
              <a:t>Quatre questionnaires ont été utilisés: ménage, femme, enfant et homme.</a:t>
            </a:r>
          </a:p>
          <a:p>
            <a:pPr algn="just"/>
            <a:endParaRPr lang="fr-FR" sz="1500" dirty="0" smtClean="0"/>
          </a:p>
          <a:p>
            <a:pPr algn="just"/>
            <a:r>
              <a:rPr lang="fr-FR" sz="2600" dirty="0" smtClean="0"/>
              <a:t>Echantillon de l’enquête:</a:t>
            </a:r>
          </a:p>
          <a:p>
            <a:pPr marL="0" indent="0" algn="just">
              <a:buNone/>
            </a:pPr>
            <a:endParaRPr lang="fr-FR" sz="15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  <a:latin typeface="+mj-lt"/>
              </a:rPr>
              <a:t>                     14 077 </a:t>
            </a:r>
            <a:r>
              <a:rPr lang="fr-FR" sz="2600" dirty="0" smtClean="0">
                <a:latin typeface="+mj-lt"/>
              </a:rPr>
              <a:t>ménages urbains et ruraux enquêtés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>
              <a:solidFill>
                <a:srgbClr val="00B0F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                15 815 </a:t>
            </a:r>
            <a:r>
              <a:rPr lang="fr-FR" sz="2600" dirty="0" smtClean="0"/>
              <a:t>femmes de 15-49 ans  enquêtées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>
              <a:solidFill>
                <a:srgbClr val="00B0F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                12 250 </a:t>
            </a:r>
            <a:r>
              <a:rPr lang="fr-FR" sz="2600" dirty="0" smtClean="0"/>
              <a:t>enfants de moins de 5 ans et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100" dirty="0" smtClean="0">
              <a:solidFill>
                <a:srgbClr val="00B0F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                  4 371</a:t>
            </a:r>
            <a:r>
              <a:rPr lang="fr-FR" sz="2600" dirty="0" smtClean="0"/>
              <a:t> hommes de 15-49 ans.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70224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964084122"/>
              </p:ext>
            </p:extLst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8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685800" y="1447800"/>
            <a:ext cx="792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Consommation d'alcool </a:t>
            </a:r>
            <a:endParaRPr lang="fr-FR" dirty="0"/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3560383"/>
              </p:ext>
            </p:extLst>
          </p:nvPr>
        </p:nvGraphicFramePr>
        <p:xfrm>
          <a:off x="381000" y="2057400"/>
          <a:ext cx="8534399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44620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4" name="ZoneTexte 3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5" name="Image 4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3491413592"/>
              </p:ext>
            </p:extLst>
          </p:nvPr>
        </p:nvGraphicFramePr>
        <p:xfrm>
          <a:off x="152400" y="1524000"/>
          <a:ext cx="89154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2215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00174"/>
            <a:ext cx="8501122" cy="4572032"/>
          </a:xfrm>
        </p:spPr>
        <p:txBody>
          <a:bodyPr/>
          <a:lstStyle/>
          <a:p>
            <a:pPr algn="just"/>
            <a:r>
              <a:rPr lang="fr-FR" sz="2600" dirty="0" smtClean="0"/>
              <a:t>MICS Bénin 2014 c’est:</a:t>
            </a:r>
          </a:p>
          <a:p>
            <a:pPr algn="just">
              <a:buNone/>
            </a:pPr>
            <a:r>
              <a:rPr lang="fr-FR" sz="2600" dirty="0" smtClean="0"/>
              <a:t>	</a:t>
            </a:r>
            <a:r>
              <a:rPr lang="fr-FR" sz="2600" dirty="0" smtClean="0">
                <a:solidFill>
                  <a:srgbClr val="00B0F0"/>
                </a:solidFill>
                <a:latin typeface="+mj-lt"/>
              </a:rPr>
              <a:t>27</a:t>
            </a:r>
            <a:r>
              <a:rPr lang="fr-FR" sz="2600" dirty="0" smtClean="0">
                <a:latin typeface="+mj-lt"/>
              </a:rPr>
              <a:t> équipes de terrain et </a:t>
            </a:r>
            <a:r>
              <a:rPr lang="fr-FR" sz="2600" dirty="0" smtClean="0">
                <a:solidFill>
                  <a:srgbClr val="00B0F0"/>
                </a:solidFill>
                <a:latin typeface="+mj-lt"/>
              </a:rPr>
              <a:t>171</a:t>
            </a:r>
            <a:r>
              <a:rPr lang="fr-FR" sz="2600" dirty="0" smtClean="0">
                <a:latin typeface="+mj-lt"/>
              </a:rPr>
              <a:t> agents de terrain</a:t>
            </a:r>
          </a:p>
          <a:p>
            <a:pPr algn="just">
              <a:buNone/>
            </a:pPr>
            <a:endParaRPr lang="fr-FR" sz="1100" dirty="0" smtClean="0">
              <a:latin typeface="+mj-lt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33</a:t>
            </a:r>
            <a:r>
              <a:rPr lang="fr-FR" sz="2600" dirty="0" smtClean="0"/>
              <a:t> </a:t>
            </a:r>
            <a:r>
              <a:rPr lang="fr-FR" sz="2600" dirty="0"/>
              <a:t>jours de formation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latin typeface="+mj-lt"/>
              </a:rPr>
              <a:t>	   	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90</a:t>
            </a:r>
            <a:r>
              <a:rPr lang="fr-FR" sz="2600" dirty="0" smtClean="0"/>
              <a:t> jours de collecte sur le terrain (Juillet- Septembre 2014)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Et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 </a:t>
            </a:r>
            <a:r>
              <a:rPr lang="fr-FR" sz="2600" dirty="0"/>
              <a:t>L</a:t>
            </a:r>
            <a:r>
              <a:rPr lang="fr-FR" sz="2600" dirty="0" smtClean="0"/>
              <a:t>’utilisation du système </a:t>
            </a:r>
            <a:r>
              <a:rPr lang="fr-FR" sz="2800" dirty="0" smtClean="0"/>
              <a:t>CAPI pour la collecte des données;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14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>
                <a:solidFill>
                  <a:srgbClr val="00B0F0"/>
                </a:solidFill>
              </a:rPr>
              <a:t>     22</a:t>
            </a:r>
            <a:r>
              <a:rPr lang="fr-FR" sz="2800" dirty="0" smtClean="0"/>
              <a:t> spécialistes ayant assuré la formation des agents et la supervision de la collecte</a:t>
            </a:r>
            <a:endParaRPr lang="fr-FR" sz="28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600" dirty="0" smtClean="0"/>
              <a:t>                                   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en-US" sz="2600" dirty="0" smtClean="0"/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3764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428736"/>
            <a:ext cx="8786874" cy="4514864"/>
          </a:xfrm>
        </p:spPr>
        <p:txBody>
          <a:bodyPr/>
          <a:lstStyle/>
          <a:p>
            <a:pPr algn="just"/>
            <a:r>
              <a:rPr lang="fr-FR" sz="2400" dirty="0" smtClean="0"/>
              <a:t>MICS Bénin 2014, c’est :</a:t>
            </a:r>
          </a:p>
          <a:p>
            <a:pPr marL="0" indent="0" algn="just">
              <a:buNone/>
            </a:pPr>
            <a:r>
              <a:rPr lang="fr-FR" sz="2400" dirty="0" smtClean="0"/>
              <a:t>- Programme de contrôle et de cohérence installé dans l’application;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 Recrutement des enquêteurs fondé sur les expériences en matière d’enquêtes et tests de langue effectués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 Evaluation des enquêteurs sur la base de tests écrits et pratiques</a:t>
            </a:r>
            <a:endParaRPr lang="fr-FR" sz="24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-Utilisation du logiciel ENA pour la vérification des mesures anthropométriques;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-Contrôle de qualité au niveau des chef d’équipes présents sur le terrain avec les agents;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fr-FR" sz="2400" dirty="0" smtClean="0"/>
              <a:t>-Edition des données sur le terrain assurée par 9 éditeurs (1 éditeur pour 3 équipes).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400" dirty="0" smtClean="0"/>
              <a:t> 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3810000" y="6172200"/>
            <a:ext cx="2286000" cy="457200"/>
            <a:chOff x="3810000" y="6172200"/>
            <a:chExt cx="2286000" cy="523220"/>
          </a:xfrm>
        </p:grpSpPr>
        <p:sp>
          <p:nvSpPr>
            <p:cNvPr id="5" name="ZoneTexte 4"/>
            <p:cNvSpPr txBox="1"/>
            <p:nvPr/>
          </p:nvSpPr>
          <p:spPr>
            <a:xfrm>
              <a:off x="3810000" y="6172200"/>
              <a:ext cx="228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800" b="1" dirty="0" smtClean="0">
                  <a:solidFill>
                    <a:srgbClr val="003618"/>
                  </a:solidFill>
                </a:rPr>
                <a:t>INSAE</a:t>
              </a:r>
              <a:r>
                <a:rPr lang="fr-FR" sz="2800" b="1" dirty="0" smtClean="0">
                  <a:solidFill>
                    <a:srgbClr val="92D050"/>
                  </a:solidFill>
                </a:rPr>
                <a:t> </a:t>
              </a:r>
              <a:endParaRPr lang="fr-FR" sz="2800" b="1" dirty="0">
                <a:solidFill>
                  <a:srgbClr val="92D050"/>
                </a:solidFill>
              </a:endParaRPr>
            </a:p>
          </p:txBody>
        </p:sp>
        <p:pic>
          <p:nvPicPr>
            <p:cNvPr id="6" name="Image 5"/>
            <p:cNvPicPr/>
            <p:nvPr/>
          </p:nvPicPr>
          <p:blipFill>
            <a:blip r:embed="rId3" cstate="print"/>
            <a:srcRect r="2297"/>
            <a:stretch>
              <a:fillRect/>
            </a:stretch>
          </p:blipFill>
          <p:spPr bwMode="auto">
            <a:xfrm>
              <a:off x="5105400" y="6190922"/>
              <a:ext cx="771525" cy="50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" name="Diagramme 6"/>
          <p:cNvGraphicFramePr/>
          <p:nvPr>
            <p:extLst/>
          </p:nvPr>
        </p:nvGraphicFramePr>
        <p:xfrm>
          <a:off x="152400" y="76200"/>
          <a:ext cx="8915400" cy="1209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87811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9966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9966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8441</TotalTime>
  <Words>3399</Words>
  <Application>Microsoft Office PowerPoint</Application>
  <PresentationFormat>Affichage à l'écran (4:3)</PresentationFormat>
  <Paragraphs>645</Paragraphs>
  <Slides>71</Slides>
  <Notes>71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71</vt:i4>
      </vt:variant>
    </vt:vector>
  </HeadingPairs>
  <TitlesOfParts>
    <vt:vector size="80" baseType="lpstr">
      <vt:lpstr>Arial</vt:lpstr>
      <vt:lpstr>Calibri</vt:lpstr>
      <vt:lpstr>Courier New</vt:lpstr>
      <vt:lpstr>GillSans-Bold</vt:lpstr>
      <vt:lpstr>GillSans-Book</vt:lpstr>
      <vt:lpstr>SymbolMT</vt:lpstr>
      <vt:lpstr>Times New Roman</vt:lpstr>
      <vt:lpstr>Wingdings</vt:lpstr>
      <vt:lpstr>Default Design</vt:lpstr>
      <vt:lpstr>Présentation PowerPoint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UNICEF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Findings and Final Reports</dc:title>
  <dc:creator>UNICEF</dc:creator>
  <cp:keywords>MICS4;MICS</cp:keywords>
  <cp:lastModifiedBy>insae</cp:lastModifiedBy>
  <cp:revision>825</cp:revision>
  <cp:lastPrinted>2015-04-13T10:18:30Z</cp:lastPrinted>
  <dcterms:created xsi:type="dcterms:W3CDTF">2009-06-26T19:38:17Z</dcterms:created>
  <dcterms:modified xsi:type="dcterms:W3CDTF">2016-10-17T17:32:38Z</dcterms:modified>
</cp:coreProperties>
</file>