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8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9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0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3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5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27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29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98" r:id="rId2"/>
    <p:sldId id="322" r:id="rId3"/>
    <p:sldId id="326" r:id="rId4"/>
    <p:sldId id="329" r:id="rId5"/>
    <p:sldId id="330" r:id="rId6"/>
    <p:sldId id="331" r:id="rId7"/>
    <p:sldId id="323" r:id="rId8"/>
    <p:sldId id="324" r:id="rId9"/>
    <p:sldId id="325" r:id="rId10"/>
    <p:sldId id="327" r:id="rId11"/>
    <p:sldId id="297" r:id="rId12"/>
    <p:sldId id="299" r:id="rId13"/>
    <p:sldId id="300" r:id="rId14"/>
    <p:sldId id="312" r:id="rId15"/>
    <p:sldId id="315" r:id="rId16"/>
    <p:sldId id="316" r:id="rId17"/>
    <p:sldId id="317" r:id="rId18"/>
    <p:sldId id="314" r:id="rId19"/>
    <p:sldId id="319" r:id="rId20"/>
    <p:sldId id="318" r:id="rId21"/>
    <p:sldId id="301" r:id="rId22"/>
    <p:sldId id="302" r:id="rId23"/>
    <p:sldId id="320" r:id="rId24"/>
    <p:sldId id="321" r:id="rId25"/>
    <p:sldId id="303" r:id="rId26"/>
    <p:sldId id="304" r:id="rId27"/>
    <p:sldId id="305" r:id="rId28"/>
    <p:sldId id="328" r:id="rId29"/>
    <p:sldId id="306" r:id="rId30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ICEF" initials="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3C1"/>
    <a:srgbClr val="339933"/>
    <a:srgbClr val="008000"/>
    <a:srgbClr val="D6ECEE"/>
    <a:srgbClr val="3FCDFF"/>
    <a:srgbClr val="003618"/>
    <a:srgbClr val="003399"/>
    <a:srgbClr val="00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0504" autoAdjust="0"/>
  </p:normalViewPr>
  <p:slideViewPr>
    <p:cSldViewPr>
      <p:cViewPr varScale="1">
        <p:scale>
          <a:sx n="72" d="100"/>
          <a:sy n="72" d="100"/>
        </p:scale>
        <p:origin x="12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INSAE\MICS2013\Analyse\Rapport_preliminaire_indicateurs\KFR_2015\KFR_05032015\MICS%20Key%20Findings%20Report%20Template%20-%20Figures%2020140529%20FR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tygu\Desktop\KFR_2015\KFR_05032015\MICS%20Key%20Findings%20Report%20Template%20-%20Figures%2020140529%20FR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45275181723797E-2"/>
          <c:y val="0"/>
          <c:w val="0.95150571131879569"/>
          <c:h val="0.753585873396833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'(6) PNC'!$A$7</c:f>
              <c:strCache>
                <c:ptCount val="1"/>
                <c:pt idx="0">
                  <c:v>A la maison</c:v>
                </c:pt>
              </c:strCache>
            </c:strRef>
          </c:tx>
          <c:spPr>
            <a:solidFill>
              <a:schemeClr val="tx1"/>
            </a:solidFill>
            <a:ln w="19050">
              <a:solidFill>
                <a:schemeClr val="tx1"/>
              </a:solidFill>
            </a:ln>
          </c:spPr>
          <c:invertIfNegative val="0"/>
          <c:dLbls>
            <c:numFmt formatCode="#,##0" sourceLinked="0"/>
            <c:spPr>
              <a:noFill/>
              <a:ln w="19050"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'(6) PNC'!$B$5:$D$5</c:f>
              <c:strCache>
                <c:ptCount val="3"/>
                <c:pt idx="0">
                  <c:v>Lieu de l'accouchement</c:v>
                </c:pt>
                <c:pt idx="1">
                  <c:v>Examens de santé post-natals du nouveau-né</c:v>
                </c:pt>
                <c:pt idx="2">
                  <c:v>Examens de santé post-natals de la mère</c:v>
                </c:pt>
              </c:strCache>
            </c:strRef>
          </c:cat>
          <c:val>
            <c:numRef>
              <c:f>'(6) PNC'!$B$7:$D$7</c:f>
              <c:numCache>
                <c:formatCode>0.0</c:formatCode>
                <c:ptCount val="3"/>
                <c:pt idx="0" formatCode="General">
                  <c:v>12.5</c:v>
                </c:pt>
                <c:pt idx="1">
                  <c:v>23.038903872240336</c:v>
                </c:pt>
                <c:pt idx="2" formatCode="General">
                  <c:v>16.100000000000001</c:v>
                </c:pt>
              </c:numCache>
            </c:numRef>
          </c:val>
        </c:ser>
        <c:ser>
          <c:idx val="1"/>
          <c:order val="1"/>
          <c:tx>
            <c:strRef>
              <c:f>'(6) PNC'!$A$8</c:f>
              <c:strCache>
                <c:ptCount val="1"/>
                <c:pt idx="0">
                  <c:v>Structure de santé</c:v>
                </c:pt>
              </c:strCache>
            </c:strRef>
          </c:tx>
          <c:spPr>
            <a:solidFill>
              <a:schemeClr val="bg1"/>
            </a:solidFill>
            <a:ln w="19050">
              <a:solidFill>
                <a:schemeClr val="tx1"/>
              </a:solidFill>
            </a:ln>
          </c:spPr>
          <c:invertIfNegative val="0"/>
          <c:dLbls>
            <c:numFmt formatCode="#,##0" sourceLinked="0"/>
            <c:spPr>
              <a:solidFill>
                <a:schemeClr val="bg1"/>
              </a:solidFill>
              <a:ln w="1905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'(6) PNC'!$B$5:$D$5</c:f>
              <c:strCache>
                <c:ptCount val="3"/>
                <c:pt idx="0">
                  <c:v>Lieu de l'accouchement</c:v>
                </c:pt>
                <c:pt idx="1">
                  <c:v>Examens de santé post-natals du nouveau-né</c:v>
                </c:pt>
                <c:pt idx="2">
                  <c:v>Examens de santé post-natals de la mère</c:v>
                </c:pt>
              </c:strCache>
            </c:strRef>
          </c:cat>
          <c:val>
            <c:numRef>
              <c:f>'(6) PNC'!$B$8:$D$8</c:f>
              <c:numCache>
                <c:formatCode>0.0</c:formatCode>
                <c:ptCount val="3"/>
                <c:pt idx="0" formatCode="General">
                  <c:v>87</c:v>
                </c:pt>
                <c:pt idx="1">
                  <c:v>88.257449628078589</c:v>
                </c:pt>
                <c:pt idx="2" formatCode="General">
                  <c:v>86.9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015744"/>
        <c:axId val="112016304"/>
      </c:barChart>
      <c:catAx>
        <c:axId val="112015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2016304"/>
        <c:crosses val="autoZero"/>
        <c:auto val="1"/>
        <c:lblAlgn val="ctr"/>
        <c:lblOffset val="100"/>
        <c:noMultiLvlLbl val="0"/>
      </c:catAx>
      <c:valAx>
        <c:axId val="112016304"/>
        <c:scaling>
          <c:orientation val="minMax"/>
          <c:max val="100"/>
          <c:min val="0"/>
        </c:scaling>
        <c:delete val="1"/>
        <c:axPos val="l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dirty="0" err="1"/>
                  <a:t>Pourcentage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"/>
              <c:y val="0.20026210265383493"/>
            </c:manualLayout>
          </c:layout>
          <c:overlay val="0"/>
          <c:spPr>
            <a:ln>
              <a:solidFill>
                <a:schemeClr val="bg1">
                  <a:lumMod val="65000"/>
                </a:schemeClr>
              </a:solidFill>
            </a:ln>
          </c:spPr>
        </c:title>
        <c:numFmt formatCode="#,##0" sourceLinked="0"/>
        <c:majorTickMark val="out"/>
        <c:minorTickMark val="none"/>
        <c:tickLblPos val="none"/>
        <c:crossAx val="1120157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6960122975282297"/>
          <c:y val="0.90918818500930632"/>
          <c:w val="0.46079754049435406"/>
          <c:h val="9.0811814990693546E-2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828001559625589E-4"/>
          <c:y val="0"/>
          <c:w val="0.99449634013139598"/>
          <c:h val="0.81954268181851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'(4) WASH'!$A$5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solidFill>
                <a:schemeClr val="bg1"/>
              </a:solidFill>
              <a:ln cap="rnd">
                <a:solidFill>
                  <a:schemeClr val="tx1"/>
                </a:solidFill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('(4) WASH'!$A$4,'(4) WASH'!$A$9)</c:f>
              <c:strCache>
                <c:ptCount val="2"/>
                <c:pt idx="0">
                  <c:v>Pourcentage de membres des ménages utilisant une source d'eau améliorée</c:v>
                </c:pt>
                <c:pt idx="1">
                  <c:v>Pourcentage de membres des ménages utilisant
des toilettes améliorées non partagées </c:v>
                </c:pt>
              </c:strCache>
            </c:strRef>
          </c:cat>
          <c:val>
            <c:numRef>
              <c:f>('(4) WASH'!$B$5,'(4) WASH'!$B$10)</c:f>
              <c:numCache>
                <c:formatCode>0.0</c:formatCode>
                <c:ptCount val="2"/>
                <c:pt idx="0">
                  <c:v>72.099999999999994</c:v>
                </c:pt>
                <c:pt idx="1">
                  <c:v>12.7</c:v>
                </c:pt>
              </c:numCache>
            </c:numRef>
          </c:val>
        </c:ser>
        <c:ser>
          <c:idx val="1"/>
          <c:order val="1"/>
          <c:tx>
            <c:strRef>
              <c:f>'(4) WASH'!$A$6</c:f>
              <c:strCache>
                <c:ptCount val="1"/>
                <c:pt idx="0">
                  <c:v>Urbain</c:v>
                </c:pt>
              </c:strCache>
            </c:strRef>
          </c:tx>
          <c:spPr>
            <a:pattFill prst="narVert">
              <a:fgClr>
                <a:schemeClr val="tx1"/>
              </a:fgClr>
              <a:bgClr>
                <a:schemeClr val="bg1"/>
              </a:bgClr>
            </a:pattFill>
            <a:ln w="19050">
              <a:noFill/>
            </a:ln>
            <a:effectLst/>
          </c:spPr>
          <c:invertIfNegative val="0"/>
          <c:dLbls>
            <c:numFmt formatCode="#,##0" sourceLinked="0"/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('(4) WASH'!$A$4,'(4) WASH'!$A$9)</c:f>
              <c:strCache>
                <c:ptCount val="2"/>
                <c:pt idx="0">
                  <c:v>Pourcentage de membres des ménages utilisant une source d'eau améliorée</c:v>
                </c:pt>
                <c:pt idx="1">
                  <c:v>Pourcentage de membres des ménages utilisant
des toilettes améliorées non partagées </c:v>
                </c:pt>
              </c:strCache>
            </c:strRef>
          </c:cat>
          <c:val>
            <c:numRef>
              <c:f>('(4) WASH'!$B$6,'(4) WASH'!$B$11)</c:f>
              <c:numCache>
                <c:formatCode>0.0</c:formatCode>
                <c:ptCount val="2"/>
                <c:pt idx="0">
                  <c:v>76.5</c:v>
                </c:pt>
                <c:pt idx="1">
                  <c:v>22.2</c:v>
                </c:pt>
              </c:numCache>
            </c:numRef>
          </c:val>
        </c:ser>
        <c:ser>
          <c:idx val="2"/>
          <c:order val="2"/>
          <c:tx>
            <c:strRef>
              <c:f>'(4) WASH'!$A$7</c:f>
              <c:strCache>
                <c:ptCount val="1"/>
                <c:pt idx="0">
                  <c:v>Rural</c:v>
                </c:pt>
              </c:strCache>
            </c:strRef>
          </c:tx>
          <c:spPr>
            <a:pattFill prst="ltHorz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numFmt formatCode="#,##0" sourceLinked="0"/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('(4) WASH'!$A$4,'(4) WASH'!$A$9)</c:f>
              <c:strCache>
                <c:ptCount val="2"/>
                <c:pt idx="0">
                  <c:v>Pourcentage de membres des ménages utilisant une source d'eau améliorée</c:v>
                </c:pt>
                <c:pt idx="1">
                  <c:v>Pourcentage de membres des ménages utilisant
des toilettes améliorées non partagées </c:v>
                </c:pt>
              </c:strCache>
            </c:strRef>
          </c:cat>
          <c:val>
            <c:numRef>
              <c:f>('(4) WASH'!$B$7,'(4) WASH'!$B$12)</c:f>
              <c:numCache>
                <c:formatCode>0.0</c:formatCode>
                <c:ptCount val="2"/>
                <c:pt idx="0">
                  <c:v>68.400000000000006</c:v>
                </c:pt>
                <c:pt idx="1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018544"/>
        <c:axId val="112019104"/>
      </c:barChart>
      <c:catAx>
        <c:axId val="11201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fr-FR"/>
          </a:p>
        </c:txPr>
        <c:crossAx val="112019104"/>
        <c:crosses val="autoZero"/>
        <c:auto val="1"/>
        <c:lblAlgn val="ctr"/>
        <c:lblOffset val="100"/>
        <c:noMultiLvlLbl val="0"/>
      </c:catAx>
      <c:valAx>
        <c:axId val="112019104"/>
        <c:scaling>
          <c:orientation val="minMax"/>
          <c:min val="0"/>
        </c:scaling>
        <c:delete val="1"/>
        <c:axPos val="l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Pourcentage</a:t>
                </a:r>
              </a:p>
            </c:rich>
          </c:tx>
          <c:layout>
            <c:manualLayout>
              <c:xMode val="edge"/>
              <c:yMode val="edge"/>
              <c:x val="0.45828226089573226"/>
              <c:y val="0.10438051199278756"/>
            </c:manualLayout>
          </c:layout>
          <c:overlay val="0"/>
          <c:spPr>
            <a:ln>
              <a:solidFill>
                <a:schemeClr val="bg1">
                  <a:lumMod val="65000"/>
                </a:schemeClr>
              </a:solidFill>
            </a:ln>
          </c:spPr>
        </c:title>
        <c:numFmt formatCode="0" sourceLinked="0"/>
        <c:majorTickMark val="none"/>
        <c:minorTickMark val="none"/>
        <c:tickLblPos val="none"/>
        <c:crossAx val="11201854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45329877243605421"/>
          <c:y val="0.21324870402280069"/>
          <c:w val="9.1308756859937959E-2"/>
          <c:h val="0.45164386874848833"/>
        </c:manualLayout>
      </c:layout>
      <c:overlay val="1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</c:sp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+mn-lt"/>
        </a:defRPr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3333333333333333E-2"/>
                  <c:y val="-7.0444249762756853E-17"/>
                </c:manualLayout>
              </c:layout>
              <c:tx>
                <c:rich>
                  <a:bodyPr/>
                  <a:lstStyle/>
                  <a:p>
                    <a:fld id="{5744BFEB-34B2-44D2-8AB3-14656C4DB869}" type="VALUE">
                      <a:rPr lang="en-US" smtClean="0"/>
                      <a:pPr/>
                      <a:t>[VALEUR]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2.4999999999999797E-2"/>
                  <c:y val="0"/>
                </c:manualLayout>
              </c:layout>
              <c:tx>
                <c:rich>
                  <a:bodyPr/>
                  <a:lstStyle/>
                  <a:p>
                    <a:fld id="{E0F2E0D5-6BF2-4CBB-A349-5EA850BE50FD}" type="VALUE">
                      <a:rPr lang="en-US" smtClean="0"/>
                      <a:pPr/>
                      <a:t>[VALEUR]</a:t>
                    </a:fld>
                    <a:r>
                      <a:rPr lang="en-US" dirty="0" smtClean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Feuil1!$D$4:$D$5</c:f>
              <c:strCache>
                <c:ptCount val="2"/>
                <c:pt idx="0">
                  <c:v>Femmes</c:v>
                </c:pt>
                <c:pt idx="1">
                  <c:v>Homme</c:v>
                </c:pt>
              </c:strCache>
            </c:strRef>
          </c:cat>
          <c:val>
            <c:numRef>
              <c:f>Feuil1!$E$4:$E$5</c:f>
              <c:numCache>
                <c:formatCode>General</c:formatCode>
                <c:ptCount val="2"/>
                <c:pt idx="0">
                  <c:v>34.1</c:v>
                </c:pt>
                <c:pt idx="1">
                  <c:v>43.7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1"/>
        <c:axId val="196396496"/>
        <c:axId val="196403776"/>
      </c:barChart>
      <c:catAx>
        <c:axId val="196396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6403776"/>
        <c:crosses val="autoZero"/>
        <c:auto val="1"/>
        <c:lblAlgn val="ctr"/>
        <c:lblOffset val="100"/>
        <c:noMultiLvlLbl val="0"/>
      </c:catAx>
      <c:valAx>
        <c:axId val="19640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639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PLAN DE PRESENTATION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EFCBFFE-88DA-4D40-A7B0-657DA8B4B435}" type="presOf" srcId="{54A15645-90D6-4214-BCAA-A4C234715837}" destId="{76A50223-A450-4108-8D15-42756B28B725}" srcOrd="0" destOrd="0" presId="urn:microsoft.com/office/officeart/2005/8/layout/chevron1"/>
    <dgm:cxn modelId="{6EB9EBD7-BBFC-41E4-B4AF-376D9253C351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FC51B05-7D3B-41C8-81FB-D5AD2B1D021D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FA4319C-AAA3-4046-8601-C4A8E8DC85B1}" type="presOf" srcId="{406E950B-16CD-499C-985D-4D68BDBD0498}" destId="{80424260-3006-42ED-BD6B-7CD4360361AE}" srcOrd="0" destOrd="0" presId="urn:microsoft.com/office/officeart/2005/8/layout/chevron1"/>
    <dgm:cxn modelId="{2E3C49AE-1ABA-4594-9893-2557C7F2AFBD}" type="presParOf" srcId="{178556A1-8FC2-422A-BA3C-EC1110D54403}" destId="{80424260-3006-42ED-BD6B-7CD4360361AE}" srcOrd="0" destOrd="0" presId="urn:microsoft.com/office/officeart/2005/8/layout/chevron1"/>
    <dgm:cxn modelId="{559C411D-45F2-42ED-ACE9-6913486609FE}" type="presParOf" srcId="{178556A1-8FC2-422A-BA3C-EC1110D54403}" destId="{BB67E028-1ADD-473B-BF43-D9F14EAB0D58}" srcOrd="1" destOrd="0" presId="urn:microsoft.com/office/officeart/2005/8/layout/chevron1"/>
    <dgm:cxn modelId="{A22BEBD3-961F-4E52-94AE-8DC1F0782F04}" type="presParOf" srcId="{178556A1-8FC2-422A-BA3C-EC1110D54403}" destId="{915D6AC7-D940-43E2-AD31-73EEE2D17416}" srcOrd="2" destOrd="0" presId="urn:microsoft.com/office/officeart/2005/8/layout/chevron1"/>
    <dgm:cxn modelId="{72693FCA-FF1F-477C-AA56-767901B1AF26}" type="presParOf" srcId="{178556A1-8FC2-422A-BA3C-EC1110D54403}" destId="{E0DE90D0-69F8-4C8D-90A3-F1D598B8FF5B}" srcOrd="3" destOrd="0" presId="urn:microsoft.com/office/officeart/2005/8/layout/chevron1"/>
    <dgm:cxn modelId="{D8999E80-28BD-4874-A4EF-83C915C2C3A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SURVIE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833A17A-F119-4C9B-A7D3-6BFDBE0AF6B8}" type="presOf" srcId="{406E950B-16CD-499C-985D-4D68BDBD0498}" destId="{80424260-3006-42ED-BD6B-7CD4360361AE}" srcOrd="0" destOrd="0" presId="urn:microsoft.com/office/officeart/2005/8/layout/chevron1"/>
    <dgm:cxn modelId="{A28E23B8-8937-4206-8ACD-4B6FC30E6108}" type="presOf" srcId="{65EEDDA9-E6B7-42D2-9E84-C91D1FBE4937}" destId="{915D6AC7-D940-43E2-AD31-73EEE2D17416}" srcOrd="0" destOrd="0" presId="urn:microsoft.com/office/officeart/2005/8/layout/chevron1"/>
    <dgm:cxn modelId="{763A879F-4F8C-43FF-A983-A53EB47D6C08}" type="presOf" srcId="{4CE6AF42-AFC0-4470-9A29-A365D8799DE7}" destId="{178556A1-8FC2-422A-BA3C-EC1110D54403}" srcOrd="0" destOrd="0" presId="urn:microsoft.com/office/officeart/2005/8/layout/chevron1"/>
    <dgm:cxn modelId="{B229DA59-4E5F-4FE6-9D77-8F678CEA7FA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98FB902-6420-4942-B9C5-9E6E05AE3486}" type="presParOf" srcId="{178556A1-8FC2-422A-BA3C-EC1110D54403}" destId="{80424260-3006-42ED-BD6B-7CD4360361AE}" srcOrd="0" destOrd="0" presId="urn:microsoft.com/office/officeart/2005/8/layout/chevron1"/>
    <dgm:cxn modelId="{7D978B96-5BE8-4F60-B14C-A53A3B5BD215}" type="presParOf" srcId="{178556A1-8FC2-422A-BA3C-EC1110D54403}" destId="{BB67E028-1ADD-473B-BF43-D9F14EAB0D58}" srcOrd="1" destOrd="0" presId="urn:microsoft.com/office/officeart/2005/8/layout/chevron1"/>
    <dgm:cxn modelId="{58B2486F-274B-4032-A014-56EB90F42614}" type="presParOf" srcId="{178556A1-8FC2-422A-BA3C-EC1110D54403}" destId="{915D6AC7-D940-43E2-AD31-73EEE2D17416}" srcOrd="2" destOrd="0" presId="urn:microsoft.com/office/officeart/2005/8/layout/chevron1"/>
    <dgm:cxn modelId="{6D6F4115-2842-4CF6-9279-068F0FFAF245}" type="presParOf" srcId="{178556A1-8FC2-422A-BA3C-EC1110D54403}" destId="{E0DE90D0-69F8-4C8D-90A3-F1D598B8FF5B}" srcOrd="3" destOrd="0" presId="urn:microsoft.com/office/officeart/2005/8/layout/chevron1"/>
    <dgm:cxn modelId="{2249A85D-4C6E-4042-B8D8-B397CB511E2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3367097-BBB7-408E-8C27-50C300AADA3E}" type="presOf" srcId="{406E950B-16CD-499C-985D-4D68BDBD0498}" destId="{80424260-3006-42ED-BD6B-7CD4360361AE}" srcOrd="0" destOrd="0" presId="urn:microsoft.com/office/officeart/2005/8/layout/chevron1"/>
    <dgm:cxn modelId="{85DA83EA-91F1-45D0-B0F1-B8D4B5A02240}" type="presOf" srcId="{4CE6AF42-AFC0-4470-9A29-A365D8799DE7}" destId="{178556A1-8FC2-422A-BA3C-EC1110D54403}" srcOrd="0" destOrd="0" presId="urn:microsoft.com/office/officeart/2005/8/layout/chevron1"/>
    <dgm:cxn modelId="{0B7F2AF2-DD66-4EAE-A8D9-AA9D862ED164}" type="presOf" srcId="{65EEDDA9-E6B7-42D2-9E84-C91D1FBE4937}" destId="{915D6AC7-D940-43E2-AD31-73EEE2D17416}" srcOrd="0" destOrd="0" presId="urn:microsoft.com/office/officeart/2005/8/layout/chevron1"/>
    <dgm:cxn modelId="{72ACF20A-E3DF-4FC5-A495-828592529F72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EAD7ED7-7B8E-4338-A8FE-B5A63AFAB32F}" type="presParOf" srcId="{178556A1-8FC2-422A-BA3C-EC1110D54403}" destId="{80424260-3006-42ED-BD6B-7CD4360361AE}" srcOrd="0" destOrd="0" presId="urn:microsoft.com/office/officeart/2005/8/layout/chevron1"/>
    <dgm:cxn modelId="{628BF9D8-EA19-42F1-BFE9-BEEA64DE413B}" type="presParOf" srcId="{178556A1-8FC2-422A-BA3C-EC1110D54403}" destId="{BB67E028-1ADD-473B-BF43-D9F14EAB0D58}" srcOrd="1" destOrd="0" presId="urn:microsoft.com/office/officeart/2005/8/layout/chevron1"/>
    <dgm:cxn modelId="{370150C1-1E91-462A-934F-65D30AF05436}" type="presParOf" srcId="{178556A1-8FC2-422A-BA3C-EC1110D54403}" destId="{915D6AC7-D940-43E2-AD31-73EEE2D17416}" srcOrd="2" destOrd="0" presId="urn:microsoft.com/office/officeart/2005/8/layout/chevron1"/>
    <dgm:cxn modelId="{AEF954B0-4C42-485C-A0CF-A9AE719FB11F}" type="presParOf" srcId="{178556A1-8FC2-422A-BA3C-EC1110D54403}" destId="{E0DE90D0-69F8-4C8D-90A3-F1D598B8FF5B}" srcOrd="3" destOrd="0" presId="urn:microsoft.com/office/officeart/2005/8/layout/chevron1"/>
    <dgm:cxn modelId="{396DB319-A532-4655-8637-BAB6A8D7630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D11FBA4-04A1-4BC7-B5F8-733062999955}" type="presOf" srcId="{406E950B-16CD-499C-985D-4D68BDBD0498}" destId="{80424260-3006-42ED-BD6B-7CD4360361AE}" srcOrd="0" destOrd="0" presId="urn:microsoft.com/office/officeart/2005/8/layout/chevron1"/>
    <dgm:cxn modelId="{95975B1D-6345-4E8F-B8B3-4A71EC30DD95}" type="presOf" srcId="{65EEDDA9-E6B7-42D2-9E84-C91D1FBE4937}" destId="{915D6AC7-D940-43E2-AD31-73EEE2D17416}" srcOrd="0" destOrd="0" presId="urn:microsoft.com/office/officeart/2005/8/layout/chevron1"/>
    <dgm:cxn modelId="{399C01FD-C6D7-4163-A5E3-6AD8A1EAE351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D509A43-BC34-4A8F-9344-871007EC29A5}" type="presOf" srcId="{4CE6AF42-AFC0-4470-9A29-A365D8799DE7}" destId="{178556A1-8FC2-422A-BA3C-EC1110D54403}" srcOrd="0" destOrd="0" presId="urn:microsoft.com/office/officeart/2005/8/layout/chevron1"/>
    <dgm:cxn modelId="{A7246428-CDC8-46B2-96EC-E824973EBFD0}" type="presParOf" srcId="{178556A1-8FC2-422A-BA3C-EC1110D54403}" destId="{80424260-3006-42ED-BD6B-7CD4360361AE}" srcOrd="0" destOrd="0" presId="urn:microsoft.com/office/officeart/2005/8/layout/chevron1"/>
    <dgm:cxn modelId="{9606754E-CE8F-433D-97A6-60D7964BF01A}" type="presParOf" srcId="{178556A1-8FC2-422A-BA3C-EC1110D54403}" destId="{BB67E028-1ADD-473B-BF43-D9F14EAB0D58}" srcOrd="1" destOrd="0" presId="urn:microsoft.com/office/officeart/2005/8/layout/chevron1"/>
    <dgm:cxn modelId="{5D223A56-5172-4151-99FE-FC9F4D1AC00D}" type="presParOf" srcId="{178556A1-8FC2-422A-BA3C-EC1110D54403}" destId="{915D6AC7-D940-43E2-AD31-73EEE2D17416}" srcOrd="2" destOrd="0" presId="urn:microsoft.com/office/officeart/2005/8/layout/chevron1"/>
    <dgm:cxn modelId="{40408BB0-3E86-4B77-8D13-007F5DEFDE76}" type="presParOf" srcId="{178556A1-8FC2-422A-BA3C-EC1110D54403}" destId="{E0DE90D0-69F8-4C8D-90A3-F1D598B8FF5B}" srcOrd="3" destOrd="0" presId="urn:microsoft.com/office/officeart/2005/8/layout/chevron1"/>
    <dgm:cxn modelId="{2A67E518-2F59-4518-941F-0E870B5EE74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B91C2AB-374F-4CBC-8E1B-7B89CC0EF37E}" type="presOf" srcId="{65EEDDA9-E6B7-42D2-9E84-C91D1FBE4937}" destId="{915D6AC7-D940-43E2-AD31-73EEE2D17416}" srcOrd="0" destOrd="0" presId="urn:microsoft.com/office/officeart/2005/8/layout/chevron1"/>
    <dgm:cxn modelId="{7020D14D-A3CE-4F0D-B7A0-EC5DCF2C82FD}" type="presOf" srcId="{406E950B-16CD-499C-985D-4D68BDBD0498}" destId="{80424260-3006-42ED-BD6B-7CD4360361AE}" srcOrd="0" destOrd="0" presId="urn:microsoft.com/office/officeart/2005/8/layout/chevron1"/>
    <dgm:cxn modelId="{43364380-956D-4754-9D33-6EE899D942AC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D4DA739-A459-42BE-9C86-50043BAB7C3C}" type="presOf" srcId="{54A15645-90D6-4214-BCAA-A4C234715837}" destId="{76A50223-A450-4108-8D15-42756B28B725}" srcOrd="0" destOrd="0" presId="urn:microsoft.com/office/officeart/2005/8/layout/chevron1"/>
    <dgm:cxn modelId="{524D9991-E4AB-4829-85EA-E1F76A3D0D1E}" type="presParOf" srcId="{178556A1-8FC2-422A-BA3C-EC1110D54403}" destId="{80424260-3006-42ED-BD6B-7CD4360361AE}" srcOrd="0" destOrd="0" presId="urn:microsoft.com/office/officeart/2005/8/layout/chevron1"/>
    <dgm:cxn modelId="{4B5AB2D6-A102-4F79-A52E-5B990912B478}" type="presParOf" srcId="{178556A1-8FC2-422A-BA3C-EC1110D54403}" destId="{BB67E028-1ADD-473B-BF43-D9F14EAB0D58}" srcOrd="1" destOrd="0" presId="urn:microsoft.com/office/officeart/2005/8/layout/chevron1"/>
    <dgm:cxn modelId="{C7B4E2C2-CAAC-46F7-8A58-A3FE24447CA6}" type="presParOf" srcId="{178556A1-8FC2-422A-BA3C-EC1110D54403}" destId="{915D6AC7-D940-43E2-AD31-73EEE2D17416}" srcOrd="2" destOrd="0" presId="urn:microsoft.com/office/officeart/2005/8/layout/chevron1"/>
    <dgm:cxn modelId="{7942B597-8786-4A7B-A09B-FC4D5C843425}" type="presParOf" srcId="{178556A1-8FC2-422A-BA3C-EC1110D54403}" destId="{E0DE90D0-69F8-4C8D-90A3-F1D598B8FF5B}" srcOrd="3" destOrd="0" presId="urn:microsoft.com/office/officeart/2005/8/layout/chevron1"/>
    <dgm:cxn modelId="{5DFD5FE3-CB53-4710-8B9D-ED8E93E9C16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729D9BA-2439-4127-B3B5-7196F2E49234}" type="presOf" srcId="{4CE6AF42-AFC0-4470-9A29-A365D8799DE7}" destId="{178556A1-8FC2-422A-BA3C-EC1110D54403}" srcOrd="0" destOrd="0" presId="urn:microsoft.com/office/officeart/2005/8/layout/chevron1"/>
    <dgm:cxn modelId="{4281BDB3-9F66-4D53-A19E-05256A6FB6B4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2087D6D-AF42-46EB-B6AA-FACD58CF18AE}" type="presOf" srcId="{65EEDDA9-E6B7-42D2-9E84-C91D1FBE4937}" destId="{915D6AC7-D940-43E2-AD31-73EEE2D17416}" srcOrd="0" destOrd="0" presId="urn:microsoft.com/office/officeart/2005/8/layout/chevron1"/>
    <dgm:cxn modelId="{B6C37DA7-C68B-4856-A908-60B28522628D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27E671C-D4D9-4A97-9877-3F88065D83C0}" type="presParOf" srcId="{178556A1-8FC2-422A-BA3C-EC1110D54403}" destId="{80424260-3006-42ED-BD6B-7CD4360361AE}" srcOrd="0" destOrd="0" presId="urn:microsoft.com/office/officeart/2005/8/layout/chevron1"/>
    <dgm:cxn modelId="{D9B0345A-69BC-497D-B367-2642DFB146E1}" type="presParOf" srcId="{178556A1-8FC2-422A-BA3C-EC1110D54403}" destId="{BB67E028-1ADD-473B-BF43-D9F14EAB0D58}" srcOrd="1" destOrd="0" presId="urn:microsoft.com/office/officeart/2005/8/layout/chevron1"/>
    <dgm:cxn modelId="{62A5D18F-5BAA-4FE5-B2E6-B5BE61971077}" type="presParOf" srcId="{178556A1-8FC2-422A-BA3C-EC1110D54403}" destId="{915D6AC7-D940-43E2-AD31-73EEE2D17416}" srcOrd="2" destOrd="0" presId="urn:microsoft.com/office/officeart/2005/8/layout/chevron1"/>
    <dgm:cxn modelId="{F8032BB8-1A57-404E-A8A0-8F488DFDC7C8}" type="presParOf" srcId="{178556A1-8FC2-422A-BA3C-EC1110D54403}" destId="{E0DE90D0-69F8-4C8D-90A3-F1D598B8FF5B}" srcOrd="3" destOrd="0" presId="urn:microsoft.com/office/officeart/2005/8/layout/chevron1"/>
    <dgm:cxn modelId="{8A6B006E-AF03-43D7-A057-6BD9AA3C69E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3EC54C5-A9ED-40F7-A02F-E376230328B9}" type="presOf" srcId="{54A15645-90D6-4214-BCAA-A4C234715837}" destId="{76A50223-A450-4108-8D15-42756B28B725}" srcOrd="0" destOrd="0" presId="urn:microsoft.com/office/officeart/2005/8/layout/chevron1"/>
    <dgm:cxn modelId="{5B2CE026-6D19-4B8D-82B5-63D0864BDB0A}" type="presOf" srcId="{65EEDDA9-E6B7-42D2-9E84-C91D1FBE4937}" destId="{915D6AC7-D940-43E2-AD31-73EEE2D17416}" srcOrd="0" destOrd="0" presId="urn:microsoft.com/office/officeart/2005/8/layout/chevron1"/>
    <dgm:cxn modelId="{1C1D019D-B2D4-45D6-A5A1-6871D4AEB482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446F298-1829-4AE6-853F-6C49BFE9986E}" type="presOf" srcId="{4CE6AF42-AFC0-4470-9A29-A365D8799DE7}" destId="{178556A1-8FC2-422A-BA3C-EC1110D54403}" srcOrd="0" destOrd="0" presId="urn:microsoft.com/office/officeart/2005/8/layout/chevron1"/>
    <dgm:cxn modelId="{5417392F-B417-4611-9F71-47C5CB7A1C49}" type="presParOf" srcId="{178556A1-8FC2-422A-BA3C-EC1110D54403}" destId="{80424260-3006-42ED-BD6B-7CD4360361AE}" srcOrd="0" destOrd="0" presId="urn:microsoft.com/office/officeart/2005/8/layout/chevron1"/>
    <dgm:cxn modelId="{A4329DF4-7391-4DEC-B834-43A1E14926B3}" type="presParOf" srcId="{178556A1-8FC2-422A-BA3C-EC1110D54403}" destId="{BB67E028-1ADD-473B-BF43-D9F14EAB0D58}" srcOrd="1" destOrd="0" presId="urn:microsoft.com/office/officeart/2005/8/layout/chevron1"/>
    <dgm:cxn modelId="{941D7750-6E81-46AD-80DB-CFF0FE074BA9}" type="presParOf" srcId="{178556A1-8FC2-422A-BA3C-EC1110D54403}" destId="{915D6AC7-D940-43E2-AD31-73EEE2D17416}" srcOrd="2" destOrd="0" presId="urn:microsoft.com/office/officeart/2005/8/layout/chevron1"/>
    <dgm:cxn modelId="{AD984943-E854-4E02-9904-33CBCBEDEC29}" type="presParOf" srcId="{178556A1-8FC2-422A-BA3C-EC1110D54403}" destId="{E0DE90D0-69F8-4C8D-90A3-F1D598B8FF5B}" srcOrd="3" destOrd="0" presId="urn:microsoft.com/office/officeart/2005/8/layout/chevron1"/>
    <dgm:cxn modelId="{827DB8A0-BB84-4426-8C3B-68E7509FE5E6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ET 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9811C324-16E5-44C4-BE80-FD9DA54E5378}" type="presOf" srcId="{406E950B-16CD-499C-985D-4D68BDBD0498}" destId="{80424260-3006-42ED-BD6B-7CD4360361AE}" srcOrd="0" destOrd="0" presId="urn:microsoft.com/office/officeart/2005/8/layout/chevron1"/>
    <dgm:cxn modelId="{2ABBB3C7-BB56-4AD3-A440-D2A346C866FD}" type="presOf" srcId="{54A15645-90D6-4214-BCAA-A4C234715837}" destId="{76A50223-A450-4108-8D15-42756B28B725}" srcOrd="0" destOrd="0" presId="urn:microsoft.com/office/officeart/2005/8/layout/chevron1"/>
    <dgm:cxn modelId="{3F34976D-35A4-4BD3-B008-1E3CA80412BA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E06FFB2-9A7E-4278-882C-95CADB1DAAC3}" type="presOf" srcId="{65EEDDA9-E6B7-42D2-9E84-C91D1FBE4937}" destId="{915D6AC7-D940-43E2-AD31-73EEE2D17416}" srcOrd="0" destOrd="0" presId="urn:microsoft.com/office/officeart/2005/8/layout/chevron1"/>
    <dgm:cxn modelId="{8C6EB52D-AF3C-434B-B654-79D14ABFE267}" type="presParOf" srcId="{178556A1-8FC2-422A-BA3C-EC1110D54403}" destId="{80424260-3006-42ED-BD6B-7CD4360361AE}" srcOrd="0" destOrd="0" presId="urn:microsoft.com/office/officeart/2005/8/layout/chevron1"/>
    <dgm:cxn modelId="{4BD4E326-512C-4A93-81DB-6BA0C3F47ECC}" type="presParOf" srcId="{178556A1-8FC2-422A-BA3C-EC1110D54403}" destId="{BB67E028-1ADD-473B-BF43-D9F14EAB0D58}" srcOrd="1" destOrd="0" presId="urn:microsoft.com/office/officeart/2005/8/layout/chevron1"/>
    <dgm:cxn modelId="{77154704-AFDE-482F-857D-64BF44389B31}" type="presParOf" srcId="{178556A1-8FC2-422A-BA3C-EC1110D54403}" destId="{915D6AC7-D940-43E2-AD31-73EEE2D17416}" srcOrd="2" destOrd="0" presId="urn:microsoft.com/office/officeart/2005/8/layout/chevron1"/>
    <dgm:cxn modelId="{CDF5D60C-AE93-4532-BFFF-47364E95C48F}" type="presParOf" srcId="{178556A1-8FC2-422A-BA3C-EC1110D54403}" destId="{E0DE90D0-69F8-4C8D-90A3-F1D598B8FF5B}" srcOrd="3" destOrd="0" presId="urn:microsoft.com/office/officeart/2005/8/layout/chevron1"/>
    <dgm:cxn modelId="{02E808EA-61AA-4488-9805-69CF92B5A23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6389A2-C7EA-4A08-B51A-951AEC725717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6EE8CD4-45D4-4156-9BA4-6B1ABFFD5EF8}" type="presOf" srcId="{54A15645-90D6-4214-BCAA-A4C234715837}" destId="{76A50223-A450-4108-8D15-42756B28B725}" srcOrd="0" destOrd="0" presId="urn:microsoft.com/office/officeart/2005/8/layout/chevron1"/>
    <dgm:cxn modelId="{EDF7C60D-77F4-4C34-BBC5-E12ED71FBC93}" type="presOf" srcId="{406E950B-16CD-499C-985D-4D68BDBD0498}" destId="{80424260-3006-42ED-BD6B-7CD4360361AE}" srcOrd="0" destOrd="0" presId="urn:microsoft.com/office/officeart/2005/8/layout/chevron1"/>
    <dgm:cxn modelId="{32FEF088-5FFC-4DFA-81E3-FB026F0A2194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9D6F33C-4746-45A8-9969-A5D695A26134}" type="presParOf" srcId="{178556A1-8FC2-422A-BA3C-EC1110D54403}" destId="{80424260-3006-42ED-BD6B-7CD4360361AE}" srcOrd="0" destOrd="0" presId="urn:microsoft.com/office/officeart/2005/8/layout/chevron1"/>
    <dgm:cxn modelId="{E92D114E-6A20-4B58-92F0-02A91B9E8A8C}" type="presParOf" srcId="{178556A1-8FC2-422A-BA3C-EC1110D54403}" destId="{BB67E028-1ADD-473B-BF43-D9F14EAB0D58}" srcOrd="1" destOrd="0" presId="urn:microsoft.com/office/officeart/2005/8/layout/chevron1"/>
    <dgm:cxn modelId="{3DE6F2E5-04DB-4196-B68C-29F4A3895FD1}" type="presParOf" srcId="{178556A1-8FC2-422A-BA3C-EC1110D54403}" destId="{915D6AC7-D940-43E2-AD31-73EEE2D17416}" srcOrd="2" destOrd="0" presId="urn:microsoft.com/office/officeart/2005/8/layout/chevron1"/>
    <dgm:cxn modelId="{30444806-B8BA-426D-8250-D0BC42555AE8}" type="presParOf" srcId="{178556A1-8FC2-422A-BA3C-EC1110D54403}" destId="{E0DE90D0-69F8-4C8D-90A3-F1D598B8FF5B}" srcOrd="3" destOrd="0" presId="urn:microsoft.com/office/officeart/2005/8/layout/chevron1"/>
    <dgm:cxn modelId="{7F5C5E93-5C95-47EE-9EE7-10932E544A6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EA028A6-CBE6-4DBB-8C58-F9D48E3F53A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46E7532-94DC-41BB-863F-ED492581D139}" type="presOf" srcId="{65EEDDA9-E6B7-42D2-9E84-C91D1FBE4937}" destId="{915D6AC7-D940-43E2-AD31-73EEE2D17416}" srcOrd="0" destOrd="0" presId="urn:microsoft.com/office/officeart/2005/8/layout/chevron1"/>
    <dgm:cxn modelId="{B014413F-AA7B-4C22-BB70-2E2D9A23D345}" type="presOf" srcId="{4CE6AF42-AFC0-4470-9A29-A365D8799DE7}" destId="{178556A1-8FC2-422A-BA3C-EC1110D54403}" srcOrd="0" destOrd="0" presId="urn:microsoft.com/office/officeart/2005/8/layout/chevron1"/>
    <dgm:cxn modelId="{B669FA10-061B-4E46-BCFB-B6BA77D2E211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C8B75DB-6717-4A70-BA64-47558DF43164}" type="presParOf" srcId="{178556A1-8FC2-422A-BA3C-EC1110D54403}" destId="{80424260-3006-42ED-BD6B-7CD4360361AE}" srcOrd="0" destOrd="0" presId="urn:microsoft.com/office/officeart/2005/8/layout/chevron1"/>
    <dgm:cxn modelId="{36E16337-3ACA-4004-B494-29B7021E7614}" type="presParOf" srcId="{178556A1-8FC2-422A-BA3C-EC1110D54403}" destId="{BB67E028-1ADD-473B-BF43-D9F14EAB0D58}" srcOrd="1" destOrd="0" presId="urn:microsoft.com/office/officeart/2005/8/layout/chevron1"/>
    <dgm:cxn modelId="{82B30FBD-3EAE-4ABD-AF0B-35246FEA2899}" type="presParOf" srcId="{178556A1-8FC2-422A-BA3C-EC1110D54403}" destId="{915D6AC7-D940-43E2-AD31-73EEE2D17416}" srcOrd="2" destOrd="0" presId="urn:microsoft.com/office/officeart/2005/8/layout/chevron1"/>
    <dgm:cxn modelId="{B332F7FC-BC36-4DA8-A628-B866BF1D8F5E}" type="presParOf" srcId="{178556A1-8FC2-422A-BA3C-EC1110D54403}" destId="{E0DE90D0-69F8-4C8D-90A3-F1D598B8FF5B}" srcOrd="3" destOrd="0" presId="urn:microsoft.com/office/officeart/2005/8/layout/chevron1"/>
    <dgm:cxn modelId="{4B2F008B-5088-4293-9210-C1E76CF884C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575A682-137A-46E6-BD8D-70B4C7D1586D}" type="presOf" srcId="{54A15645-90D6-4214-BCAA-A4C234715837}" destId="{76A50223-A450-4108-8D15-42756B28B725}" srcOrd="0" destOrd="0" presId="urn:microsoft.com/office/officeart/2005/8/layout/chevron1"/>
    <dgm:cxn modelId="{257DE0E8-FADC-401D-8D38-21DF688E782A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103DAE4-EF55-4799-92B3-E0C9F890EB99}" type="presOf" srcId="{65EEDDA9-E6B7-42D2-9E84-C91D1FBE4937}" destId="{915D6AC7-D940-43E2-AD31-73EEE2D17416}" srcOrd="0" destOrd="0" presId="urn:microsoft.com/office/officeart/2005/8/layout/chevron1"/>
    <dgm:cxn modelId="{4C1F418F-12B8-48EF-92E0-53BA620C81F3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D8E3BB8-9668-4792-95FA-6F0E1FC0826C}" type="presParOf" srcId="{178556A1-8FC2-422A-BA3C-EC1110D54403}" destId="{80424260-3006-42ED-BD6B-7CD4360361AE}" srcOrd="0" destOrd="0" presId="urn:microsoft.com/office/officeart/2005/8/layout/chevron1"/>
    <dgm:cxn modelId="{9984E765-251A-408C-8625-5CF48820C1AB}" type="presParOf" srcId="{178556A1-8FC2-422A-BA3C-EC1110D54403}" destId="{BB67E028-1ADD-473B-BF43-D9F14EAB0D58}" srcOrd="1" destOrd="0" presId="urn:microsoft.com/office/officeart/2005/8/layout/chevron1"/>
    <dgm:cxn modelId="{17D6FDDF-08F1-47BA-927A-A0CB8A32EAC0}" type="presParOf" srcId="{178556A1-8FC2-422A-BA3C-EC1110D54403}" destId="{915D6AC7-D940-43E2-AD31-73EEE2D17416}" srcOrd="2" destOrd="0" presId="urn:microsoft.com/office/officeart/2005/8/layout/chevron1"/>
    <dgm:cxn modelId="{C6532395-04D8-4461-93A3-230EC38230FD}" type="presParOf" srcId="{178556A1-8FC2-422A-BA3C-EC1110D54403}" destId="{E0DE90D0-69F8-4C8D-90A3-F1D598B8FF5B}" srcOrd="3" destOrd="0" presId="urn:microsoft.com/office/officeart/2005/8/layout/chevron1"/>
    <dgm:cxn modelId="{39A1A27D-E94E-47D2-945C-D71A3393B3E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E9C43BF-B96E-400B-8AB6-55C3845630CF}" type="presOf" srcId="{54A15645-90D6-4214-BCAA-A4C234715837}" destId="{76A50223-A450-4108-8D15-42756B28B725}" srcOrd="0" destOrd="0" presId="urn:microsoft.com/office/officeart/2005/8/layout/chevron1"/>
    <dgm:cxn modelId="{4EE54FE7-2B62-489C-9067-E1F09F48F0A0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E05BA9B-E413-4D4E-B180-E07A828669E3}" type="presOf" srcId="{65EEDDA9-E6B7-42D2-9E84-C91D1FBE4937}" destId="{915D6AC7-D940-43E2-AD31-73EEE2D17416}" srcOrd="0" destOrd="0" presId="urn:microsoft.com/office/officeart/2005/8/layout/chevron1"/>
    <dgm:cxn modelId="{253CA0EB-A348-46EE-9A8E-48692499AF7A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42246D-CB4C-4C60-95BF-431504ED721D}" type="presParOf" srcId="{178556A1-8FC2-422A-BA3C-EC1110D54403}" destId="{80424260-3006-42ED-BD6B-7CD4360361AE}" srcOrd="0" destOrd="0" presId="urn:microsoft.com/office/officeart/2005/8/layout/chevron1"/>
    <dgm:cxn modelId="{149B80FA-377C-4400-8807-6D89BCBD2504}" type="presParOf" srcId="{178556A1-8FC2-422A-BA3C-EC1110D54403}" destId="{BB67E028-1ADD-473B-BF43-D9F14EAB0D58}" srcOrd="1" destOrd="0" presId="urn:microsoft.com/office/officeart/2005/8/layout/chevron1"/>
    <dgm:cxn modelId="{4F8099B7-E0C9-46D7-87FE-A997696E46D4}" type="presParOf" srcId="{178556A1-8FC2-422A-BA3C-EC1110D54403}" destId="{915D6AC7-D940-43E2-AD31-73EEE2D17416}" srcOrd="2" destOrd="0" presId="urn:microsoft.com/office/officeart/2005/8/layout/chevron1"/>
    <dgm:cxn modelId="{F628CD17-135D-422C-9F7B-0CE812F35C92}" type="presParOf" srcId="{178556A1-8FC2-422A-BA3C-EC1110D54403}" destId="{E0DE90D0-69F8-4C8D-90A3-F1D598B8FF5B}" srcOrd="3" destOrd="0" presId="urn:microsoft.com/office/officeart/2005/8/layout/chevron1"/>
    <dgm:cxn modelId="{ECCF8F94-F9D6-4FCD-A98E-93540233988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E887F70-BBA8-4402-8E6A-80A43E952B68}" type="presOf" srcId="{54A15645-90D6-4214-BCAA-A4C234715837}" destId="{76A50223-A450-4108-8D15-42756B28B725}" srcOrd="0" destOrd="0" presId="urn:microsoft.com/office/officeart/2005/8/layout/chevron1"/>
    <dgm:cxn modelId="{F14A2E0B-06B0-4AE7-9690-F16D076D27BC}" type="presOf" srcId="{4CE6AF42-AFC0-4470-9A29-A365D8799DE7}" destId="{178556A1-8FC2-422A-BA3C-EC1110D54403}" srcOrd="0" destOrd="0" presId="urn:microsoft.com/office/officeart/2005/8/layout/chevron1"/>
    <dgm:cxn modelId="{F6FC8CC4-913B-47D5-8CA0-8F12B415945E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221F1C1-1727-43FB-B394-1CBDE6587819}" type="presOf" srcId="{65EEDDA9-E6B7-42D2-9E84-C91D1FBE4937}" destId="{915D6AC7-D940-43E2-AD31-73EEE2D17416}" srcOrd="0" destOrd="0" presId="urn:microsoft.com/office/officeart/2005/8/layout/chevron1"/>
    <dgm:cxn modelId="{6D93CA56-D9F3-4D87-88EE-7E103F7AF4D4}" type="presParOf" srcId="{178556A1-8FC2-422A-BA3C-EC1110D54403}" destId="{80424260-3006-42ED-BD6B-7CD4360361AE}" srcOrd="0" destOrd="0" presId="urn:microsoft.com/office/officeart/2005/8/layout/chevron1"/>
    <dgm:cxn modelId="{2B9832CF-D5EB-43E6-85AB-5EC690CD6E8C}" type="presParOf" srcId="{178556A1-8FC2-422A-BA3C-EC1110D54403}" destId="{BB67E028-1ADD-473B-BF43-D9F14EAB0D58}" srcOrd="1" destOrd="0" presId="urn:microsoft.com/office/officeart/2005/8/layout/chevron1"/>
    <dgm:cxn modelId="{C770D19D-52BB-486A-B634-0C6DEBDC48BB}" type="presParOf" srcId="{178556A1-8FC2-422A-BA3C-EC1110D54403}" destId="{915D6AC7-D940-43E2-AD31-73EEE2D17416}" srcOrd="2" destOrd="0" presId="urn:microsoft.com/office/officeart/2005/8/layout/chevron1"/>
    <dgm:cxn modelId="{815E6CD2-2A14-45F1-95C5-2F9D33019626}" type="presParOf" srcId="{178556A1-8FC2-422A-BA3C-EC1110D54403}" destId="{E0DE90D0-69F8-4C8D-90A3-F1D598B8FF5B}" srcOrd="3" destOrd="0" presId="urn:microsoft.com/office/officeart/2005/8/layout/chevron1"/>
    <dgm:cxn modelId="{46AE9C87-5B51-4C24-BD56-5AD8E77F601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1CD25FF-7355-41BB-8A41-620AF0CCBCDE}" type="presOf" srcId="{54A15645-90D6-4214-BCAA-A4C234715837}" destId="{76A50223-A450-4108-8D15-42756B28B725}" srcOrd="0" destOrd="0" presId="urn:microsoft.com/office/officeart/2005/8/layout/chevron1"/>
    <dgm:cxn modelId="{C9DD1126-8969-40F6-8E2F-D8F53DB23E46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5FD8D2A-D119-4E1F-AC09-840702D06E6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7C5E54E-E36F-4B2E-AA2F-7C79781F370D}" type="presOf" srcId="{4CE6AF42-AFC0-4470-9A29-A365D8799DE7}" destId="{178556A1-8FC2-422A-BA3C-EC1110D54403}" srcOrd="0" destOrd="0" presId="urn:microsoft.com/office/officeart/2005/8/layout/chevron1"/>
    <dgm:cxn modelId="{1791C5EC-ADB7-4D1E-BFBA-1F7F5D77C4EC}" type="presParOf" srcId="{178556A1-8FC2-422A-BA3C-EC1110D54403}" destId="{80424260-3006-42ED-BD6B-7CD4360361AE}" srcOrd="0" destOrd="0" presId="urn:microsoft.com/office/officeart/2005/8/layout/chevron1"/>
    <dgm:cxn modelId="{D2D5B257-0811-4038-8600-047038DF213A}" type="presParOf" srcId="{178556A1-8FC2-422A-BA3C-EC1110D54403}" destId="{BB67E028-1ADD-473B-BF43-D9F14EAB0D58}" srcOrd="1" destOrd="0" presId="urn:microsoft.com/office/officeart/2005/8/layout/chevron1"/>
    <dgm:cxn modelId="{EC405159-E975-44CB-AAB4-1D85479605EA}" type="presParOf" srcId="{178556A1-8FC2-422A-BA3C-EC1110D54403}" destId="{915D6AC7-D940-43E2-AD31-73EEE2D17416}" srcOrd="2" destOrd="0" presId="urn:microsoft.com/office/officeart/2005/8/layout/chevron1"/>
    <dgm:cxn modelId="{38F1AC80-580A-4634-A1F4-DC001FAF4E50}" type="presParOf" srcId="{178556A1-8FC2-422A-BA3C-EC1110D54403}" destId="{E0DE90D0-69F8-4C8D-90A3-F1D598B8FF5B}" srcOrd="3" destOrd="0" presId="urn:microsoft.com/office/officeart/2005/8/layout/chevron1"/>
    <dgm:cxn modelId="{CAC386C2-10AB-4837-A75A-7AE7C48DAB7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C980A6FB-604B-41E5-9AE3-F9501C28CEEA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C8861D0-4786-4386-9B71-0626C58F7E36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BB2FFB0-1E4E-4CEA-9D6D-9434DFD4B805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4989172-63B8-4DD9-9854-7B16E0DE1B56}" type="presOf" srcId="{54A15645-90D6-4214-BCAA-A4C234715837}" destId="{76A50223-A450-4108-8D15-42756B28B725}" srcOrd="0" destOrd="0" presId="urn:microsoft.com/office/officeart/2005/8/layout/chevron1"/>
    <dgm:cxn modelId="{D590314F-0B69-4A12-9881-419AE61699C5}" type="presParOf" srcId="{178556A1-8FC2-422A-BA3C-EC1110D54403}" destId="{80424260-3006-42ED-BD6B-7CD4360361AE}" srcOrd="0" destOrd="0" presId="urn:microsoft.com/office/officeart/2005/8/layout/chevron1"/>
    <dgm:cxn modelId="{2FED5865-869F-4750-ADDD-0B5D5DE78C9D}" type="presParOf" srcId="{178556A1-8FC2-422A-BA3C-EC1110D54403}" destId="{BB67E028-1ADD-473B-BF43-D9F14EAB0D58}" srcOrd="1" destOrd="0" presId="urn:microsoft.com/office/officeart/2005/8/layout/chevron1"/>
    <dgm:cxn modelId="{1F1CDA51-E249-47BB-9C05-8C6B09449E48}" type="presParOf" srcId="{178556A1-8FC2-422A-BA3C-EC1110D54403}" destId="{915D6AC7-D940-43E2-AD31-73EEE2D17416}" srcOrd="2" destOrd="0" presId="urn:microsoft.com/office/officeart/2005/8/layout/chevron1"/>
    <dgm:cxn modelId="{38F03891-3F5E-48EA-A6A7-499A9C7B258C}" type="presParOf" srcId="{178556A1-8FC2-422A-BA3C-EC1110D54403}" destId="{E0DE90D0-69F8-4C8D-90A3-F1D598B8FF5B}" srcOrd="3" destOrd="0" presId="urn:microsoft.com/office/officeart/2005/8/layout/chevron1"/>
    <dgm:cxn modelId="{6627E979-4EC2-4E09-9348-A05FAD762FF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F2ACFBA-200A-43CE-85DF-061068F87E2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65705F0-E3D7-492C-9FDE-BFBDE5280BF3}" type="presOf" srcId="{65EEDDA9-E6B7-42D2-9E84-C91D1FBE4937}" destId="{915D6AC7-D940-43E2-AD31-73EEE2D17416}" srcOrd="0" destOrd="0" presId="urn:microsoft.com/office/officeart/2005/8/layout/chevron1"/>
    <dgm:cxn modelId="{D82D8881-7FB2-4240-A0F8-BCF747FBDEF7}" type="presOf" srcId="{4CE6AF42-AFC0-4470-9A29-A365D8799DE7}" destId="{178556A1-8FC2-422A-BA3C-EC1110D54403}" srcOrd="0" destOrd="0" presId="urn:microsoft.com/office/officeart/2005/8/layout/chevron1"/>
    <dgm:cxn modelId="{43A236EF-2CAE-4C9B-BAA3-A9B96AAC91E1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7EE2509-9A02-4672-891A-69B6B26646DE}" type="presParOf" srcId="{178556A1-8FC2-422A-BA3C-EC1110D54403}" destId="{80424260-3006-42ED-BD6B-7CD4360361AE}" srcOrd="0" destOrd="0" presId="urn:microsoft.com/office/officeart/2005/8/layout/chevron1"/>
    <dgm:cxn modelId="{A8861F79-C2DF-49B2-90E1-C639211864BA}" type="presParOf" srcId="{178556A1-8FC2-422A-BA3C-EC1110D54403}" destId="{BB67E028-1ADD-473B-BF43-D9F14EAB0D58}" srcOrd="1" destOrd="0" presId="urn:microsoft.com/office/officeart/2005/8/layout/chevron1"/>
    <dgm:cxn modelId="{1B0BDB2E-131C-4EF3-9B45-B04ADC8DD013}" type="presParOf" srcId="{178556A1-8FC2-422A-BA3C-EC1110D54403}" destId="{915D6AC7-D940-43E2-AD31-73EEE2D17416}" srcOrd="2" destOrd="0" presId="urn:microsoft.com/office/officeart/2005/8/layout/chevron1"/>
    <dgm:cxn modelId="{9F06FED2-8C12-4C6D-A3F1-8602F485D679}" type="presParOf" srcId="{178556A1-8FC2-422A-BA3C-EC1110D54403}" destId="{E0DE90D0-69F8-4C8D-90A3-F1D598B8FF5B}" srcOrd="3" destOrd="0" presId="urn:microsoft.com/office/officeart/2005/8/layout/chevron1"/>
    <dgm:cxn modelId="{B69FD24C-05C7-4B8A-BBDD-3F977A7236E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145C87C-9EA4-41D1-BE77-6EEB0FB663F4}" type="presOf" srcId="{406E950B-16CD-499C-985D-4D68BDBD0498}" destId="{80424260-3006-42ED-BD6B-7CD4360361AE}" srcOrd="0" destOrd="0" presId="urn:microsoft.com/office/officeart/2005/8/layout/chevron1"/>
    <dgm:cxn modelId="{0E129627-1C80-4966-85E7-699D0E629D95}" type="presOf" srcId="{54A15645-90D6-4214-BCAA-A4C234715837}" destId="{76A50223-A450-4108-8D15-42756B28B725}" srcOrd="0" destOrd="0" presId="urn:microsoft.com/office/officeart/2005/8/layout/chevron1"/>
    <dgm:cxn modelId="{E05BA90E-30E2-48C5-9259-D4A9AB09C755}" type="presOf" srcId="{65EEDDA9-E6B7-42D2-9E84-C91D1FBE4937}" destId="{915D6AC7-D940-43E2-AD31-73EEE2D17416}" srcOrd="0" destOrd="0" presId="urn:microsoft.com/office/officeart/2005/8/layout/chevron1"/>
    <dgm:cxn modelId="{1DA267CE-1F83-4574-BE32-A8EF88BC9C6C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A89F494-17BD-43A2-901C-1752AC31104F}" type="presParOf" srcId="{178556A1-8FC2-422A-BA3C-EC1110D54403}" destId="{80424260-3006-42ED-BD6B-7CD4360361AE}" srcOrd="0" destOrd="0" presId="urn:microsoft.com/office/officeart/2005/8/layout/chevron1"/>
    <dgm:cxn modelId="{2D7EF0BB-E49D-4417-9D91-972B6642BEC5}" type="presParOf" srcId="{178556A1-8FC2-422A-BA3C-EC1110D54403}" destId="{BB67E028-1ADD-473B-BF43-D9F14EAB0D58}" srcOrd="1" destOrd="0" presId="urn:microsoft.com/office/officeart/2005/8/layout/chevron1"/>
    <dgm:cxn modelId="{498281DF-6A92-4EE1-9E79-8EA9F1B9F05F}" type="presParOf" srcId="{178556A1-8FC2-422A-BA3C-EC1110D54403}" destId="{915D6AC7-D940-43E2-AD31-73EEE2D17416}" srcOrd="2" destOrd="0" presId="urn:microsoft.com/office/officeart/2005/8/layout/chevron1"/>
    <dgm:cxn modelId="{164755E7-0EDA-4A29-B3AA-F544E9ABC2C8}" type="presParOf" srcId="{178556A1-8FC2-422A-BA3C-EC1110D54403}" destId="{E0DE90D0-69F8-4C8D-90A3-F1D598B8FF5B}" srcOrd="3" destOrd="0" presId="urn:microsoft.com/office/officeart/2005/8/layout/chevron1"/>
    <dgm:cxn modelId="{7BDD455D-C315-4CBE-81AF-212CC929B10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AB37F2-9A28-4B48-82B5-02A9EEEFD978}" type="presOf" srcId="{406E950B-16CD-499C-985D-4D68BDBD0498}" destId="{80424260-3006-42ED-BD6B-7CD4360361AE}" srcOrd="0" destOrd="0" presId="urn:microsoft.com/office/officeart/2005/8/layout/chevron1"/>
    <dgm:cxn modelId="{4C3A4861-3F6D-471A-BF42-5162B8C60DF1}" type="presOf" srcId="{4CE6AF42-AFC0-4470-9A29-A365D8799DE7}" destId="{178556A1-8FC2-422A-BA3C-EC1110D54403}" srcOrd="0" destOrd="0" presId="urn:microsoft.com/office/officeart/2005/8/layout/chevron1"/>
    <dgm:cxn modelId="{63EC1892-0E62-479C-80CB-BA1F69CF3BAB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C15B61E6-BF94-4F62-B4E4-3F159A75303E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AA25025-3136-42D4-A2EE-8E787F60B7F8}" type="presParOf" srcId="{178556A1-8FC2-422A-BA3C-EC1110D54403}" destId="{80424260-3006-42ED-BD6B-7CD4360361AE}" srcOrd="0" destOrd="0" presId="urn:microsoft.com/office/officeart/2005/8/layout/chevron1"/>
    <dgm:cxn modelId="{28944731-75AB-48B0-B03E-88B1F5414887}" type="presParOf" srcId="{178556A1-8FC2-422A-BA3C-EC1110D54403}" destId="{BB67E028-1ADD-473B-BF43-D9F14EAB0D58}" srcOrd="1" destOrd="0" presId="urn:microsoft.com/office/officeart/2005/8/layout/chevron1"/>
    <dgm:cxn modelId="{F544E2E4-AE0D-4E52-9FC9-00EB6D2696AC}" type="presParOf" srcId="{178556A1-8FC2-422A-BA3C-EC1110D54403}" destId="{915D6AC7-D940-43E2-AD31-73EEE2D17416}" srcOrd="2" destOrd="0" presId="urn:microsoft.com/office/officeart/2005/8/layout/chevron1"/>
    <dgm:cxn modelId="{0877B35E-8DBB-48E0-A1CE-08059745002F}" type="presParOf" srcId="{178556A1-8FC2-422A-BA3C-EC1110D54403}" destId="{E0DE90D0-69F8-4C8D-90A3-F1D598B8FF5B}" srcOrd="3" destOrd="0" presId="urn:microsoft.com/office/officeart/2005/8/layout/chevron1"/>
    <dgm:cxn modelId="{E4D0B6A4-0BCD-40B0-9CAA-18170783909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AB96A8A-5FE7-4E1C-91B7-7F5499D6125F}" type="presOf" srcId="{54A15645-90D6-4214-BCAA-A4C234715837}" destId="{76A50223-A450-4108-8D15-42756B28B725}" srcOrd="0" destOrd="0" presId="urn:microsoft.com/office/officeart/2005/8/layout/chevron1"/>
    <dgm:cxn modelId="{FE5B715D-85DB-402D-BE50-0E7092E944E2}" type="presOf" srcId="{4CE6AF42-AFC0-4470-9A29-A365D8799DE7}" destId="{178556A1-8FC2-422A-BA3C-EC1110D54403}" srcOrd="0" destOrd="0" presId="urn:microsoft.com/office/officeart/2005/8/layout/chevron1"/>
    <dgm:cxn modelId="{82A67D3F-FD1A-47B9-AD84-CE49E9108BAC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788B652-82CF-40F9-9F30-D1EFC26C3696}" type="presOf" srcId="{406E950B-16CD-499C-985D-4D68BDBD0498}" destId="{80424260-3006-42ED-BD6B-7CD4360361AE}" srcOrd="0" destOrd="0" presId="urn:microsoft.com/office/officeart/2005/8/layout/chevron1"/>
    <dgm:cxn modelId="{91CC2142-2F2A-4DBC-87B8-D671B07F3383}" type="presParOf" srcId="{178556A1-8FC2-422A-BA3C-EC1110D54403}" destId="{80424260-3006-42ED-BD6B-7CD4360361AE}" srcOrd="0" destOrd="0" presId="urn:microsoft.com/office/officeart/2005/8/layout/chevron1"/>
    <dgm:cxn modelId="{C06B558B-540E-433B-8DB6-1F4C5753DAAC}" type="presParOf" srcId="{178556A1-8FC2-422A-BA3C-EC1110D54403}" destId="{BB67E028-1ADD-473B-BF43-D9F14EAB0D58}" srcOrd="1" destOrd="0" presId="urn:microsoft.com/office/officeart/2005/8/layout/chevron1"/>
    <dgm:cxn modelId="{8CA9DEEF-FAE2-4352-9920-FBA47F83D573}" type="presParOf" srcId="{178556A1-8FC2-422A-BA3C-EC1110D54403}" destId="{915D6AC7-D940-43E2-AD31-73EEE2D17416}" srcOrd="2" destOrd="0" presId="urn:microsoft.com/office/officeart/2005/8/layout/chevron1"/>
    <dgm:cxn modelId="{88AAEC1E-103A-41A1-8644-0FF2C45B148B}" type="presParOf" srcId="{178556A1-8FC2-422A-BA3C-EC1110D54403}" destId="{E0DE90D0-69F8-4C8D-90A3-F1D598B8FF5B}" srcOrd="3" destOrd="0" presId="urn:microsoft.com/office/officeart/2005/8/layout/chevron1"/>
    <dgm:cxn modelId="{CDC6154E-382E-4CF4-AD8E-2456BBCA0D9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PROCHAINES ETAPES DU PROCESSUS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2921C26-CFAC-4629-9421-FAA283A749A5}" type="presOf" srcId="{4CE6AF42-AFC0-4470-9A29-A365D8799DE7}" destId="{178556A1-8FC2-422A-BA3C-EC1110D54403}" srcOrd="0" destOrd="0" presId="urn:microsoft.com/office/officeart/2005/8/layout/chevron1"/>
    <dgm:cxn modelId="{5E4283B4-494D-433D-8F6F-E4C945BD6901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2A9B847-DBBF-46AA-B75B-A9C9BA50A923}" type="presOf" srcId="{54A15645-90D6-4214-BCAA-A4C234715837}" destId="{76A50223-A450-4108-8D15-42756B28B725}" srcOrd="0" destOrd="0" presId="urn:microsoft.com/office/officeart/2005/8/layout/chevron1"/>
    <dgm:cxn modelId="{CB9A869A-0386-4A79-BF74-E8C991293266}" type="presOf" srcId="{65EEDDA9-E6B7-42D2-9E84-C91D1FBE4937}" destId="{915D6AC7-D940-43E2-AD31-73EEE2D17416}" srcOrd="0" destOrd="0" presId="urn:microsoft.com/office/officeart/2005/8/layout/chevron1"/>
    <dgm:cxn modelId="{EA2B3472-3A6C-4532-BA2C-D4167A253AAB}" type="presParOf" srcId="{178556A1-8FC2-422A-BA3C-EC1110D54403}" destId="{80424260-3006-42ED-BD6B-7CD4360361AE}" srcOrd="0" destOrd="0" presId="urn:microsoft.com/office/officeart/2005/8/layout/chevron1"/>
    <dgm:cxn modelId="{AE587E20-DE91-41B1-8DFB-46E3AA7CCAE3}" type="presParOf" srcId="{178556A1-8FC2-422A-BA3C-EC1110D54403}" destId="{BB67E028-1ADD-473B-BF43-D9F14EAB0D58}" srcOrd="1" destOrd="0" presId="urn:microsoft.com/office/officeart/2005/8/layout/chevron1"/>
    <dgm:cxn modelId="{52822356-9E1B-460E-A4CD-E818D800BED9}" type="presParOf" srcId="{178556A1-8FC2-422A-BA3C-EC1110D54403}" destId="{915D6AC7-D940-43E2-AD31-73EEE2D17416}" srcOrd="2" destOrd="0" presId="urn:microsoft.com/office/officeart/2005/8/layout/chevron1"/>
    <dgm:cxn modelId="{04AA6789-F1B7-4772-AEBA-84126954278A}" type="presParOf" srcId="{178556A1-8FC2-422A-BA3C-EC1110D54403}" destId="{E0DE90D0-69F8-4C8D-90A3-F1D598B8FF5B}" srcOrd="3" destOrd="0" presId="urn:microsoft.com/office/officeart/2005/8/layout/chevron1"/>
    <dgm:cxn modelId="{D9AA7756-3694-45DC-938F-61383A8D2AB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MERCI POUR VOTRE ATTENTION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915D6AC7-D940-43E2-AD31-73EEE2D17416}" type="pres">
      <dgm:prSet presAssocID="{65EEDDA9-E6B7-42D2-9E84-C91D1FBE4937}" presName="parTxOnly" presStyleLbl="node1" presStyleIdx="0" presStyleCnt="1" custLinFactY="100000" custLinFactNeighborX="1103" custLinFactNeighborY="1312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17538DE-0EFE-4774-BA0E-00A3A425933F}" srcId="{4CE6AF42-AFC0-4470-9A29-A365D8799DE7}" destId="{65EEDDA9-E6B7-42D2-9E84-C91D1FBE4937}" srcOrd="0" destOrd="0" parTransId="{D5C4E11F-2D85-42D8-801F-B71A80F05D75}" sibTransId="{5449D5DB-7D7B-462F-A696-0DD19F47AED3}"/>
    <dgm:cxn modelId="{F8103067-813A-4BAE-AEFF-FF5DC6E43CC7}" type="presOf" srcId="{65EEDDA9-E6B7-42D2-9E84-C91D1FBE4937}" destId="{915D6AC7-D940-43E2-AD31-73EEE2D17416}" srcOrd="0" destOrd="0" presId="urn:microsoft.com/office/officeart/2005/8/layout/chevron1"/>
    <dgm:cxn modelId="{0C7262B2-1DC9-4510-AA8D-9DF3770EFE64}" type="presOf" srcId="{4CE6AF42-AFC0-4470-9A29-A365D8799DE7}" destId="{178556A1-8FC2-422A-BA3C-EC1110D54403}" srcOrd="0" destOrd="0" presId="urn:microsoft.com/office/officeart/2005/8/layout/chevron1"/>
    <dgm:cxn modelId="{3740040E-CA71-4D29-9BBD-B4142871ADB9}" type="presParOf" srcId="{178556A1-8FC2-422A-BA3C-EC1110D54403}" destId="{915D6AC7-D940-43E2-AD31-73EEE2D1741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1a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A6966AA-9855-433B-901B-64395BEDE93A}" type="presOf" srcId="{406E950B-16CD-499C-985D-4D68BDBD0498}" destId="{80424260-3006-42ED-BD6B-7CD4360361AE}" srcOrd="0" destOrd="0" presId="urn:microsoft.com/office/officeart/2005/8/layout/chevron1"/>
    <dgm:cxn modelId="{33F02EDA-5372-45FB-9F57-AEE6E08920C2}" type="presOf" srcId="{54A15645-90D6-4214-BCAA-A4C234715837}" destId="{76A50223-A450-4108-8D15-42756B28B725}" srcOrd="0" destOrd="0" presId="urn:microsoft.com/office/officeart/2005/8/layout/chevron1"/>
    <dgm:cxn modelId="{C0EE4670-6F53-460A-A7EF-FADB6FF3EDA5}" type="presOf" srcId="{4CE6AF42-AFC0-4470-9A29-A365D8799DE7}" destId="{178556A1-8FC2-422A-BA3C-EC1110D54403}" srcOrd="0" destOrd="0" presId="urn:microsoft.com/office/officeart/2005/8/layout/chevron1"/>
    <dgm:cxn modelId="{253DDC0F-D100-46A8-9076-06AF6BD0B7F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0A0C4B1-0D0C-4557-B232-20110CBB1C99}" type="presParOf" srcId="{178556A1-8FC2-422A-BA3C-EC1110D54403}" destId="{80424260-3006-42ED-BD6B-7CD4360361AE}" srcOrd="0" destOrd="0" presId="urn:microsoft.com/office/officeart/2005/8/layout/chevron1"/>
    <dgm:cxn modelId="{BA3AC8E1-66FF-4646-AE25-3432D075AF78}" type="presParOf" srcId="{178556A1-8FC2-422A-BA3C-EC1110D54403}" destId="{BB67E028-1ADD-473B-BF43-D9F14EAB0D58}" srcOrd="1" destOrd="0" presId="urn:microsoft.com/office/officeart/2005/8/layout/chevron1"/>
    <dgm:cxn modelId="{E831A4D8-AF24-441A-80EE-518EAB072F7F}" type="presParOf" srcId="{178556A1-8FC2-422A-BA3C-EC1110D54403}" destId="{915D6AC7-D940-43E2-AD31-73EEE2D17416}" srcOrd="2" destOrd="0" presId="urn:microsoft.com/office/officeart/2005/8/layout/chevron1"/>
    <dgm:cxn modelId="{320A4212-6BA7-4EFB-BA88-20314004A541}" type="presParOf" srcId="{178556A1-8FC2-422A-BA3C-EC1110D54403}" destId="{E0DE90D0-69F8-4C8D-90A3-F1D598B8FF5B}" srcOrd="3" destOrd="0" presId="urn:microsoft.com/office/officeart/2005/8/layout/chevron1"/>
    <dgm:cxn modelId="{37239300-A493-4F30-8C06-269A51473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1b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3996CC-4D4C-474D-9636-928D8582EF5C}" type="presOf" srcId="{406E950B-16CD-499C-985D-4D68BDBD0498}" destId="{80424260-3006-42ED-BD6B-7CD4360361AE}" srcOrd="0" destOrd="0" presId="urn:microsoft.com/office/officeart/2005/8/layout/chevron1"/>
    <dgm:cxn modelId="{91711EF2-9110-472A-955D-3702CBB66640}" type="presOf" srcId="{4CE6AF42-AFC0-4470-9A29-A365D8799DE7}" destId="{178556A1-8FC2-422A-BA3C-EC1110D54403}" srcOrd="0" destOrd="0" presId="urn:microsoft.com/office/officeart/2005/8/layout/chevron1"/>
    <dgm:cxn modelId="{4D5FA70C-A0FA-4361-B0EE-F7FFB0A776A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AE879C1-06EA-4A1A-A09B-8BAD8F52B991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FCF072-5BC1-495C-8202-C5D98CA9D509}" type="presParOf" srcId="{178556A1-8FC2-422A-BA3C-EC1110D54403}" destId="{80424260-3006-42ED-BD6B-7CD4360361AE}" srcOrd="0" destOrd="0" presId="urn:microsoft.com/office/officeart/2005/8/layout/chevron1"/>
    <dgm:cxn modelId="{56826822-1AA7-4654-A75E-0E71185CE126}" type="presParOf" srcId="{178556A1-8FC2-422A-BA3C-EC1110D54403}" destId="{BB67E028-1ADD-473B-BF43-D9F14EAB0D58}" srcOrd="1" destOrd="0" presId="urn:microsoft.com/office/officeart/2005/8/layout/chevron1"/>
    <dgm:cxn modelId="{73D71409-3B4F-4D0D-8A37-5E42939A76DE}" type="presParOf" srcId="{178556A1-8FC2-422A-BA3C-EC1110D54403}" destId="{915D6AC7-D940-43E2-AD31-73EEE2D17416}" srcOrd="2" destOrd="0" presId="urn:microsoft.com/office/officeart/2005/8/layout/chevron1"/>
    <dgm:cxn modelId="{9FE04DCF-AEA7-4ED8-800A-CDD404FCC2A0}" type="presParOf" srcId="{178556A1-8FC2-422A-BA3C-EC1110D54403}" destId="{E0DE90D0-69F8-4C8D-90A3-F1D598B8FF5B}" srcOrd="3" destOrd="0" presId="urn:microsoft.com/office/officeart/2005/8/layout/chevron1"/>
    <dgm:cxn modelId="{D9249A33-50F3-4CB3-B202-7584F5F6943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1c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2DC820A-132D-4B7F-9741-9FD40E4EAB8C}" type="presOf" srcId="{4CE6AF42-AFC0-4470-9A29-A365D8799DE7}" destId="{178556A1-8FC2-422A-BA3C-EC1110D54403}" srcOrd="0" destOrd="0" presId="urn:microsoft.com/office/officeart/2005/8/layout/chevron1"/>
    <dgm:cxn modelId="{F7572400-5CB5-47B8-A2EE-7770F5F2E5FA}" type="presOf" srcId="{406E950B-16CD-499C-985D-4D68BDBD0498}" destId="{80424260-3006-42ED-BD6B-7CD4360361AE}" srcOrd="0" destOrd="0" presId="urn:microsoft.com/office/officeart/2005/8/layout/chevron1"/>
    <dgm:cxn modelId="{B050B607-B88C-4F66-911A-3CD6BECC68B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02D00B-00F6-4B40-9A06-9816FBCF871E}" type="presOf" srcId="{54A15645-90D6-4214-BCAA-A4C234715837}" destId="{76A50223-A450-4108-8D15-42756B28B725}" srcOrd="0" destOrd="0" presId="urn:microsoft.com/office/officeart/2005/8/layout/chevron1"/>
    <dgm:cxn modelId="{F406A31F-707A-4B9A-B73D-2CC2BDA69006}" type="presParOf" srcId="{178556A1-8FC2-422A-BA3C-EC1110D54403}" destId="{80424260-3006-42ED-BD6B-7CD4360361AE}" srcOrd="0" destOrd="0" presId="urn:microsoft.com/office/officeart/2005/8/layout/chevron1"/>
    <dgm:cxn modelId="{D1953789-B129-4D7F-BBA4-829FAAE30EEA}" type="presParOf" srcId="{178556A1-8FC2-422A-BA3C-EC1110D54403}" destId="{BB67E028-1ADD-473B-BF43-D9F14EAB0D58}" srcOrd="1" destOrd="0" presId="urn:microsoft.com/office/officeart/2005/8/layout/chevron1"/>
    <dgm:cxn modelId="{AE6061AB-1FAD-4029-BB33-8389439B3310}" type="presParOf" srcId="{178556A1-8FC2-422A-BA3C-EC1110D54403}" destId="{915D6AC7-D940-43E2-AD31-73EEE2D17416}" srcOrd="2" destOrd="0" presId="urn:microsoft.com/office/officeart/2005/8/layout/chevron1"/>
    <dgm:cxn modelId="{DCB9E746-37A7-4652-85CB-2D86CE2CAF02}" type="presParOf" srcId="{178556A1-8FC2-422A-BA3C-EC1110D54403}" destId="{E0DE90D0-69F8-4C8D-90A3-F1D598B8FF5B}" srcOrd="3" destOrd="0" presId="urn:microsoft.com/office/officeart/2005/8/layout/chevron1"/>
    <dgm:cxn modelId="{FD6352C5-C03D-4D63-B330-E0D2CF75DE8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17A4B1B-90FD-492D-A506-4B3F15B0E38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DF861A-C9B9-438E-B6F6-9038359C6861}" type="presOf" srcId="{54A15645-90D6-4214-BCAA-A4C234715837}" destId="{76A50223-A450-4108-8D15-42756B28B725}" srcOrd="0" destOrd="0" presId="urn:microsoft.com/office/officeart/2005/8/layout/chevron1"/>
    <dgm:cxn modelId="{96811411-59DD-48DD-A87A-834EE0081098}" type="presOf" srcId="{65EEDDA9-E6B7-42D2-9E84-C91D1FBE4937}" destId="{915D6AC7-D940-43E2-AD31-73EEE2D17416}" srcOrd="0" destOrd="0" presId="urn:microsoft.com/office/officeart/2005/8/layout/chevron1"/>
    <dgm:cxn modelId="{C46B5180-D65F-46A8-A8A2-E2D91719469F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C86EAEB-D7C1-42A7-9BB0-9CFC9BA47FC1}" type="presParOf" srcId="{178556A1-8FC2-422A-BA3C-EC1110D54403}" destId="{80424260-3006-42ED-BD6B-7CD4360361AE}" srcOrd="0" destOrd="0" presId="urn:microsoft.com/office/officeart/2005/8/layout/chevron1"/>
    <dgm:cxn modelId="{7CDBE4C1-0F98-4A7C-A979-D07652B37C0B}" type="presParOf" srcId="{178556A1-8FC2-422A-BA3C-EC1110D54403}" destId="{BB67E028-1ADD-473B-BF43-D9F14EAB0D58}" srcOrd="1" destOrd="0" presId="urn:microsoft.com/office/officeart/2005/8/layout/chevron1"/>
    <dgm:cxn modelId="{A66E1854-374C-474B-A0BA-C69806A8FCB2}" type="presParOf" srcId="{178556A1-8FC2-422A-BA3C-EC1110D54403}" destId="{915D6AC7-D940-43E2-AD31-73EEE2D17416}" srcOrd="2" destOrd="0" presId="urn:microsoft.com/office/officeart/2005/8/layout/chevron1"/>
    <dgm:cxn modelId="{42DC0953-75CE-411C-8BB8-03B6E16492FE}" type="presParOf" srcId="{178556A1-8FC2-422A-BA3C-EC1110D54403}" destId="{E0DE90D0-69F8-4C8D-90A3-F1D598B8FF5B}" srcOrd="3" destOrd="0" presId="urn:microsoft.com/office/officeart/2005/8/layout/chevron1"/>
    <dgm:cxn modelId="{BFC7C68E-C2E9-421B-86C0-15519E2E0734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7DB71A4-A011-40EF-90B3-9F5D815A805F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BACA56A-F7DB-426C-A918-FED7E397E2BB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7D00BD0-1278-4ED0-A613-5B1C32FFFDDC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B776148-ACC4-41FA-8E52-6C2C3CBA7BD4}" type="presOf" srcId="{406E950B-16CD-499C-985D-4D68BDBD0498}" destId="{80424260-3006-42ED-BD6B-7CD4360361AE}" srcOrd="0" destOrd="0" presId="urn:microsoft.com/office/officeart/2005/8/layout/chevron1"/>
    <dgm:cxn modelId="{A82C1756-1491-43DC-8966-67226D17A99B}" type="presParOf" srcId="{178556A1-8FC2-422A-BA3C-EC1110D54403}" destId="{80424260-3006-42ED-BD6B-7CD4360361AE}" srcOrd="0" destOrd="0" presId="urn:microsoft.com/office/officeart/2005/8/layout/chevron1"/>
    <dgm:cxn modelId="{AA1420A5-F1B0-4AB2-9F2E-104ED2E04C90}" type="presParOf" srcId="{178556A1-8FC2-422A-BA3C-EC1110D54403}" destId="{BB67E028-1ADD-473B-BF43-D9F14EAB0D58}" srcOrd="1" destOrd="0" presId="urn:microsoft.com/office/officeart/2005/8/layout/chevron1"/>
    <dgm:cxn modelId="{C5A6CCA4-9DD3-4091-AF7C-E9A1D4DB5B50}" type="presParOf" srcId="{178556A1-8FC2-422A-BA3C-EC1110D54403}" destId="{915D6AC7-D940-43E2-AD31-73EEE2D17416}" srcOrd="2" destOrd="0" presId="urn:microsoft.com/office/officeart/2005/8/layout/chevron1"/>
    <dgm:cxn modelId="{F493143E-0DE0-4BC3-8DA3-B3998CC548F3}" type="presParOf" srcId="{178556A1-8FC2-422A-BA3C-EC1110D54403}" destId="{E0DE90D0-69F8-4C8D-90A3-F1D598B8FF5B}" srcOrd="3" destOrd="0" presId="urn:microsoft.com/office/officeart/2005/8/layout/chevron1"/>
    <dgm:cxn modelId="{7C67B51E-CDAF-447A-B6FC-2A3CE27442F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BB4AC71-0915-487B-8E95-D4043515382D}" type="presOf" srcId="{65EEDDA9-E6B7-42D2-9E84-C91D1FBE4937}" destId="{915D6AC7-D940-43E2-AD31-73EEE2D17416}" srcOrd="0" destOrd="0" presId="urn:microsoft.com/office/officeart/2005/8/layout/chevron1"/>
    <dgm:cxn modelId="{12E1C3A2-9D19-470B-B169-B6F3B3ED8AD7}" type="presOf" srcId="{4CE6AF42-AFC0-4470-9A29-A365D8799DE7}" destId="{178556A1-8FC2-422A-BA3C-EC1110D54403}" srcOrd="0" destOrd="0" presId="urn:microsoft.com/office/officeart/2005/8/layout/chevron1"/>
    <dgm:cxn modelId="{0437E296-DFC0-4C85-8A7B-3CD9B97ADBB9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0434A60-7E12-4B60-891B-AE78EF70DA0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CDAE71F-1349-49D5-A0C8-C8AF03B9278A}" type="presParOf" srcId="{178556A1-8FC2-422A-BA3C-EC1110D54403}" destId="{80424260-3006-42ED-BD6B-7CD4360361AE}" srcOrd="0" destOrd="0" presId="urn:microsoft.com/office/officeart/2005/8/layout/chevron1"/>
    <dgm:cxn modelId="{43E2881C-D57E-4A5B-B3B4-9AC7DC5F22E3}" type="presParOf" srcId="{178556A1-8FC2-422A-BA3C-EC1110D54403}" destId="{BB67E028-1ADD-473B-BF43-D9F14EAB0D58}" srcOrd="1" destOrd="0" presId="urn:microsoft.com/office/officeart/2005/8/layout/chevron1"/>
    <dgm:cxn modelId="{461BE496-0C6F-4B03-95C8-58B2F1476408}" type="presParOf" srcId="{178556A1-8FC2-422A-BA3C-EC1110D54403}" destId="{915D6AC7-D940-43E2-AD31-73EEE2D17416}" srcOrd="2" destOrd="0" presId="urn:microsoft.com/office/officeart/2005/8/layout/chevron1"/>
    <dgm:cxn modelId="{464BF9EB-643C-4601-9CF9-8581BC741B2A}" type="presParOf" srcId="{178556A1-8FC2-422A-BA3C-EC1110D54403}" destId="{E0DE90D0-69F8-4C8D-90A3-F1D598B8FF5B}" srcOrd="3" destOrd="0" presId="urn:microsoft.com/office/officeart/2005/8/layout/chevron1"/>
    <dgm:cxn modelId="{E4469E60-4F44-4982-AA09-B6C226098CF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91E42B5-296A-4DAD-A3A1-2D0F93ECDB0F}" type="presOf" srcId="{65EEDDA9-E6B7-42D2-9E84-C91D1FBE4937}" destId="{915D6AC7-D940-43E2-AD31-73EEE2D17416}" srcOrd="0" destOrd="0" presId="urn:microsoft.com/office/officeart/2005/8/layout/chevron1"/>
    <dgm:cxn modelId="{B57F1891-D7FD-46E5-8C7F-A07F5ED95B36}" type="presOf" srcId="{406E950B-16CD-499C-985D-4D68BDBD0498}" destId="{80424260-3006-42ED-BD6B-7CD4360361AE}" srcOrd="0" destOrd="0" presId="urn:microsoft.com/office/officeart/2005/8/layout/chevron1"/>
    <dgm:cxn modelId="{510A9E5C-671B-4685-829C-507E3873EC0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C04D6D-1097-494D-95F8-DD12C034B0FA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D93885-99FD-449D-9F6E-4B18DC56F394}" type="presParOf" srcId="{178556A1-8FC2-422A-BA3C-EC1110D54403}" destId="{80424260-3006-42ED-BD6B-7CD4360361AE}" srcOrd="0" destOrd="0" presId="urn:microsoft.com/office/officeart/2005/8/layout/chevron1"/>
    <dgm:cxn modelId="{FF3D0701-F441-4389-9393-4B7421EC0E9A}" type="presParOf" srcId="{178556A1-8FC2-422A-BA3C-EC1110D54403}" destId="{BB67E028-1ADD-473B-BF43-D9F14EAB0D58}" srcOrd="1" destOrd="0" presId="urn:microsoft.com/office/officeart/2005/8/layout/chevron1"/>
    <dgm:cxn modelId="{F3494098-F825-4A73-A2C6-391AD8EE3297}" type="presParOf" srcId="{178556A1-8FC2-422A-BA3C-EC1110D54403}" destId="{915D6AC7-D940-43E2-AD31-73EEE2D17416}" srcOrd="2" destOrd="0" presId="urn:microsoft.com/office/officeart/2005/8/layout/chevron1"/>
    <dgm:cxn modelId="{0E99DBE2-0D8F-45C0-A642-F313993C9EF4}" type="presParOf" srcId="{178556A1-8FC2-422A-BA3C-EC1110D54403}" destId="{E0DE90D0-69F8-4C8D-90A3-F1D598B8FF5B}" srcOrd="3" destOrd="0" presId="urn:microsoft.com/office/officeart/2005/8/layout/chevron1"/>
    <dgm:cxn modelId="{CC192A8A-FED1-43FF-8657-9786E13DD79F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PLAN DE PRESENTATION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3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SURVIE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ET NUTRITION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EDUCATION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EDUCATION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9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DEVELOPPEMENT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VIH/SIDA ET COMPORTEMENT SEXUEL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PROCHAINES ETAPES DU PROCESSUS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6AC7-D940-43E2-AD31-73EEE2D17416}">
      <dsp:nvSpPr>
        <dsp:cNvPr id="0" name=""/>
        <dsp:cNvSpPr/>
      </dsp:nvSpPr>
      <dsp:spPr>
        <a:xfrm>
          <a:off x="8706" y="0"/>
          <a:ext cx="8906693" cy="2133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MERCI POUR VOTRE ATTENTION</a:t>
          </a:r>
          <a:endParaRPr lang="fr-FR" sz="3600" kern="1200" dirty="0"/>
        </a:p>
      </dsp:txBody>
      <dsp:txXfrm>
        <a:off x="1075506" y="0"/>
        <a:ext cx="6773093" cy="2133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1a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1b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1c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46A2-AA8D-40D2-AB4B-A3C808C83D06}" type="datetimeFigureOut">
              <a:rPr lang="fr-FR" smtClean="0"/>
              <a:t>13/04/2015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24FA0-BEDA-42A4-BE06-BE3323EDA1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71996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9A672B-27E1-42BB-B90B-2E35DFF4F147}" type="datetimeFigureOut">
              <a:rPr lang="en-US"/>
              <a:pPr>
                <a:defRPr/>
              </a:pPr>
              <a:t>4/13/2015</a:t>
            </a:fld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C09FDB-50D9-4F98-AF5F-BB33233E68A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884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17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70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56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783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682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83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249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8556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911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7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589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6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452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3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78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550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642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1884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61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864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32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480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13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50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537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73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4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2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+mj-lt"/>
              </a:defRPr>
            </a:lvl1pPr>
            <a:lvl2pPr>
              <a:defRPr sz="3000">
                <a:latin typeface="+mj-lt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4B7E9-B8E7-4EE3-9C11-A144B405FBC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952A1F-0434-46E4-8537-42ABCA48B2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1031" name="Picture 7" descr="MICS-logo_cyan-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6248400"/>
            <a:ext cx="1676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6248400"/>
            <a:ext cx="190817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457200" y="1371600"/>
            <a:ext cx="8229600" cy="76200"/>
          </a:xfrm>
          <a:prstGeom prst="rect">
            <a:avLst/>
          </a:prstGeom>
          <a:solidFill>
            <a:srgbClr val="3399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70104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EA07C-EE9C-40C2-ADB5-5ED734F62BC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SzPct val="70000"/>
        <a:buFont typeface="Wingdings" pitchFamily="2" charset="2"/>
        <a:buChar char="q"/>
        <a:defRPr sz="30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12.png"/><Relationship Id="rId9" Type="http://schemas.microsoft.com/office/2007/relationships/diagramDrawing" Target="../diagrams/drawing13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10" Type="http://schemas.openxmlformats.org/officeDocument/2006/relationships/image" Target="../media/image15.png"/><Relationship Id="rId4" Type="http://schemas.openxmlformats.org/officeDocument/2006/relationships/diagramData" Target="../diagrams/data15.xml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Relationship Id="rId9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Relationship Id="rId9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image" Target="../media/image20.png"/><Relationship Id="rId5" Type="http://schemas.openxmlformats.org/officeDocument/2006/relationships/diagramQuickStyle" Target="../diagrams/quickStyle21.xml"/><Relationship Id="rId10" Type="http://schemas.openxmlformats.org/officeDocument/2006/relationships/image" Target="../media/image19.png"/><Relationship Id="rId4" Type="http://schemas.openxmlformats.org/officeDocument/2006/relationships/diagramLayout" Target="../diagrams/layout21.xml"/><Relationship Id="rId9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3.xml"/><Relationship Id="rId11" Type="http://schemas.openxmlformats.org/officeDocument/2006/relationships/image" Target="../media/image24.png"/><Relationship Id="rId5" Type="http://schemas.openxmlformats.org/officeDocument/2006/relationships/diagramQuickStyle" Target="../diagrams/quickStyle23.xml"/><Relationship Id="rId10" Type="http://schemas.openxmlformats.org/officeDocument/2006/relationships/image" Target="../media/image23.png"/><Relationship Id="rId4" Type="http://schemas.openxmlformats.org/officeDocument/2006/relationships/diagramLayout" Target="../diagrams/layout23.xml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4.xml"/><Relationship Id="rId11" Type="http://schemas.openxmlformats.org/officeDocument/2006/relationships/image" Target="../media/image28.png"/><Relationship Id="rId5" Type="http://schemas.openxmlformats.org/officeDocument/2006/relationships/diagramQuickStyle" Target="../diagrams/quickStyle24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24.xml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Relationship Id="rId9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10" Type="http://schemas.openxmlformats.org/officeDocument/2006/relationships/chart" Target="../charts/chart3.xml"/><Relationship Id="rId4" Type="http://schemas.openxmlformats.org/officeDocument/2006/relationships/diagramLayout" Target="../diagrams/layout26.xml"/><Relationship Id="rId9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2" name="ZoneTexte 1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599" y="2182021"/>
            <a:ext cx="4724401" cy="1932779"/>
          </a:xfrm>
        </p:spPr>
        <p:txBody>
          <a:bodyPr/>
          <a:lstStyle/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ENQUETE PAR GRAPPE A INDICATEURS MULTIPLES</a:t>
            </a:r>
          </a:p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Résultats clés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pattFill prst="pct50">
            <a:fgClr>
              <a:srgbClr val="3FCDFF"/>
            </a:fgClr>
            <a:bgClr>
              <a:schemeClr val="accent5">
                <a:lumMod val="75000"/>
              </a:schemeClr>
            </a:bgClr>
          </a:patt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SITUATION </a:t>
            </a:r>
            <a:r>
              <a:rPr lang="fr-FR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DES ENFANTS ET DES FEMMES AU BENIN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834645"/>
            <a:ext cx="44195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2014</a:t>
            </a:r>
            <a:endParaRPr lang="fr-FR" sz="1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75" y="4114800"/>
            <a:ext cx="1647825" cy="1752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114800"/>
            <a:ext cx="871537" cy="1752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114800"/>
            <a:ext cx="1676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857784"/>
          </a:xfrm>
        </p:spPr>
        <p:txBody>
          <a:bodyPr/>
          <a:lstStyle/>
          <a:p>
            <a:pPr algn="just"/>
            <a:r>
              <a:rPr lang="fr-FR" sz="2600" dirty="0" smtClean="0"/>
              <a:t>MICS Bénin 2014, c’est: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-Supervision </a:t>
            </a:r>
            <a:r>
              <a:rPr lang="fr-FR" sz="2600" dirty="0" smtClean="0"/>
              <a:t>technique rapprochée </a:t>
            </a:r>
            <a:r>
              <a:rPr lang="fr-FR" sz="2600" dirty="0" smtClean="0"/>
              <a:t>(au </a:t>
            </a:r>
            <a:r>
              <a:rPr lang="fr-FR" sz="2600" dirty="0" smtClean="0"/>
              <a:t>moins 2 fois par mois) et une supervision de coordination chaque mois;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</a:t>
            </a:r>
            <a:r>
              <a:rPr lang="fr-FR" sz="2600" dirty="0" smtClean="0"/>
              <a:t>-Deux </a:t>
            </a:r>
            <a:r>
              <a:rPr lang="fr-FR" sz="2600" dirty="0" smtClean="0"/>
              <a:t>ateliers d’apurement des données au niveau national;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 Validation </a:t>
            </a:r>
            <a:r>
              <a:rPr lang="fr-FR" sz="2600" dirty="0" smtClean="0"/>
              <a:t>des données au niveau du bureau régional de </a:t>
            </a:r>
            <a:r>
              <a:rPr lang="fr-FR" sz="2600" dirty="0"/>
              <a:t>D</a:t>
            </a:r>
            <a:r>
              <a:rPr lang="fr-FR" sz="2600" dirty="0" smtClean="0"/>
              <a:t>akar et au siège de l’UNICEF à New York;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6758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1503124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e 19"/>
          <p:cNvGrpSpPr/>
          <p:nvPr/>
        </p:nvGrpSpPr>
        <p:grpSpPr>
          <a:xfrm>
            <a:off x="304800" y="1676400"/>
            <a:ext cx="2951744" cy="3429000"/>
            <a:chOff x="304800" y="1676400"/>
            <a:chExt cx="2951744" cy="3429000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4800" y="1676400"/>
              <a:ext cx="2895600" cy="34290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 bwMode="auto">
            <a:xfrm>
              <a:off x="1143000" y="1710070"/>
              <a:ext cx="2057400" cy="347330"/>
            </a:xfrm>
            <a:prstGeom prst="rect">
              <a:avLst/>
            </a:prstGeom>
            <a:solidFill>
              <a:srgbClr val="339966">
                <a:alpha val="37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21634" y="4724400"/>
              <a:ext cx="2878765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5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2590799" y="4343400"/>
              <a:ext cx="609599" cy="381000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57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95600" y="3429000"/>
              <a:ext cx="360944" cy="571500"/>
            </a:xfrm>
            <a:prstGeom prst="rect">
              <a:avLst/>
            </a:prstGeom>
          </p:spPr>
        </p:pic>
      </p:grpSp>
      <p:sp>
        <p:nvSpPr>
          <p:cNvPr id="16" name="ZoneTexte 15"/>
          <p:cNvSpPr txBox="1"/>
          <p:nvPr/>
        </p:nvSpPr>
        <p:spPr>
          <a:xfrm>
            <a:off x="3505200" y="1676400"/>
            <a:ext cx="533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CC00"/>
              </a:buClr>
              <a:buFont typeface="Wingdings" panose="05000000000000000000" pitchFamily="2" charset="2"/>
              <a:buChar char="q"/>
            </a:pPr>
            <a:r>
              <a:rPr lang="fr-FR" dirty="0" smtClean="0"/>
              <a:t>Pour chaque 1 000 enfants nés vivant, 67 </a:t>
            </a:r>
          </a:p>
          <a:p>
            <a:r>
              <a:rPr lang="fr-FR" dirty="0" smtClean="0"/>
              <a:t>(près de 7 enfants sur 100) décèdent avant d’atteindre leur premier anniversaire;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 marL="285750" indent="-285750">
              <a:buClr>
                <a:srgbClr val="00CC00"/>
              </a:buClr>
              <a:buFont typeface="Wingdings" panose="05000000000000000000" pitchFamily="2" charset="2"/>
              <a:buChar char="q"/>
            </a:pPr>
            <a:r>
              <a:rPr lang="fr-FR" dirty="0"/>
              <a:t>Pour chaque 1 000 enfants nés vivant, </a:t>
            </a:r>
            <a:r>
              <a:rPr lang="fr-FR" dirty="0" smtClean="0"/>
              <a:t>115 </a:t>
            </a:r>
            <a:endParaRPr lang="fr-FR" dirty="0"/>
          </a:p>
          <a:p>
            <a:r>
              <a:rPr lang="fr-FR" dirty="0"/>
              <a:t>(près de </a:t>
            </a:r>
            <a:r>
              <a:rPr lang="fr-FR" dirty="0" smtClean="0"/>
              <a:t>12 </a:t>
            </a:r>
            <a:r>
              <a:rPr lang="fr-FR" dirty="0"/>
              <a:t>enfants sur 100) décèdent </a:t>
            </a:r>
            <a:r>
              <a:rPr lang="fr-FR" dirty="0" smtClean="0"/>
              <a:t>entre la naissance et leur cinquième anniversaire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38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9313915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Espace réservé du texte 14"/>
          <p:cNvSpPr>
            <a:spLocks noGrp="1"/>
          </p:cNvSpPr>
          <p:nvPr>
            <p:ph idx="1"/>
          </p:nvPr>
        </p:nvSpPr>
        <p:spPr>
          <a:xfrm>
            <a:off x="2209800" y="1676400"/>
            <a:ext cx="6629400" cy="2667000"/>
          </a:xfrm>
        </p:spPr>
        <p:txBody>
          <a:bodyPr/>
          <a:lstStyle/>
          <a:p>
            <a:r>
              <a:rPr lang="fr-FR" dirty="0" smtClean="0"/>
              <a:t>Retard de croissance: 1 enfant sur 3 (34%) de moins de cinq est trop petit pour son âge;</a:t>
            </a:r>
          </a:p>
          <a:p>
            <a:r>
              <a:rPr lang="fr-FR" dirty="0" smtClean="0"/>
              <a:t>Sous la forme sévère, le retard de croissance touche 12% des enfants de moins de cinq ans.</a:t>
            </a:r>
            <a:endParaRPr lang="fr-FR" dirty="0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" y="1676400"/>
            <a:ext cx="1600200" cy="2286000"/>
          </a:xfrm>
          <a:prstGeom prst="rect">
            <a:avLst/>
          </a:prstGeom>
        </p:spPr>
      </p:pic>
      <p:sp>
        <p:nvSpPr>
          <p:cNvPr id="25" name="Espace réservé du texte 14"/>
          <p:cNvSpPr txBox="1">
            <a:spLocks/>
          </p:cNvSpPr>
          <p:nvPr/>
        </p:nvSpPr>
        <p:spPr bwMode="auto">
          <a:xfrm>
            <a:off x="152400" y="4860440"/>
            <a:ext cx="8839200" cy="1387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70000"/>
              <a:buFont typeface="Wingdings" pitchFamily="2" charset="2"/>
              <a:buChar char="q"/>
              <a:defRPr sz="3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smtClean="0"/>
              <a:t>La prévalence de l’insuffisance pondérale est de 18% dont 4,7% sous la forme sévère. </a:t>
            </a:r>
            <a:endParaRPr lang="fr-FR" kern="0" dirty="0"/>
          </a:p>
        </p:txBody>
      </p:sp>
    </p:spTree>
    <p:extLst>
      <p:ext uri="{BB962C8B-B14F-4D97-AF65-F5344CB8AC3E}">
        <p14:creationId xmlns:p14="http://schemas.microsoft.com/office/powerpoint/2010/main" val="38937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09041731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" y="1981200"/>
            <a:ext cx="4038600" cy="17526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350843" y="1676400"/>
            <a:ext cx="162095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Age (en mois)</a:t>
            </a:r>
            <a:endParaRPr lang="fr-FR" dirty="0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01430"/>
              </p:ext>
            </p:extLst>
          </p:nvPr>
        </p:nvGraphicFramePr>
        <p:xfrm>
          <a:off x="170117" y="3855720"/>
          <a:ext cx="4020882" cy="41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147"/>
                <a:gridCol w="670147"/>
                <a:gridCol w="670147"/>
                <a:gridCol w="670147"/>
                <a:gridCol w="670147"/>
                <a:gridCol w="670147"/>
              </a:tblGrid>
              <a:tr h="41148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008000"/>
                          </a:solidFill>
                        </a:rPr>
                        <a:t>19,4</a:t>
                      </a:r>
                      <a:endParaRPr lang="fr-FR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008000"/>
                          </a:solidFill>
                        </a:rPr>
                        <a:t>20,3</a:t>
                      </a:r>
                      <a:endParaRPr lang="fr-FR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008000"/>
                          </a:solidFill>
                        </a:rPr>
                        <a:t>32,7</a:t>
                      </a:r>
                      <a:endParaRPr lang="fr-FR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42,1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41,3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008000"/>
                          </a:solidFill>
                        </a:rPr>
                        <a:t>34,5</a:t>
                      </a:r>
                      <a:endParaRPr lang="fr-FR" dirty="0">
                        <a:solidFill>
                          <a:srgbClr val="008000"/>
                        </a:solidFill>
                      </a:endParaRPr>
                    </a:p>
                  </a:txBody>
                  <a:tcPr>
                    <a:solidFill>
                      <a:srgbClr val="D6ECEE"/>
                    </a:solidFill>
                  </a:tcPr>
                </a:tc>
              </a:tr>
            </a:tbl>
          </a:graphicData>
        </a:graphic>
      </p:graphicFrame>
      <p:sp>
        <p:nvSpPr>
          <p:cNvPr id="11" name="Espace réservé du texte 14"/>
          <p:cNvSpPr txBox="1">
            <a:spLocks/>
          </p:cNvSpPr>
          <p:nvPr/>
        </p:nvSpPr>
        <p:spPr>
          <a:xfrm>
            <a:off x="4419600" y="1676400"/>
            <a:ext cx="4572000" cy="2514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70000"/>
              <a:buFont typeface="Wingdings" pitchFamily="2" charset="2"/>
              <a:buChar char="q"/>
              <a:defRPr sz="30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smtClean="0"/>
              <a:t>Le retard de croissance augmente avec l’âge et les enfants de 24-47 mois sont les plus affectés;</a:t>
            </a:r>
          </a:p>
        </p:txBody>
      </p:sp>
    </p:spTree>
    <p:extLst>
      <p:ext uri="{BB962C8B-B14F-4D97-AF65-F5344CB8AC3E}">
        <p14:creationId xmlns:p14="http://schemas.microsoft.com/office/powerpoint/2010/main" val="26831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3276600"/>
            <a:ext cx="5562600" cy="1838326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52400" y="1752600"/>
            <a:ext cx="3962400" cy="400050"/>
          </a:xfrm>
        </p:spPr>
        <p:txBody>
          <a:bodyPr/>
          <a:lstStyle/>
          <a:p>
            <a:r>
              <a:rPr lang="fr-FR" sz="2000" dirty="0" smtClean="0"/>
              <a:t>Initiation précoce de l’allaitement</a:t>
            </a:r>
            <a:endParaRPr lang="fr-FR" sz="2000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152400" y="2133600"/>
            <a:ext cx="4344988" cy="3505200"/>
          </a:xfrm>
        </p:spPr>
        <p:txBody>
          <a:bodyPr/>
          <a:lstStyle/>
          <a:p>
            <a:r>
              <a:rPr lang="fr-FR" dirty="0" smtClean="0"/>
              <a:t>Environ Une femme sur 2 (46,6%) met son bébé au sein moins d’Une heure après la naissance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3"/>
          </p:nvPr>
        </p:nvSpPr>
        <p:spPr>
          <a:xfrm>
            <a:off x="4191000" y="1752600"/>
            <a:ext cx="4724399" cy="400050"/>
          </a:xfrm>
        </p:spPr>
        <p:txBody>
          <a:bodyPr/>
          <a:lstStyle/>
          <a:p>
            <a:r>
              <a:rPr lang="fr-FR" sz="2000" dirty="0" smtClean="0"/>
              <a:t>Allaitement exclusif des moins de 6 mois</a:t>
            </a:r>
            <a:endParaRPr lang="fr-FR" sz="2000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4"/>
          </p:nvPr>
        </p:nvSpPr>
        <p:spPr>
          <a:xfrm>
            <a:off x="4573589" y="2057400"/>
            <a:ext cx="4260848" cy="3417888"/>
          </a:xfrm>
        </p:spPr>
        <p:txBody>
          <a:bodyPr/>
          <a:lstStyle/>
          <a:p>
            <a:r>
              <a:rPr lang="fr-FR" dirty="0" smtClean="0"/>
              <a:t>41% des enfants de moins de 6 mois </a:t>
            </a:r>
            <a:r>
              <a:rPr lang="fr-FR" dirty="0"/>
              <a:t>(4 bébés sur 10</a:t>
            </a:r>
            <a:r>
              <a:rPr lang="fr-FR" dirty="0" smtClean="0"/>
              <a:t>) sont exclusivement nourris au sein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609600" y="5279648"/>
            <a:ext cx="7924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/>
              <a:t>Un enfant sur 4 de 6-23 mois a reçu des aliments de 4 groupes ou plus durant le jour précédent</a:t>
            </a:r>
            <a:endParaRPr lang="fr-FR" sz="2600" dirty="0"/>
          </a:p>
        </p:txBody>
      </p: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368543028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1247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52400" y="1752600"/>
            <a:ext cx="3962400" cy="400050"/>
          </a:xfrm>
        </p:spPr>
        <p:txBody>
          <a:bodyPr/>
          <a:lstStyle/>
          <a:p>
            <a:r>
              <a:rPr lang="fr-FR" sz="2000" dirty="0" smtClean="0"/>
              <a:t>Couverture vaccinale complète</a:t>
            </a:r>
            <a:endParaRPr lang="fr-FR" sz="2000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152400" y="2133600"/>
            <a:ext cx="4344988" cy="3505200"/>
          </a:xfrm>
        </p:spPr>
        <p:txBody>
          <a:bodyPr/>
          <a:lstStyle/>
          <a:p>
            <a:r>
              <a:rPr lang="fr-FR" dirty="0"/>
              <a:t>2</a:t>
            </a:r>
            <a:r>
              <a:rPr lang="fr-FR" dirty="0" smtClean="0"/>
              <a:t> enfants sur 5 (41,6%) âgés de 12-23 mois ont reçu tous les vaccins recommandés avant leur premier anniversaire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3"/>
          </p:nvPr>
        </p:nvSpPr>
        <p:spPr>
          <a:xfrm>
            <a:off x="4191000" y="1752600"/>
            <a:ext cx="4724399" cy="400050"/>
          </a:xfrm>
        </p:spPr>
        <p:txBody>
          <a:bodyPr/>
          <a:lstStyle/>
          <a:p>
            <a:r>
              <a:rPr lang="fr-FR" sz="2000" dirty="0" smtClean="0"/>
              <a:t>Couverture vaccinale de la rougeole</a:t>
            </a:r>
            <a:endParaRPr lang="fr-FR" sz="2000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4"/>
          </p:nvPr>
        </p:nvSpPr>
        <p:spPr>
          <a:xfrm>
            <a:off x="4573589" y="2057400"/>
            <a:ext cx="4260848" cy="3417888"/>
          </a:xfrm>
        </p:spPr>
        <p:txBody>
          <a:bodyPr/>
          <a:lstStyle/>
          <a:p>
            <a:r>
              <a:rPr lang="fr-FR" dirty="0" smtClean="0"/>
              <a:t>Parmi les enfants de 12-23 mois, 65% ont reçu le vaccin contre la rougeole avant leur premier anniversaire</a:t>
            </a:r>
            <a:endParaRPr lang="fr-FR" dirty="0"/>
          </a:p>
        </p:txBody>
      </p: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79676172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2" y="4286250"/>
            <a:ext cx="4111626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Espace réservé du contenu 9"/>
          <p:cNvSpPr>
            <a:spLocks noGrp="1"/>
          </p:cNvSpPr>
          <p:nvPr>
            <p:ph sz="half" idx="2"/>
          </p:nvPr>
        </p:nvSpPr>
        <p:spPr>
          <a:xfrm>
            <a:off x="152399" y="2895600"/>
            <a:ext cx="4710851" cy="2784254"/>
          </a:xfrm>
        </p:spPr>
        <p:txBody>
          <a:bodyPr/>
          <a:lstStyle/>
          <a:p>
            <a:r>
              <a:rPr lang="fr-FR" dirty="0" smtClean="0"/>
              <a:t>Au cours de l’enquête, environ 3 enfants de moins de cinq ans sur 4 (72,7%) ont dormi sous MII la nuit précédente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4"/>
          </p:nvPr>
        </p:nvSpPr>
        <p:spPr>
          <a:xfrm>
            <a:off x="4725987" y="2890352"/>
            <a:ext cx="4108449" cy="3053248"/>
          </a:xfrm>
        </p:spPr>
        <p:txBody>
          <a:bodyPr/>
          <a:lstStyle/>
          <a:p>
            <a:r>
              <a:rPr lang="fr-FR" dirty="0" smtClean="0"/>
              <a:t>Une femme enceinte sur deux (47%) a dormi sous MII la nuit précédente</a:t>
            </a:r>
            <a:endParaRPr lang="fr-FR" dirty="0"/>
          </a:p>
        </p:txBody>
      </p: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354271908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" y="4648200"/>
            <a:ext cx="4450611" cy="8382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05500" y="4572000"/>
            <a:ext cx="2171700" cy="838201"/>
          </a:xfrm>
          <a:prstGeom prst="rect">
            <a:avLst/>
          </a:prstGeom>
        </p:spPr>
      </p:pic>
      <p:sp>
        <p:nvSpPr>
          <p:cNvPr id="17" name="Espace réservé du texte 16"/>
          <p:cNvSpPr>
            <a:spLocks noGrp="1"/>
          </p:cNvSpPr>
          <p:nvPr>
            <p:ph type="body" sz="quarter" idx="3"/>
          </p:nvPr>
        </p:nvSpPr>
        <p:spPr>
          <a:xfrm>
            <a:off x="457200" y="1971138"/>
            <a:ext cx="8347111" cy="772062"/>
          </a:xfrm>
        </p:spPr>
        <p:txBody>
          <a:bodyPr/>
          <a:lstStyle/>
          <a:p>
            <a:r>
              <a:rPr lang="fr-FR" b="0" dirty="0" smtClean="0"/>
              <a:t>8 ménages sur 10 (77%) disposent au moins d’une Moustiquaire Imprégnées d’Insecticides (MII)</a:t>
            </a:r>
            <a:endParaRPr lang="fr-FR" b="0" dirty="0"/>
          </a:p>
        </p:txBody>
      </p:sp>
    </p:spTree>
    <p:extLst>
      <p:ext uri="{BB962C8B-B14F-4D97-AF65-F5344CB8AC3E}">
        <p14:creationId xmlns:p14="http://schemas.microsoft.com/office/powerpoint/2010/main" val="285780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97469372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3"/>
          </p:nvPr>
        </p:nvSpPr>
        <p:spPr>
          <a:xfrm>
            <a:off x="457200" y="2057400"/>
            <a:ext cx="8305800" cy="25146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b="0" dirty="0" smtClean="0"/>
              <a:t>Pour 44% des enfants de moins de cinq ans ayant eu la fièvre dans les 2 dernières semaines, un conseil/traitement a été recherché auprès d’une structure/agent de santé.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b="0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b="0" dirty="0" smtClean="0"/>
              <a:t>Un enfant de moins de 5 ans sur 4 (25,9%) avec de la fièvre a reçu n’importe quel traitement </a:t>
            </a:r>
            <a:r>
              <a:rPr lang="fr-FR" b="0" dirty="0" err="1" smtClean="0"/>
              <a:t>anti-paludéen</a:t>
            </a:r>
            <a:endParaRPr lang="fr-FR" b="0" dirty="0"/>
          </a:p>
        </p:txBody>
      </p:sp>
    </p:spTree>
    <p:extLst>
      <p:ext uri="{BB962C8B-B14F-4D97-AF65-F5344CB8AC3E}">
        <p14:creationId xmlns:p14="http://schemas.microsoft.com/office/powerpoint/2010/main" val="69366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61138229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Espace réservé du contenu 17"/>
          <p:cNvSpPr>
            <a:spLocks noGrp="1"/>
          </p:cNvSpPr>
          <p:nvPr>
            <p:ph sz="half" idx="1"/>
          </p:nvPr>
        </p:nvSpPr>
        <p:spPr>
          <a:xfrm>
            <a:off x="76200" y="2636838"/>
            <a:ext cx="4800600" cy="2925762"/>
          </a:xfrm>
        </p:spPr>
        <p:txBody>
          <a:bodyPr/>
          <a:lstStyle/>
          <a:p>
            <a:r>
              <a:rPr lang="fr-FR" dirty="0" smtClean="0"/>
              <a:t>18% des femmes de 15-49 ans actuellement mariées ou en union utilisent (ou dont le partenaire utilise) une méthode de contraception (traditionnelle ou moderne)</a:t>
            </a:r>
            <a:endParaRPr lang="fr-FR" dirty="0"/>
          </a:p>
        </p:txBody>
      </p:sp>
      <p:pic>
        <p:nvPicPr>
          <p:cNvPr id="22" name="Espace réservé du contenu 21"/>
          <p:cNvPicPr>
            <a:picLocks noGrp="1" noChangeAspect="1"/>
          </p:cNvPicPr>
          <p:nvPr>
            <p:ph sz="half" idx="2"/>
          </p:nvPr>
        </p:nvPicPr>
        <p:blipFill>
          <a:blip r:embed="rId9"/>
          <a:stretch>
            <a:fillRect/>
          </a:stretch>
        </p:blipFill>
        <p:spPr>
          <a:xfrm>
            <a:off x="5876924" y="3886200"/>
            <a:ext cx="2352675" cy="1828800"/>
          </a:xfrm>
          <a:prstGeom prst="rect">
            <a:avLst/>
          </a:prstGeom>
        </p:spPr>
      </p:pic>
      <p:sp>
        <p:nvSpPr>
          <p:cNvPr id="21" name="Espace réservé du texte 1"/>
          <p:cNvSpPr txBox="1">
            <a:spLocks/>
          </p:cNvSpPr>
          <p:nvPr/>
        </p:nvSpPr>
        <p:spPr>
          <a:xfrm>
            <a:off x="152400" y="1600200"/>
            <a:ext cx="8839200" cy="990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70000"/>
              <a:buFont typeface="Wingdings" pitchFamily="2" charset="2"/>
              <a:buChar char="q"/>
              <a:defRPr sz="30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smtClean="0"/>
              <a:t>L’ISF des femmes de 15-49 ans est évalué à 5,7 enfants par femme</a:t>
            </a:r>
          </a:p>
        </p:txBody>
      </p:sp>
      <p:sp>
        <p:nvSpPr>
          <p:cNvPr id="23" name="Espace réservé du contenu 17"/>
          <p:cNvSpPr txBox="1">
            <a:spLocks/>
          </p:cNvSpPr>
          <p:nvPr/>
        </p:nvSpPr>
        <p:spPr bwMode="auto">
          <a:xfrm>
            <a:off x="5105400" y="2636838"/>
            <a:ext cx="358140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70000"/>
              <a:buFont typeface="Wingdings" pitchFamily="2" charset="2"/>
              <a:buChar char="q"/>
              <a:defRPr sz="28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smtClean="0"/>
              <a:t>Besoins non-satisfaits</a:t>
            </a:r>
            <a:endParaRPr lang="fr-FR" kern="0" dirty="0"/>
          </a:p>
        </p:txBody>
      </p:sp>
      <p:sp>
        <p:nvSpPr>
          <p:cNvPr id="24" name="ZoneTexte 23"/>
          <p:cNvSpPr txBox="1"/>
          <p:nvPr/>
        </p:nvSpPr>
        <p:spPr>
          <a:xfrm>
            <a:off x="5105400" y="3886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339933"/>
                </a:solidFill>
              </a:rPr>
              <a:t>33,1%</a:t>
            </a:r>
            <a:endParaRPr lang="fr-FR" sz="3600" b="1" dirty="0">
              <a:solidFill>
                <a:srgbClr val="33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9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64522667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Espace réservé du contenu 14"/>
          <p:cNvSpPr>
            <a:spLocks noGrp="1"/>
          </p:cNvSpPr>
          <p:nvPr>
            <p:ph sz="half" idx="2"/>
          </p:nvPr>
        </p:nvSpPr>
        <p:spPr>
          <a:xfrm>
            <a:off x="3810000" y="1600200"/>
            <a:ext cx="4876800" cy="4525963"/>
          </a:xfrm>
        </p:spPr>
        <p:txBody>
          <a:bodyPr/>
          <a:lstStyle/>
          <a:p>
            <a:r>
              <a:rPr lang="fr-FR" dirty="0" smtClean="0"/>
              <a:t>78% des femmes de 15-49 ans ont reçu un examen de santé dans la structure de santé ou à la maison juste après ou dans les 2 jours après l’accouchement;</a:t>
            </a:r>
          </a:p>
          <a:p>
            <a:endParaRPr lang="fr-FR" dirty="0"/>
          </a:p>
          <a:p>
            <a:r>
              <a:rPr lang="fr-FR" dirty="0" smtClean="0"/>
              <a:t>4 nouveau-nés sur 5 (80%) des 2 dernières années ont reçu un examen post-natal</a:t>
            </a:r>
            <a:endParaRPr lang="fr-FR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600" y="1600199"/>
            <a:ext cx="3276600" cy="4525963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 bwMode="auto">
          <a:xfrm>
            <a:off x="2362200" y="4724400"/>
            <a:ext cx="457200" cy="457200"/>
          </a:xfrm>
          <a:prstGeom prst="ellipse">
            <a:avLst/>
          </a:prstGeom>
          <a:solidFill>
            <a:srgbClr val="3399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80%</a:t>
            </a:r>
          </a:p>
        </p:txBody>
      </p:sp>
      <p:sp>
        <p:nvSpPr>
          <p:cNvPr id="25" name="Ellipse 24"/>
          <p:cNvSpPr/>
          <p:nvPr/>
        </p:nvSpPr>
        <p:spPr bwMode="auto">
          <a:xfrm>
            <a:off x="1485900" y="2766219"/>
            <a:ext cx="762000" cy="6858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78%</a:t>
            </a:r>
          </a:p>
        </p:txBody>
      </p:sp>
    </p:spTree>
    <p:extLst>
      <p:ext uri="{BB962C8B-B14F-4D97-AF65-F5344CB8AC3E}">
        <p14:creationId xmlns:p14="http://schemas.microsoft.com/office/powerpoint/2010/main" val="296742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614882"/>
          </a:xfrm>
        </p:spPr>
        <p:txBody>
          <a:bodyPr/>
          <a:lstStyle/>
          <a:p>
            <a:endParaRPr lang="fr-FR" sz="2800" dirty="0" smtClean="0"/>
          </a:p>
          <a:p>
            <a:r>
              <a:rPr lang="fr-FR" sz="2800" dirty="0" smtClean="0"/>
              <a:t>1. MICS Bénin 2014: Méthodologie et organisation</a:t>
            </a:r>
          </a:p>
          <a:p>
            <a:endParaRPr lang="fr-FR" sz="2800" dirty="0" smtClean="0"/>
          </a:p>
          <a:p>
            <a:r>
              <a:rPr lang="fr-FR" sz="2800" dirty="0" smtClean="0"/>
              <a:t>2. </a:t>
            </a:r>
            <a:r>
              <a:rPr lang="fr-FR" sz="2800" dirty="0"/>
              <a:t>MICS Bénin 2014: </a:t>
            </a:r>
            <a:r>
              <a:rPr lang="fr-FR" sz="2800" dirty="0" smtClean="0"/>
              <a:t>Contrôle et assurance de qualité</a:t>
            </a:r>
          </a:p>
          <a:p>
            <a:endParaRPr lang="fr-FR" sz="2800" dirty="0" smtClean="0"/>
          </a:p>
          <a:p>
            <a:r>
              <a:rPr lang="fr-FR" sz="2800" dirty="0" smtClean="0"/>
              <a:t>3. Principaux résultats</a:t>
            </a:r>
          </a:p>
          <a:p>
            <a:endParaRPr lang="fr-FR" sz="2800" dirty="0" smtClean="0"/>
          </a:p>
          <a:p>
            <a:r>
              <a:rPr lang="fr-FR" sz="2800" dirty="0" smtClean="0"/>
              <a:t>4: Prochaines étapes</a:t>
            </a:r>
            <a:endParaRPr lang="fr-FR" sz="2800" dirty="0"/>
          </a:p>
          <a:p>
            <a:endParaRPr lang="fr-FR" sz="2800" dirty="0" smtClean="0"/>
          </a:p>
          <a:p>
            <a:endParaRPr lang="fr-FR" sz="2800" dirty="0" smtClean="0"/>
          </a:p>
          <a:p>
            <a:pPr marL="0" indent="0">
              <a:buNone/>
            </a:pPr>
            <a:r>
              <a:rPr lang="fr-FR" sz="2800" dirty="0" smtClean="0"/>
              <a:t> 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6908243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848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26330223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Espace réservé du contenu 18"/>
          <p:cNvSpPr>
            <a:spLocks noGrp="1"/>
          </p:cNvSpPr>
          <p:nvPr>
            <p:ph sz="half" idx="2"/>
          </p:nvPr>
        </p:nvSpPr>
        <p:spPr>
          <a:xfrm>
            <a:off x="152400" y="3505200"/>
            <a:ext cx="8991600" cy="2819400"/>
          </a:xfrm>
        </p:spPr>
        <p:txBody>
          <a:bodyPr/>
          <a:lstStyle/>
          <a:p>
            <a:r>
              <a:rPr lang="fr-FR" sz="2400" dirty="0" smtClean="0"/>
              <a:t>Près de 9 naissances sur 10 (87%) ont eu lieu dans une structure de santé;</a:t>
            </a:r>
          </a:p>
          <a:p>
            <a:r>
              <a:rPr lang="fr-FR" sz="2400" dirty="0" smtClean="0"/>
              <a:t>Près de 9 femmes sur 10 (87%) de </a:t>
            </a:r>
            <a:r>
              <a:rPr lang="fr-FR" sz="2400" dirty="0"/>
              <a:t>15-49 ans ayant </a:t>
            </a:r>
            <a:r>
              <a:rPr lang="fr-FR" sz="2400" dirty="0" smtClean="0"/>
              <a:t>accouché dans une structure de santé ont reçu des examens de santé post-natals de la mère;</a:t>
            </a:r>
          </a:p>
          <a:p>
            <a:r>
              <a:rPr lang="fr-FR" sz="2400" dirty="0" smtClean="0"/>
              <a:t>Mortalité maternelle reste encore élevée: 347 décès maternels pour 100 000 naissances vivantes.</a:t>
            </a:r>
          </a:p>
          <a:p>
            <a:endParaRPr lang="fr-FR" sz="2400" dirty="0" smtClean="0"/>
          </a:p>
          <a:p>
            <a:endParaRPr lang="fr-FR" sz="2400" dirty="0"/>
          </a:p>
        </p:txBody>
      </p:sp>
      <p:graphicFrame>
        <p:nvGraphicFramePr>
          <p:cNvPr id="26" name="Graphique 25"/>
          <p:cNvGraphicFramePr/>
          <p:nvPr>
            <p:extLst>
              <p:ext uri="{D42A27DB-BD31-4B8C-83A1-F6EECF244321}">
                <p14:modId xmlns:p14="http://schemas.microsoft.com/office/powerpoint/2010/main" val="2118717186"/>
              </p:ext>
            </p:extLst>
          </p:nvPr>
        </p:nvGraphicFramePr>
        <p:xfrm>
          <a:off x="1371600" y="1447799"/>
          <a:ext cx="6019800" cy="2057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34400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43676436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Espace réservé du contenu 7"/>
          <p:cNvSpPr>
            <a:spLocks noGrp="1"/>
          </p:cNvSpPr>
          <p:nvPr>
            <p:ph sz="half" idx="2"/>
          </p:nvPr>
        </p:nvSpPr>
        <p:spPr>
          <a:xfrm>
            <a:off x="228600" y="4648200"/>
            <a:ext cx="4343400" cy="1447800"/>
          </a:xfrm>
        </p:spPr>
        <p:txBody>
          <a:bodyPr/>
          <a:lstStyle/>
          <a:p>
            <a:r>
              <a:rPr lang="fr-FR" sz="2600" dirty="0" smtClean="0"/>
              <a:t>Environ 3 personnes sur 4 utilisent des sources d’eau de boisson améliorées; 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4"/>
          </p:nvPr>
        </p:nvSpPr>
        <p:spPr>
          <a:xfrm>
            <a:off x="4572000" y="4686058"/>
            <a:ext cx="4270375" cy="1333742"/>
          </a:xfrm>
        </p:spPr>
        <p:txBody>
          <a:bodyPr/>
          <a:lstStyle/>
          <a:p>
            <a:r>
              <a:rPr lang="fr-FR" sz="2600" dirty="0" smtClean="0"/>
              <a:t>13% des personnes utilisent des toilettes améliorées non partagés.</a:t>
            </a:r>
            <a:endParaRPr lang="fr-FR" sz="2600" dirty="0"/>
          </a:p>
        </p:txBody>
      </p:sp>
      <p:graphicFrame>
        <p:nvGraphicFramePr>
          <p:cNvPr id="11" name="Graphique 10"/>
          <p:cNvGraphicFramePr/>
          <p:nvPr>
            <p:extLst>
              <p:ext uri="{D42A27DB-BD31-4B8C-83A1-F6EECF244321}">
                <p14:modId xmlns:p14="http://schemas.microsoft.com/office/powerpoint/2010/main" val="3548388538"/>
              </p:ext>
            </p:extLst>
          </p:nvPr>
        </p:nvGraphicFramePr>
        <p:xfrm>
          <a:off x="685800" y="1524001"/>
          <a:ext cx="74676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19276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98080538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3407262"/>
            <a:ext cx="8229600" cy="2718902"/>
          </a:xfrm>
        </p:spPr>
        <p:txBody>
          <a:bodyPr/>
          <a:lstStyle/>
          <a:p>
            <a:r>
              <a:rPr lang="fr-FR" dirty="0" smtClean="0"/>
              <a:t>Taux net d’admission au primaire est de 52,3%;</a:t>
            </a:r>
          </a:p>
          <a:p>
            <a:r>
              <a:rPr lang="fr-FR" dirty="0" smtClean="0"/>
              <a:t>9 enfants sur 10 (87,4%) commençant la 1</a:t>
            </a:r>
            <a:r>
              <a:rPr lang="fr-FR" baseline="30000" dirty="0" smtClean="0"/>
              <a:t>ère</a:t>
            </a:r>
            <a:r>
              <a:rPr lang="fr-FR" dirty="0" smtClean="0"/>
              <a:t> année d’étude du primaire atteignent la dernière année de ce cycle.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1400" y="1828800"/>
            <a:ext cx="1447800" cy="1562101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228600" y="1676401"/>
            <a:ext cx="8339470" cy="1600200"/>
            <a:chOff x="228600" y="1676401"/>
            <a:chExt cx="8339470" cy="1309577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28600" y="1676401"/>
              <a:ext cx="2590800" cy="1295400"/>
            </a:xfrm>
            <a:prstGeom prst="rect">
              <a:avLst/>
            </a:prstGeom>
          </p:spPr>
        </p:pic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76600" y="2057400"/>
              <a:ext cx="3733800" cy="914401"/>
            </a:xfrm>
            <a:prstGeom prst="rect">
              <a:avLst/>
            </a:prstGeom>
          </p:spPr>
        </p:pic>
        <p:sp>
          <p:nvSpPr>
            <p:cNvPr id="13" name="ZoneTexte 12"/>
            <p:cNvSpPr txBox="1"/>
            <p:nvPr/>
          </p:nvSpPr>
          <p:spPr>
            <a:xfrm>
              <a:off x="7662530" y="2339647"/>
              <a:ext cx="90554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Niveau</a:t>
              </a:r>
            </a:p>
            <a:p>
              <a:r>
                <a:rPr lang="fr-FR" dirty="0" smtClean="0"/>
                <a:t>I-VI</a:t>
              </a:r>
              <a:endParaRPr lang="fr-FR" dirty="0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3886200" y="2324101"/>
              <a:ext cx="2209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87,4% atteignent </a:t>
              </a:r>
              <a:endParaRPr lang="fr-FR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762000" y="2499907"/>
              <a:ext cx="6477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54%</a:t>
              </a:r>
              <a:endParaRPr lang="fr-FR" dirty="0"/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2095500" y="2514600"/>
              <a:ext cx="6477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50%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6091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06468187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1371600"/>
            <a:ext cx="8915400" cy="747712"/>
          </a:xfrm>
        </p:spPr>
        <p:txBody>
          <a:bodyPr/>
          <a:lstStyle/>
          <a:p>
            <a:r>
              <a:rPr lang="fr-FR" dirty="0" smtClean="0"/>
              <a:t>Taux net de scolarisation au primaire et au secondaire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9312" y="2057400"/>
            <a:ext cx="4905375" cy="3048000"/>
          </a:xfrm>
          <a:prstGeom prst="rect">
            <a:avLst/>
          </a:prstGeom>
        </p:spPr>
      </p:pic>
      <p:grpSp>
        <p:nvGrpSpPr>
          <p:cNvPr id="25" name="Groupe 24"/>
          <p:cNvGrpSpPr/>
          <p:nvPr/>
        </p:nvGrpSpPr>
        <p:grpSpPr>
          <a:xfrm>
            <a:off x="2286000" y="1916668"/>
            <a:ext cx="4572000" cy="2960133"/>
            <a:chOff x="2286000" y="1916668"/>
            <a:chExt cx="4572000" cy="2960133"/>
          </a:xfrm>
        </p:grpSpPr>
        <p:sp>
          <p:nvSpPr>
            <p:cNvPr id="9" name="ZoneTexte 8"/>
            <p:cNvSpPr txBox="1"/>
            <p:nvPr/>
          </p:nvSpPr>
          <p:spPr>
            <a:xfrm>
              <a:off x="2971800" y="19166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77%</a:t>
              </a:r>
              <a:endParaRPr lang="fr-FR" dirty="0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6172200" y="21452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73%</a:t>
              </a:r>
              <a:endParaRPr lang="fr-FR" dirty="0"/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5486400" y="3440668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38%</a:t>
              </a:r>
              <a:endParaRPr lang="fr-FR" dirty="0"/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2286000" y="3048000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50%</a:t>
              </a:r>
              <a:endParaRPr lang="fr-FR" dirty="0"/>
            </a:p>
          </p:txBody>
        </p:sp>
        <p:sp>
          <p:nvSpPr>
            <p:cNvPr id="21" name="ZoneTexte 20"/>
            <p:cNvSpPr txBox="1"/>
            <p:nvPr/>
          </p:nvSpPr>
          <p:spPr>
            <a:xfrm rot="16200000">
              <a:off x="2750344" y="3961090"/>
              <a:ext cx="1128712" cy="369332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Primaire</a:t>
              </a:r>
              <a:endParaRPr lang="fr-FR" dirty="0"/>
            </a:p>
          </p:txBody>
        </p:sp>
        <p:sp>
          <p:nvSpPr>
            <p:cNvPr id="22" name="ZoneTexte 21"/>
            <p:cNvSpPr txBox="1"/>
            <p:nvPr/>
          </p:nvSpPr>
          <p:spPr>
            <a:xfrm rot="16200000">
              <a:off x="5877461" y="3999190"/>
              <a:ext cx="1204912" cy="369332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Primaire</a:t>
              </a:r>
              <a:endParaRPr lang="fr-FR" dirty="0"/>
            </a:p>
          </p:txBody>
        </p:sp>
        <p:sp>
          <p:nvSpPr>
            <p:cNvPr id="23" name="ZoneTexte 22"/>
            <p:cNvSpPr txBox="1"/>
            <p:nvPr/>
          </p:nvSpPr>
          <p:spPr>
            <a:xfrm rot="16200000">
              <a:off x="1910835" y="3968234"/>
              <a:ext cx="1436133" cy="381001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Secondaire</a:t>
              </a:r>
              <a:endParaRPr lang="fr-FR" dirty="0"/>
            </a:p>
          </p:txBody>
        </p:sp>
        <p:sp>
          <p:nvSpPr>
            <p:cNvPr id="24" name="ZoneTexte 23"/>
            <p:cNvSpPr txBox="1"/>
            <p:nvPr/>
          </p:nvSpPr>
          <p:spPr>
            <a:xfrm rot="16200000">
              <a:off x="5305962" y="4113489"/>
              <a:ext cx="976313" cy="369332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Second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2704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92090009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0" y="1600200"/>
            <a:ext cx="4562475" cy="11049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" y="1600200"/>
            <a:ext cx="1152525" cy="11239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400" y="2743200"/>
            <a:ext cx="1524000" cy="16764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172200" y="1676400"/>
            <a:ext cx="29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4 naissances sur 5 (84,8%) sont enregistrées à l’Etat civil.</a:t>
            </a:r>
            <a:endParaRPr lang="fr-FR" sz="2400" dirty="0"/>
          </a:p>
        </p:txBody>
      </p:sp>
      <p:sp>
        <p:nvSpPr>
          <p:cNvPr id="10" name="ZoneTexte 9"/>
          <p:cNvSpPr txBox="1"/>
          <p:nvPr/>
        </p:nvSpPr>
        <p:spPr>
          <a:xfrm>
            <a:off x="2133600" y="3267670"/>
            <a:ext cx="7140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dirty="0" smtClean="0"/>
              <a:t>91,1% des enfants de 1-14 ans ont subi une agression</a:t>
            </a:r>
          </a:p>
          <a:p>
            <a:r>
              <a:rPr lang="fr-FR" sz="2200" dirty="0"/>
              <a:t>p</a:t>
            </a:r>
            <a:r>
              <a:rPr lang="fr-FR" sz="2200" dirty="0" smtClean="0"/>
              <a:t>sychologique ou un châtiment corporel durant le mois </a:t>
            </a:r>
          </a:p>
          <a:p>
            <a:r>
              <a:rPr lang="fr-FR" sz="2200" dirty="0"/>
              <a:t>p</a:t>
            </a:r>
            <a:r>
              <a:rPr lang="fr-FR" sz="2200" dirty="0" smtClean="0"/>
              <a:t>récédent l’enquête dans le ménage.</a:t>
            </a:r>
            <a:endParaRPr lang="fr-FR" sz="2200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400" y="4324350"/>
            <a:ext cx="8763000" cy="1085850"/>
          </a:xfrm>
          <a:prstGeom prst="rect">
            <a:avLst/>
          </a:prstGeom>
        </p:spPr>
      </p:pic>
      <p:sp>
        <p:nvSpPr>
          <p:cNvPr id="14" name="Organigramme : Bande perforée 13"/>
          <p:cNvSpPr/>
          <p:nvPr/>
        </p:nvSpPr>
        <p:spPr bwMode="auto">
          <a:xfrm>
            <a:off x="136450" y="5410200"/>
            <a:ext cx="3140149" cy="778360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Châtiment physique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Autre</a:t>
            </a:r>
            <a:r>
              <a:rPr kumimoji="0" lang="fr-FR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(52%) et Sévère (22,5%)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rganigramme : Bande perforée 14"/>
          <p:cNvSpPr/>
          <p:nvPr/>
        </p:nvSpPr>
        <p:spPr bwMode="auto">
          <a:xfrm>
            <a:off x="3429000" y="5426560"/>
            <a:ext cx="2667000" cy="762000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Agression psychologique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(87%)</a:t>
            </a:r>
          </a:p>
        </p:txBody>
      </p:sp>
      <p:sp>
        <p:nvSpPr>
          <p:cNvPr id="16" name="Organigramme : Bande perforée 15"/>
          <p:cNvSpPr/>
          <p:nvPr/>
        </p:nvSpPr>
        <p:spPr bwMode="auto">
          <a:xfrm>
            <a:off x="6172200" y="5426560"/>
            <a:ext cx="2819400" cy="762000"/>
          </a:xfrm>
          <a:prstGeom prst="flowChartPunchedTap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Discipline non violente (4%)</a:t>
            </a:r>
          </a:p>
        </p:txBody>
      </p:sp>
    </p:spTree>
    <p:extLst>
      <p:ext uri="{BB962C8B-B14F-4D97-AF65-F5344CB8AC3E}">
        <p14:creationId xmlns:p14="http://schemas.microsoft.com/office/powerpoint/2010/main" val="324272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43461416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Imag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6600" y="2047875"/>
            <a:ext cx="1676400" cy="2371725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67000" y="3727192"/>
            <a:ext cx="723900" cy="23520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37803" y="1762125"/>
            <a:ext cx="742950" cy="2200275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38700" y="2895600"/>
            <a:ext cx="723900" cy="104775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52600" y="3891260"/>
            <a:ext cx="742950" cy="71140"/>
          </a:xfrm>
          <a:prstGeom prst="rect">
            <a:avLst/>
          </a:prstGeom>
        </p:spPr>
      </p:pic>
      <p:sp>
        <p:nvSpPr>
          <p:cNvPr id="30" name="ZoneTexte 29"/>
          <p:cNvSpPr txBox="1"/>
          <p:nvPr/>
        </p:nvSpPr>
        <p:spPr>
          <a:xfrm rot="16200000">
            <a:off x="5030990" y="2655722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15-19 ans actuellement mariées ou en union</a:t>
            </a:r>
          </a:p>
        </p:txBody>
      </p:sp>
      <p:sp>
        <p:nvSpPr>
          <p:cNvPr id="31" name="ZoneTexte 30"/>
          <p:cNvSpPr txBox="1"/>
          <p:nvPr/>
        </p:nvSpPr>
        <p:spPr>
          <a:xfrm rot="16200000">
            <a:off x="1198397" y="2316330"/>
            <a:ext cx="175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15-19 ans actuellement mariées ou en union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2457450" y="3957935"/>
            <a:ext cx="1276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Mariage avant</a:t>
            </a:r>
          </a:p>
          <a:p>
            <a:r>
              <a:rPr lang="fr-FR" sz="1200" b="1" dirty="0" smtClean="0"/>
              <a:t> 15 ans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4572000" y="3957935"/>
            <a:ext cx="1276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Mariage avant</a:t>
            </a:r>
          </a:p>
          <a:p>
            <a:r>
              <a:rPr lang="fr-FR" sz="1200" b="1" dirty="0" smtClean="0"/>
              <a:t> 15 ans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5562600" y="1371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16,9%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4800600" y="251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8,8%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1752600" y="35168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0,7%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2667000" y="336446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1,4%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3065056" y="1471998"/>
            <a:ext cx="217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Mariages précoces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220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2840290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fr-FR" dirty="0" smtClean="0"/>
              <a:t>Seulement 13% des enfants de 36-59 mois suivent un programme d’instruction préscolaire;</a:t>
            </a:r>
          </a:p>
          <a:p>
            <a:r>
              <a:rPr lang="fr-FR" dirty="0"/>
              <a:t> </a:t>
            </a:r>
            <a:r>
              <a:rPr lang="fr-FR" dirty="0" smtClean="0"/>
              <a:t>                    5,2% des enfants 36-59 mois dont le </a:t>
            </a:r>
          </a:p>
          <a:p>
            <a:pPr marL="0" indent="0">
              <a:buNone/>
            </a:pPr>
            <a:r>
              <a:rPr lang="fr-FR" dirty="0" smtClean="0"/>
              <a:t>                          père biologique s’est engagé dans</a:t>
            </a:r>
          </a:p>
          <a:p>
            <a:pPr marL="0" indent="0">
              <a:buNone/>
            </a:pPr>
            <a:r>
              <a:rPr lang="fr-FR" dirty="0" smtClean="0"/>
              <a:t>                          une ou plusieurs activités de                            		    préparation scolaire ou à     	 			    l’apprentissage;</a:t>
            </a:r>
          </a:p>
          <a:p>
            <a:r>
              <a:rPr lang="fr-FR" dirty="0"/>
              <a:t> </a:t>
            </a:r>
            <a:r>
              <a:rPr lang="fr-FR" dirty="0" smtClean="0"/>
              <a:t>                   13,3% des enfants de 36-59 mois pour les mères engagées.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200" y="2591593"/>
            <a:ext cx="18288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2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75766567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Imag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6200" y="1752600"/>
            <a:ext cx="838200" cy="130492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75672" y="1768549"/>
            <a:ext cx="40062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31,3% des jeunes hommes de 15-24 </a:t>
            </a:r>
          </a:p>
          <a:p>
            <a:r>
              <a:rPr lang="fr-FR" dirty="0" smtClean="0"/>
              <a:t>ans qui ont une connaissance de la </a:t>
            </a:r>
          </a:p>
          <a:p>
            <a:r>
              <a:rPr lang="fr-FR" dirty="0"/>
              <a:t>p</a:t>
            </a:r>
            <a:r>
              <a:rPr lang="fr-FR" dirty="0" smtClean="0"/>
              <a:t>révention du VIH 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4669239" y="1752600"/>
            <a:ext cx="43781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21,6% des jeunes femmes de 15-24 ans </a:t>
            </a:r>
          </a:p>
          <a:p>
            <a:r>
              <a:rPr lang="fr-FR" dirty="0" smtClean="0"/>
              <a:t>qui ont une connaissance de la </a:t>
            </a:r>
          </a:p>
          <a:p>
            <a:r>
              <a:rPr lang="fr-FR" dirty="0"/>
              <a:t>p</a:t>
            </a:r>
            <a:r>
              <a:rPr lang="fr-FR" dirty="0" smtClean="0"/>
              <a:t>révention du VIH </a:t>
            </a:r>
            <a:endParaRPr lang="fr-FR" dirty="0"/>
          </a:p>
        </p:txBody>
      </p:sp>
      <p:graphicFrame>
        <p:nvGraphicFramePr>
          <p:cNvPr id="12" name="Graphique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8677387"/>
              </p:ext>
            </p:extLst>
          </p:nvPr>
        </p:nvGraphicFramePr>
        <p:xfrm>
          <a:off x="175672" y="3057525"/>
          <a:ext cx="4572000" cy="1652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3" name="ZoneTexte 12"/>
          <p:cNvSpPr txBox="1"/>
          <p:nvPr/>
        </p:nvSpPr>
        <p:spPr>
          <a:xfrm>
            <a:off x="4800600" y="3276600"/>
            <a:ext cx="42467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Utilisation du condom durant le dernier</a:t>
            </a:r>
          </a:p>
          <a:p>
            <a:r>
              <a:rPr lang="fr-FR" dirty="0" smtClean="0"/>
              <a:t>Rapport sexuel avec un partenaire </a:t>
            </a:r>
          </a:p>
          <a:p>
            <a:r>
              <a:rPr lang="fr-FR" dirty="0"/>
              <a:t>a</a:t>
            </a:r>
            <a:r>
              <a:rPr lang="fr-FR" dirty="0" smtClean="0"/>
              <a:t>utre que le conjoint ou le partenaire</a:t>
            </a:r>
          </a:p>
          <a:p>
            <a:r>
              <a:rPr lang="fr-FR" dirty="0"/>
              <a:t>c</a:t>
            </a:r>
            <a:r>
              <a:rPr lang="fr-FR" dirty="0" smtClean="0"/>
              <a:t>ohabitant au cours des 12 derniers</a:t>
            </a:r>
          </a:p>
          <a:p>
            <a:r>
              <a:rPr lang="fr-FR" dirty="0" smtClean="0"/>
              <a:t>mois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82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33503031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86200"/>
          </a:xfrm>
        </p:spPr>
        <p:txBody>
          <a:bodyPr/>
          <a:lstStyle/>
          <a:p>
            <a:endParaRPr lang="fr-FR" sz="3300" dirty="0" smtClean="0"/>
          </a:p>
          <a:p>
            <a:r>
              <a:rPr lang="fr-FR" sz="3300" dirty="0" smtClean="0"/>
              <a:t>Analyse et rédaction du rapport définitif: juillet 2015;</a:t>
            </a:r>
          </a:p>
          <a:p>
            <a:endParaRPr lang="fr-FR" sz="3300" dirty="0"/>
          </a:p>
          <a:p>
            <a:r>
              <a:rPr lang="fr-FR" sz="3300" dirty="0" smtClean="0"/>
              <a:t>Dissémination des résultats: Août 2015.</a:t>
            </a:r>
            <a:endParaRPr lang="fr-FR" sz="3300" dirty="0"/>
          </a:p>
        </p:txBody>
      </p:sp>
    </p:spTree>
    <p:extLst>
      <p:ext uri="{BB962C8B-B14F-4D97-AF65-F5344CB8AC3E}">
        <p14:creationId xmlns:p14="http://schemas.microsoft.com/office/powerpoint/2010/main" val="97412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491413592"/>
              </p:ext>
            </p:extLst>
          </p:nvPr>
        </p:nvGraphicFramePr>
        <p:xfrm>
          <a:off x="152400" y="1524000"/>
          <a:ext cx="89154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21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01" y="1351377"/>
            <a:ext cx="8643998" cy="5278023"/>
          </a:xfrm>
        </p:spPr>
        <p:txBody>
          <a:bodyPr/>
          <a:lstStyle/>
          <a:p>
            <a:pPr algn="just"/>
            <a:r>
              <a:rPr lang="fr-LU" sz="2200" dirty="0" smtClean="0"/>
              <a:t>Enquête par grappe à indicateurs multiples (MICS) est un programme </a:t>
            </a:r>
            <a:r>
              <a:rPr lang="fr-FR" sz="2200" dirty="0"/>
              <a:t>international d‘enquêtes auprès des ménages élaboré par </a:t>
            </a:r>
            <a:r>
              <a:rPr lang="fr-FR" sz="2200" dirty="0" smtClean="0"/>
              <a:t>l'UNICEF;</a:t>
            </a:r>
          </a:p>
          <a:p>
            <a:pPr algn="just"/>
            <a:r>
              <a:rPr lang="fr-FR" sz="2200" dirty="0" smtClean="0"/>
              <a:t>MICS </a:t>
            </a:r>
            <a:r>
              <a:rPr lang="fr-FR" sz="2200" dirty="0"/>
              <a:t>est conçu pour recueillir </a:t>
            </a:r>
            <a:r>
              <a:rPr lang="fr-FR" sz="2200" dirty="0" smtClean="0"/>
              <a:t>des </a:t>
            </a:r>
            <a:r>
              <a:rPr lang="fr-FR" sz="2200" dirty="0"/>
              <a:t>indicateurs clés </a:t>
            </a:r>
            <a:r>
              <a:rPr lang="fr-FR" sz="2200" dirty="0" smtClean="0"/>
              <a:t>comparables </a:t>
            </a:r>
            <a:r>
              <a:rPr lang="fr-FR" sz="2200" dirty="0"/>
              <a:t>au niveau international et </a:t>
            </a:r>
            <a:r>
              <a:rPr lang="fr-FR" sz="2200" dirty="0" smtClean="0"/>
              <a:t>utilisés </a:t>
            </a:r>
            <a:r>
              <a:rPr lang="fr-FR" sz="2200" dirty="0"/>
              <a:t>pour évaluer la situation des enfants et des </a:t>
            </a:r>
            <a:r>
              <a:rPr lang="fr-FR" sz="2200" dirty="0" smtClean="0"/>
              <a:t>femmes </a:t>
            </a:r>
            <a:r>
              <a:rPr lang="fr-FR" sz="2200" dirty="0"/>
              <a:t>dans les domaines de la santé, l'éducation, la </a:t>
            </a:r>
            <a:r>
              <a:rPr lang="fr-FR" sz="2200" dirty="0" smtClean="0"/>
              <a:t>protection </a:t>
            </a:r>
            <a:r>
              <a:rPr lang="fr-FR" sz="2200" dirty="0"/>
              <a:t>et le VIH/ </a:t>
            </a:r>
            <a:r>
              <a:rPr lang="fr-FR" sz="2200" dirty="0" smtClean="0"/>
              <a:t>SIDA</a:t>
            </a:r>
            <a:r>
              <a:rPr lang="fr-FR" sz="2200" dirty="0" smtClean="0"/>
              <a:t>;</a:t>
            </a:r>
          </a:p>
          <a:p>
            <a:pPr algn="just"/>
            <a:r>
              <a:rPr lang="fr-FR" sz="2200" dirty="0" smtClean="0"/>
              <a:t>MICS fournit plusieurs indicateurs des OMD (22 indicateurs des OMD sur 48)</a:t>
            </a:r>
            <a:endParaRPr lang="fr-FR" sz="2200" dirty="0" smtClean="0"/>
          </a:p>
          <a:p>
            <a:pPr algn="just"/>
            <a:r>
              <a:rPr lang="fr-FR" sz="2200" dirty="0" smtClean="0"/>
              <a:t>Spécifiquement, le Round 5 des enquêtes MICS permettra le rapportage des OMD en 2015;</a:t>
            </a:r>
          </a:p>
          <a:p>
            <a:pPr algn="just"/>
            <a:r>
              <a:rPr lang="fr-FR" sz="2200" dirty="0"/>
              <a:t>Echantillon de MICS est </a:t>
            </a:r>
            <a:r>
              <a:rPr lang="fr-FR" sz="2200" dirty="0" smtClean="0"/>
              <a:t>représentatif </a:t>
            </a:r>
            <a:r>
              <a:rPr lang="fr-FR" sz="2200" dirty="0"/>
              <a:t>au niveau national et </a:t>
            </a:r>
            <a:r>
              <a:rPr lang="fr-FR" sz="2200" dirty="0" smtClean="0"/>
              <a:t>dans les </a:t>
            </a:r>
            <a:r>
              <a:rPr lang="fr-FR" sz="2200" dirty="0"/>
              <a:t>12 départements, basé sur un sondage par grappes stratifié à deux degrés</a:t>
            </a:r>
            <a:r>
              <a:rPr lang="fr-FR" sz="2200" dirty="0" smtClean="0"/>
              <a:t>;</a:t>
            </a:r>
          </a:p>
          <a:p>
            <a:pPr algn="just"/>
            <a:r>
              <a:rPr lang="fr-FR" sz="2200" dirty="0" smtClean="0"/>
              <a:t>Base de sondage utilisée est celui du recensement de 2013</a:t>
            </a:r>
            <a:r>
              <a:rPr lang="fr-FR" sz="2200" dirty="0"/>
              <a:t>.</a:t>
            </a:r>
            <a:endParaRPr lang="fr-FR" sz="2200" dirty="0" smtClean="0"/>
          </a:p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4008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42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9258828"/>
              </p:ext>
            </p:extLst>
          </p:nvPr>
        </p:nvGraphicFramePr>
        <p:xfrm>
          <a:off x="609600" y="1676400"/>
          <a:ext cx="815340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6324600"/>
                <a:gridCol w="5334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infantile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infanto-juvénile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1.8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Prévalence de l’insuffisance pondérale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Couverture vaccinale de la rougeole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6.7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Enfants de moins de 5 ans dormant sous moustiquaire imprégnée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6.8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Traitement antipaludéen</a:t>
                      </a:r>
                      <a:r>
                        <a:rPr lang="fr-FR" baseline="0" dirty="0" smtClean="0"/>
                        <a:t> des enfants de moins de 5 ans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7.8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sources d’eau et boissons améliorées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7.9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toilettes améliorées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5.4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fécondité des adolescentes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153762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047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33548435"/>
              </p:ext>
            </p:extLst>
          </p:nvPr>
        </p:nvGraphicFramePr>
        <p:xfrm>
          <a:off x="609600" y="1676400"/>
          <a:ext cx="8153400" cy="457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6324600"/>
                <a:gridCol w="533400"/>
              </a:tblGrid>
              <a:tr h="735724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Fécondité précoce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prévalence de la contraception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5.6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Besoins non satisfaits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maternelle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d’alphabétisation des jeunes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net de fréquentation</a:t>
                      </a:r>
                      <a:r>
                        <a:rPr lang="fr-FR" baseline="0" dirty="0" smtClean="0"/>
                        <a:t> du primaire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Enfants atteignant la dernière classe du primaire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3.1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Indice de parité entre les sexes (niveau primaire)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3.2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Indice de parité entre les sexes (niveau secondaire)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540021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43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53810119"/>
              </p:ext>
            </p:extLst>
          </p:nvPr>
        </p:nvGraphicFramePr>
        <p:xfrm>
          <a:off x="609600" y="1676401"/>
          <a:ext cx="81534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6324600"/>
                <a:gridCol w="533400"/>
              </a:tblGrid>
              <a:tr h="358823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207889">
                <a:tc>
                  <a:txBody>
                    <a:bodyPr/>
                    <a:lstStyle/>
                    <a:p>
                      <a:r>
                        <a:rPr lang="fr-FR" dirty="0" smtClean="0"/>
                        <a:t>OMD 6.3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Connaissance de la prévention du VIH parmi les jeunes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7889">
                <a:tc>
                  <a:txBody>
                    <a:bodyPr/>
                    <a:lstStyle/>
                    <a:p>
                      <a:r>
                        <a:rPr lang="fr-FR" dirty="0" smtClean="0"/>
                        <a:t>OMD 6.2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condom avec partenaires non réguliers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12176">
                <a:tc>
                  <a:txBody>
                    <a:bodyPr/>
                    <a:lstStyle/>
                    <a:p>
                      <a:r>
                        <a:rPr lang="fr-FR" dirty="0" smtClean="0"/>
                        <a:t>OMD 6.4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Ratio de fréquentation scolaire des orphelins par rapport aux non orphelins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0788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0123657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466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500174"/>
            <a:ext cx="8848756" cy="4572032"/>
          </a:xfrm>
        </p:spPr>
        <p:txBody>
          <a:bodyPr/>
          <a:lstStyle/>
          <a:p>
            <a:pPr algn="just"/>
            <a:r>
              <a:rPr lang="fr-FR" sz="2600" dirty="0" smtClean="0"/>
              <a:t>Quatre questionnaires ont été utilisés: ménage, femme, enfant et homme.</a:t>
            </a:r>
          </a:p>
          <a:p>
            <a:pPr algn="just"/>
            <a:endParaRPr lang="fr-FR" sz="1500" dirty="0" smtClean="0"/>
          </a:p>
          <a:p>
            <a:pPr algn="just"/>
            <a:r>
              <a:rPr lang="fr-FR" sz="2600" dirty="0" smtClean="0"/>
              <a:t>Echantillon de l’enquête:</a:t>
            </a:r>
          </a:p>
          <a:p>
            <a:pPr marL="0" indent="0" algn="just">
              <a:buNone/>
            </a:pPr>
            <a:endParaRPr lang="fr-FR" sz="15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                     14 077 </a:t>
            </a:r>
            <a:r>
              <a:rPr lang="fr-FR" sz="2600" dirty="0" smtClean="0">
                <a:latin typeface="+mj-lt"/>
              </a:rPr>
              <a:t>ménages urbains et ruraux enquêtés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15 815 </a:t>
            </a:r>
            <a:r>
              <a:rPr lang="fr-FR" sz="2600" dirty="0" smtClean="0"/>
              <a:t>femmes de 15-49 ans  enquêtées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12 250 </a:t>
            </a:r>
            <a:r>
              <a:rPr lang="fr-FR" sz="2600" dirty="0" smtClean="0"/>
              <a:t>enfants de moins de 5 ans et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  4 371</a:t>
            </a:r>
            <a:r>
              <a:rPr lang="fr-FR" sz="2600" dirty="0" smtClean="0"/>
              <a:t> hommes de 15-49 ans.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022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00174"/>
            <a:ext cx="8501122" cy="4572032"/>
          </a:xfrm>
        </p:spPr>
        <p:txBody>
          <a:bodyPr/>
          <a:lstStyle/>
          <a:p>
            <a:pPr algn="just"/>
            <a:r>
              <a:rPr lang="fr-FR" sz="2600" dirty="0" smtClean="0"/>
              <a:t>MICS Bénin 2014 c’est:</a:t>
            </a:r>
          </a:p>
          <a:p>
            <a:pPr algn="just">
              <a:buNone/>
            </a:pPr>
            <a:r>
              <a:rPr lang="fr-FR" sz="2600" dirty="0" smtClean="0"/>
              <a:t>	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27</a:t>
            </a:r>
            <a:r>
              <a:rPr lang="fr-FR" sz="2600" dirty="0" smtClean="0">
                <a:latin typeface="+mj-lt"/>
              </a:rPr>
              <a:t> équipes de terrain et 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171</a:t>
            </a:r>
            <a:r>
              <a:rPr lang="fr-FR" sz="2600" dirty="0" smtClean="0">
                <a:latin typeface="+mj-lt"/>
              </a:rPr>
              <a:t> agents de terrain</a:t>
            </a:r>
          </a:p>
          <a:p>
            <a:pPr algn="just">
              <a:buNone/>
            </a:pPr>
            <a:endParaRPr lang="fr-FR" sz="1100" dirty="0" smtClean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33</a:t>
            </a:r>
            <a:r>
              <a:rPr lang="fr-FR" sz="2600" dirty="0" smtClean="0"/>
              <a:t> </a:t>
            </a:r>
            <a:r>
              <a:rPr lang="fr-FR" sz="2600" dirty="0"/>
              <a:t>jours de formation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latin typeface="+mj-lt"/>
              </a:rPr>
              <a:t>	   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90</a:t>
            </a:r>
            <a:r>
              <a:rPr lang="fr-FR" sz="2600" dirty="0" smtClean="0"/>
              <a:t> jours de collecte sur le terrain (Juillet- Septembre 2014)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Et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</a:t>
            </a:r>
            <a:r>
              <a:rPr lang="fr-FR" sz="2600" dirty="0"/>
              <a:t>L</a:t>
            </a:r>
            <a:r>
              <a:rPr lang="fr-FR" sz="2600" dirty="0" smtClean="0"/>
              <a:t>’utilisation du système </a:t>
            </a:r>
            <a:r>
              <a:rPr lang="fr-FR" sz="2800" dirty="0" smtClean="0"/>
              <a:t>CAPI pour la collecte des données;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22</a:t>
            </a:r>
            <a:r>
              <a:rPr lang="fr-FR" sz="2800" dirty="0" smtClean="0"/>
              <a:t> spécialistes ayant assuré la formation des agents et la supervision de la collecte</a:t>
            </a:r>
            <a:endParaRPr lang="fr-FR" sz="28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                        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76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514864"/>
          </a:xfrm>
        </p:spPr>
        <p:txBody>
          <a:bodyPr/>
          <a:lstStyle/>
          <a:p>
            <a:pPr algn="just"/>
            <a:r>
              <a:rPr lang="fr-FR" sz="2400" dirty="0" smtClean="0"/>
              <a:t>MICS Bénin 2014, </a:t>
            </a:r>
            <a:r>
              <a:rPr lang="fr-FR" sz="2400" dirty="0" smtClean="0"/>
              <a:t>c’est :</a:t>
            </a:r>
          </a:p>
          <a:p>
            <a:pPr marL="0" indent="0" algn="just">
              <a:buNone/>
            </a:pPr>
            <a:r>
              <a:rPr lang="fr-FR" sz="2400" dirty="0" smtClean="0"/>
              <a:t>- </a:t>
            </a:r>
            <a:r>
              <a:rPr lang="fr-FR" sz="2400" dirty="0" smtClean="0"/>
              <a:t>Programme </a:t>
            </a:r>
            <a:r>
              <a:rPr lang="fr-FR" sz="2400" dirty="0" smtClean="0"/>
              <a:t>de contrôle et de cohérence installé dans l’application;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Recrutement des enquêteurs fondé sur les expériences en matière d’enquêtes et tests de langue effectués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Evaluation des enquêteurs sur la base de tests écrits et pratiques</a:t>
            </a:r>
            <a:endParaRPr lang="fr-FR" sz="2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-Utilisation </a:t>
            </a:r>
            <a:r>
              <a:rPr lang="fr-FR" sz="2400" dirty="0" smtClean="0"/>
              <a:t>du logiciel ENA pour la vérification des mesures anthropométriques;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-Contrôle </a:t>
            </a:r>
            <a:r>
              <a:rPr lang="fr-FR" sz="2400" dirty="0" smtClean="0"/>
              <a:t>de qualité au niveau des chef d’équipes présents sur le terrain avec les agents;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-Edition </a:t>
            </a:r>
            <a:r>
              <a:rPr lang="fr-FR" sz="2400" dirty="0" smtClean="0"/>
              <a:t>des données sur le terrain assurée par 9 éditeurs (1 éditeur pour 3 équipes</a:t>
            </a:r>
            <a:r>
              <a:rPr lang="fr-FR" sz="2400" dirty="0" smtClean="0"/>
              <a:t>).</a:t>
            </a:r>
            <a:endParaRPr lang="fr-FR" sz="2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en-US" sz="2400" dirty="0" smtClean="0"/>
              <a:t> 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781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5789</TotalTime>
  <Words>1613</Words>
  <Application>Microsoft Office PowerPoint</Application>
  <PresentationFormat>Affichage à l'écran (4:3)</PresentationFormat>
  <Paragraphs>345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3" baseType="lpstr">
      <vt:lpstr>Arial</vt:lpstr>
      <vt:lpstr>Calibri</vt:lpstr>
      <vt:lpstr>Wingdings</vt:lpstr>
      <vt:lpstr>Default Design</vt:lpstr>
      <vt:lpstr>Présentation PowerPoint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UNICEF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Findings and Final Reports</dc:title>
  <dc:creator>UNICEF</dc:creator>
  <cp:keywords>MICS4;MICS</cp:keywords>
  <cp:lastModifiedBy>insae</cp:lastModifiedBy>
  <cp:revision>695</cp:revision>
  <cp:lastPrinted>2015-04-13T10:18:30Z</cp:lastPrinted>
  <dcterms:created xsi:type="dcterms:W3CDTF">2009-06-26T19:38:17Z</dcterms:created>
  <dcterms:modified xsi:type="dcterms:W3CDTF">2015-04-13T18:44:58Z</dcterms:modified>
</cp:coreProperties>
</file>