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8.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9.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0.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1.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2.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3.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4.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5.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26.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28"/>
  </p:notesMasterIdLst>
  <p:handoutMasterIdLst>
    <p:handoutMasterId r:id="rId29"/>
  </p:handoutMasterIdLst>
  <p:sldIdLst>
    <p:sldId id="298" r:id="rId2"/>
    <p:sldId id="322" r:id="rId3"/>
    <p:sldId id="323" r:id="rId4"/>
    <p:sldId id="324" r:id="rId5"/>
    <p:sldId id="325" r:id="rId6"/>
    <p:sldId id="326" r:id="rId7"/>
    <p:sldId id="327" r:id="rId8"/>
    <p:sldId id="343" r:id="rId9"/>
    <p:sldId id="342" r:id="rId10"/>
    <p:sldId id="328" r:id="rId11"/>
    <p:sldId id="329" r:id="rId12"/>
    <p:sldId id="330" r:id="rId13"/>
    <p:sldId id="331" r:id="rId14"/>
    <p:sldId id="332" r:id="rId15"/>
    <p:sldId id="333" r:id="rId16"/>
    <p:sldId id="334" r:id="rId17"/>
    <p:sldId id="336" r:id="rId18"/>
    <p:sldId id="335" r:id="rId19"/>
    <p:sldId id="341" r:id="rId20"/>
    <p:sldId id="337" r:id="rId21"/>
    <p:sldId id="338" r:id="rId22"/>
    <p:sldId id="339" r:id="rId23"/>
    <p:sldId id="344" r:id="rId24"/>
    <p:sldId id="346" r:id="rId25"/>
    <p:sldId id="340" r:id="rId26"/>
    <p:sldId id="306" r:id="rId27"/>
  </p:sldIdLst>
  <p:sldSz cx="12192000" cy="6858000"/>
  <p:notesSz cx="6797675" cy="987425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Section par défaut" id="{2B39687B-D76B-4CAD-A050-2475B4A723F8}">
          <p14:sldIdLst>
            <p14:sldId id="298"/>
            <p14:sldId id="322"/>
            <p14:sldId id="323"/>
            <p14:sldId id="324"/>
            <p14:sldId id="325"/>
            <p14:sldId id="326"/>
            <p14:sldId id="327"/>
            <p14:sldId id="343"/>
            <p14:sldId id="342"/>
            <p14:sldId id="328"/>
            <p14:sldId id="329"/>
            <p14:sldId id="330"/>
            <p14:sldId id="331"/>
            <p14:sldId id="332"/>
            <p14:sldId id="333"/>
            <p14:sldId id="334"/>
            <p14:sldId id="336"/>
            <p14:sldId id="335"/>
            <p14:sldId id="341"/>
            <p14:sldId id="337"/>
            <p14:sldId id="338"/>
            <p14:sldId id="339"/>
            <p14:sldId id="344"/>
            <p14:sldId id="346"/>
            <p14:sldId id="340"/>
          </p14:sldIdLst>
        </p14:section>
        <p14:section name="Section sans titre" id="{2AE1577A-D0FA-4581-9A54-67F918766F7E}">
          <p14:sldIdLst>
            <p14:sldId id="30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NICEF" initials="U"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8DFB85"/>
    <a:srgbClr val="0099FF"/>
    <a:srgbClr val="339933"/>
    <a:srgbClr val="A47D00"/>
    <a:srgbClr val="4343C1"/>
    <a:srgbClr val="2E0000"/>
    <a:srgbClr val="D6ECEE"/>
    <a:srgbClr val="3FCDFF"/>
    <a:srgbClr val="0036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74" autoAdjust="0"/>
    <p:restoredTop sz="90504" autoAdjust="0"/>
  </p:normalViewPr>
  <p:slideViewPr>
    <p:cSldViewPr>
      <p:cViewPr varScale="1">
        <p:scale>
          <a:sx n="72" d="100"/>
          <a:sy n="72" d="100"/>
        </p:scale>
        <p:origin x="552"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dLbl>
              <c:idx val="0"/>
              <c:layout/>
              <c:tx>
                <c:rich>
                  <a:bodyPr/>
                  <a:lstStyle/>
                  <a:p>
                    <a:r>
                      <a:rPr lang="en-US" smtClean="0"/>
                      <a:t>2 703 053</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2 597 979</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Feuil16!$G$9:$G$10</c:f>
              <c:strCache>
                <c:ptCount val="2"/>
                <c:pt idx="0">
                  <c:v>Masculin </c:v>
                </c:pt>
                <c:pt idx="1">
                  <c:v>Féminin</c:v>
                </c:pt>
              </c:strCache>
            </c:strRef>
          </c:cat>
          <c:val>
            <c:numRef>
              <c:f>Feuil16!$H$9:$H$10</c:f>
              <c:numCache>
                <c:formatCode>General</c:formatCode>
                <c:ptCount val="2"/>
                <c:pt idx="0">
                  <c:v>2703053</c:v>
                </c:pt>
                <c:pt idx="1">
                  <c:v>2597979</c:v>
                </c:pt>
              </c:numCache>
            </c:numRef>
          </c:val>
        </c:ser>
        <c:dLbls>
          <c:showLegendKey val="0"/>
          <c:showVal val="0"/>
          <c:showCatName val="0"/>
          <c:showSerName val="0"/>
          <c:showPercent val="0"/>
          <c:showBubbleSize val="0"/>
        </c:dLbls>
        <c:gapWidth val="219"/>
        <c:overlap val="-27"/>
        <c:axId val="-1507611840"/>
        <c:axId val="-1507605312"/>
      </c:barChart>
      <c:catAx>
        <c:axId val="-1507611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1507605312"/>
        <c:crosses val="autoZero"/>
        <c:auto val="1"/>
        <c:lblAlgn val="ctr"/>
        <c:lblOffset val="100"/>
        <c:noMultiLvlLbl val="0"/>
      </c:catAx>
      <c:valAx>
        <c:axId val="-150760531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1507611840"/>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'Feuil2 (3)'!$L$11</c:f>
              <c:strCache>
                <c:ptCount val="1"/>
                <c:pt idx="0">
                  <c:v>Masculin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'Feuil2 (3)'!$K$12:$K$14</c:f>
              <c:strCache>
                <c:ptCount val="3"/>
                <c:pt idx="0">
                  <c:v>Nombre d'enfants de 5-11 ans</c:v>
                </c:pt>
                <c:pt idx="1">
                  <c:v>Nombre d'enfants de 12-14 ans </c:v>
                </c:pt>
                <c:pt idx="2">
                  <c:v>Nombre d'enfants de 15-17 ans </c:v>
                </c:pt>
              </c:strCache>
            </c:strRef>
          </c:cat>
          <c:val>
            <c:numRef>
              <c:f>'Feuil2 (3)'!$L$12:$L$14</c:f>
              <c:numCache>
                <c:formatCode>General</c:formatCode>
                <c:ptCount val="3"/>
                <c:pt idx="0">
                  <c:v>8495</c:v>
                </c:pt>
                <c:pt idx="1">
                  <c:v>3173</c:v>
                </c:pt>
                <c:pt idx="2">
                  <c:v>2164</c:v>
                </c:pt>
              </c:numCache>
            </c:numRef>
          </c:val>
        </c:ser>
        <c:ser>
          <c:idx val="1"/>
          <c:order val="1"/>
          <c:tx>
            <c:strRef>
              <c:f>'Feuil2 (3)'!$M$11</c:f>
              <c:strCache>
                <c:ptCount val="1"/>
                <c:pt idx="0">
                  <c:v>Féminin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'Feuil2 (3)'!$K$12:$K$14</c:f>
              <c:strCache>
                <c:ptCount val="3"/>
                <c:pt idx="0">
                  <c:v>Nombre d'enfants de 5-11 ans</c:v>
                </c:pt>
                <c:pt idx="1">
                  <c:v>Nombre d'enfants de 12-14 ans </c:v>
                </c:pt>
                <c:pt idx="2">
                  <c:v>Nombre d'enfants de 15-17 ans </c:v>
                </c:pt>
              </c:strCache>
            </c:strRef>
          </c:cat>
          <c:val>
            <c:numRef>
              <c:f>'Feuil2 (3)'!$M$12:$M$14</c:f>
              <c:numCache>
                <c:formatCode>General</c:formatCode>
                <c:ptCount val="3"/>
                <c:pt idx="0">
                  <c:v>7613</c:v>
                </c:pt>
                <c:pt idx="1">
                  <c:v>2667</c:v>
                </c:pt>
                <c:pt idx="2">
                  <c:v>2156</c:v>
                </c:pt>
              </c:numCache>
            </c:numRef>
          </c:val>
        </c:ser>
        <c:dLbls>
          <c:showLegendKey val="0"/>
          <c:showVal val="0"/>
          <c:showCatName val="0"/>
          <c:showSerName val="0"/>
          <c:showPercent val="0"/>
          <c:showBubbleSize val="0"/>
        </c:dLbls>
        <c:gapWidth val="219"/>
        <c:overlap val="-27"/>
        <c:axId val="-1507615104"/>
        <c:axId val="-1507614560"/>
      </c:barChart>
      <c:catAx>
        <c:axId val="-1507615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r-FR"/>
          </a:p>
        </c:txPr>
        <c:crossAx val="-1507614560"/>
        <c:crosses val="autoZero"/>
        <c:auto val="1"/>
        <c:lblAlgn val="ctr"/>
        <c:lblOffset val="100"/>
        <c:noMultiLvlLbl val="0"/>
      </c:catAx>
      <c:valAx>
        <c:axId val="-150761456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50761510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'Feuil2 (7)'!$A$4</c:f>
              <c:strCache>
                <c:ptCount val="1"/>
                <c:pt idx="0">
                  <c:v>Urbain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'Feuil2 (7)'!$B$3:$F$3</c:f>
              <c:strCache>
                <c:ptCount val="5"/>
                <c:pt idx="0">
                  <c:v>Pourcentage d'enfants de 5-11 ans impliqués dans des activités économiques pendant au moins une heure</c:v>
                </c:pt>
                <c:pt idx="1">
                  <c:v>Pourcentage d'enfants de 12-14 ans impliqués dans des activités économiques pendant moins de 14 heures</c:v>
                </c:pt>
                <c:pt idx="2">
                  <c:v>Pourcentage d'enfants de 12-14 ans impliqués dans des activités économiques pendant 14 heures ou plus</c:v>
                </c:pt>
                <c:pt idx="3">
                  <c:v>Pourcentage d'enfants de 15-17 ans impliqués dans des activités économiques pendant moins de 43 heures</c:v>
                </c:pt>
                <c:pt idx="4">
                  <c:v>Pourcentage d'enfants de 15-17 ans impliqués dans des activités économiques pendant 43 heures ou plus</c:v>
                </c:pt>
              </c:strCache>
            </c:strRef>
          </c:cat>
          <c:val>
            <c:numRef>
              <c:f>'Feuil2 (7)'!$B$4:$F$4</c:f>
              <c:numCache>
                <c:formatCode>General</c:formatCode>
                <c:ptCount val="5"/>
                <c:pt idx="0">
                  <c:v>32.5</c:v>
                </c:pt>
                <c:pt idx="1">
                  <c:v>24.4</c:v>
                </c:pt>
                <c:pt idx="2">
                  <c:v>25.4</c:v>
                </c:pt>
                <c:pt idx="3">
                  <c:v>48.1</c:v>
                </c:pt>
                <c:pt idx="4">
                  <c:v>9.1999999999999993</c:v>
                </c:pt>
              </c:numCache>
            </c:numRef>
          </c:val>
        </c:ser>
        <c:ser>
          <c:idx val="1"/>
          <c:order val="1"/>
          <c:tx>
            <c:strRef>
              <c:f>'Feuil2 (7)'!$A$5</c:f>
              <c:strCache>
                <c:ptCount val="1"/>
                <c:pt idx="0">
                  <c:v>Rural</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'Feuil2 (7)'!$B$3:$F$3</c:f>
              <c:strCache>
                <c:ptCount val="5"/>
                <c:pt idx="0">
                  <c:v>Pourcentage d'enfants de 5-11 ans impliqués dans des activités économiques pendant au moins une heure</c:v>
                </c:pt>
                <c:pt idx="1">
                  <c:v>Pourcentage d'enfants de 12-14 ans impliqués dans des activités économiques pendant moins de 14 heures</c:v>
                </c:pt>
                <c:pt idx="2">
                  <c:v>Pourcentage d'enfants de 12-14 ans impliqués dans des activités économiques pendant 14 heures ou plus</c:v>
                </c:pt>
                <c:pt idx="3">
                  <c:v>Pourcentage d'enfants de 15-17 ans impliqués dans des activités économiques pendant moins de 43 heures</c:v>
                </c:pt>
                <c:pt idx="4">
                  <c:v>Pourcentage d'enfants de 15-17 ans impliqués dans des activités économiques pendant 43 heures ou plus</c:v>
                </c:pt>
              </c:strCache>
            </c:strRef>
          </c:cat>
          <c:val>
            <c:numRef>
              <c:f>'Feuil2 (7)'!$B$5:$F$5</c:f>
              <c:numCache>
                <c:formatCode>General</c:formatCode>
                <c:ptCount val="5"/>
                <c:pt idx="0">
                  <c:v>49.1</c:v>
                </c:pt>
                <c:pt idx="1">
                  <c:v>37.1</c:v>
                </c:pt>
                <c:pt idx="2">
                  <c:v>40.200000000000003</c:v>
                </c:pt>
                <c:pt idx="3">
                  <c:v>67.5</c:v>
                </c:pt>
                <c:pt idx="4">
                  <c:v>11.2</c:v>
                </c:pt>
              </c:numCache>
            </c:numRef>
          </c:val>
        </c:ser>
        <c:dLbls>
          <c:showLegendKey val="0"/>
          <c:showVal val="0"/>
          <c:showCatName val="0"/>
          <c:showSerName val="0"/>
          <c:showPercent val="0"/>
          <c:showBubbleSize val="0"/>
        </c:dLbls>
        <c:gapWidth val="182"/>
        <c:axId val="-1507610752"/>
        <c:axId val="-1507614016"/>
      </c:barChart>
      <c:catAx>
        <c:axId val="-15076107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fr-FR"/>
          </a:p>
        </c:txPr>
        <c:crossAx val="-1507614016"/>
        <c:crosses val="autoZero"/>
        <c:auto val="1"/>
        <c:lblAlgn val="r"/>
        <c:lblOffset val="100"/>
        <c:noMultiLvlLbl val="0"/>
      </c:catAx>
      <c:valAx>
        <c:axId val="-150761401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crossAx val="-150761075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sz="1200"/>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'Feuil10 (2)'!$B$3</c:f>
              <c:strCache>
                <c:ptCount val="1"/>
                <c:pt idx="0">
                  <c:v>Enfants travaillant dans des conditions dangereuses</c:v>
                </c:pt>
              </c:strCache>
            </c:strRef>
          </c:tx>
          <c:spPr>
            <a:solidFill>
              <a:schemeClr val="accent1"/>
            </a:solidFill>
            <a:ln>
              <a:noFill/>
            </a:ln>
            <a:effectLst/>
          </c:spPr>
          <c:invertIfNegative val="0"/>
          <c:dLbls>
            <c:dLbl>
              <c:idx val="1"/>
              <c:layout/>
              <c:tx>
                <c:rich>
                  <a:bodyPr/>
                  <a:lstStyle/>
                  <a:p>
                    <a:r>
                      <a:rPr lang="en-US" smtClean="0"/>
                      <a:t>35,0</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'Feuil10 (2)'!$A$4:$A$5</c:f>
              <c:strCache>
                <c:ptCount val="2"/>
                <c:pt idx="0">
                  <c:v>Masculin</c:v>
                </c:pt>
                <c:pt idx="1">
                  <c:v>Féminin</c:v>
                </c:pt>
              </c:strCache>
            </c:strRef>
          </c:cat>
          <c:val>
            <c:numRef>
              <c:f>'Feuil10 (2)'!$B$4:$B$5</c:f>
              <c:numCache>
                <c:formatCode>General</c:formatCode>
                <c:ptCount val="2"/>
                <c:pt idx="0">
                  <c:v>43.7</c:v>
                </c:pt>
                <c:pt idx="1">
                  <c:v>35</c:v>
                </c:pt>
              </c:numCache>
            </c:numRef>
          </c:val>
        </c:ser>
        <c:dLbls>
          <c:showLegendKey val="0"/>
          <c:showVal val="0"/>
          <c:showCatName val="0"/>
          <c:showSerName val="0"/>
          <c:showPercent val="0"/>
          <c:showBubbleSize val="0"/>
        </c:dLbls>
        <c:gapWidth val="219"/>
        <c:overlap val="-27"/>
        <c:axId val="-1507613472"/>
        <c:axId val="-1507604224"/>
      </c:barChart>
      <c:catAx>
        <c:axId val="-1507613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r-FR"/>
          </a:p>
        </c:txPr>
        <c:crossAx val="-1507604224"/>
        <c:crosses val="autoZero"/>
        <c:auto val="1"/>
        <c:lblAlgn val="ctr"/>
        <c:lblOffset val="100"/>
        <c:noMultiLvlLbl val="0"/>
      </c:catAx>
      <c:valAx>
        <c:axId val="-150760422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507613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Feuil14!$A$21:$A$22</c:f>
              <c:strCache>
                <c:ptCount val="2"/>
                <c:pt idx="0">
                  <c:v>Urbain</c:v>
                </c:pt>
                <c:pt idx="1">
                  <c:v>Rural</c:v>
                </c:pt>
              </c:strCache>
            </c:strRef>
          </c:cat>
          <c:val>
            <c:numRef>
              <c:f>Feuil14!$B$21:$B$22</c:f>
              <c:numCache>
                <c:formatCode>General</c:formatCode>
                <c:ptCount val="2"/>
                <c:pt idx="0">
                  <c:v>27.3</c:v>
                </c:pt>
                <c:pt idx="1">
                  <c:v>49.1</c:v>
                </c:pt>
              </c:numCache>
            </c:numRef>
          </c:val>
        </c:ser>
        <c:dLbls>
          <c:showLegendKey val="0"/>
          <c:showVal val="0"/>
          <c:showCatName val="0"/>
          <c:showSerName val="0"/>
          <c:showPercent val="0"/>
          <c:showBubbleSize val="0"/>
        </c:dLbls>
        <c:gapWidth val="219"/>
        <c:overlap val="-27"/>
        <c:axId val="-1507603680"/>
        <c:axId val="-1507602048"/>
      </c:barChart>
      <c:catAx>
        <c:axId val="-1507603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r-FR"/>
          </a:p>
        </c:txPr>
        <c:crossAx val="-1507602048"/>
        <c:crosses val="autoZero"/>
        <c:auto val="1"/>
        <c:lblAlgn val="ctr"/>
        <c:lblOffset val="100"/>
        <c:noMultiLvlLbl val="0"/>
      </c:catAx>
      <c:valAx>
        <c:axId val="-15076020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crossAx val="-1507603680"/>
        <c:crosses val="autoZero"/>
        <c:crossBetween val="between"/>
      </c:valAx>
      <c:spPr>
        <a:noFill/>
        <a:ln>
          <a:noFill/>
        </a:ln>
        <a:effectLst/>
      </c:spPr>
    </c:plotArea>
    <c:plotVisOnly val="1"/>
    <c:dispBlanksAs val="gap"/>
    <c:showDLblsOverMax val="0"/>
  </c:chart>
  <c:spPr>
    <a:noFill/>
    <a:ln>
      <a:noFill/>
    </a:ln>
    <a:effectLst/>
  </c:spPr>
  <c:txPr>
    <a:bodyPr/>
    <a:lstStyle/>
    <a:p>
      <a:pPr>
        <a:defRPr sz="1200"/>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'Feuil14 (2)'!$A$12:$A$16</c:f>
              <c:strCache>
                <c:ptCount val="5"/>
                <c:pt idx="0">
                  <c:v>Le plus pauvre</c:v>
                </c:pt>
                <c:pt idx="1">
                  <c:v>Second</c:v>
                </c:pt>
                <c:pt idx="2">
                  <c:v>Moyen</c:v>
                </c:pt>
                <c:pt idx="3">
                  <c:v>Quatrième</c:v>
                </c:pt>
                <c:pt idx="4">
                  <c:v>Le plus riche</c:v>
                </c:pt>
              </c:strCache>
            </c:strRef>
          </c:cat>
          <c:val>
            <c:numRef>
              <c:f>'Feuil14 (2)'!$B$12:$B$16</c:f>
              <c:numCache>
                <c:formatCode>General</c:formatCode>
                <c:ptCount val="5"/>
                <c:pt idx="0">
                  <c:v>51.8</c:v>
                </c:pt>
                <c:pt idx="1">
                  <c:v>53.4</c:v>
                </c:pt>
                <c:pt idx="2">
                  <c:v>46.1</c:v>
                </c:pt>
                <c:pt idx="3">
                  <c:v>29.7</c:v>
                </c:pt>
                <c:pt idx="4">
                  <c:v>12.7</c:v>
                </c:pt>
              </c:numCache>
            </c:numRef>
          </c:val>
        </c:ser>
        <c:dLbls>
          <c:showLegendKey val="0"/>
          <c:showVal val="0"/>
          <c:showCatName val="0"/>
          <c:showSerName val="0"/>
          <c:showPercent val="0"/>
          <c:showBubbleSize val="0"/>
        </c:dLbls>
        <c:gapWidth val="219"/>
        <c:overlap val="-27"/>
        <c:axId val="-1507611296"/>
        <c:axId val="-1507610208"/>
      </c:barChart>
      <c:catAx>
        <c:axId val="-1507611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r-FR"/>
          </a:p>
        </c:txPr>
        <c:crossAx val="-1507610208"/>
        <c:crosses val="autoZero"/>
        <c:auto val="1"/>
        <c:lblAlgn val="ctr"/>
        <c:lblOffset val="100"/>
        <c:noMultiLvlLbl val="0"/>
      </c:catAx>
      <c:valAx>
        <c:axId val="-1507610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crossAx val="-1507611296"/>
        <c:crosses val="autoZero"/>
        <c:crossBetween val="between"/>
      </c:valAx>
      <c:spPr>
        <a:noFill/>
        <a:ln>
          <a:noFill/>
        </a:ln>
        <a:effectLst/>
      </c:spPr>
    </c:plotArea>
    <c:plotVisOnly val="1"/>
    <c:dispBlanksAs val="gap"/>
    <c:showDLblsOverMax val="0"/>
  </c:chart>
  <c:spPr>
    <a:noFill/>
    <a:ln>
      <a:noFill/>
    </a:ln>
    <a:effectLst/>
  </c:spPr>
  <c:txPr>
    <a:bodyPr/>
    <a:lstStyle/>
    <a:p>
      <a:pPr>
        <a:defRPr sz="1200"/>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PLAN DE PRESENTATION</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phldr="1" custT="1"/>
      <dgm:spPr>
        <a:solidFill>
          <a:srgbClr val="92D050"/>
        </a:solidFill>
      </dgm:spPr>
      <dgm:t>
        <a:bodyPr/>
        <a:lstStyle/>
        <a:p>
          <a:endParaRPr lang="fr-FR" sz="20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BEFCBFFE-88DA-4D40-A7B0-657DA8B4B435}" type="presOf" srcId="{54A15645-90D6-4214-BCAA-A4C234715837}" destId="{76A50223-A450-4108-8D15-42756B28B725}" srcOrd="0" destOrd="0" presId="urn:microsoft.com/office/officeart/2005/8/layout/chevron1"/>
    <dgm:cxn modelId="{6EB9EBD7-BBFC-41E4-B4AF-376D9253C351}" type="presOf" srcId="{4CE6AF42-AFC0-4470-9A29-A365D8799DE7}" destId="{178556A1-8FC2-422A-BA3C-EC1110D54403}"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0FC51B05-7D3B-41C8-81FB-D5AD2B1D021D}" type="presOf" srcId="{65EEDDA9-E6B7-42D2-9E84-C91D1FBE4937}" destId="{915D6AC7-D940-43E2-AD31-73EEE2D17416}"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9FA4319C-AAA3-4046-8601-C4A8E8DC85B1}" type="presOf" srcId="{406E950B-16CD-499C-985D-4D68BDBD0498}" destId="{80424260-3006-42ED-BD6B-7CD4360361AE}" srcOrd="0" destOrd="0" presId="urn:microsoft.com/office/officeart/2005/8/layout/chevron1"/>
    <dgm:cxn modelId="{2E3C49AE-1ABA-4594-9893-2557C7F2AFBD}" type="presParOf" srcId="{178556A1-8FC2-422A-BA3C-EC1110D54403}" destId="{80424260-3006-42ED-BD6B-7CD4360361AE}" srcOrd="0" destOrd="0" presId="urn:microsoft.com/office/officeart/2005/8/layout/chevron1"/>
    <dgm:cxn modelId="{559C411D-45F2-42ED-ACE9-6913486609FE}" type="presParOf" srcId="{178556A1-8FC2-422A-BA3C-EC1110D54403}" destId="{BB67E028-1ADD-473B-BF43-D9F14EAB0D58}" srcOrd="1" destOrd="0" presId="urn:microsoft.com/office/officeart/2005/8/layout/chevron1"/>
    <dgm:cxn modelId="{A22BEBD3-961F-4E52-94AE-8DC1F0782F04}" type="presParOf" srcId="{178556A1-8FC2-422A-BA3C-EC1110D54403}" destId="{915D6AC7-D940-43E2-AD31-73EEE2D17416}" srcOrd="2" destOrd="0" presId="urn:microsoft.com/office/officeart/2005/8/layout/chevron1"/>
    <dgm:cxn modelId="{72693FCA-FF1F-477C-AA56-767901B1AF26}" type="presParOf" srcId="{178556A1-8FC2-422A-BA3C-EC1110D54403}" destId="{E0DE90D0-69F8-4C8D-90A3-F1D598B8FF5B}" srcOrd="3" destOrd="0" presId="urn:microsoft.com/office/officeart/2005/8/layout/chevron1"/>
    <dgm:cxn modelId="{D8999E80-28BD-4874-A4EF-83C915C2C3A9}"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dirty="0" smtClean="0"/>
            <a:t>Implication des enfants dans les activités économiques</a:t>
          </a:r>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6D4D6230-4976-4A1D-9735-CF45E3AB454B}" type="presOf" srcId="{4CE6AF42-AFC0-4470-9A29-A365D8799DE7}" destId="{178556A1-8FC2-422A-BA3C-EC1110D54403}" srcOrd="0" destOrd="0" presId="urn:microsoft.com/office/officeart/2005/8/layout/chevron1"/>
    <dgm:cxn modelId="{1482A332-F8EA-4553-853E-068B04AABF7A}" type="presOf" srcId="{54A15645-90D6-4214-BCAA-A4C234715837}" destId="{76A50223-A450-4108-8D15-42756B28B725}" srcOrd="0" destOrd="0" presId="urn:microsoft.com/office/officeart/2005/8/layout/chevron1"/>
    <dgm:cxn modelId="{362410B1-42F4-47FE-82BB-FDCD1C79FE4F}" type="presOf" srcId="{65EEDDA9-E6B7-42D2-9E84-C91D1FBE4937}" destId="{915D6AC7-D940-43E2-AD31-73EEE2D17416}"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DE758056-DA39-4C29-BEE9-C245E335B14D}" type="presOf" srcId="{406E950B-16CD-499C-985D-4D68BDBD0498}" destId="{80424260-3006-42ED-BD6B-7CD4360361AE}"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7553A4A1-4DDD-4EC7-800B-438FFBBCC29E}" type="presParOf" srcId="{178556A1-8FC2-422A-BA3C-EC1110D54403}" destId="{80424260-3006-42ED-BD6B-7CD4360361AE}" srcOrd="0" destOrd="0" presId="urn:microsoft.com/office/officeart/2005/8/layout/chevron1"/>
    <dgm:cxn modelId="{5E7053C2-0125-4B89-8BCF-12A1E72E723A}" type="presParOf" srcId="{178556A1-8FC2-422A-BA3C-EC1110D54403}" destId="{BB67E028-1ADD-473B-BF43-D9F14EAB0D58}" srcOrd="1" destOrd="0" presId="urn:microsoft.com/office/officeart/2005/8/layout/chevron1"/>
    <dgm:cxn modelId="{6481D22C-2214-4D81-BBC9-047CD68BD15F}" type="presParOf" srcId="{178556A1-8FC2-422A-BA3C-EC1110D54403}" destId="{915D6AC7-D940-43E2-AD31-73EEE2D17416}" srcOrd="2" destOrd="0" presId="urn:microsoft.com/office/officeart/2005/8/layout/chevron1"/>
    <dgm:cxn modelId="{68950D32-2B30-4A53-916E-9EBAD3DEBD13}" type="presParOf" srcId="{178556A1-8FC2-422A-BA3C-EC1110D54403}" destId="{E0DE90D0-69F8-4C8D-90A3-F1D598B8FF5B}" srcOrd="3" destOrd="0" presId="urn:microsoft.com/office/officeart/2005/8/layout/chevron1"/>
    <dgm:cxn modelId="{AE4D72CB-4471-4157-B9AC-EAF62A1091D5}"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b="1" dirty="0" smtClean="0"/>
            <a:t>Implication des enfants dans les activités économiques</a:t>
          </a:r>
          <a:endParaRPr lang="fr-FR" sz="1800" b="1"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31EBAC9E-48DD-458E-8E10-F223EAB61A5E}" type="presOf" srcId="{406E950B-16CD-499C-985D-4D68BDBD0498}" destId="{80424260-3006-42ED-BD6B-7CD4360361AE}"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B2AEC462-BEFC-4B63-A07A-A8C22A07A86C}" type="presOf" srcId="{4CE6AF42-AFC0-4470-9A29-A365D8799DE7}" destId="{178556A1-8FC2-422A-BA3C-EC1110D54403}" srcOrd="0" destOrd="0" presId="urn:microsoft.com/office/officeart/2005/8/layout/chevron1"/>
    <dgm:cxn modelId="{0E8ECECC-C193-4BDF-9247-2BA014BFB5EA}" type="presOf" srcId="{65EEDDA9-E6B7-42D2-9E84-C91D1FBE4937}" destId="{915D6AC7-D940-43E2-AD31-73EEE2D17416}" srcOrd="0" destOrd="0" presId="urn:microsoft.com/office/officeart/2005/8/layout/chevron1"/>
    <dgm:cxn modelId="{9ECC52A1-DACE-4CB0-964C-DA33479EA0B8}" type="presOf" srcId="{54A15645-90D6-4214-BCAA-A4C234715837}" destId="{76A50223-A450-4108-8D15-42756B28B725}"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6697CC03-D507-4269-84BA-925CB0499FC4}" type="presParOf" srcId="{178556A1-8FC2-422A-BA3C-EC1110D54403}" destId="{80424260-3006-42ED-BD6B-7CD4360361AE}" srcOrd="0" destOrd="0" presId="urn:microsoft.com/office/officeart/2005/8/layout/chevron1"/>
    <dgm:cxn modelId="{BFD6699B-0355-4C2A-BEB4-B9709AA3998C}" type="presParOf" srcId="{178556A1-8FC2-422A-BA3C-EC1110D54403}" destId="{BB67E028-1ADD-473B-BF43-D9F14EAB0D58}" srcOrd="1" destOrd="0" presId="urn:microsoft.com/office/officeart/2005/8/layout/chevron1"/>
    <dgm:cxn modelId="{E6DB89C0-A92A-4406-BC2B-EA92DB95DE50}" type="presParOf" srcId="{178556A1-8FC2-422A-BA3C-EC1110D54403}" destId="{915D6AC7-D940-43E2-AD31-73EEE2D17416}" srcOrd="2" destOrd="0" presId="urn:microsoft.com/office/officeart/2005/8/layout/chevron1"/>
    <dgm:cxn modelId="{B38779BF-64DF-456F-9E51-D5EB997EE163}" type="presParOf" srcId="{178556A1-8FC2-422A-BA3C-EC1110D54403}" destId="{E0DE90D0-69F8-4C8D-90A3-F1D598B8FF5B}" srcOrd="3" destOrd="0" presId="urn:microsoft.com/office/officeart/2005/8/layout/chevron1"/>
    <dgm:cxn modelId="{3539BBA5-929D-487A-A5B0-80C06DF04F49}"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dirty="0" smtClean="0"/>
            <a:t>Implication des enfants dans les activités économiques</a:t>
          </a:r>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57106467-6FD0-4647-9F25-CEFB49DA1992}" type="presOf" srcId="{406E950B-16CD-499C-985D-4D68BDBD0498}" destId="{80424260-3006-42ED-BD6B-7CD4360361AE}" srcOrd="0" destOrd="0" presId="urn:microsoft.com/office/officeart/2005/8/layout/chevron1"/>
    <dgm:cxn modelId="{70BD3EC8-868E-445B-9599-B77A489DF083}" type="presOf" srcId="{65EEDDA9-E6B7-42D2-9E84-C91D1FBE4937}" destId="{915D6AC7-D940-43E2-AD31-73EEE2D17416}"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E41FA8FD-FBCD-49CA-818F-61423527557C}" type="presOf" srcId="{54A15645-90D6-4214-BCAA-A4C234715837}" destId="{76A50223-A450-4108-8D15-42756B28B725}" srcOrd="0" destOrd="0" presId="urn:microsoft.com/office/officeart/2005/8/layout/chevron1"/>
    <dgm:cxn modelId="{139B8C22-ECA9-40C0-82DD-258D4F4EC832}" type="presOf" srcId="{4CE6AF42-AFC0-4470-9A29-A365D8799DE7}" destId="{178556A1-8FC2-422A-BA3C-EC1110D54403}"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7E35E627-2A5F-40B8-8504-7C2A1466F9C8}" type="presParOf" srcId="{178556A1-8FC2-422A-BA3C-EC1110D54403}" destId="{80424260-3006-42ED-BD6B-7CD4360361AE}" srcOrd="0" destOrd="0" presId="urn:microsoft.com/office/officeart/2005/8/layout/chevron1"/>
    <dgm:cxn modelId="{35683494-DE05-4F11-A4B9-F8AB803053CD}" type="presParOf" srcId="{178556A1-8FC2-422A-BA3C-EC1110D54403}" destId="{BB67E028-1ADD-473B-BF43-D9F14EAB0D58}" srcOrd="1" destOrd="0" presId="urn:microsoft.com/office/officeart/2005/8/layout/chevron1"/>
    <dgm:cxn modelId="{6D8F92A4-EDD4-4C59-9E74-15F2837F5F3D}" type="presParOf" srcId="{178556A1-8FC2-422A-BA3C-EC1110D54403}" destId="{915D6AC7-D940-43E2-AD31-73EEE2D17416}" srcOrd="2" destOrd="0" presId="urn:microsoft.com/office/officeart/2005/8/layout/chevron1"/>
    <dgm:cxn modelId="{91C5B295-51C0-4228-9E0B-E81B7977FF06}" type="presParOf" srcId="{178556A1-8FC2-422A-BA3C-EC1110D54403}" destId="{E0DE90D0-69F8-4C8D-90A3-F1D598B8FF5B}" srcOrd="3" destOrd="0" presId="urn:microsoft.com/office/officeart/2005/8/layout/chevron1"/>
    <dgm:cxn modelId="{66FEE4B3-276F-43FD-9898-5DFC5095B6F0}"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b="1" dirty="0" smtClean="0"/>
            <a:t>Implication des enfants dans les activités économiques</a:t>
          </a:r>
          <a:endParaRPr lang="fr-FR" sz="1800" b="1"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239C83E8-8279-4811-94AA-B7780F6FA9F5}" type="presOf" srcId="{406E950B-16CD-499C-985D-4D68BDBD0498}" destId="{80424260-3006-42ED-BD6B-7CD4360361AE}" srcOrd="0" destOrd="0" presId="urn:microsoft.com/office/officeart/2005/8/layout/chevron1"/>
    <dgm:cxn modelId="{45578BFE-D2AB-4566-A075-FF61F3A5FBA2}" type="presOf" srcId="{4CE6AF42-AFC0-4470-9A29-A365D8799DE7}" destId="{178556A1-8FC2-422A-BA3C-EC1110D54403}"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A2A80783-503F-48E4-9AE1-B45B66E03D99}" srcId="{4CE6AF42-AFC0-4470-9A29-A365D8799DE7}" destId="{406E950B-16CD-499C-985D-4D68BDBD0498}" srcOrd="0" destOrd="0" parTransId="{703607D9-C934-4317-9496-E5F7E21C9ED6}" sibTransId="{B4A5DFD8-F0BE-4D86-8354-85E4AF8674A1}"/>
    <dgm:cxn modelId="{0C210FC3-7AB9-40AA-A9A5-F5744CD1BA57}" type="presOf" srcId="{54A15645-90D6-4214-BCAA-A4C234715837}" destId="{76A50223-A450-4108-8D15-42756B28B725}" srcOrd="0" destOrd="0" presId="urn:microsoft.com/office/officeart/2005/8/layout/chevron1"/>
    <dgm:cxn modelId="{F5758FFD-FA57-420D-84D5-5DFDFBC2D5DF}" type="presOf" srcId="{65EEDDA9-E6B7-42D2-9E84-C91D1FBE4937}" destId="{915D6AC7-D940-43E2-AD31-73EEE2D17416}" srcOrd="0" destOrd="0" presId="urn:microsoft.com/office/officeart/2005/8/layout/chevron1"/>
    <dgm:cxn modelId="{AC7B180E-328E-4BCD-9ED3-16766FF56D56}" type="presParOf" srcId="{178556A1-8FC2-422A-BA3C-EC1110D54403}" destId="{80424260-3006-42ED-BD6B-7CD4360361AE}" srcOrd="0" destOrd="0" presId="urn:microsoft.com/office/officeart/2005/8/layout/chevron1"/>
    <dgm:cxn modelId="{EE631E7F-9B8E-4163-A346-56C716519E3A}" type="presParOf" srcId="{178556A1-8FC2-422A-BA3C-EC1110D54403}" destId="{BB67E028-1ADD-473B-BF43-D9F14EAB0D58}" srcOrd="1" destOrd="0" presId="urn:microsoft.com/office/officeart/2005/8/layout/chevron1"/>
    <dgm:cxn modelId="{C06EA4E4-BB7E-417A-9211-CB2E26D9F119}" type="presParOf" srcId="{178556A1-8FC2-422A-BA3C-EC1110D54403}" destId="{915D6AC7-D940-43E2-AD31-73EEE2D17416}" srcOrd="2" destOrd="0" presId="urn:microsoft.com/office/officeart/2005/8/layout/chevron1"/>
    <dgm:cxn modelId="{08FD5968-DCA3-40C0-8952-4B5BCE0D4498}" type="presParOf" srcId="{178556A1-8FC2-422A-BA3C-EC1110D54403}" destId="{E0DE90D0-69F8-4C8D-90A3-F1D598B8FF5B}" srcOrd="3" destOrd="0" presId="urn:microsoft.com/office/officeart/2005/8/layout/chevron1"/>
    <dgm:cxn modelId="{05712346-1CAB-49A2-BBCC-1C4891058201}"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b="1" dirty="0" smtClean="0"/>
            <a:t>Implication des enfants dans les activités économiques</a:t>
          </a:r>
          <a:endParaRPr lang="fr-FR" sz="1800" b="1"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D991166C-5580-4393-BDC3-9BBE3F40D248}" type="presOf" srcId="{54A15645-90D6-4214-BCAA-A4C234715837}" destId="{76A50223-A450-4108-8D15-42756B28B725}"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28F30B48-334D-484F-816D-AB83BBA169D8}" type="presOf" srcId="{406E950B-16CD-499C-985D-4D68BDBD0498}" destId="{80424260-3006-42ED-BD6B-7CD4360361AE}" srcOrd="0" destOrd="0" presId="urn:microsoft.com/office/officeart/2005/8/layout/chevron1"/>
    <dgm:cxn modelId="{7558D744-B48A-45BB-B692-68FFB347A6BD}" type="presOf" srcId="{4CE6AF42-AFC0-4470-9A29-A365D8799DE7}" destId="{178556A1-8FC2-422A-BA3C-EC1110D54403}"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08022B03-896D-4935-8822-B62AF4F7EB9D}" type="presOf" srcId="{65EEDDA9-E6B7-42D2-9E84-C91D1FBE4937}" destId="{915D6AC7-D940-43E2-AD31-73EEE2D17416}" srcOrd="0" destOrd="0" presId="urn:microsoft.com/office/officeart/2005/8/layout/chevron1"/>
    <dgm:cxn modelId="{8D0B422F-D645-4FD9-A61F-A48BA6171864}" type="presParOf" srcId="{178556A1-8FC2-422A-BA3C-EC1110D54403}" destId="{80424260-3006-42ED-BD6B-7CD4360361AE}" srcOrd="0" destOrd="0" presId="urn:microsoft.com/office/officeart/2005/8/layout/chevron1"/>
    <dgm:cxn modelId="{F1E1B2E0-5EC4-463C-9456-134B87AA3E93}" type="presParOf" srcId="{178556A1-8FC2-422A-BA3C-EC1110D54403}" destId="{BB67E028-1ADD-473B-BF43-D9F14EAB0D58}" srcOrd="1" destOrd="0" presId="urn:microsoft.com/office/officeart/2005/8/layout/chevron1"/>
    <dgm:cxn modelId="{2F1A2BC1-49FE-4C04-BB6C-5E49335940CB}" type="presParOf" srcId="{178556A1-8FC2-422A-BA3C-EC1110D54403}" destId="{915D6AC7-D940-43E2-AD31-73EEE2D17416}" srcOrd="2" destOrd="0" presId="urn:microsoft.com/office/officeart/2005/8/layout/chevron1"/>
    <dgm:cxn modelId="{15F236ED-3F4F-4B17-971F-E98DF3526FFD}" type="presParOf" srcId="{178556A1-8FC2-422A-BA3C-EC1110D54403}" destId="{E0DE90D0-69F8-4C8D-90A3-F1D598B8FF5B}" srcOrd="3" destOrd="0" presId="urn:microsoft.com/office/officeart/2005/8/layout/chevron1"/>
    <dgm:cxn modelId="{261C6778-EE7D-4C35-97B9-4865FCCBF1EC}"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b="1" dirty="0" smtClean="0"/>
            <a:t>Travail des enfants</a:t>
          </a:r>
          <a:endParaRPr lang="fr-FR" sz="1800" b="1"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3AE4A108-9755-4126-9903-3364EC4DE7B9}" type="presOf" srcId="{4CE6AF42-AFC0-4470-9A29-A365D8799DE7}" destId="{178556A1-8FC2-422A-BA3C-EC1110D54403}" srcOrd="0" destOrd="0" presId="urn:microsoft.com/office/officeart/2005/8/layout/chevron1"/>
    <dgm:cxn modelId="{BCDD9FA9-B4B7-428F-A30D-DB61728C86F5}" type="presOf" srcId="{406E950B-16CD-499C-985D-4D68BDBD0498}" destId="{80424260-3006-42ED-BD6B-7CD4360361AE}"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AA33E865-E49D-4A95-BC51-A281D31E9790}" type="presOf" srcId="{54A15645-90D6-4214-BCAA-A4C234715837}" destId="{76A50223-A450-4108-8D15-42756B28B725}" srcOrd="0" destOrd="0" presId="urn:microsoft.com/office/officeart/2005/8/layout/chevron1"/>
    <dgm:cxn modelId="{36C08FE0-93F4-4605-A64F-C29580418D8D}" type="presOf" srcId="{65EEDDA9-E6B7-42D2-9E84-C91D1FBE4937}" destId="{915D6AC7-D940-43E2-AD31-73EEE2D17416}"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676A5E64-A80E-4044-A755-7241C27D7C44}" type="presParOf" srcId="{178556A1-8FC2-422A-BA3C-EC1110D54403}" destId="{80424260-3006-42ED-BD6B-7CD4360361AE}" srcOrd="0" destOrd="0" presId="urn:microsoft.com/office/officeart/2005/8/layout/chevron1"/>
    <dgm:cxn modelId="{B5B366E9-8F34-4FAF-B0EA-9171ACC13BDC}" type="presParOf" srcId="{178556A1-8FC2-422A-BA3C-EC1110D54403}" destId="{BB67E028-1ADD-473B-BF43-D9F14EAB0D58}" srcOrd="1" destOrd="0" presId="urn:microsoft.com/office/officeart/2005/8/layout/chevron1"/>
    <dgm:cxn modelId="{D789A835-048A-434F-9A21-82E9A49A6484}" type="presParOf" srcId="{178556A1-8FC2-422A-BA3C-EC1110D54403}" destId="{915D6AC7-D940-43E2-AD31-73EEE2D17416}" srcOrd="2" destOrd="0" presId="urn:microsoft.com/office/officeart/2005/8/layout/chevron1"/>
    <dgm:cxn modelId="{F09DF0E8-DE64-4816-8012-E941D87DDFB1}" type="presParOf" srcId="{178556A1-8FC2-422A-BA3C-EC1110D54403}" destId="{E0DE90D0-69F8-4C8D-90A3-F1D598B8FF5B}" srcOrd="3" destOrd="0" presId="urn:microsoft.com/office/officeart/2005/8/layout/chevron1"/>
    <dgm:cxn modelId="{330F79CD-AECC-4B41-9AB5-B9A857CAB474}"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dirty="0" smtClean="0"/>
            <a:t>Travail des enfants</a:t>
          </a:r>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E1720E56-FB2F-4FC2-B3D3-8EE484AB9357}" type="presOf" srcId="{54A15645-90D6-4214-BCAA-A4C234715837}" destId="{76A50223-A450-4108-8D15-42756B28B725}" srcOrd="0" destOrd="0" presId="urn:microsoft.com/office/officeart/2005/8/layout/chevron1"/>
    <dgm:cxn modelId="{C8DEF89E-D8F4-49CE-8AA7-12EF21C14D0F}" type="presOf" srcId="{406E950B-16CD-499C-985D-4D68BDBD0498}" destId="{80424260-3006-42ED-BD6B-7CD4360361AE}" srcOrd="0" destOrd="0" presId="urn:microsoft.com/office/officeart/2005/8/layout/chevron1"/>
    <dgm:cxn modelId="{0D0C0E21-F0C8-4E89-BD11-1B6765073F18}" srcId="{4CE6AF42-AFC0-4470-9A29-A365D8799DE7}" destId="{54A15645-90D6-4214-BCAA-A4C234715837}" srcOrd="2" destOrd="0" parTransId="{DB588639-27B6-4F4F-8AC8-E35AFEE33011}" sibTransId="{94848D2B-B109-46D0-BD12-2CF455C4BF33}"/>
    <dgm:cxn modelId="{8F927383-5213-471F-97D9-D36D31BD7902}" type="presOf" srcId="{65EEDDA9-E6B7-42D2-9E84-C91D1FBE4937}" destId="{915D6AC7-D940-43E2-AD31-73EEE2D17416}"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84DE47D9-BBF1-4766-B6A9-E8CE102CD808}" type="presOf" srcId="{4CE6AF42-AFC0-4470-9A29-A365D8799DE7}" destId="{178556A1-8FC2-422A-BA3C-EC1110D54403}"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869BBF50-0656-49C9-A620-5EA602118D37}" type="presParOf" srcId="{178556A1-8FC2-422A-BA3C-EC1110D54403}" destId="{80424260-3006-42ED-BD6B-7CD4360361AE}" srcOrd="0" destOrd="0" presId="urn:microsoft.com/office/officeart/2005/8/layout/chevron1"/>
    <dgm:cxn modelId="{4B064907-7017-4D0E-BDB7-73FBE8683B26}" type="presParOf" srcId="{178556A1-8FC2-422A-BA3C-EC1110D54403}" destId="{BB67E028-1ADD-473B-BF43-D9F14EAB0D58}" srcOrd="1" destOrd="0" presId="urn:microsoft.com/office/officeart/2005/8/layout/chevron1"/>
    <dgm:cxn modelId="{A910D433-CE3E-4D8E-B573-6B195B247FF7}" type="presParOf" srcId="{178556A1-8FC2-422A-BA3C-EC1110D54403}" destId="{915D6AC7-D940-43E2-AD31-73EEE2D17416}" srcOrd="2" destOrd="0" presId="urn:microsoft.com/office/officeart/2005/8/layout/chevron1"/>
    <dgm:cxn modelId="{EBC5FA17-29BF-48E6-A887-BC2956AFFB99}" type="presParOf" srcId="{178556A1-8FC2-422A-BA3C-EC1110D54403}" destId="{E0DE90D0-69F8-4C8D-90A3-F1D598B8FF5B}" srcOrd="3" destOrd="0" presId="urn:microsoft.com/office/officeart/2005/8/layout/chevron1"/>
    <dgm:cxn modelId="{D01BB74B-881A-4B46-B1B3-DEC0597AE9EC}"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dirty="0" smtClean="0"/>
            <a:t>Travail des enfants</a:t>
          </a:r>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317538DE-0EFE-4774-BA0E-00A3A425933F}" srcId="{4CE6AF42-AFC0-4470-9A29-A365D8799DE7}" destId="{65EEDDA9-E6B7-42D2-9E84-C91D1FBE4937}" srcOrd="1" destOrd="0" parTransId="{D5C4E11F-2D85-42D8-801F-B71A80F05D75}" sibTransId="{5449D5DB-7D7B-462F-A696-0DD19F47AED3}"/>
    <dgm:cxn modelId="{67E8D903-D180-412C-9166-CAEFA7EFA4FE}" type="presOf" srcId="{65EEDDA9-E6B7-42D2-9E84-C91D1FBE4937}" destId="{915D6AC7-D940-43E2-AD31-73EEE2D17416}" srcOrd="0" destOrd="0" presId="urn:microsoft.com/office/officeart/2005/8/layout/chevron1"/>
    <dgm:cxn modelId="{FBA0CE56-4A62-4D8F-B9B4-1A5EE64556A2}" type="presOf" srcId="{406E950B-16CD-499C-985D-4D68BDBD0498}" destId="{80424260-3006-42ED-BD6B-7CD4360361AE}" srcOrd="0" destOrd="0" presId="urn:microsoft.com/office/officeart/2005/8/layout/chevron1"/>
    <dgm:cxn modelId="{06A8B9DA-20AD-4341-806F-4991BD387B59}" type="presOf" srcId="{4CE6AF42-AFC0-4470-9A29-A365D8799DE7}" destId="{178556A1-8FC2-422A-BA3C-EC1110D54403}"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E9A21636-276B-4722-B79F-B9752AC4F2BE}" type="presOf" srcId="{54A15645-90D6-4214-BCAA-A4C234715837}" destId="{76A50223-A450-4108-8D15-42756B28B725}" srcOrd="0" destOrd="0" presId="urn:microsoft.com/office/officeart/2005/8/layout/chevron1"/>
    <dgm:cxn modelId="{45027228-7452-4CAA-AC7B-58F708B4B4B6}" type="presParOf" srcId="{178556A1-8FC2-422A-BA3C-EC1110D54403}" destId="{80424260-3006-42ED-BD6B-7CD4360361AE}" srcOrd="0" destOrd="0" presId="urn:microsoft.com/office/officeart/2005/8/layout/chevron1"/>
    <dgm:cxn modelId="{A3C34AA3-0F96-42D8-8B22-07FB5B867FC7}" type="presParOf" srcId="{178556A1-8FC2-422A-BA3C-EC1110D54403}" destId="{BB67E028-1ADD-473B-BF43-D9F14EAB0D58}" srcOrd="1" destOrd="0" presId="urn:microsoft.com/office/officeart/2005/8/layout/chevron1"/>
    <dgm:cxn modelId="{D8E4C028-D21B-46F5-95C4-7E0947A079EF}" type="presParOf" srcId="{178556A1-8FC2-422A-BA3C-EC1110D54403}" destId="{915D6AC7-D940-43E2-AD31-73EEE2D17416}" srcOrd="2" destOrd="0" presId="urn:microsoft.com/office/officeart/2005/8/layout/chevron1"/>
    <dgm:cxn modelId="{03B72DD8-A7D3-48FF-BF6E-BF4EF8704C4B}" type="presParOf" srcId="{178556A1-8FC2-422A-BA3C-EC1110D54403}" destId="{E0DE90D0-69F8-4C8D-90A3-F1D598B8FF5B}" srcOrd="3" destOrd="0" presId="urn:microsoft.com/office/officeart/2005/8/layout/chevron1"/>
    <dgm:cxn modelId="{FC46523E-DDB2-4D49-AB45-317FF7EBC66F}"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dirty="0" smtClean="0"/>
            <a:t>Travail des enfants</a:t>
          </a:r>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A0AB11D3-5981-41A1-826D-550A0AB4FB8F}" type="presOf" srcId="{54A15645-90D6-4214-BCAA-A4C234715837}" destId="{76A50223-A450-4108-8D15-42756B28B725}" srcOrd="0" destOrd="0" presId="urn:microsoft.com/office/officeart/2005/8/layout/chevron1"/>
    <dgm:cxn modelId="{5CB221F1-1630-4FB0-88BD-E3A1F3E2E3A9}" type="presOf" srcId="{4CE6AF42-AFC0-4470-9A29-A365D8799DE7}" destId="{178556A1-8FC2-422A-BA3C-EC1110D54403}"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A8871A73-572D-43D3-BF25-0372F3764071}" type="presOf" srcId="{65EEDDA9-E6B7-42D2-9E84-C91D1FBE4937}" destId="{915D6AC7-D940-43E2-AD31-73EEE2D17416}" srcOrd="0" destOrd="0" presId="urn:microsoft.com/office/officeart/2005/8/layout/chevron1"/>
    <dgm:cxn modelId="{9E9C7C31-5FC7-4E51-900F-0C4A6974D9C2}" type="presOf" srcId="{406E950B-16CD-499C-985D-4D68BDBD0498}" destId="{80424260-3006-42ED-BD6B-7CD4360361AE}"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9D1F0BE6-F622-408A-A99F-D887EB1A104A}" type="presParOf" srcId="{178556A1-8FC2-422A-BA3C-EC1110D54403}" destId="{80424260-3006-42ED-BD6B-7CD4360361AE}" srcOrd="0" destOrd="0" presId="urn:microsoft.com/office/officeart/2005/8/layout/chevron1"/>
    <dgm:cxn modelId="{C1E063C2-545C-4152-A078-ABBA665B7313}" type="presParOf" srcId="{178556A1-8FC2-422A-BA3C-EC1110D54403}" destId="{BB67E028-1ADD-473B-BF43-D9F14EAB0D58}" srcOrd="1" destOrd="0" presId="urn:microsoft.com/office/officeart/2005/8/layout/chevron1"/>
    <dgm:cxn modelId="{B4A276C0-2878-48B2-ADE5-164FAF4827E0}" type="presParOf" srcId="{178556A1-8FC2-422A-BA3C-EC1110D54403}" destId="{915D6AC7-D940-43E2-AD31-73EEE2D17416}" srcOrd="2" destOrd="0" presId="urn:microsoft.com/office/officeart/2005/8/layout/chevron1"/>
    <dgm:cxn modelId="{F1B8DCCA-14B7-4D4B-9380-7817CA4FABFA}" type="presParOf" srcId="{178556A1-8FC2-422A-BA3C-EC1110D54403}" destId="{E0DE90D0-69F8-4C8D-90A3-F1D598B8FF5B}" srcOrd="3" destOrd="0" presId="urn:microsoft.com/office/officeart/2005/8/layout/chevron1"/>
    <dgm:cxn modelId="{3D12CF9A-AC21-4FEB-857F-6E9B88DD2695}"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dirty="0" smtClean="0"/>
            <a:t>Travail des enfants</a:t>
          </a:r>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08A3ABA6-E4E1-4640-A378-DFD88A608CC0}" type="presOf" srcId="{406E950B-16CD-499C-985D-4D68BDBD0498}" destId="{80424260-3006-42ED-BD6B-7CD4360361AE}" srcOrd="0" destOrd="0" presId="urn:microsoft.com/office/officeart/2005/8/layout/chevron1"/>
    <dgm:cxn modelId="{48EFF949-C05B-4195-AE92-3A0725B51657}" type="presOf" srcId="{4CE6AF42-AFC0-4470-9A29-A365D8799DE7}" destId="{178556A1-8FC2-422A-BA3C-EC1110D54403}"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8CC18961-24F8-4D4F-B943-ACF33F26507E}" type="presOf" srcId="{54A15645-90D6-4214-BCAA-A4C234715837}" destId="{76A50223-A450-4108-8D15-42756B28B725}" srcOrd="0" destOrd="0" presId="urn:microsoft.com/office/officeart/2005/8/layout/chevron1"/>
    <dgm:cxn modelId="{10243D40-0B3D-465D-93C4-B9CB1C6E6333}" type="presOf" srcId="{65EEDDA9-E6B7-42D2-9E84-C91D1FBE4937}" destId="{915D6AC7-D940-43E2-AD31-73EEE2D17416}"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75D1F63A-A893-4EBE-8958-CE4B4C9503BC}" type="presParOf" srcId="{178556A1-8FC2-422A-BA3C-EC1110D54403}" destId="{80424260-3006-42ED-BD6B-7CD4360361AE}" srcOrd="0" destOrd="0" presId="urn:microsoft.com/office/officeart/2005/8/layout/chevron1"/>
    <dgm:cxn modelId="{4D70E576-00D5-41E3-BD4E-7C79B040BC90}" type="presParOf" srcId="{178556A1-8FC2-422A-BA3C-EC1110D54403}" destId="{BB67E028-1ADD-473B-BF43-D9F14EAB0D58}" srcOrd="1" destOrd="0" presId="urn:microsoft.com/office/officeart/2005/8/layout/chevron1"/>
    <dgm:cxn modelId="{3710965A-6F28-4E4B-B9CB-C10AE27F767C}" type="presParOf" srcId="{178556A1-8FC2-422A-BA3C-EC1110D54403}" destId="{915D6AC7-D940-43E2-AD31-73EEE2D17416}" srcOrd="2" destOrd="0" presId="urn:microsoft.com/office/officeart/2005/8/layout/chevron1"/>
    <dgm:cxn modelId="{FFB136C0-E263-47E5-BD13-7E49E3901E53}" type="presParOf" srcId="{178556A1-8FC2-422A-BA3C-EC1110D54403}" destId="{E0DE90D0-69F8-4C8D-90A3-F1D598B8FF5B}" srcOrd="3" destOrd="0" presId="urn:microsoft.com/office/officeart/2005/8/layout/chevron1"/>
    <dgm:cxn modelId="{7C6525A1-2D07-47D9-BDB0-96D25DDB9F30}"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INTRODUCTION</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phldr="1" custT="1"/>
      <dgm:spPr>
        <a:solidFill>
          <a:srgbClr val="92D050"/>
        </a:solidFill>
      </dgm:spPr>
      <dgm:t>
        <a:bodyPr/>
        <a:lstStyle/>
        <a:p>
          <a:endParaRPr lang="fr-FR" sz="20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1EF14E93-0C93-415F-B776-DC27F553C1CC}" type="presOf" srcId="{406E950B-16CD-499C-985D-4D68BDBD0498}" destId="{80424260-3006-42ED-BD6B-7CD4360361AE}" srcOrd="0" destOrd="0" presId="urn:microsoft.com/office/officeart/2005/8/layout/chevron1"/>
    <dgm:cxn modelId="{CDAC3D76-4628-4590-8EB1-7A47CC1C8291}" type="presOf" srcId="{54A15645-90D6-4214-BCAA-A4C234715837}" destId="{76A50223-A450-4108-8D15-42756B28B725}" srcOrd="0" destOrd="0" presId="urn:microsoft.com/office/officeart/2005/8/layout/chevron1"/>
    <dgm:cxn modelId="{856FF873-D822-4096-9F58-81248A10CB21}" type="presOf" srcId="{4CE6AF42-AFC0-4470-9A29-A365D8799DE7}" destId="{178556A1-8FC2-422A-BA3C-EC1110D54403}"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E69A014A-D989-4486-A1E0-032523ED394A}" type="presOf" srcId="{65EEDDA9-E6B7-42D2-9E84-C91D1FBE4937}" destId="{915D6AC7-D940-43E2-AD31-73EEE2D17416}"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BDDC8859-284B-473D-93D9-1EDB8DEE58AA}" type="presParOf" srcId="{178556A1-8FC2-422A-BA3C-EC1110D54403}" destId="{80424260-3006-42ED-BD6B-7CD4360361AE}" srcOrd="0" destOrd="0" presId="urn:microsoft.com/office/officeart/2005/8/layout/chevron1"/>
    <dgm:cxn modelId="{CA2E744C-13CB-4EAB-B83E-6C49420431CD}" type="presParOf" srcId="{178556A1-8FC2-422A-BA3C-EC1110D54403}" destId="{BB67E028-1ADD-473B-BF43-D9F14EAB0D58}" srcOrd="1" destOrd="0" presId="urn:microsoft.com/office/officeart/2005/8/layout/chevron1"/>
    <dgm:cxn modelId="{7E5166FB-9A6F-493A-BE82-14D2A7374D99}" type="presParOf" srcId="{178556A1-8FC2-422A-BA3C-EC1110D54403}" destId="{915D6AC7-D940-43E2-AD31-73EEE2D17416}" srcOrd="2" destOrd="0" presId="urn:microsoft.com/office/officeart/2005/8/layout/chevron1"/>
    <dgm:cxn modelId="{9A4E1BDD-A67C-44C9-A272-1D5190053392}" type="presParOf" srcId="{178556A1-8FC2-422A-BA3C-EC1110D54403}" destId="{E0DE90D0-69F8-4C8D-90A3-F1D598B8FF5B}" srcOrd="3" destOrd="0" presId="urn:microsoft.com/office/officeart/2005/8/layout/chevron1"/>
    <dgm:cxn modelId="{1A3600D4-54D9-48C6-92B9-622FAB23FFF5}"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b="1" dirty="0" smtClean="0"/>
            <a:t>Travail des enfants et fréquentation scolaire</a:t>
          </a:r>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7FBEB01F-5B69-4D21-8D1F-8E4598DF850A}" type="presOf" srcId="{4CE6AF42-AFC0-4470-9A29-A365D8799DE7}" destId="{178556A1-8FC2-422A-BA3C-EC1110D54403}" srcOrd="0" destOrd="0" presId="urn:microsoft.com/office/officeart/2005/8/layout/chevron1"/>
    <dgm:cxn modelId="{84F8147B-D59C-4777-B084-3191989F7F05}" type="presOf" srcId="{54A15645-90D6-4214-BCAA-A4C234715837}" destId="{76A50223-A450-4108-8D15-42756B28B725}"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FD2575DA-9A03-4935-94CE-20524009E876}" type="presOf" srcId="{406E950B-16CD-499C-985D-4D68BDBD0498}" destId="{80424260-3006-42ED-BD6B-7CD4360361AE}" srcOrd="0" destOrd="0" presId="urn:microsoft.com/office/officeart/2005/8/layout/chevron1"/>
    <dgm:cxn modelId="{C10593DF-93F4-42AE-954F-E5B281194BC6}" type="presOf" srcId="{65EEDDA9-E6B7-42D2-9E84-C91D1FBE4937}" destId="{915D6AC7-D940-43E2-AD31-73EEE2D17416}"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1BE13FA1-906B-4265-B63F-1C8720E4C477}" type="presParOf" srcId="{178556A1-8FC2-422A-BA3C-EC1110D54403}" destId="{80424260-3006-42ED-BD6B-7CD4360361AE}" srcOrd="0" destOrd="0" presId="urn:microsoft.com/office/officeart/2005/8/layout/chevron1"/>
    <dgm:cxn modelId="{6CAA93A0-68CA-4B13-805C-9F55F3D10719}" type="presParOf" srcId="{178556A1-8FC2-422A-BA3C-EC1110D54403}" destId="{BB67E028-1ADD-473B-BF43-D9F14EAB0D58}" srcOrd="1" destOrd="0" presId="urn:microsoft.com/office/officeart/2005/8/layout/chevron1"/>
    <dgm:cxn modelId="{FC30B917-5E1F-4753-9C71-1B8416894EC8}" type="presParOf" srcId="{178556A1-8FC2-422A-BA3C-EC1110D54403}" destId="{915D6AC7-D940-43E2-AD31-73EEE2D17416}" srcOrd="2" destOrd="0" presId="urn:microsoft.com/office/officeart/2005/8/layout/chevron1"/>
    <dgm:cxn modelId="{7DAE0A5A-37B8-43CD-8A29-4A8EB5143489}" type="presParOf" srcId="{178556A1-8FC2-422A-BA3C-EC1110D54403}" destId="{E0DE90D0-69F8-4C8D-90A3-F1D598B8FF5B}" srcOrd="3" destOrd="0" presId="urn:microsoft.com/office/officeart/2005/8/layout/chevron1"/>
    <dgm:cxn modelId="{8413533C-8FEB-44E7-8FDB-25D9AB22C943}"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b="1" dirty="0" smtClean="0"/>
            <a:t>Travail des enfants et fréquentation scolaire</a:t>
          </a:r>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25CC1B31-C670-45DC-B88D-83E9E7B4F078}" type="presOf" srcId="{54A15645-90D6-4214-BCAA-A4C234715837}" destId="{76A50223-A450-4108-8D15-42756B28B725}"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BC3D8132-F233-49E6-8BA4-9CE1E86CB2A3}" type="presOf" srcId="{406E950B-16CD-499C-985D-4D68BDBD0498}" destId="{80424260-3006-42ED-BD6B-7CD4360361AE}" srcOrd="0" destOrd="0" presId="urn:microsoft.com/office/officeart/2005/8/layout/chevron1"/>
    <dgm:cxn modelId="{4EF5E598-BE0C-4A79-A705-D997E7A8A00A}" type="presOf" srcId="{4CE6AF42-AFC0-4470-9A29-A365D8799DE7}" destId="{178556A1-8FC2-422A-BA3C-EC1110D54403}" srcOrd="0" destOrd="0" presId="urn:microsoft.com/office/officeart/2005/8/layout/chevron1"/>
    <dgm:cxn modelId="{D3A21081-3751-4191-A338-A9E7BEF77B1C}" type="presOf" srcId="{65EEDDA9-E6B7-42D2-9E84-C91D1FBE4937}" destId="{915D6AC7-D940-43E2-AD31-73EEE2D17416}"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4365FB5D-0094-4FD4-948F-6759A10E6D24}" type="presParOf" srcId="{178556A1-8FC2-422A-BA3C-EC1110D54403}" destId="{80424260-3006-42ED-BD6B-7CD4360361AE}" srcOrd="0" destOrd="0" presId="urn:microsoft.com/office/officeart/2005/8/layout/chevron1"/>
    <dgm:cxn modelId="{D3A200AB-CF6A-43FC-99DC-881425D093CC}" type="presParOf" srcId="{178556A1-8FC2-422A-BA3C-EC1110D54403}" destId="{BB67E028-1ADD-473B-BF43-D9F14EAB0D58}" srcOrd="1" destOrd="0" presId="urn:microsoft.com/office/officeart/2005/8/layout/chevron1"/>
    <dgm:cxn modelId="{2C65D8A3-810F-4C68-80E1-3291D836EF57}" type="presParOf" srcId="{178556A1-8FC2-422A-BA3C-EC1110D54403}" destId="{915D6AC7-D940-43E2-AD31-73EEE2D17416}" srcOrd="2" destOrd="0" presId="urn:microsoft.com/office/officeart/2005/8/layout/chevron1"/>
    <dgm:cxn modelId="{DB553D50-B75B-4805-91F2-1AC836BBE3F5}" type="presParOf" srcId="{178556A1-8FC2-422A-BA3C-EC1110D54403}" destId="{E0DE90D0-69F8-4C8D-90A3-F1D598B8FF5B}" srcOrd="3" destOrd="0" presId="urn:microsoft.com/office/officeart/2005/8/layout/chevron1"/>
    <dgm:cxn modelId="{1CB5C219-0E2E-4F84-A941-DFFE0A329908}"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600" b="1" dirty="0" smtClean="0"/>
            <a:t>Situation scolaire et de travail des jeunes 10-14 ans mariées </a:t>
          </a:r>
          <a:endParaRPr lang="fr-FR" sz="1600" b="1"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472B9B56-9C0F-45CC-9C3B-39BB96D46E94}" type="presOf" srcId="{4CE6AF42-AFC0-4470-9A29-A365D8799DE7}" destId="{178556A1-8FC2-422A-BA3C-EC1110D54403}" srcOrd="0" destOrd="0" presId="urn:microsoft.com/office/officeart/2005/8/layout/chevron1"/>
    <dgm:cxn modelId="{40FD0B5A-B66C-4B7E-A6BB-0E73C30756F6}" type="presOf" srcId="{65EEDDA9-E6B7-42D2-9E84-C91D1FBE4937}" destId="{915D6AC7-D940-43E2-AD31-73EEE2D17416}" srcOrd="0" destOrd="0" presId="urn:microsoft.com/office/officeart/2005/8/layout/chevron1"/>
    <dgm:cxn modelId="{D2DA183A-3B1A-42AE-9C42-022AB5ED6306}" type="presOf" srcId="{54A15645-90D6-4214-BCAA-A4C234715837}" destId="{76A50223-A450-4108-8D15-42756B28B725}"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F16F72A3-7D34-408C-A022-D02BEA97D63D}" type="presOf" srcId="{406E950B-16CD-499C-985D-4D68BDBD0498}" destId="{80424260-3006-42ED-BD6B-7CD4360361AE}"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0D21EE14-0FBA-43E8-9076-EFFC35DA7B77}" type="presParOf" srcId="{178556A1-8FC2-422A-BA3C-EC1110D54403}" destId="{80424260-3006-42ED-BD6B-7CD4360361AE}" srcOrd="0" destOrd="0" presId="urn:microsoft.com/office/officeart/2005/8/layout/chevron1"/>
    <dgm:cxn modelId="{A3E55D54-C942-4FFA-8416-A3EAFA6A9335}" type="presParOf" srcId="{178556A1-8FC2-422A-BA3C-EC1110D54403}" destId="{BB67E028-1ADD-473B-BF43-D9F14EAB0D58}" srcOrd="1" destOrd="0" presId="urn:microsoft.com/office/officeart/2005/8/layout/chevron1"/>
    <dgm:cxn modelId="{8A5729AF-EEE5-4739-AA23-79211A946EA6}" type="presParOf" srcId="{178556A1-8FC2-422A-BA3C-EC1110D54403}" destId="{915D6AC7-D940-43E2-AD31-73EEE2D17416}" srcOrd="2" destOrd="0" presId="urn:microsoft.com/office/officeart/2005/8/layout/chevron1"/>
    <dgm:cxn modelId="{439E9802-8559-4D4F-99DB-223F9C098336}" type="presParOf" srcId="{178556A1-8FC2-422A-BA3C-EC1110D54403}" destId="{E0DE90D0-69F8-4C8D-90A3-F1D598B8FF5B}" srcOrd="3" destOrd="0" presId="urn:microsoft.com/office/officeart/2005/8/layout/chevron1"/>
    <dgm:cxn modelId="{F5533C24-D81F-4F74-AC82-9823E7D63EA3}"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600" b="1" dirty="0" smtClean="0"/>
            <a:t>Situation scolaire et de travail des jeunes 10-14 ans mariées </a:t>
          </a:r>
          <a:endParaRPr lang="fr-FR" sz="1600" b="1"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4CBE54D8-00F9-4312-BEC6-90792D7497D8}" type="presOf" srcId="{4CE6AF42-AFC0-4470-9A29-A365D8799DE7}" destId="{178556A1-8FC2-422A-BA3C-EC1110D54403}" srcOrd="0" destOrd="0" presId="urn:microsoft.com/office/officeart/2005/8/layout/chevron1"/>
    <dgm:cxn modelId="{50F5571B-E6E1-4CC4-8EED-ED1F01C6B1D5}" type="presOf" srcId="{65EEDDA9-E6B7-42D2-9E84-C91D1FBE4937}" destId="{915D6AC7-D940-43E2-AD31-73EEE2D17416}" srcOrd="0" destOrd="0" presId="urn:microsoft.com/office/officeart/2005/8/layout/chevron1"/>
    <dgm:cxn modelId="{1976A882-5C7C-4A05-9BDF-6DA50637D8D9}" type="presOf" srcId="{54A15645-90D6-4214-BCAA-A4C234715837}" destId="{76A50223-A450-4108-8D15-42756B28B725}"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5E5C603E-5CB6-4C94-9577-98C85140A02D}" type="presOf" srcId="{406E950B-16CD-499C-985D-4D68BDBD0498}" destId="{80424260-3006-42ED-BD6B-7CD4360361AE}"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E14FAD4E-59DA-4BCC-8604-11F5BC0C5D4B}" type="presParOf" srcId="{178556A1-8FC2-422A-BA3C-EC1110D54403}" destId="{80424260-3006-42ED-BD6B-7CD4360361AE}" srcOrd="0" destOrd="0" presId="urn:microsoft.com/office/officeart/2005/8/layout/chevron1"/>
    <dgm:cxn modelId="{78974080-A34D-4F40-8C23-60295E991637}" type="presParOf" srcId="{178556A1-8FC2-422A-BA3C-EC1110D54403}" destId="{BB67E028-1ADD-473B-BF43-D9F14EAB0D58}" srcOrd="1" destOrd="0" presId="urn:microsoft.com/office/officeart/2005/8/layout/chevron1"/>
    <dgm:cxn modelId="{89AF5EB9-6B4A-45C8-8D0B-6E79203E9022}" type="presParOf" srcId="{178556A1-8FC2-422A-BA3C-EC1110D54403}" destId="{915D6AC7-D940-43E2-AD31-73EEE2D17416}" srcOrd="2" destOrd="0" presId="urn:microsoft.com/office/officeart/2005/8/layout/chevron1"/>
    <dgm:cxn modelId="{57187AC0-6D9C-46CE-955F-8F5DEC49503E}" type="presParOf" srcId="{178556A1-8FC2-422A-BA3C-EC1110D54403}" destId="{E0DE90D0-69F8-4C8D-90A3-F1D598B8FF5B}" srcOrd="3" destOrd="0" presId="urn:microsoft.com/office/officeart/2005/8/layout/chevron1"/>
    <dgm:cxn modelId="{D8B1A177-A05A-4418-83E0-53C5DF9F0B31}"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CONCLUSION </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22B168CE-A944-4FD1-BBA6-05AB29E7839F}" type="presOf" srcId="{54A15645-90D6-4214-BCAA-A4C234715837}" destId="{76A50223-A450-4108-8D15-42756B28B725}" srcOrd="0" destOrd="0" presId="urn:microsoft.com/office/officeart/2005/8/layout/chevron1"/>
    <dgm:cxn modelId="{8C93BA77-B117-4FD8-8774-38067801B725}" type="presOf" srcId="{406E950B-16CD-499C-985D-4D68BDBD0498}" destId="{80424260-3006-42ED-BD6B-7CD4360361AE}" srcOrd="0" destOrd="0" presId="urn:microsoft.com/office/officeart/2005/8/layout/chevron1"/>
    <dgm:cxn modelId="{5053C9BE-CE16-4FDD-AD59-7065158AE9E2}" type="presOf" srcId="{65EEDDA9-E6B7-42D2-9E84-C91D1FBE4937}" destId="{915D6AC7-D940-43E2-AD31-73EEE2D17416}"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69BAB12B-DDEE-46C0-9B6F-BC7FE65E3490}" type="presOf" srcId="{4CE6AF42-AFC0-4470-9A29-A365D8799DE7}" destId="{178556A1-8FC2-422A-BA3C-EC1110D54403}"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5E4C44F0-255B-49B0-A127-887916217345}" type="presParOf" srcId="{178556A1-8FC2-422A-BA3C-EC1110D54403}" destId="{80424260-3006-42ED-BD6B-7CD4360361AE}" srcOrd="0" destOrd="0" presId="urn:microsoft.com/office/officeart/2005/8/layout/chevron1"/>
    <dgm:cxn modelId="{F54E2800-E31B-43C3-AF53-FC100CEDA28F}" type="presParOf" srcId="{178556A1-8FC2-422A-BA3C-EC1110D54403}" destId="{BB67E028-1ADD-473B-BF43-D9F14EAB0D58}" srcOrd="1" destOrd="0" presId="urn:microsoft.com/office/officeart/2005/8/layout/chevron1"/>
    <dgm:cxn modelId="{3DDBED31-8586-452E-A310-7CA5DE9C7593}" type="presParOf" srcId="{178556A1-8FC2-422A-BA3C-EC1110D54403}" destId="{915D6AC7-D940-43E2-AD31-73EEE2D17416}" srcOrd="2" destOrd="0" presId="urn:microsoft.com/office/officeart/2005/8/layout/chevron1"/>
    <dgm:cxn modelId="{1DC77DA6-3668-43F1-A8B6-79F8FEC68E9E}" type="presParOf" srcId="{178556A1-8FC2-422A-BA3C-EC1110D54403}" destId="{E0DE90D0-69F8-4C8D-90A3-F1D598B8FF5B}" srcOrd="3" destOrd="0" presId="urn:microsoft.com/office/officeart/2005/8/layout/chevron1"/>
    <dgm:cxn modelId="{3AEF92B9-28BE-44C4-8EDC-62A136E9C32D}"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65EEDDA9-E6B7-42D2-9E84-C91D1FBE4937}">
      <dgm:prSet phldrT="[Texte]" custT="1"/>
      <dgm:spPr>
        <a:solidFill>
          <a:srgbClr val="92D050"/>
        </a:solidFill>
      </dgm:spPr>
      <dgm:t>
        <a:bodyPr/>
        <a:lstStyle/>
        <a:p>
          <a:r>
            <a:rPr lang="fr-FR" sz="3600" dirty="0" smtClean="0"/>
            <a:t>MERCI DE VOTRE ATTENTION</a:t>
          </a:r>
          <a:endParaRPr lang="fr-FR" sz="3600" dirty="0"/>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915D6AC7-D940-43E2-AD31-73EEE2D17416}" type="pres">
      <dgm:prSet presAssocID="{65EEDDA9-E6B7-42D2-9E84-C91D1FBE4937}" presName="parTxOnly" presStyleLbl="node1" presStyleIdx="0" presStyleCnt="1" custLinFactNeighborX="807" custLinFactNeighborY="28571">
        <dgm:presLayoutVars>
          <dgm:chMax val="0"/>
          <dgm:chPref val="0"/>
          <dgm:bulletEnabled val="1"/>
        </dgm:presLayoutVars>
      </dgm:prSet>
      <dgm:spPr/>
      <dgm:t>
        <a:bodyPr/>
        <a:lstStyle/>
        <a:p>
          <a:endParaRPr lang="fr-FR"/>
        </a:p>
      </dgm:t>
    </dgm:pt>
  </dgm:ptLst>
  <dgm:cxnLst>
    <dgm:cxn modelId="{317538DE-0EFE-4774-BA0E-00A3A425933F}" srcId="{4CE6AF42-AFC0-4470-9A29-A365D8799DE7}" destId="{65EEDDA9-E6B7-42D2-9E84-C91D1FBE4937}" srcOrd="0" destOrd="0" parTransId="{D5C4E11F-2D85-42D8-801F-B71A80F05D75}" sibTransId="{5449D5DB-7D7B-462F-A696-0DD19F47AED3}"/>
    <dgm:cxn modelId="{F8103067-813A-4BAE-AEFF-FF5DC6E43CC7}" type="presOf" srcId="{65EEDDA9-E6B7-42D2-9E84-C91D1FBE4937}" destId="{915D6AC7-D940-43E2-AD31-73EEE2D17416}" srcOrd="0" destOrd="0" presId="urn:microsoft.com/office/officeart/2005/8/layout/chevron1"/>
    <dgm:cxn modelId="{0C7262B2-1DC9-4510-AA8D-9DF3770EFE64}" type="presOf" srcId="{4CE6AF42-AFC0-4470-9A29-A365D8799DE7}" destId="{178556A1-8FC2-422A-BA3C-EC1110D54403}" srcOrd="0" destOrd="0" presId="urn:microsoft.com/office/officeart/2005/8/layout/chevron1"/>
    <dgm:cxn modelId="{3740040E-CA71-4D29-9BBD-B4142871ADB9}" type="presParOf" srcId="{178556A1-8FC2-422A-BA3C-EC1110D54403}" destId="{915D6AC7-D940-43E2-AD31-73EEE2D17416}" srcOrd="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INTRODCTION</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phldr="1" custT="1"/>
      <dgm:spPr>
        <a:solidFill>
          <a:srgbClr val="92D050"/>
        </a:solidFill>
      </dgm:spPr>
      <dgm:t>
        <a:bodyPr/>
        <a:lstStyle/>
        <a:p>
          <a:endParaRPr lang="fr-FR" sz="20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BD0CD921-27BB-478A-BF43-4F328197A7D3}" type="presOf" srcId="{65EEDDA9-E6B7-42D2-9E84-C91D1FBE4937}" destId="{915D6AC7-D940-43E2-AD31-73EEE2D17416}"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D8CA6282-EA54-42A6-828D-B24A713C6013}" type="presOf" srcId="{4CE6AF42-AFC0-4470-9A29-A365D8799DE7}" destId="{178556A1-8FC2-422A-BA3C-EC1110D54403}" srcOrd="0" destOrd="0" presId="urn:microsoft.com/office/officeart/2005/8/layout/chevron1"/>
    <dgm:cxn modelId="{A7B33E8E-17CB-4C79-9A09-42E7952EE0D7}" type="presOf" srcId="{406E950B-16CD-499C-985D-4D68BDBD0498}" destId="{80424260-3006-42ED-BD6B-7CD4360361AE}" srcOrd="0" destOrd="0" presId="urn:microsoft.com/office/officeart/2005/8/layout/chevron1"/>
    <dgm:cxn modelId="{A90E879B-0C1A-4FDF-AD29-E1EB647715BD}" type="presOf" srcId="{54A15645-90D6-4214-BCAA-A4C234715837}" destId="{76A50223-A450-4108-8D15-42756B28B725}"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D7F85AB0-980E-4064-8B7C-9ADE174EB0DA}" type="presParOf" srcId="{178556A1-8FC2-422A-BA3C-EC1110D54403}" destId="{80424260-3006-42ED-BD6B-7CD4360361AE}" srcOrd="0" destOrd="0" presId="urn:microsoft.com/office/officeart/2005/8/layout/chevron1"/>
    <dgm:cxn modelId="{7451F187-EC2E-4D74-BA36-ECD36FA66755}" type="presParOf" srcId="{178556A1-8FC2-422A-BA3C-EC1110D54403}" destId="{BB67E028-1ADD-473B-BF43-D9F14EAB0D58}" srcOrd="1" destOrd="0" presId="urn:microsoft.com/office/officeart/2005/8/layout/chevron1"/>
    <dgm:cxn modelId="{B0852DC7-DB92-42BB-9220-EA1A843321C5}" type="presParOf" srcId="{178556A1-8FC2-422A-BA3C-EC1110D54403}" destId="{915D6AC7-D940-43E2-AD31-73EEE2D17416}" srcOrd="2" destOrd="0" presId="urn:microsoft.com/office/officeart/2005/8/layout/chevron1"/>
    <dgm:cxn modelId="{610463F1-F48E-453B-ABBD-E3B6EF98C78B}" type="presParOf" srcId="{178556A1-8FC2-422A-BA3C-EC1110D54403}" destId="{E0DE90D0-69F8-4C8D-90A3-F1D598B8FF5B}" srcOrd="3" destOrd="0" presId="urn:microsoft.com/office/officeart/2005/8/layout/chevron1"/>
    <dgm:cxn modelId="{73BD8D9A-2216-4837-8888-1BD5292E60D4}"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SOURCES DE DONNEES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2000" dirty="0" smtClean="0"/>
            <a:t>Enquête MICS</a:t>
          </a:r>
          <a:endParaRPr lang="fr-FR" sz="20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317538DE-0EFE-4774-BA0E-00A3A425933F}" srcId="{4CE6AF42-AFC0-4470-9A29-A365D8799DE7}" destId="{65EEDDA9-E6B7-42D2-9E84-C91D1FBE4937}" srcOrd="1" destOrd="0" parTransId="{D5C4E11F-2D85-42D8-801F-B71A80F05D75}" sibTransId="{5449D5DB-7D7B-462F-A696-0DD19F47AED3}"/>
    <dgm:cxn modelId="{EDE16389-6A24-4036-87D1-56E1FD1ADFD9}" type="presOf" srcId="{65EEDDA9-E6B7-42D2-9E84-C91D1FBE4937}" destId="{915D6AC7-D940-43E2-AD31-73EEE2D17416}" srcOrd="0" destOrd="0" presId="urn:microsoft.com/office/officeart/2005/8/layout/chevron1"/>
    <dgm:cxn modelId="{32C2BE41-87ED-46AF-BCD8-20534181843C}" type="presOf" srcId="{4CE6AF42-AFC0-4470-9A29-A365D8799DE7}" destId="{178556A1-8FC2-422A-BA3C-EC1110D54403}" srcOrd="0" destOrd="0" presId="urn:microsoft.com/office/officeart/2005/8/layout/chevron1"/>
    <dgm:cxn modelId="{8B2C6352-E9C5-45CE-81A2-BD4BBB568801}" type="presOf" srcId="{406E950B-16CD-499C-985D-4D68BDBD0498}" destId="{80424260-3006-42ED-BD6B-7CD4360361AE}"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F73D29D7-39B8-4D4D-8D97-982CDD774C6B}" type="presOf" srcId="{54A15645-90D6-4214-BCAA-A4C234715837}" destId="{76A50223-A450-4108-8D15-42756B28B725}" srcOrd="0" destOrd="0" presId="urn:microsoft.com/office/officeart/2005/8/layout/chevron1"/>
    <dgm:cxn modelId="{F297C815-C68D-4CC6-82FF-472DFAD81144}" type="presParOf" srcId="{178556A1-8FC2-422A-BA3C-EC1110D54403}" destId="{80424260-3006-42ED-BD6B-7CD4360361AE}" srcOrd="0" destOrd="0" presId="urn:microsoft.com/office/officeart/2005/8/layout/chevron1"/>
    <dgm:cxn modelId="{12C081C0-8FBE-47DE-9D36-18FD8EFB05D8}" type="presParOf" srcId="{178556A1-8FC2-422A-BA3C-EC1110D54403}" destId="{BB67E028-1ADD-473B-BF43-D9F14EAB0D58}" srcOrd="1" destOrd="0" presId="urn:microsoft.com/office/officeart/2005/8/layout/chevron1"/>
    <dgm:cxn modelId="{1DD082B4-8560-40DB-9012-0DE65B251129}" type="presParOf" srcId="{178556A1-8FC2-422A-BA3C-EC1110D54403}" destId="{915D6AC7-D940-43E2-AD31-73EEE2D17416}" srcOrd="2" destOrd="0" presId="urn:microsoft.com/office/officeart/2005/8/layout/chevron1"/>
    <dgm:cxn modelId="{10158D21-3EFD-4626-AA90-57F10CD5CAF8}" type="presParOf" srcId="{178556A1-8FC2-422A-BA3C-EC1110D54403}" destId="{E0DE90D0-69F8-4C8D-90A3-F1D598B8FF5B}" srcOrd="3" destOrd="0" presId="urn:microsoft.com/office/officeart/2005/8/layout/chevron1"/>
    <dgm:cxn modelId="{20D7C204-F113-4491-BA44-962435AF5532}"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SOURCES DE DONNEES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2000" dirty="0" smtClean="0"/>
            <a:t>RGPH4</a:t>
          </a:r>
          <a:endParaRPr lang="fr-FR" sz="20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A20246A7-E4E8-4AA1-B527-2757A4CFC7A7}" type="presOf" srcId="{406E950B-16CD-499C-985D-4D68BDBD0498}" destId="{80424260-3006-42ED-BD6B-7CD4360361AE}" srcOrd="0" destOrd="0" presId="urn:microsoft.com/office/officeart/2005/8/layout/chevron1"/>
    <dgm:cxn modelId="{8003C66B-4A1C-4694-93FE-91312044EC07}" type="presOf" srcId="{65EEDDA9-E6B7-42D2-9E84-C91D1FBE4937}" destId="{915D6AC7-D940-43E2-AD31-73EEE2D17416}" srcOrd="0" destOrd="0" presId="urn:microsoft.com/office/officeart/2005/8/layout/chevron1"/>
    <dgm:cxn modelId="{5676EE9E-C790-4E05-B28D-BE12D142934E}" type="presOf" srcId="{4CE6AF42-AFC0-4470-9A29-A365D8799DE7}" destId="{178556A1-8FC2-422A-BA3C-EC1110D54403}"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CEBEA1FB-E263-4536-A135-CA64B6CAC539}" type="presOf" srcId="{54A15645-90D6-4214-BCAA-A4C234715837}" destId="{76A50223-A450-4108-8D15-42756B28B725}"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15D82BC9-0DC2-4A6E-8A58-041C90FF51A3}" type="presParOf" srcId="{178556A1-8FC2-422A-BA3C-EC1110D54403}" destId="{80424260-3006-42ED-BD6B-7CD4360361AE}" srcOrd="0" destOrd="0" presId="urn:microsoft.com/office/officeart/2005/8/layout/chevron1"/>
    <dgm:cxn modelId="{3EC8BCFC-0930-48DA-B8B6-6B3F51CB1978}" type="presParOf" srcId="{178556A1-8FC2-422A-BA3C-EC1110D54403}" destId="{BB67E028-1ADD-473B-BF43-D9F14EAB0D58}" srcOrd="1" destOrd="0" presId="urn:microsoft.com/office/officeart/2005/8/layout/chevron1"/>
    <dgm:cxn modelId="{E3100AF7-17CC-4CA1-8AD7-EE1EE6D3746D}" type="presParOf" srcId="{178556A1-8FC2-422A-BA3C-EC1110D54403}" destId="{915D6AC7-D940-43E2-AD31-73EEE2D17416}" srcOrd="2" destOrd="0" presId="urn:microsoft.com/office/officeart/2005/8/layout/chevron1"/>
    <dgm:cxn modelId="{F6078D70-A0B7-4032-9841-D7F3ADA97B81}" type="presParOf" srcId="{178556A1-8FC2-422A-BA3C-EC1110D54403}" destId="{E0DE90D0-69F8-4C8D-90A3-F1D598B8FF5B}" srcOrd="3" destOrd="0" presId="urn:microsoft.com/office/officeart/2005/8/layout/chevron1"/>
    <dgm:cxn modelId="{CCAC65A4-B249-4D56-B75F-53D32119A289}"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b="1" i="0" dirty="0" smtClean="0"/>
            <a:t>Importance numérique des enfants </a:t>
          </a:r>
          <a:endParaRPr lang="fr-FR" sz="1800" i="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2639EA7B-047D-4F15-B625-43E80C07543D}" type="presOf" srcId="{4CE6AF42-AFC0-4470-9A29-A365D8799DE7}" destId="{178556A1-8FC2-422A-BA3C-EC1110D54403}" srcOrd="0" destOrd="0" presId="urn:microsoft.com/office/officeart/2005/8/layout/chevron1"/>
    <dgm:cxn modelId="{EB2D412F-313E-400A-95BE-B86A16A43411}" type="presOf" srcId="{406E950B-16CD-499C-985D-4D68BDBD0498}" destId="{80424260-3006-42ED-BD6B-7CD4360361AE}" srcOrd="0" destOrd="0" presId="urn:microsoft.com/office/officeart/2005/8/layout/chevron1"/>
    <dgm:cxn modelId="{3A3B3201-E6BE-4ADA-AACD-A14A97AD146F}" type="presOf" srcId="{54A15645-90D6-4214-BCAA-A4C234715837}" destId="{76A50223-A450-4108-8D15-42756B28B725}"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CCC04F3C-F22E-402A-82FE-BAE1268896E3}" type="presOf" srcId="{65EEDDA9-E6B7-42D2-9E84-C91D1FBE4937}" destId="{915D6AC7-D940-43E2-AD31-73EEE2D17416}"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028ADE91-E788-473D-ADE2-D8232A27CEAF}" type="presParOf" srcId="{178556A1-8FC2-422A-BA3C-EC1110D54403}" destId="{80424260-3006-42ED-BD6B-7CD4360361AE}" srcOrd="0" destOrd="0" presId="urn:microsoft.com/office/officeart/2005/8/layout/chevron1"/>
    <dgm:cxn modelId="{D7C707DA-0BA3-40B6-8C9C-65BD22DF3F4C}" type="presParOf" srcId="{178556A1-8FC2-422A-BA3C-EC1110D54403}" destId="{BB67E028-1ADD-473B-BF43-D9F14EAB0D58}" srcOrd="1" destOrd="0" presId="urn:microsoft.com/office/officeart/2005/8/layout/chevron1"/>
    <dgm:cxn modelId="{E9454931-2BB6-4B30-A0A8-529E8F68E8CB}" type="presParOf" srcId="{178556A1-8FC2-422A-BA3C-EC1110D54403}" destId="{915D6AC7-D940-43E2-AD31-73EEE2D17416}" srcOrd="2" destOrd="0" presId="urn:microsoft.com/office/officeart/2005/8/layout/chevron1"/>
    <dgm:cxn modelId="{940CE549-FFEA-4195-875B-CB3EFB01014E}" type="presParOf" srcId="{178556A1-8FC2-422A-BA3C-EC1110D54403}" destId="{E0DE90D0-69F8-4C8D-90A3-F1D598B8FF5B}" srcOrd="3" destOrd="0" presId="urn:microsoft.com/office/officeart/2005/8/layout/chevron1"/>
    <dgm:cxn modelId="{0A7948FC-C4E0-48B0-B331-508B8911A1B7}"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b="1" i="0" dirty="0" smtClean="0"/>
            <a:t>Importance numérique des enfants </a:t>
          </a:r>
          <a:endParaRPr lang="fr-FR" sz="1800" i="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8F45B79F-F50B-4F32-9288-64A7F604731D}" type="presOf" srcId="{54A15645-90D6-4214-BCAA-A4C234715837}" destId="{76A50223-A450-4108-8D15-42756B28B725}"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E6994C61-D416-44C0-BDF4-BFD9979DCE64}" type="presOf" srcId="{65EEDDA9-E6B7-42D2-9E84-C91D1FBE4937}" destId="{915D6AC7-D940-43E2-AD31-73EEE2D17416}" srcOrd="0" destOrd="0" presId="urn:microsoft.com/office/officeart/2005/8/layout/chevron1"/>
    <dgm:cxn modelId="{CEA3D1EF-D66E-49B6-8ED6-12706C5912D0}" type="presOf" srcId="{406E950B-16CD-499C-985D-4D68BDBD0498}" destId="{80424260-3006-42ED-BD6B-7CD4360361AE}"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8F3A72C9-07C3-44AE-8C8E-52CB58D037F3}" type="presOf" srcId="{4CE6AF42-AFC0-4470-9A29-A365D8799DE7}" destId="{178556A1-8FC2-422A-BA3C-EC1110D54403}" srcOrd="0" destOrd="0" presId="urn:microsoft.com/office/officeart/2005/8/layout/chevron1"/>
    <dgm:cxn modelId="{69A6B552-8515-49D4-9AF7-2B679C35609E}" type="presParOf" srcId="{178556A1-8FC2-422A-BA3C-EC1110D54403}" destId="{80424260-3006-42ED-BD6B-7CD4360361AE}" srcOrd="0" destOrd="0" presId="urn:microsoft.com/office/officeart/2005/8/layout/chevron1"/>
    <dgm:cxn modelId="{D5391684-D94F-4A94-8095-B7A229D5B526}" type="presParOf" srcId="{178556A1-8FC2-422A-BA3C-EC1110D54403}" destId="{BB67E028-1ADD-473B-BF43-D9F14EAB0D58}" srcOrd="1" destOrd="0" presId="urn:microsoft.com/office/officeart/2005/8/layout/chevron1"/>
    <dgm:cxn modelId="{A04860D9-3F1C-410F-9018-4D300BB8392D}" type="presParOf" srcId="{178556A1-8FC2-422A-BA3C-EC1110D54403}" destId="{915D6AC7-D940-43E2-AD31-73EEE2D17416}" srcOrd="2" destOrd="0" presId="urn:microsoft.com/office/officeart/2005/8/layout/chevron1"/>
    <dgm:cxn modelId="{916DF0CC-ABD9-4992-958D-E427147C0054}" type="presParOf" srcId="{178556A1-8FC2-422A-BA3C-EC1110D54403}" destId="{E0DE90D0-69F8-4C8D-90A3-F1D598B8FF5B}" srcOrd="3" destOrd="0" presId="urn:microsoft.com/office/officeart/2005/8/layout/chevron1"/>
    <dgm:cxn modelId="{EE8FEE2C-141B-469A-B455-F416B48222C5}"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dirty="0" smtClean="0"/>
            <a:t>Implication des enfants dans les activités économiques</a:t>
          </a:r>
          <a:endParaRPr lang="fr-FR" sz="1800"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8B17A042-FA73-46E1-A368-70BCD3163684}" type="presOf" srcId="{4CE6AF42-AFC0-4470-9A29-A365D8799DE7}" destId="{178556A1-8FC2-422A-BA3C-EC1110D54403}" srcOrd="0" destOrd="0" presId="urn:microsoft.com/office/officeart/2005/8/layout/chevron1"/>
    <dgm:cxn modelId="{9B6FC79B-B68C-49FF-AF9A-BA72CAF0390C}" type="presOf" srcId="{65EEDDA9-E6B7-42D2-9E84-C91D1FBE4937}" destId="{915D6AC7-D940-43E2-AD31-73EEE2D17416}"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140E07AF-3A48-41B1-88FC-7DD0E1014AAA}" type="presOf" srcId="{54A15645-90D6-4214-BCAA-A4C234715837}" destId="{76A50223-A450-4108-8D15-42756B28B725}" srcOrd="0" destOrd="0" presId="urn:microsoft.com/office/officeart/2005/8/layout/chevron1"/>
    <dgm:cxn modelId="{58BC7AE8-4549-4DF1-BC52-53D60C32A58C}" type="presOf" srcId="{406E950B-16CD-499C-985D-4D68BDBD0498}" destId="{80424260-3006-42ED-BD6B-7CD4360361AE}"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2CCF55D6-B82D-4BB5-A979-EEBA155031E5}" type="presParOf" srcId="{178556A1-8FC2-422A-BA3C-EC1110D54403}" destId="{80424260-3006-42ED-BD6B-7CD4360361AE}" srcOrd="0" destOrd="0" presId="urn:microsoft.com/office/officeart/2005/8/layout/chevron1"/>
    <dgm:cxn modelId="{4C188150-D727-4F43-9A7E-91402DA5A1B1}" type="presParOf" srcId="{178556A1-8FC2-422A-BA3C-EC1110D54403}" destId="{BB67E028-1ADD-473B-BF43-D9F14EAB0D58}" srcOrd="1" destOrd="0" presId="urn:microsoft.com/office/officeart/2005/8/layout/chevron1"/>
    <dgm:cxn modelId="{0496EE05-FD88-438D-A704-0BA5CAC9D484}" type="presParOf" srcId="{178556A1-8FC2-422A-BA3C-EC1110D54403}" destId="{915D6AC7-D940-43E2-AD31-73EEE2D17416}" srcOrd="2" destOrd="0" presId="urn:microsoft.com/office/officeart/2005/8/layout/chevron1"/>
    <dgm:cxn modelId="{A8421E1C-47BC-47A2-BAE1-FB9606A13EAD}" type="presParOf" srcId="{178556A1-8FC2-422A-BA3C-EC1110D54403}" destId="{E0DE90D0-69F8-4C8D-90A3-F1D598B8FF5B}" srcOrd="3" destOrd="0" presId="urn:microsoft.com/office/officeart/2005/8/layout/chevron1"/>
    <dgm:cxn modelId="{15970FDD-734A-4F1C-9CB8-1F0ECE573E30}"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CE6AF42-AFC0-4470-9A29-A365D8799DE7}" type="doc">
      <dgm:prSet loTypeId="urn:microsoft.com/office/officeart/2005/8/layout/chevron1" loCatId="process" qsTypeId="urn:microsoft.com/office/officeart/2005/8/quickstyle/simple1" qsCatId="simple" csTypeId="urn:microsoft.com/office/officeart/2005/8/colors/accent1_2" csCatId="accent1" phldr="1"/>
      <dgm:spPr/>
    </dgm:pt>
    <dgm:pt modelId="{406E950B-16CD-499C-985D-4D68BDBD0498}">
      <dgm:prSet phldrT="[Texte]" custT="1"/>
      <dgm:spPr>
        <a:solidFill>
          <a:srgbClr val="92D050"/>
        </a:solidFill>
      </dgm:spPr>
      <dgm:t>
        <a:bodyPr/>
        <a:lstStyle/>
        <a:p>
          <a:pPr algn="l"/>
          <a:endParaRPr lang="fr-FR" sz="4800" dirty="0"/>
        </a:p>
      </dgm:t>
    </dgm:pt>
    <dgm:pt modelId="{703607D9-C934-4317-9496-E5F7E21C9ED6}" type="parTrans" cxnId="{A2A80783-503F-48E4-9AE1-B45B66E03D99}">
      <dgm:prSet/>
      <dgm:spPr/>
      <dgm:t>
        <a:bodyPr/>
        <a:lstStyle/>
        <a:p>
          <a:endParaRPr lang="fr-FR" sz="2000"/>
        </a:p>
      </dgm:t>
    </dgm:pt>
    <dgm:pt modelId="{B4A5DFD8-F0BE-4D86-8354-85E4AF8674A1}" type="sibTrans" cxnId="{A2A80783-503F-48E4-9AE1-B45B66E03D99}">
      <dgm:prSet/>
      <dgm:spPr/>
      <dgm:t>
        <a:bodyPr/>
        <a:lstStyle/>
        <a:p>
          <a:endParaRPr lang="fr-FR" sz="2000"/>
        </a:p>
      </dgm:t>
    </dgm:pt>
    <dgm:pt modelId="{65EEDDA9-E6B7-42D2-9E84-C91D1FBE4937}">
      <dgm:prSet phldrT="[Texte]" custT="1"/>
      <dgm:spPr>
        <a:solidFill>
          <a:srgbClr val="92D050"/>
        </a:solidFill>
      </dgm:spPr>
      <dgm:t>
        <a:bodyPr/>
        <a:lstStyle/>
        <a:p>
          <a:r>
            <a:rPr lang="fr-FR" sz="3600" dirty="0" smtClean="0">
              <a:solidFill>
                <a:srgbClr val="C00000"/>
              </a:solidFill>
            </a:rPr>
            <a:t>PRINCIPAUX RESULTATS</a:t>
          </a:r>
          <a:endParaRPr lang="fr-FR" sz="3600" dirty="0">
            <a:solidFill>
              <a:srgbClr val="C00000"/>
            </a:solidFill>
          </a:endParaRPr>
        </a:p>
      </dgm:t>
    </dgm:pt>
    <dgm:pt modelId="{D5C4E11F-2D85-42D8-801F-B71A80F05D75}" type="parTrans" cxnId="{317538DE-0EFE-4774-BA0E-00A3A425933F}">
      <dgm:prSet/>
      <dgm:spPr/>
      <dgm:t>
        <a:bodyPr/>
        <a:lstStyle/>
        <a:p>
          <a:endParaRPr lang="fr-FR" sz="2000"/>
        </a:p>
      </dgm:t>
    </dgm:pt>
    <dgm:pt modelId="{5449D5DB-7D7B-462F-A696-0DD19F47AED3}" type="sibTrans" cxnId="{317538DE-0EFE-4774-BA0E-00A3A425933F}">
      <dgm:prSet/>
      <dgm:spPr/>
      <dgm:t>
        <a:bodyPr/>
        <a:lstStyle/>
        <a:p>
          <a:endParaRPr lang="fr-FR" sz="2000"/>
        </a:p>
      </dgm:t>
    </dgm:pt>
    <dgm:pt modelId="{54A15645-90D6-4214-BCAA-A4C234715837}">
      <dgm:prSet phldrT="[Texte]" custT="1"/>
      <dgm:spPr>
        <a:solidFill>
          <a:srgbClr val="92D050"/>
        </a:solidFill>
      </dgm:spPr>
      <dgm:t>
        <a:bodyPr/>
        <a:lstStyle/>
        <a:p>
          <a:r>
            <a:rPr lang="fr-FR" sz="1800" b="1" dirty="0" smtClean="0"/>
            <a:t>Implication des enfants dans les activités économiques</a:t>
          </a:r>
          <a:endParaRPr lang="fr-FR" sz="1800" b="1" dirty="0"/>
        </a:p>
      </dgm:t>
    </dgm:pt>
    <dgm:pt modelId="{94848D2B-B109-46D0-BD12-2CF455C4BF33}" type="sibTrans" cxnId="{0D0C0E21-F0C8-4E89-BD11-1B6765073F18}">
      <dgm:prSet/>
      <dgm:spPr/>
      <dgm:t>
        <a:bodyPr/>
        <a:lstStyle/>
        <a:p>
          <a:endParaRPr lang="fr-FR" sz="2000"/>
        </a:p>
      </dgm:t>
    </dgm:pt>
    <dgm:pt modelId="{DB588639-27B6-4F4F-8AC8-E35AFEE33011}" type="parTrans" cxnId="{0D0C0E21-F0C8-4E89-BD11-1B6765073F18}">
      <dgm:prSet/>
      <dgm:spPr/>
      <dgm:t>
        <a:bodyPr/>
        <a:lstStyle/>
        <a:p>
          <a:endParaRPr lang="fr-FR" sz="2000"/>
        </a:p>
      </dgm:t>
    </dgm:pt>
    <dgm:pt modelId="{178556A1-8FC2-422A-BA3C-EC1110D54403}" type="pres">
      <dgm:prSet presAssocID="{4CE6AF42-AFC0-4470-9A29-A365D8799DE7}" presName="Name0" presStyleCnt="0">
        <dgm:presLayoutVars>
          <dgm:dir/>
          <dgm:animLvl val="lvl"/>
          <dgm:resizeHandles val="exact"/>
        </dgm:presLayoutVars>
      </dgm:prSet>
      <dgm:spPr/>
    </dgm:pt>
    <dgm:pt modelId="{80424260-3006-42ED-BD6B-7CD4360361AE}" type="pres">
      <dgm:prSet presAssocID="{406E950B-16CD-499C-985D-4D68BDBD0498}" presName="parTxOnly" presStyleLbl="node1" presStyleIdx="0" presStyleCnt="3" custScaleX="18986">
        <dgm:presLayoutVars>
          <dgm:chMax val="0"/>
          <dgm:chPref val="0"/>
          <dgm:bulletEnabled val="1"/>
        </dgm:presLayoutVars>
      </dgm:prSet>
      <dgm:spPr>
        <a:prstGeom prst="rect">
          <a:avLst/>
        </a:prstGeom>
      </dgm:spPr>
      <dgm:t>
        <a:bodyPr/>
        <a:lstStyle/>
        <a:p>
          <a:endParaRPr lang="fr-FR"/>
        </a:p>
      </dgm:t>
    </dgm:pt>
    <dgm:pt modelId="{BB67E028-1ADD-473B-BF43-D9F14EAB0D58}" type="pres">
      <dgm:prSet presAssocID="{B4A5DFD8-F0BE-4D86-8354-85E4AF8674A1}" presName="parTxOnlySpace" presStyleCnt="0"/>
      <dgm:spPr/>
    </dgm:pt>
    <dgm:pt modelId="{915D6AC7-D940-43E2-AD31-73EEE2D17416}" type="pres">
      <dgm:prSet presAssocID="{65EEDDA9-E6B7-42D2-9E84-C91D1FBE4937}" presName="parTxOnly" presStyleLbl="node1" presStyleIdx="1" presStyleCnt="3" custScaleX="142084" custLinFactNeighborX="-7056" custLinFactNeighborY="-6250">
        <dgm:presLayoutVars>
          <dgm:chMax val="0"/>
          <dgm:chPref val="0"/>
          <dgm:bulletEnabled val="1"/>
        </dgm:presLayoutVars>
      </dgm:prSet>
      <dgm:spPr/>
      <dgm:t>
        <a:bodyPr/>
        <a:lstStyle/>
        <a:p>
          <a:endParaRPr lang="fr-FR"/>
        </a:p>
      </dgm:t>
    </dgm:pt>
    <dgm:pt modelId="{E0DE90D0-69F8-4C8D-90A3-F1D598B8FF5B}" type="pres">
      <dgm:prSet presAssocID="{5449D5DB-7D7B-462F-A696-0DD19F47AED3}" presName="parTxOnlySpace" presStyleCnt="0"/>
      <dgm:spPr/>
    </dgm:pt>
    <dgm:pt modelId="{76A50223-A450-4108-8D15-42756B28B725}" type="pres">
      <dgm:prSet presAssocID="{54A15645-90D6-4214-BCAA-A4C234715837}" presName="parTxOnly" presStyleLbl="node1" presStyleIdx="2" presStyleCnt="3" custScaleX="24617" custLinFactNeighborY="-4688">
        <dgm:presLayoutVars>
          <dgm:chMax val="0"/>
          <dgm:chPref val="0"/>
          <dgm:bulletEnabled val="1"/>
        </dgm:presLayoutVars>
      </dgm:prSet>
      <dgm:spPr>
        <a:prstGeom prst="round2DiagRect">
          <a:avLst/>
        </a:prstGeom>
      </dgm:spPr>
      <dgm:t>
        <a:bodyPr/>
        <a:lstStyle/>
        <a:p>
          <a:endParaRPr lang="fr-FR"/>
        </a:p>
      </dgm:t>
    </dgm:pt>
  </dgm:ptLst>
  <dgm:cxnLst>
    <dgm:cxn modelId="{0D0C0E21-F0C8-4E89-BD11-1B6765073F18}" srcId="{4CE6AF42-AFC0-4470-9A29-A365D8799DE7}" destId="{54A15645-90D6-4214-BCAA-A4C234715837}" srcOrd="2" destOrd="0" parTransId="{DB588639-27B6-4F4F-8AC8-E35AFEE33011}" sibTransId="{94848D2B-B109-46D0-BD12-2CF455C4BF33}"/>
    <dgm:cxn modelId="{F90D77C3-9D26-4265-9FA2-28510E2FBE47}" type="presOf" srcId="{406E950B-16CD-499C-985D-4D68BDBD0498}" destId="{80424260-3006-42ED-BD6B-7CD4360361AE}" srcOrd="0" destOrd="0" presId="urn:microsoft.com/office/officeart/2005/8/layout/chevron1"/>
    <dgm:cxn modelId="{350E51FA-F637-4D48-B692-3A4DF8C25EAA}" type="presOf" srcId="{4CE6AF42-AFC0-4470-9A29-A365D8799DE7}" destId="{178556A1-8FC2-422A-BA3C-EC1110D54403}" srcOrd="0" destOrd="0" presId="urn:microsoft.com/office/officeart/2005/8/layout/chevron1"/>
    <dgm:cxn modelId="{317538DE-0EFE-4774-BA0E-00A3A425933F}" srcId="{4CE6AF42-AFC0-4470-9A29-A365D8799DE7}" destId="{65EEDDA9-E6B7-42D2-9E84-C91D1FBE4937}" srcOrd="1" destOrd="0" parTransId="{D5C4E11F-2D85-42D8-801F-B71A80F05D75}" sibTransId="{5449D5DB-7D7B-462F-A696-0DD19F47AED3}"/>
    <dgm:cxn modelId="{4E0B4712-50C7-4D1B-BDE2-9AB30A82551E}" type="presOf" srcId="{65EEDDA9-E6B7-42D2-9E84-C91D1FBE4937}" destId="{915D6AC7-D940-43E2-AD31-73EEE2D17416}" srcOrd="0" destOrd="0" presId="urn:microsoft.com/office/officeart/2005/8/layout/chevron1"/>
    <dgm:cxn modelId="{A2A80783-503F-48E4-9AE1-B45B66E03D99}" srcId="{4CE6AF42-AFC0-4470-9A29-A365D8799DE7}" destId="{406E950B-16CD-499C-985D-4D68BDBD0498}" srcOrd="0" destOrd="0" parTransId="{703607D9-C934-4317-9496-E5F7E21C9ED6}" sibTransId="{B4A5DFD8-F0BE-4D86-8354-85E4AF8674A1}"/>
    <dgm:cxn modelId="{F80AF924-077D-4B54-8562-2CB1D74E9A2C}" type="presOf" srcId="{54A15645-90D6-4214-BCAA-A4C234715837}" destId="{76A50223-A450-4108-8D15-42756B28B725}" srcOrd="0" destOrd="0" presId="urn:microsoft.com/office/officeart/2005/8/layout/chevron1"/>
    <dgm:cxn modelId="{11BB012F-DD07-4866-ADD8-60BA7C18D470}" type="presParOf" srcId="{178556A1-8FC2-422A-BA3C-EC1110D54403}" destId="{80424260-3006-42ED-BD6B-7CD4360361AE}" srcOrd="0" destOrd="0" presId="urn:microsoft.com/office/officeart/2005/8/layout/chevron1"/>
    <dgm:cxn modelId="{225C793D-9531-41A0-8B36-29B74AFA2DC0}" type="presParOf" srcId="{178556A1-8FC2-422A-BA3C-EC1110D54403}" destId="{BB67E028-1ADD-473B-BF43-D9F14EAB0D58}" srcOrd="1" destOrd="0" presId="urn:microsoft.com/office/officeart/2005/8/layout/chevron1"/>
    <dgm:cxn modelId="{E00441BE-E187-4C13-8509-928B7153AA2D}" type="presParOf" srcId="{178556A1-8FC2-422A-BA3C-EC1110D54403}" destId="{915D6AC7-D940-43E2-AD31-73EEE2D17416}" srcOrd="2" destOrd="0" presId="urn:microsoft.com/office/officeart/2005/8/layout/chevron1"/>
    <dgm:cxn modelId="{83A8EFC3-AA8D-4BEC-B12B-3FAE619B654D}" type="presParOf" srcId="{178556A1-8FC2-422A-BA3C-EC1110D54403}" destId="{E0DE90D0-69F8-4C8D-90A3-F1D598B8FF5B}" srcOrd="3" destOrd="0" presId="urn:microsoft.com/office/officeart/2005/8/layout/chevron1"/>
    <dgm:cxn modelId="{0B735AE4-A8C3-44BF-9E65-11AF197DF3BB}" type="presParOf" srcId="{178556A1-8FC2-422A-BA3C-EC1110D54403}" destId="{76A50223-A450-4108-8D15-42756B28B725}"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PLAN DE PRESENTATION</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endParaRPr lang="fr-FR" sz="2000" kern="1200" dirty="0"/>
        </a:p>
      </dsp:txBody>
      <dsp:txXfrm>
        <a:off x="10180349" y="59516"/>
        <a:ext cx="1647018" cy="110016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kern="1200" dirty="0" smtClean="0"/>
            <a:t>Implication des enfants dans les activités économiques</a:t>
          </a:r>
          <a:endParaRPr lang="fr-FR" sz="1800" kern="1200" dirty="0"/>
        </a:p>
      </dsp:txBody>
      <dsp:txXfrm>
        <a:off x="10180349" y="59516"/>
        <a:ext cx="1647018" cy="110016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Implication des enfants dans les activités économiques</a:t>
          </a:r>
          <a:endParaRPr lang="fr-FR" sz="1800" b="1" kern="1200" dirty="0"/>
        </a:p>
      </dsp:txBody>
      <dsp:txXfrm>
        <a:off x="10180349" y="59516"/>
        <a:ext cx="1647018" cy="110016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kern="1200" dirty="0" smtClean="0"/>
            <a:t>Implication des enfants dans les activités économiques</a:t>
          </a:r>
          <a:endParaRPr lang="fr-FR" sz="1800" kern="1200" dirty="0"/>
        </a:p>
      </dsp:txBody>
      <dsp:txXfrm>
        <a:off x="10180349" y="59516"/>
        <a:ext cx="1647018" cy="110016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Implication des enfants dans les activités économiques</a:t>
          </a:r>
          <a:endParaRPr lang="fr-FR" sz="1800" b="1" kern="1200" dirty="0"/>
        </a:p>
      </dsp:txBody>
      <dsp:txXfrm>
        <a:off x="10180349" y="59516"/>
        <a:ext cx="1647018" cy="110016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Implication des enfants dans les activités économiques</a:t>
          </a:r>
          <a:endParaRPr lang="fr-FR" sz="1800" b="1" kern="1200" dirty="0"/>
        </a:p>
      </dsp:txBody>
      <dsp:txXfrm>
        <a:off x="10180349" y="59516"/>
        <a:ext cx="1647018" cy="110016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Travail des enfants</a:t>
          </a:r>
          <a:endParaRPr lang="fr-FR" sz="1800" b="1" kern="1200" dirty="0"/>
        </a:p>
      </dsp:txBody>
      <dsp:txXfrm>
        <a:off x="10180349" y="59516"/>
        <a:ext cx="1647018" cy="110016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kern="1200" dirty="0" smtClean="0"/>
            <a:t>Travail des enfants</a:t>
          </a:r>
          <a:endParaRPr lang="fr-FR" sz="1800" kern="1200" dirty="0"/>
        </a:p>
      </dsp:txBody>
      <dsp:txXfrm>
        <a:off x="10180349" y="59516"/>
        <a:ext cx="1647018" cy="110016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kern="1200" dirty="0" smtClean="0"/>
            <a:t>Travail des enfants</a:t>
          </a:r>
          <a:endParaRPr lang="fr-FR" sz="1800" kern="1200" dirty="0"/>
        </a:p>
      </dsp:txBody>
      <dsp:txXfrm>
        <a:off x="10180349" y="59516"/>
        <a:ext cx="1647018" cy="110016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kern="1200" dirty="0" smtClean="0"/>
            <a:t>Travail des enfants</a:t>
          </a:r>
          <a:endParaRPr lang="fr-FR" sz="1800" kern="1200" dirty="0"/>
        </a:p>
      </dsp:txBody>
      <dsp:txXfrm>
        <a:off x="10180349" y="59516"/>
        <a:ext cx="1647018" cy="110016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kern="1200" dirty="0" smtClean="0"/>
            <a:t>Travail des enfants</a:t>
          </a:r>
          <a:endParaRPr lang="fr-FR" sz="1800" kern="1200" dirty="0"/>
        </a:p>
      </dsp:txBody>
      <dsp:txXfrm>
        <a:off x="10180349" y="59516"/>
        <a:ext cx="1647018" cy="11001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INTRODUCTION</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endParaRPr lang="fr-FR" sz="2000" kern="1200" dirty="0"/>
        </a:p>
      </dsp:txBody>
      <dsp:txXfrm>
        <a:off x="10180349" y="59516"/>
        <a:ext cx="1647018" cy="110016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Travail des enfants et fréquentation scolaire</a:t>
          </a:r>
          <a:endParaRPr lang="fr-FR" sz="1800" kern="1200" dirty="0"/>
        </a:p>
      </dsp:txBody>
      <dsp:txXfrm>
        <a:off x="10180349" y="59516"/>
        <a:ext cx="1647018" cy="110016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Travail des enfants et fréquentation scolaire</a:t>
          </a:r>
          <a:endParaRPr lang="fr-FR" sz="1800" kern="1200" dirty="0"/>
        </a:p>
      </dsp:txBody>
      <dsp:txXfrm>
        <a:off x="10180349" y="59516"/>
        <a:ext cx="1647018" cy="110016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FR" sz="1600" b="1" kern="1200" dirty="0" smtClean="0"/>
            <a:t>Situation scolaire et de travail des jeunes 10-14 ans mariées </a:t>
          </a:r>
          <a:endParaRPr lang="fr-FR" sz="1600" b="1" kern="1200" dirty="0"/>
        </a:p>
      </dsp:txBody>
      <dsp:txXfrm>
        <a:off x="10180349" y="59516"/>
        <a:ext cx="1647018" cy="1100168"/>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FR" sz="1600" b="1" kern="1200" dirty="0" smtClean="0"/>
            <a:t>Situation scolaire et de travail des jeunes 10-14 ans mariées </a:t>
          </a:r>
          <a:endParaRPr lang="fr-FR" sz="1600" b="1" kern="1200" dirty="0"/>
        </a:p>
      </dsp:txBody>
      <dsp:txXfrm>
        <a:off x="10180349" y="59516"/>
        <a:ext cx="1647018" cy="1100168"/>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CONCLUSION </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endParaRPr lang="fr-FR" sz="1800" kern="1200" dirty="0"/>
        </a:p>
      </dsp:txBody>
      <dsp:txXfrm>
        <a:off x="10180349" y="59516"/>
        <a:ext cx="1647018" cy="1100168"/>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D6AC7-D940-43E2-AD31-73EEE2D17416}">
      <dsp:nvSpPr>
        <dsp:cNvPr id="0" name=""/>
        <dsp:cNvSpPr/>
      </dsp:nvSpPr>
      <dsp:spPr>
        <a:xfrm>
          <a:off x="8706" y="0"/>
          <a:ext cx="8906693" cy="21336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t>MERCI DE VOTRE ATTENTION</a:t>
          </a:r>
          <a:endParaRPr lang="fr-FR" sz="3600" kern="1200" dirty="0"/>
        </a:p>
      </dsp:txBody>
      <dsp:txXfrm>
        <a:off x="1075506" y="0"/>
        <a:ext cx="6773093" cy="21336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INTRODCTION</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endParaRPr lang="fr-FR" sz="2000" kern="1200" dirty="0"/>
        </a:p>
      </dsp:txBody>
      <dsp:txXfrm>
        <a:off x="10180349" y="59516"/>
        <a:ext cx="1647018" cy="11001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SOURCES DE DONNEES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fr-FR" sz="2000" kern="1200" dirty="0" smtClean="0"/>
            <a:t>Enquête MICS</a:t>
          </a:r>
          <a:endParaRPr lang="fr-FR" sz="2000" kern="1200" dirty="0"/>
        </a:p>
      </dsp:txBody>
      <dsp:txXfrm>
        <a:off x="10180349" y="59516"/>
        <a:ext cx="1647018" cy="11001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SOURCES DE DONNEES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fr-FR" sz="2000" kern="1200" dirty="0" smtClean="0"/>
            <a:t>RGPH4</a:t>
          </a:r>
          <a:endParaRPr lang="fr-FR" sz="2000" kern="1200" dirty="0"/>
        </a:p>
      </dsp:txBody>
      <dsp:txXfrm>
        <a:off x="10180349" y="59516"/>
        <a:ext cx="1647018" cy="11001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i="0" kern="1200" dirty="0" smtClean="0"/>
            <a:t>Importance numérique des enfants </a:t>
          </a:r>
          <a:endParaRPr lang="fr-FR" sz="1800" i="0" kern="1200" dirty="0"/>
        </a:p>
      </dsp:txBody>
      <dsp:txXfrm>
        <a:off x="10180349" y="59516"/>
        <a:ext cx="1647018" cy="110016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i="0" kern="1200" dirty="0" smtClean="0"/>
            <a:t>Importance numérique des enfants </a:t>
          </a:r>
          <a:endParaRPr lang="fr-FR" sz="1800" i="0" kern="1200" dirty="0"/>
        </a:p>
      </dsp:txBody>
      <dsp:txXfrm>
        <a:off x="10180349" y="59516"/>
        <a:ext cx="1647018" cy="110016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kern="1200" dirty="0" smtClean="0"/>
            <a:t>Implication des enfants dans les activités économiques</a:t>
          </a:r>
          <a:endParaRPr lang="fr-FR" sz="1800" kern="1200" dirty="0"/>
        </a:p>
      </dsp:txBody>
      <dsp:txXfrm>
        <a:off x="10180349" y="59516"/>
        <a:ext cx="1647018" cy="110016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4260-3006-42ED-BD6B-7CD4360361AE}">
      <dsp:nvSpPr>
        <dsp:cNvPr id="0" name=""/>
        <dsp:cNvSpPr/>
      </dsp:nvSpPr>
      <dsp:spPr>
        <a:xfrm>
          <a:off x="315" y="0"/>
          <a:ext cx="1362076" cy="1219200"/>
        </a:xfrm>
        <a:prstGeom prst="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64008" rIns="64008" bIns="64008" numCol="1" spcCol="1270" anchor="ctr" anchorCtr="0">
          <a:noAutofit/>
        </a:bodyPr>
        <a:lstStyle/>
        <a:p>
          <a:pPr lvl="0" algn="l" defTabSz="2133600">
            <a:lnSpc>
              <a:spcPct val="90000"/>
            </a:lnSpc>
            <a:spcBef>
              <a:spcPct val="0"/>
            </a:spcBef>
            <a:spcAft>
              <a:spcPct val="35000"/>
            </a:spcAft>
          </a:pPr>
          <a:endParaRPr lang="fr-FR" sz="4800" kern="1200" dirty="0"/>
        </a:p>
      </dsp:txBody>
      <dsp:txXfrm>
        <a:off x="315" y="0"/>
        <a:ext cx="1362076" cy="1219200"/>
      </dsp:txXfrm>
    </dsp:sp>
    <dsp:sp modelId="{915D6AC7-D940-43E2-AD31-73EEE2D17416}">
      <dsp:nvSpPr>
        <dsp:cNvPr id="0" name=""/>
        <dsp:cNvSpPr/>
      </dsp:nvSpPr>
      <dsp:spPr>
        <a:xfrm>
          <a:off x="594360" y="0"/>
          <a:ext cx="10193263" cy="1219200"/>
        </a:xfrm>
        <a:prstGeom prst="chevron">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018" tIns="48006" rIns="48006" bIns="48006" numCol="1" spcCol="1270" anchor="ctr" anchorCtr="0">
          <a:noAutofit/>
        </a:bodyPr>
        <a:lstStyle/>
        <a:p>
          <a:pPr lvl="0" algn="ctr" defTabSz="1600200">
            <a:lnSpc>
              <a:spcPct val="90000"/>
            </a:lnSpc>
            <a:spcBef>
              <a:spcPct val="0"/>
            </a:spcBef>
            <a:spcAft>
              <a:spcPct val="35000"/>
            </a:spcAft>
          </a:pPr>
          <a:r>
            <a:rPr lang="fr-FR" sz="3600" kern="1200" dirty="0" smtClean="0">
              <a:solidFill>
                <a:srgbClr val="C00000"/>
              </a:solidFill>
            </a:rPr>
            <a:t>PRINCIPAUX RESULTATS</a:t>
          </a:r>
          <a:endParaRPr lang="fr-FR" sz="3600" kern="1200" dirty="0">
            <a:solidFill>
              <a:srgbClr val="C00000"/>
            </a:solidFill>
          </a:endParaRPr>
        </a:p>
      </dsp:txBody>
      <dsp:txXfrm>
        <a:off x="1203960" y="0"/>
        <a:ext cx="8974063" cy="1219200"/>
      </dsp:txXfrm>
    </dsp:sp>
    <dsp:sp modelId="{76A50223-A450-4108-8D15-42756B28B725}">
      <dsp:nvSpPr>
        <dsp:cNvPr id="0" name=""/>
        <dsp:cNvSpPr/>
      </dsp:nvSpPr>
      <dsp:spPr>
        <a:xfrm>
          <a:off x="10120833" y="0"/>
          <a:ext cx="1766050" cy="1219200"/>
        </a:xfrm>
        <a:prstGeom prst="round2Diag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fr-FR" sz="1800" b="1" kern="1200" dirty="0" smtClean="0"/>
            <a:t>Implication des enfants dans les activités économiques</a:t>
          </a:r>
          <a:endParaRPr lang="fr-FR" sz="1800" b="1" kern="1200" dirty="0"/>
        </a:p>
      </dsp:txBody>
      <dsp:txXfrm>
        <a:off x="10180349" y="59516"/>
        <a:ext cx="1647018" cy="110016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5427"/>
          </a:xfrm>
          <a:prstGeom prst="rect">
            <a:avLst/>
          </a:prstGeom>
        </p:spPr>
        <p:txBody>
          <a:bodyPr vert="horz" lIns="91440" tIns="45720" rIns="91440" bIns="45720" rtlCol="0"/>
          <a:lstStyle>
            <a:lvl1pPr algn="r">
              <a:defRPr sz="1200"/>
            </a:lvl1pPr>
          </a:lstStyle>
          <a:p>
            <a:fld id="{6ECE46A2-AA8D-40D2-AB4B-A3C808C83D06}" type="datetimeFigureOut">
              <a:rPr lang="fr-FR" smtClean="0"/>
              <a:t>21/10/2016</a:t>
            </a:fld>
            <a:endParaRPr lang="fr-FR"/>
          </a:p>
        </p:txBody>
      </p:sp>
      <p:sp>
        <p:nvSpPr>
          <p:cNvPr id="4" name="Espace réservé du pied de page 3"/>
          <p:cNvSpPr>
            <a:spLocks noGrp="1"/>
          </p:cNvSpPr>
          <p:nvPr>
            <p:ph type="ftr" sz="quarter" idx="2"/>
          </p:nvPr>
        </p:nvSpPr>
        <p:spPr>
          <a:xfrm>
            <a:off x="0" y="9378824"/>
            <a:ext cx="2945659" cy="495426"/>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378824"/>
            <a:ext cx="2945659" cy="495426"/>
          </a:xfrm>
          <a:prstGeom prst="rect">
            <a:avLst/>
          </a:prstGeom>
        </p:spPr>
        <p:txBody>
          <a:bodyPr vert="horz" lIns="91440" tIns="45720" rIns="91440" bIns="45720" rtlCol="0" anchor="b"/>
          <a:lstStyle>
            <a:lvl1pPr algn="r">
              <a:defRPr sz="1200"/>
            </a:lvl1pPr>
          </a:lstStyle>
          <a:p>
            <a:fld id="{E0924FA0-BEDA-42A4-BE06-BE3323EDA166}" type="slidenum">
              <a:rPr lang="fr-FR" smtClean="0"/>
              <a:t>‹N°›</a:t>
            </a:fld>
            <a:endParaRPr lang="fr-FR"/>
          </a:p>
        </p:txBody>
      </p:sp>
    </p:spTree>
    <p:extLst>
      <p:ext uri="{BB962C8B-B14F-4D97-AF65-F5344CB8AC3E}">
        <p14:creationId xmlns:p14="http://schemas.microsoft.com/office/powerpoint/2010/main" val="100471996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4819" name="Rectangle 3"/>
          <p:cNvSpPr>
            <a:spLocks noGrp="1" noChangeArrowheads="1"/>
          </p:cNvSpPr>
          <p:nvPr>
            <p:ph type="dt" idx="1"/>
          </p:nvPr>
        </p:nvSpPr>
        <p:spPr bwMode="auto">
          <a:xfrm>
            <a:off x="3850443"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FF9A672B-27E1-42BB-B90B-2E35DFF4F147}" type="datetimeFigureOut">
              <a:rPr lang="en-US"/>
              <a:pPr>
                <a:defRPr/>
              </a:pPr>
              <a:t>10/21/2016</a:t>
            </a:fld>
            <a:endParaRPr lang="en-US"/>
          </a:p>
        </p:txBody>
      </p:sp>
      <p:sp>
        <p:nvSpPr>
          <p:cNvPr id="9220" name="Rectangle 4"/>
          <p:cNvSpPr>
            <a:spLocks noGrp="1" noRot="1" noChangeAspect="1" noChangeArrowheads="1" noTextEdit="1"/>
          </p:cNvSpPr>
          <p:nvPr>
            <p:ph type="sldImg" idx="2"/>
          </p:nvPr>
        </p:nvSpPr>
        <p:spPr bwMode="auto">
          <a:xfrm>
            <a:off x="109538" y="741363"/>
            <a:ext cx="6578600" cy="3702050"/>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679768" y="4690269"/>
            <a:ext cx="5438140"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4822" name="Rectangle 6"/>
          <p:cNvSpPr>
            <a:spLocks noGrp="1" noChangeArrowheads="1"/>
          </p:cNvSpPr>
          <p:nvPr>
            <p:ph type="ftr" sz="quarter" idx="4"/>
          </p:nvPr>
        </p:nvSpPr>
        <p:spPr bwMode="auto">
          <a:xfrm>
            <a:off x="0"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4823" name="Rectangle 7"/>
          <p:cNvSpPr>
            <a:spLocks noGrp="1" noChangeArrowheads="1"/>
          </p:cNvSpPr>
          <p:nvPr>
            <p:ph type="sldNum" sz="quarter" idx="5"/>
          </p:nvPr>
        </p:nvSpPr>
        <p:spPr bwMode="auto">
          <a:xfrm>
            <a:off x="3850443"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7DC09FDB-50D9-4F98-AF5F-BB33233E68A7}" type="slidenum">
              <a:rPr lang="en-US"/>
              <a:pPr>
                <a:defRPr/>
              </a:pPr>
              <a:t>‹N°›</a:t>
            </a:fld>
            <a:endParaRPr lang="en-US"/>
          </a:p>
        </p:txBody>
      </p:sp>
    </p:spTree>
    <p:extLst>
      <p:ext uri="{BB962C8B-B14F-4D97-AF65-F5344CB8AC3E}">
        <p14:creationId xmlns:p14="http://schemas.microsoft.com/office/powerpoint/2010/main" val="1431088488"/>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670868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10</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691907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11</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60395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12</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721294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13</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574933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14</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341063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15</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309654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16</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4533333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17</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738740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18</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198616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19</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64608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2</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4715893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20</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4057411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21</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4198871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22</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563975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23</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9150747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24</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7269230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25</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071315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09538" y="741363"/>
            <a:ext cx="6578600" cy="3702050"/>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a:defRPr/>
            </a:pPr>
            <a:fld id="{7DC09FDB-50D9-4F98-AF5F-BB33233E68A7}" type="slidenum">
              <a:rPr lang="en-US" smtClean="0"/>
              <a:pPr>
                <a:defRPr/>
              </a:pPr>
              <a:t>26</a:t>
            </a:fld>
            <a:endParaRPr lang="en-US"/>
          </a:p>
        </p:txBody>
      </p:sp>
      <p:sp>
        <p:nvSpPr>
          <p:cNvPr id="5" name="Espace réservé du pied de page 4"/>
          <p:cNvSpPr>
            <a:spLocks noGrp="1"/>
          </p:cNvSpPr>
          <p:nvPr>
            <p:ph type="ftr" sz="quarter" idx="11"/>
          </p:nvPr>
        </p:nvSpPr>
        <p:spPr/>
        <p:txBody>
          <a:bodyPr/>
          <a:lstStyle/>
          <a:p>
            <a:pPr>
              <a:defRPr/>
            </a:pPr>
            <a:endParaRPr lang="en-US"/>
          </a:p>
        </p:txBody>
      </p:sp>
    </p:spTree>
    <p:extLst>
      <p:ext uri="{BB962C8B-B14F-4D97-AF65-F5344CB8AC3E}">
        <p14:creationId xmlns:p14="http://schemas.microsoft.com/office/powerpoint/2010/main" val="799032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3</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741695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4</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3986902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5</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760862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6</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337428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7</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829274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8</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2968961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538" y="741363"/>
            <a:ext cx="6578600" cy="37020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a:defRPr/>
            </a:pPr>
            <a:fld id="{7DC09FDB-50D9-4F98-AF5F-BB33233E68A7}" type="slidenum">
              <a:rPr lang="en-US" smtClean="0"/>
              <a:pPr>
                <a:defRPr/>
              </a:pPr>
              <a:t>9</a:t>
            </a:fld>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Tree>
    <p:extLst>
      <p:ext uri="{BB962C8B-B14F-4D97-AF65-F5344CB8AC3E}">
        <p14:creationId xmlns:p14="http://schemas.microsoft.com/office/powerpoint/2010/main" val="1595632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3000">
                <a:latin typeface="+mj-lt"/>
              </a:defRPr>
            </a:lvl1pPr>
            <a:lvl2pPr>
              <a:defRPr sz="3000">
                <a:latin typeface="+mj-lt"/>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C24B7E9-B8E7-4EE3-9C11-A144B405FBC0}"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NUL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endParaRPr 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CC952A1F-0434-46E4-8537-42ABCA48B2ED}" type="slidenum">
              <a:rPr lang="en-US"/>
              <a:pPr>
                <a:defRPr/>
              </a:pPr>
              <a:t>‹N°›</a:t>
            </a:fld>
            <a:endParaRPr lang="en-US"/>
          </a:p>
        </p:txBody>
      </p:sp>
      <p:pic>
        <p:nvPicPr>
          <p:cNvPr id="1031" name="Picture 7" descr="MICS-logo_cyan-rgb"/>
          <p:cNvPicPr>
            <a:picLocks noChangeAspect="1" noChangeArrowheads="1"/>
          </p:cNvPicPr>
          <p:nvPr userDrawn="1"/>
        </p:nvPicPr>
        <p:blipFill>
          <a:blip r:embed="rId13" cstate="print"/>
          <a:srcRect/>
          <a:stretch>
            <a:fillRect/>
          </a:stretch>
        </p:blipFill>
        <p:spPr bwMode="auto">
          <a:xfrm>
            <a:off x="609600" y="6248400"/>
            <a:ext cx="2235200" cy="349250"/>
          </a:xfrm>
          <a:prstGeom prst="rect">
            <a:avLst/>
          </a:prstGeom>
          <a:noFill/>
          <a:ln w="9525">
            <a:noFill/>
            <a:miter lim="800000"/>
            <a:headEnd/>
            <a:tailEnd/>
          </a:ln>
        </p:spPr>
      </p:pic>
      <p:pic>
        <p:nvPicPr>
          <p:cNvPr id="1032" name="Picture 8"/>
          <p:cNvPicPr>
            <a:picLocks noChangeAspect="1" noChangeArrowheads="1"/>
          </p:cNvPicPr>
          <p:nvPr userDrawn="1"/>
        </p:nvPicPr>
        <p:blipFill>
          <a:blip r:embed="rId13" cstate="print"/>
          <a:srcRect/>
          <a:stretch>
            <a:fillRect/>
          </a:stretch>
        </p:blipFill>
        <p:spPr bwMode="auto">
          <a:xfrm>
            <a:off x="9042401" y="6248401"/>
            <a:ext cx="2544233" cy="379413"/>
          </a:xfrm>
          <a:prstGeom prst="rect">
            <a:avLst/>
          </a:prstGeom>
          <a:noFill/>
          <a:ln w="9525">
            <a:noFill/>
            <a:miter lim="800000"/>
            <a:headEnd/>
            <a:tailEnd/>
          </a:ln>
        </p:spPr>
      </p:pic>
      <p:sp>
        <p:nvSpPr>
          <p:cNvPr id="1033" name="Rectangle 9"/>
          <p:cNvSpPr>
            <a:spLocks noChangeArrowheads="1"/>
          </p:cNvSpPr>
          <p:nvPr userDrawn="1"/>
        </p:nvSpPr>
        <p:spPr bwMode="auto">
          <a:xfrm>
            <a:off x="609600" y="1371600"/>
            <a:ext cx="10972800" cy="76200"/>
          </a:xfrm>
          <a:prstGeom prst="rect">
            <a:avLst/>
          </a:prstGeom>
          <a:solidFill>
            <a:srgbClr val="339966"/>
          </a:solidFill>
          <a:ln w="9525" algn="ctr">
            <a:noFill/>
            <a:miter lim="800000"/>
            <a:headEnd/>
            <a:tailEnd/>
          </a:ln>
          <a:effectLst/>
        </p:spPr>
        <p:txBody>
          <a:bodyPr wrap="none" anchor="ctr"/>
          <a:lstStyle/>
          <a:p>
            <a:pPr algn="ctr">
              <a:defRPr/>
            </a:pPr>
            <a:endParaRPr lang="en-US"/>
          </a:p>
        </p:txBody>
      </p:sp>
      <p:sp>
        <p:nvSpPr>
          <p:cNvPr id="10" name="Rectangle 6"/>
          <p:cNvSpPr txBox="1">
            <a:spLocks noChangeArrowheads="1"/>
          </p:cNvSpPr>
          <p:nvPr userDrawn="1"/>
        </p:nvSpPr>
        <p:spPr>
          <a:xfrm>
            <a:off x="9347200" y="6245225"/>
            <a:ext cx="2844800" cy="476250"/>
          </a:xfrm>
          <a:prstGeom prst="rect">
            <a:avLst/>
          </a:prstGeom>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11EA07C-EE9C-40C2-ADB5-5ED734F62BC1}" type="slidenum">
              <a:rPr kumimoji="0" lang="en-US" sz="1800" b="0" i="0" u="none" strike="noStrike" kern="1200" cap="none" spc="0" normalizeH="0" baseline="0" noProof="0" smtClean="0">
                <a:ln>
                  <a:noFill/>
                </a:ln>
                <a:solidFill>
                  <a:schemeClr val="tx1"/>
                </a:solidFill>
                <a:effectLst/>
                <a:uLnTx/>
                <a:uFillTx/>
                <a:latin typeface="+mj-lt"/>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‹N°›</a:t>
            </a:fld>
            <a:endParaRPr kumimoji="0" lang="en-US" sz="1800" b="0" i="0" u="none" strike="noStrike" kern="1200" cap="none" spc="0" normalizeH="0" baseline="0" noProof="0" dirty="0">
              <a:ln>
                <a:noFill/>
              </a:ln>
              <a:solidFill>
                <a:schemeClr val="tx1"/>
              </a:solidFill>
              <a:effectLst/>
              <a:uLnTx/>
              <a:uFillTx/>
              <a:latin typeface="+mj-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000" b="1">
          <a:solidFill>
            <a:srgbClr val="003399"/>
          </a:solidFill>
          <a:latin typeface="+mj-lt"/>
          <a:ea typeface="+mj-ea"/>
          <a:cs typeface="+mj-cs"/>
        </a:defRPr>
      </a:lvl1pPr>
      <a:lvl2pPr algn="ctr" rtl="0" eaLnBrk="0" fontAlgn="base" hangingPunct="0">
        <a:spcBef>
          <a:spcPct val="0"/>
        </a:spcBef>
        <a:spcAft>
          <a:spcPct val="0"/>
        </a:spcAft>
        <a:defRPr sz="4400">
          <a:solidFill>
            <a:schemeClr val="tx2"/>
          </a:solidFill>
          <a:latin typeface="Calibri" pitchFamily="34" charset="0"/>
        </a:defRPr>
      </a:lvl2pPr>
      <a:lvl3pPr algn="ctr" rtl="0" eaLnBrk="0" fontAlgn="base" hangingPunct="0">
        <a:spcBef>
          <a:spcPct val="0"/>
        </a:spcBef>
        <a:spcAft>
          <a:spcPct val="0"/>
        </a:spcAft>
        <a:defRPr sz="4400">
          <a:solidFill>
            <a:schemeClr val="tx2"/>
          </a:solidFill>
          <a:latin typeface="Calibri" pitchFamily="34" charset="0"/>
        </a:defRPr>
      </a:lvl3pPr>
      <a:lvl4pPr algn="ctr" rtl="0" eaLnBrk="0" fontAlgn="base" hangingPunct="0">
        <a:spcBef>
          <a:spcPct val="0"/>
        </a:spcBef>
        <a:spcAft>
          <a:spcPct val="0"/>
        </a:spcAft>
        <a:defRPr sz="4400">
          <a:solidFill>
            <a:schemeClr val="tx2"/>
          </a:solidFill>
          <a:latin typeface="Calibri" pitchFamily="34" charset="0"/>
        </a:defRPr>
      </a:lvl4pPr>
      <a:lvl5pPr algn="ctr" rtl="0" eaLnBrk="0" fontAlgn="base" hangingPunct="0">
        <a:spcBef>
          <a:spcPct val="0"/>
        </a:spcBef>
        <a:spcAft>
          <a:spcPct val="0"/>
        </a:spcAft>
        <a:defRPr sz="4400">
          <a:solidFill>
            <a:schemeClr val="tx2"/>
          </a:solidFill>
          <a:latin typeface="Calibri" pitchFamily="34" charset="0"/>
        </a:defRPr>
      </a:lvl5pPr>
      <a:lvl6pPr marL="457200" algn="ctr" rtl="0" fontAlgn="base">
        <a:spcBef>
          <a:spcPct val="0"/>
        </a:spcBef>
        <a:spcAft>
          <a:spcPct val="0"/>
        </a:spcAft>
        <a:defRPr sz="4400">
          <a:solidFill>
            <a:schemeClr val="tx2"/>
          </a:solidFill>
          <a:latin typeface="Calibri" pitchFamily="34" charset="0"/>
        </a:defRPr>
      </a:lvl6pPr>
      <a:lvl7pPr marL="914400" algn="ctr" rtl="0" fontAlgn="base">
        <a:spcBef>
          <a:spcPct val="0"/>
        </a:spcBef>
        <a:spcAft>
          <a:spcPct val="0"/>
        </a:spcAft>
        <a:defRPr sz="4400">
          <a:solidFill>
            <a:schemeClr val="tx2"/>
          </a:solidFill>
          <a:latin typeface="Calibri" pitchFamily="34" charset="0"/>
        </a:defRPr>
      </a:lvl7pPr>
      <a:lvl8pPr marL="1371600" algn="ctr" rtl="0" fontAlgn="base">
        <a:spcBef>
          <a:spcPct val="0"/>
        </a:spcBef>
        <a:spcAft>
          <a:spcPct val="0"/>
        </a:spcAft>
        <a:defRPr sz="4400">
          <a:solidFill>
            <a:schemeClr val="tx2"/>
          </a:solidFill>
          <a:latin typeface="Calibri" pitchFamily="34" charset="0"/>
        </a:defRPr>
      </a:lvl8pPr>
      <a:lvl9pPr marL="1828800" algn="ctr" rtl="0" fontAlgn="base">
        <a:spcBef>
          <a:spcPct val="0"/>
        </a:spcBef>
        <a:spcAft>
          <a:spcPct val="0"/>
        </a:spcAft>
        <a:defRPr sz="4400">
          <a:solidFill>
            <a:schemeClr val="tx2"/>
          </a:solidFill>
          <a:latin typeface="Calibri" pitchFamily="34" charset="0"/>
        </a:defRPr>
      </a:lvl9pPr>
    </p:titleStyle>
    <p:bodyStyle>
      <a:lvl1pPr marL="342900" indent="-342900" algn="l" rtl="0" eaLnBrk="0" fontAlgn="base" hangingPunct="0">
        <a:spcBef>
          <a:spcPct val="20000"/>
        </a:spcBef>
        <a:spcAft>
          <a:spcPct val="0"/>
        </a:spcAft>
        <a:buClr>
          <a:srgbClr val="00B050"/>
        </a:buClr>
        <a:buSzPct val="70000"/>
        <a:buFont typeface="Wingdings" pitchFamily="2" charset="2"/>
        <a:buChar char="q"/>
        <a:defRPr sz="3000">
          <a:solidFill>
            <a:schemeClr val="tx1"/>
          </a:solidFill>
          <a:latin typeface="+mj-lt"/>
          <a:ea typeface="+mn-ea"/>
          <a:cs typeface="+mn-cs"/>
        </a:defRPr>
      </a:lvl1pPr>
      <a:lvl2pPr marL="742950" indent="-285750" algn="l" rtl="0" eaLnBrk="0" fontAlgn="base" hangingPunct="0">
        <a:spcBef>
          <a:spcPct val="20000"/>
        </a:spcBef>
        <a:spcAft>
          <a:spcPct val="0"/>
        </a:spcAft>
        <a:buChar char="–"/>
        <a:defRPr sz="3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 Id="rId9" Type="http://schemas.openxmlformats.org/officeDocument/2006/relationships/chart" Target="../charts/chart3.xml"/></Relationships>
</file>

<file path=ppt/slides/_rels/slide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 Id="rId9" Type="http://schemas.openxmlformats.org/officeDocument/2006/relationships/chart" Target="../charts/chart4.xml"/></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1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 Id="rId9" Type="http://schemas.openxmlformats.org/officeDocument/2006/relationships/chart" Target="../charts/chart5.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 Id="rId9" Type="http://schemas.openxmlformats.org/officeDocument/2006/relationships/chart" Target="../charts/chart6.xml"/></Relationships>
</file>

<file path=ppt/slides/_rels/slide2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chart" Target="../charts/chart1.xml"/></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 Id="rId9"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3"/>
          <p:cNvSpPr>
            <a:spLocks noGrp="1" noChangeArrowheads="1"/>
          </p:cNvSpPr>
          <p:nvPr>
            <p:ph type="subTitle" idx="1"/>
          </p:nvPr>
        </p:nvSpPr>
        <p:spPr>
          <a:xfrm>
            <a:off x="1498599" y="3539780"/>
            <a:ext cx="9626601" cy="638047"/>
          </a:xfrm>
          <a:solidFill>
            <a:srgbClr val="92D050"/>
          </a:solidFill>
        </p:spPr>
        <p:txBody>
          <a:bodyPr/>
          <a:lstStyle/>
          <a:p>
            <a:r>
              <a:rPr lang="fr-FR" sz="4000" b="1" dirty="0" smtClean="0">
                <a:solidFill>
                  <a:srgbClr val="C00000"/>
                </a:solidFill>
              </a:rPr>
              <a:t>TRAVAIL DES ENFANTS</a:t>
            </a:r>
            <a:endParaRPr lang="fr-FR" sz="3600" dirty="0">
              <a:solidFill>
                <a:srgbClr val="C00000"/>
              </a:solidFill>
            </a:endParaRPr>
          </a:p>
        </p:txBody>
      </p:sp>
      <p:sp>
        <p:nvSpPr>
          <p:cNvPr id="2" name="Rectangle 1"/>
          <p:cNvSpPr/>
          <p:nvPr/>
        </p:nvSpPr>
        <p:spPr>
          <a:xfrm>
            <a:off x="5143500" y="5855593"/>
            <a:ext cx="3429000" cy="338554"/>
          </a:xfrm>
          <a:prstGeom prst="rect">
            <a:avLst/>
          </a:prstGeom>
        </p:spPr>
        <p:txBody>
          <a:bodyPr wrap="square">
            <a:spAutoFit/>
          </a:bodyPr>
          <a:lstStyle/>
          <a:p>
            <a:r>
              <a:rPr lang="fr-FR" sz="1600" b="1" i="1" dirty="0">
                <a:latin typeface="+mj-lt"/>
              </a:rPr>
              <a:t>Cotonou le, 19 octobre 2016</a:t>
            </a:r>
          </a:p>
        </p:txBody>
      </p:sp>
      <p:pic>
        <p:nvPicPr>
          <p:cNvPr id="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87" y="85725"/>
            <a:ext cx="1331912"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905000" y="381000"/>
            <a:ext cx="9448800" cy="584775"/>
          </a:xfrm>
          <a:prstGeom prst="rect">
            <a:avLst/>
          </a:prstGeom>
        </p:spPr>
        <p:txBody>
          <a:bodyPr wrap="square">
            <a:spAutoFit/>
          </a:bodyPr>
          <a:lstStyle/>
          <a:p>
            <a:pPr algn="ctr"/>
            <a:r>
              <a:rPr lang="fr-FR" sz="1600" b="1" dirty="0" smtClean="0">
                <a:solidFill>
                  <a:schemeClr val="accent4">
                    <a:lumMod val="95000"/>
                    <a:lumOff val="5000"/>
                  </a:schemeClr>
                </a:solidFill>
                <a:latin typeface="+mj-lt"/>
              </a:rPr>
              <a:t>REPUBLIQUE DU BENIN</a:t>
            </a:r>
          </a:p>
          <a:p>
            <a:pPr algn="just"/>
            <a:endParaRPr lang="fr-FR" sz="1600" b="1" dirty="0">
              <a:solidFill>
                <a:schemeClr val="accent4">
                  <a:lumMod val="95000"/>
                  <a:lumOff val="5000"/>
                </a:schemeClr>
              </a:solidFill>
              <a:latin typeface="+mj-lt"/>
            </a:endParaRPr>
          </a:p>
        </p:txBody>
      </p:sp>
      <p:sp>
        <p:nvSpPr>
          <p:cNvPr id="4" name="Rectangle 3"/>
          <p:cNvSpPr/>
          <p:nvPr/>
        </p:nvSpPr>
        <p:spPr>
          <a:xfrm>
            <a:off x="761999" y="1997210"/>
            <a:ext cx="10842415" cy="646331"/>
          </a:xfrm>
          <a:prstGeom prst="rect">
            <a:avLst/>
          </a:prstGeom>
        </p:spPr>
        <p:txBody>
          <a:bodyPr wrap="square">
            <a:spAutoFit/>
          </a:bodyPr>
          <a:lstStyle/>
          <a:p>
            <a:pPr algn="ctr"/>
            <a:r>
              <a:rPr lang="fr-FR" sz="3600" b="1" dirty="0">
                <a:solidFill>
                  <a:schemeClr val="accent4">
                    <a:lumMod val="95000"/>
                    <a:lumOff val="5000"/>
                  </a:schemeClr>
                </a:solidFill>
                <a:latin typeface="+mj-lt"/>
              </a:rPr>
              <a:t>I</a:t>
            </a:r>
            <a:r>
              <a:rPr lang="fr-FR" sz="2400" b="1" dirty="0">
                <a:solidFill>
                  <a:schemeClr val="accent4">
                    <a:lumMod val="95000"/>
                    <a:lumOff val="5000"/>
                  </a:schemeClr>
                </a:solidFill>
                <a:latin typeface="+mj-lt"/>
              </a:rPr>
              <a:t>NSTITUT </a:t>
            </a:r>
            <a:r>
              <a:rPr lang="fr-FR" sz="3600" b="1" dirty="0">
                <a:solidFill>
                  <a:schemeClr val="accent4">
                    <a:lumMod val="95000"/>
                    <a:lumOff val="5000"/>
                  </a:schemeClr>
                </a:solidFill>
                <a:latin typeface="+mj-lt"/>
              </a:rPr>
              <a:t>N</a:t>
            </a:r>
            <a:r>
              <a:rPr lang="fr-FR" sz="2400" b="1" dirty="0">
                <a:solidFill>
                  <a:schemeClr val="accent4">
                    <a:lumMod val="95000"/>
                    <a:lumOff val="5000"/>
                  </a:schemeClr>
                </a:solidFill>
                <a:latin typeface="+mj-lt"/>
              </a:rPr>
              <a:t>ATIONAL DE LA </a:t>
            </a:r>
            <a:r>
              <a:rPr lang="fr-FR" sz="3600" b="1" dirty="0">
                <a:solidFill>
                  <a:schemeClr val="accent4">
                    <a:lumMod val="95000"/>
                    <a:lumOff val="5000"/>
                  </a:schemeClr>
                </a:solidFill>
                <a:latin typeface="+mj-lt"/>
              </a:rPr>
              <a:t>S</a:t>
            </a:r>
            <a:r>
              <a:rPr lang="fr-FR" sz="2400" b="1" dirty="0">
                <a:solidFill>
                  <a:schemeClr val="accent4">
                    <a:lumMod val="95000"/>
                    <a:lumOff val="5000"/>
                  </a:schemeClr>
                </a:solidFill>
                <a:latin typeface="+mj-lt"/>
              </a:rPr>
              <a:t>TATISTIQUE ET DE L’</a:t>
            </a:r>
            <a:r>
              <a:rPr lang="fr-FR" sz="3600" b="1" dirty="0">
                <a:solidFill>
                  <a:schemeClr val="accent4">
                    <a:lumMod val="95000"/>
                    <a:lumOff val="5000"/>
                  </a:schemeClr>
                </a:solidFill>
                <a:latin typeface="+mj-lt"/>
              </a:rPr>
              <a:t>A</a:t>
            </a:r>
            <a:r>
              <a:rPr lang="fr-FR" sz="2400" b="1" dirty="0">
                <a:solidFill>
                  <a:schemeClr val="accent4">
                    <a:lumMod val="95000"/>
                    <a:lumOff val="5000"/>
                  </a:schemeClr>
                </a:solidFill>
                <a:latin typeface="+mj-lt"/>
              </a:rPr>
              <a:t>NALYSE </a:t>
            </a:r>
            <a:r>
              <a:rPr lang="fr-FR" sz="3600" b="1" dirty="0" smtClean="0">
                <a:solidFill>
                  <a:schemeClr val="accent4">
                    <a:lumMod val="95000"/>
                    <a:lumOff val="5000"/>
                  </a:schemeClr>
                </a:solidFill>
                <a:latin typeface="+mj-lt"/>
              </a:rPr>
              <a:t>E</a:t>
            </a:r>
            <a:r>
              <a:rPr lang="fr-FR" sz="2400" b="1" dirty="0" smtClean="0">
                <a:solidFill>
                  <a:schemeClr val="accent4">
                    <a:lumMod val="95000"/>
                    <a:lumOff val="5000"/>
                  </a:schemeClr>
                </a:solidFill>
                <a:latin typeface="+mj-lt"/>
              </a:rPr>
              <a:t>CONOMIQE (INSAE)</a:t>
            </a:r>
            <a:endParaRPr lang="fr-FR" sz="2400" dirty="0">
              <a:solidFill>
                <a:schemeClr val="accent4">
                  <a:lumMod val="95000"/>
                  <a:lumOff val="5000"/>
                </a:schemeClr>
              </a:solidFill>
              <a:latin typeface="+mj-lt"/>
            </a:endParaRPr>
          </a:p>
        </p:txBody>
      </p:sp>
      <p:sp>
        <p:nvSpPr>
          <p:cNvPr id="7" name="Rectangle 6"/>
          <p:cNvSpPr/>
          <p:nvPr/>
        </p:nvSpPr>
        <p:spPr>
          <a:xfrm>
            <a:off x="3505200" y="1158326"/>
            <a:ext cx="6248400" cy="677108"/>
          </a:xfrm>
          <a:prstGeom prst="rect">
            <a:avLst/>
          </a:prstGeom>
        </p:spPr>
        <p:txBody>
          <a:bodyPr wrap="square">
            <a:spAutoFit/>
          </a:bodyPr>
          <a:lstStyle/>
          <a:p>
            <a:pPr algn="ctr"/>
            <a:r>
              <a:rPr lang="fr-FR" sz="2000" b="1" dirty="0">
                <a:solidFill>
                  <a:schemeClr val="accent4">
                    <a:lumMod val="95000"/>
                    <a:lumOff val="5000"/>
                  </a:schemeClr>
                </a:solidFill>
                <a:latin typeface="+mj-lt"/>
              </a:rPr>
              <a:t>MINISTERE DU PLAN ET DU DEVELOPPEMENT</a:t>
            </a:r>
          </a:p>
          <a:p>
            <a:pPr algn="just"/>
            <a:endParaRPr lang="fr-FR" b="1" dirty="0">
              <a:solidFill>
                <a:schemeClr val="accent4">
                  <a:lumMod val="95000"/>
                  <a:lumOff val="5000"/>
                </a:schemeClr>
              </a:solidFill>
              <a:latin typeface="+mj-lt"/>
            </a:endParaRPr>
          </a:p>
        </p:txBody>
      </p:sp>
      <p:grpSp>
        <p:nvGrpSpPr>
          <p:cNvPr id="10" name="Groupe 9"/>
          <p:cNvGrpSpPr/>
          <p:nvPr/>
        </p:nvGrpSpPr>
        <p:grpSpPr>
          <a:xfrm>
            <a:off x="10134601" y="246900"/>
            <a:ext cx="1625600" cy="858833"/>
            <a:chOff x="3810000" y="6172200"/>
            <a:chExt cx="2286000" cy="669213"/>
          </a:xfrm>
        </p:grpSpPr>
        <p:sp>
          <p:nvSpPr>
            <p:cNvPr id="12" name="ZoneTexte 11"/>
            <p:cNvSpPr txBox="1"/>
            <p:nvPr/>
          </p:nvSpPr>
          <p:spPr>
            <a:xfrm>
              <a:off x="3810000" y="6172200"/>
              <a:ext cx="2286000" cy="598773"/>
            </a:xfrm>
            <a:prstGeom prst="rect">
              <a:avLst/>
            </a:prstGeom>
            <a:noFill/>
          </p:spPr>
          <p:txBody>
            <a:bodyPr wrap="square" rtlCol="0">
              <a:spAutoFit/>
            </a:bodyPr>
            <a:lstStyle/>
            <a:p>
              <a:r>
                <a:rPr lang="fr-FR" sz="2800" b="1" dirty="0" smtClean="0">
                  <a:solidFill>
                    <a:srgbClr val="92D050"/>
                  </a:solidFill>
                </a:rPr>
                <a:t> </a:t>
              </a:r>
              <a:endParaRPr lang="fr-FR" sz="2800" b="1" dirty="0">
                <a:solidFill>
                  <a:srgbClr val="92D050"/>
                </a:solidFill>
              </a:endParaRPr>
            </a:p>
          </p:txBody>
        </p:sp>
        <p:pic>
          <p:nvPicPr>
            <p:cNvPr id="13" name="Image 12"/>
            <p:cNvPicPr/>
            <p:nvPr/>
          </p:nvPicPr>
          <p:blipFill>
            <a:blip r:embed="rId4" cstate="print"/>
            <a:srcRect r="2297"/>
            <a:stretch>
              <a:fillRect/>
            </a:stretch>
          </p:blipFill>
          <p:spPr bwMode="auto">
            <a:xfrm>
              <a:off x="4560094" y="6190922"/>
              <a:ext cx="1316832" cy="650491"/>
            </a:xfrm>
            <a:prstGeom prst="rect">
              <a:avLst/>
            </a:prstGeom>
            <a:noFill/>
            <a:ln w="9525">
              <a:noFill/>
              <a:miter lim="800000"/>
              <a:headEnd/>
              <a:tailEnd/>
            </a:ln>
          </p:spPr>
        </p:pic>
      </p:grpSp>
    </p:spTree>
    <p:extLst>
      <p:ext uri="{BB962C8B-B14F-4D97-AF65-F5344CB8AC3E}">
        <p14:creationId xmlns:p14="http://schemas.microsoft.com/office/powerpoint/2010/main" val="4490043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2434307187"/>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5" name="Rectangle 4"/>
          <p:cNvSpPr/>
          <p:nvPr/>
        </p:nvSpPr>
        <p:spPr>
          <a:xfrm>
            <a:off x="147637" y="1403350"/>
            <a:ext cx="11811000" cy="830997"/>
          </a:xfrm>
          <a:prstGeom prst="rect">
            <a:avLst/>
          </a:prstGeom>
        </p:spPr>
        <p:txBody>
          <a:bodyPr wrap="square">
            <a:spAutoFit/>
          </a:bodyPr>
          <a:lstStyle/>
          <a:p>
            <a:pPr lvl="0" algn="just">
              <a:buClr>
                <a:srgbClr val="FFC000"/>
              </a:buClr>
            </a:pPr>
            <a:r>
              <a:rPr lang="fr-LU" sz="2400" b="1" dirty="0" smtClean="0">
                <a:solidFill>
                  <a:srgbClr val="008000"/>
                </a:solidFill>
              </a:rPr>
              <a:t>Pourcentage d’</a:t>
            </a:r>
            <a:r>
              <a:rPr lang="fr-FR" sz="2400" b="1" dirty="0" smtClean="0">
                <a:solidFill>
                  <a:srgbClr val="008000"/>
                </a:solidFill>
              </a:rPr>
              <a:t>enfants impliqués dans </a:t>
            </a:r>
            <a:r>
              <a:rPr lang="fr-FR" sz="2400" b="1" dirty="0">
                <a:solidFill>
                  <a:srgbClr val="008000"/>
                </a:solidFill>
              </a:rPr>
              <a:t>les activités </a:t>
            </a:r>
            <a:r>
              <a:rPr lang="fr-FR" sz="2400" b="1" dirty="0" smtClean="0">
                <a:solidFill>
                  <a:srgbClr val="008000"/>
                </a:solidFill>
              </a:rPr>
              <a:t>économiques selon le département</a:t>
            </a:r>
            <a:endParaRPr lang="fr-FR" sz="2400" b="1" dirty="0">
              <a:solidFill>
                <a:srgbClr val="008000"/>
              </a:solidFill>
            </a:endParaRPr>
          </a:p>
        </p:txBody>
      </p:sp>
      <p:sp>
        <p:nvSpPr>
          <p:cNvPr id="4" name="Rectangle 3"/>
          <p:cNvSpPr/>
          <p:nvPr/>
        </p:nvSpPr>
        <p:spPr>
          <a:xfrm>
            <a:off x="576262" y="6188560"/>
            <a:ext cx="1287532" cy="230832"/>
          </a:xfrm>
          <a:prstGeom prst="rect">
            <a:avLst/>
          </a:prstGeom>
        </p:spPr>
        <p:txBody>
          <a:bodyPr wrap="none">
            <a:spAutoFit/>
          </a:bodyPr>
          <a:lstStyle/>
          <a:p>
            <a:pPr lvl="0"/>
            <a:r>
              <a:rPr lang="fr-FR" sz="900" b="1" i="1" dirty="0" smtClean="0"/>
              <a:t>Source : MICS, 2014</a:t>
            </a:r>
            <a:endParaRPr lang="fr-FR" sz="900" b="1" i="1" dirty="0"/>
          </a:p>
        </p:txBody>
      </p:sp>
      <p:graphicFrame>
        <p:nvGraphicFramePr>
          <p:cNvPr id="12" name="Tableau 11"/>
          <p:cNvGraphicFramePr>
            <a:graphicFrameLocks noGrp="1"/>
          </p:cNvGraphicFramePr>
          <p:nvPr>
            <p:extLst>
              <p:ext uri="{D42A27DB-BD31-4B8C-83A1-F6EECF244321}">
                <p14:modId xmlns:p14="http://schemas.microsoft.com/office/powerpoint/2010/main" val="1905602366"/>
              </p:ext>
            </p:extLst>
          </p:nvPr>
        </p:nvGraphicFramePr>
        <p:xfrm>
          <a:off x="609600" y="2138463"/>
          <a:ext cx="10972800" cy="4033743"/>
        </p:xfrm>
        <a:graphic>
          <a:graphicData uri="http://schemas.openxmlformats.org/drawingml/2006/table">
            <a:tbl>
              <a:tblPr firstRow="1">
                <a:tableStyleId>{5C22544A-7EE6-4342-B048-85BDC9FD1C3A}</a:tableStyleId>
              </a:tblPr>
              <a:tblGrid>
                <a:gridCol w="1828800"/>
                <a:gridCol w="1828800"/>
                <a:gridCol w="1828800"/>
                <a:gridCol w="1828800"/>
                <a:gridCol w="1828800"/>
                <a:gridCol w="1828800"/>
              </a:tblGrid>
              <a:tr h="1287099">
                <a:tc>
                  <a:txBody>
                    <a:bodyPr/>
                    <a:lstStyle/>
                    <a:p>
                      <a:pPr algn="l" fontAlgn="ctr"/>
                      <a:r>
                        <a:rPr lang="fr-FR" sz="1200" u="none" strike="noStrike" dirty="0">
                          <a:effectLst/>
                        </a:rPr>
                        <a:t> </a:t>
                      </a:r>
                      <a:endParaRPr lang="fr-FR" sz="1200" b="0" i="0" u="none" strike="noStrike" dirty="0">
                        <a:solidFill>
                          <a:srgbClr val="000000"/>
                        </a:solidFill>
                        <a:effectLst/>
                        <a:latin typeface="Arial" panose="020B0604020202020204" pitchFamily="34" charset="0"/>
                      </a:endParaRPr>
                    </a:p>
                  </a:txBody>
                  <a:tcPr marL="8892" marR="8892" marT="8892" marB="0" anchor="ctr"/>
                </a:tc>
                <a:tc>
                  <a:txBody>
                    <a:bodyPr/>
                    <a:lstStyle/>
                    <a:p>
                      <a:pPr algn="l" fontAlgn="ctr"/>
                      <a:r>
                        <a:rPr lang="fr-FR" sz="1200" u="none" strike="noStrike">
                          <a:effectLst/>
                        </a:rPr>
                        <a:t>Pourcentage d'enfants de 5-11 ans impliqués dans des activités économiques pendant au moins une heure</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Pourcentage d'enfants de 12-14 ans impliqués dans des activités économiques pendant moins de 14 heures</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dirty="0">
                          <a:effectLst/>
                        </a:rPr>
                        <a:t>Pourcentage d'enfants de 12-14 ans impliqués dans des activités économiques pendant 14 heures ou plus</a:t>
                      </a:r>
                      <a:endParaRPr lang="fr-FR" sz="1200" b="0" i="0" u="none" strike="noStrike" dirty="0">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Pourcentage d'enfants de 15-17 ans impliqués dans des activités économiques pendant moins de 43 heures</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Pourcentage d'enfants de 15-17 ans impliqués dans des activités économiques pendant 43 heures ou plus</a:t>
                      </a:r>
                      <a:endParaRPr lang="fr-FR" sz="1200" b="0" i="0" u="none" strike="noStrike">
                        <a:solidFill>
                          <a:srgbClr val="000000"/>
                        </a:solidFill>
                        <a:effectLst/>
                        <a:latin typeface="Arial" panose="020B0604020202020204" pitchFamily="34" charset="0"/>
                      </a:endParaRPr>
                    </a:p>
                  </a:txBody>
                  <a:tcPr marL="8892" marR="8892" marT="8892" marB="0" anchor="ctr"/>
                </a:tc>
              </a:tr>
              <a:tr h="224820">
                <a:tc>
                  <a:txBody>
                    <a:bodyPr/>
                    <a:lstStyle/>
                    <a:p>
                      <a:pPr algn="just" fontAlgn="ctr"/>
                      <a:r>
                        <a:rPr lang="fr-FR" sz="1200" u="none" strike="noStrike">
                          <a:effectLst/>
                        </a:rPr>
                        <a:t>Département</a:t>
                      </a:r>
                      <a:endParaRPr lang="fr-FR" sz="1200" b="1"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 </a:t>
                      </a:r>
                      <a:endParaRPr lang="fr-FR" sz="1200" b="1"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 </a:t>
                      </a:r>
                      <a:endParaRPr lang="fr-FR" sz="1200" b="0" i="0" u="none" strike="noStrike">
                        <a:solidFill>
                          <a:srgbClr val="000000"/>
                        </a:solidFill>
                        <a:effectLst/>
                        <a:latin typeface="Calibri" panose="020F0502020204030204" pitchFamily="34" charset="0"/>
                      </a:endParaRPr>
                    </a:p>
                  </a:txBody>
                  <a:tcPr marL="8892" marR="8892" marT="8892" marB="0" anchor="ctr"/>
                </a:tc>
                <a:tc>
                  <a:txBody>
                    <a:bodyPr/>
                    <a:lstStyle/>
                    <a:p>
                      <a:pPr algn="r" fontAlgn="ctr"/>
                      <a:r>
                        <a:rPr lang="fr-FR" sz="1200" u="none" strike="noStrike">
                          <a:effectLst/>
                        </a:rPr>
                        <a:t> </a:t>
                      </a:r>
                      <a:endParaRPr lang="fr-FR" sz="1200" b="0" i="0" u="none" strike="noStrike">
                        <a:solidFill>
                          <a:srgbClr val="000000"/>
                        </a:solidFill>
                        <a:effectLst/>
                        <a:latin typeface="Calibri" panose="020F0502020204030204" pitchFamily="34" charset="0"/>
                      </a:endParaRPr>
                    </a:p>
                  </a:txBody>
                  <a:tcPr marL="8892" marR="8892" marT="8892" marB="0" anchor="ctr"/>
                </a:tc>
                <a:tc>
                  <a:txBody>
                    <a:bodyPr/>
                    <a:lstStyle/>
                    <a:p>
                      <a:pPr algn="r" fontAlgn="ctr"/>
                      <a:r>
                        <a:rPr lang="fr-FR" sz="1200" u="none" strike="noStrike">
                          <a:effectLst/>
                        </a:rPr>
                        <a:t> </a:t>
                      </a:r>
                      <a:endParaRPr lang="fr-FR" sz="1200" b="0" i="0" u="none" strike="noStrike">
                        <a:solidFill>
                          <a:srgbClr val="000000"/>
                        </a:solidFill>
                        <a:effectLst/>
                        <a:latin typeface="Calibri" panose="020F0502020204030204" pitchFamily="34" charset="0"/>
                      </a:endParaRPr>
                    </a:p>
                  </a:txBody>
                  <a:tcPr marL="8892" marR="8892" marT="8892" marB="0" anchor="ctr"/>
                </a:tc>
                <a:tc>
                  <a:txBody>
                    <a:bodyPr/>
                    <a:lstStyle/>
                    <a:p>
                      <a:pPr algn="r" fontAlgn="ctr"/>
                      <a:r>
                        <a:rPr lang="fr-FR" sz="1200" u="none" strike="noStrike" dirty="0">
                          <a:effectLst/>
                        </a:rPr>
                        <a:t> </a:t>
                      </a:r>
                      <a:endParaRPr lang="fr-FR" sz="1200" b="0" i="0" u="none" strike="noStrike" dirty="0">
                        <a:solidFill>
                          <a:srgbClr val="000000"/>
                        </a:solidFill>
                        <a:effectLst/>
                        <a:latin typeface="Calibri" panose="020F0502020204030204" pitchFamily="34" charset="0"/>
                      </a:endParaRPr>
                    </a:p>
                  </a:txBody>
                  <a:tcPr marL="8892" marR="8892" marT="8892" marB="0" anchor="ctr"/>
                </a:tc>
              </a:tr>
              <a:tr h="210152">
                <a:tc>
                  <a:txBody>
                    <a:bodyPr/>
                    <a:lstStyle/>
                    <a:p>
                      <a:pPr algn="just" fontAlgn="ctr"/>
                      <a:r>
                        <a:rPr lang="fr-FR" sz="1200" u="none" strike="noStrike">
                          <a:effectLst/>
                        </a:rPr>
                        <a:t>Alibori</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42,1</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43,9</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33,3</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69,6</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20,5</a:t>
                      </a:r>
                      <a:endParaRPr lang="fr-FR" sz="1200" b="0" i="0" u="none" strike="noStrike">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Atacora</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40,7</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23,2</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55,9</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56,8</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dirty="0">
                          <a:effectLst/>
                        </a:rPr>
                        <a:t>22,9</a:t>
                      </a:r>
                      <a:endParaRPr lang="fr-FR" sz="1200" b="0" i="0" u="none" strike="noStrike" dirty="0">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Atlantique</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32,6</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22,6</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23,6</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47,1</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dirty="0">
                          <a:effectLst/>
                        </a:rPr>
                        <a:t>11,2</a:t>
                      </a:r>
                      <a:endParaRPr lang="fr-FR" sz="1200" b="0" i="0" u="none" strike="noStrike" dirty="0">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Borgou</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dirty="0">
                          <a:effectLst/>
                        </a:rPr>
                        <a:t>44,6</a:t>
                      </a:r>
                      <a:endParaRPr lang="fr-FR" sz="1200" b="0" i="0" u="none" strike="noStrike" dirty="0">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23,5</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50,9</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67,4</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16,2</a:t>
                      </a:r>
                      <a:endParaRPr lang="fr-FR" sz="1200" b="0" i="0" u="none" strike="noStrike">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Collines</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47,8</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29,4</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41,1</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49,1</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17,5</a:t>
                      </a:r>
                      <a:endParaRPr lang="fr-FR" sz="1200" b="0" i="0" u="none" strike="noStrike">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Couffo</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73,5</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39,1</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46,2</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91,5</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1</a:t>
                      </a:r>
                      <a:endParaRPr lang="fr-FR" sz="1200" b="0" i="0" u="none" strike="noStrike">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Donga</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43,6</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35,4</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28,3</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61,9</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5,5</a:t>
                      </a:r>
                      <a:endParaRPr lang="fr-FR" sz="1200" b="0" i="0" u="none" strike="noStrike">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Littoral</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14,7</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15,9</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13,4</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27,5</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3,8</a:t>
                      </a:r>
                      <a:endParaRPr lang="fr-FR" sz="1200" b="0" i="0" u="none" strike="noStrike">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Mono</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40,6</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37,5</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26,5</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59,3</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2,6</a:t>
                      </a:r>
                      <a:endParaRPr lang="fr-FR" sz="1200" b="0" i="0" u="none" strike="noStrike">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Ouémé</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27,8</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34,3</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17,5</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50,9</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1,8</a:t>
                      </a:r>
                      <a:endParaRPr lang="fr-FR" sz="1200" b="0" i="0" u="none" strike="noStrike">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Plateau</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62,3</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36,3</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41,7</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59,3</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10,5</a:t>
                      </a:r>
                      <a:endParaRPr lang="fr-FR" sz="1200" b="0" i="0" u="none" strike="noStrike">
                        <a:solidFill>
                          <a:srgbClr val="000000"/>
                        </a:solidFill>
                        <a:effectLst/>
                        <a:latin typeface="Arial" panose="020B0604020202020204" pitchFamily="34" charset="0"/>
                      </a:endParaRPr>
                    </a:p>
                  </a:txBody>
                  <a:tcPr marL="8892" marR="8892" marT="8892" marB="0" anchor="ctr"/>
                </a:tc>
              </a:tr>
              <a:tr h="210152">
                <a:tc>
                  <a:txBody>
                    <a:bodyPr/>
                    <a:lstStyle/>
                    <a:p>
                      <a:pPr algn="just" fontAlgn="ctr"/>
                      <a:r>
                        <a:rPr lang="fr-FR" sz="1200" u="none" strike="noStrike">
                          <a:effectLst/>
                        </a:rPr>
                        <a:t>Zou</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42,3</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43,7</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26,2</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a:effectLst/>
                        </a:rPr>
                        <a:t>58,7</a:t>
                      </a:r>
                      <a:endParaRPr lang="fr-FR" sz="1200" b="0" i="0" u="none" strike="noStrike">
                        <a:solidFill>
                          <a:srgbClr val="000000"/>
                        </a:solidFill>
                        <a:effectLst/>
                        <a:latin typeface="Arial" panose="020B0604020202020204" pitchFamily="34" charset="0"/>
                      </a:endParaRPr>
                    </a:p>
                  </a:txBody>
                  <a:tcPr marL="8892" marR="8892" marT="8892" marB="0" anchor="ctr"/>
                </a:tc>
                <a:tc>
                  <a:txBody>
                    <a:bodyPr/>
                    <a:lstStyle/>
                    <a:p>
                      <a:pPr algn="r" fontAlgn="ctr"/>
                      <a:r>
                        <a:rPr lang="fr-FR" sz="1200" u="none" strike="noStrike" dirty="0">
                          <a:effectLst/>
                        </a:rPr>
                        <a:t>8</a:t>
                      </a:r>
                      <a:endParaRPr lang="fr-FR" sz="1200" b="0" i="0" u="none" strike="noStrike" dirty="0">
                        <a:solidFill>
                          <a:srgbClr val="000000"/>
                        </a:solidFill>
                        <a:effectLst/>
                        <a:latin typeface="Arial" panose="020B0604020202020204" pitchFamily="34" charset="0"/>
                      </a:endParaRPr>
                    </a:p>
                  </a:txBody>
                  <a:tcPr marL="8892" marR="8892" marT="8892" marB="0" anchor="ctr"/>
                </a:tc>
              </a:tr>
            </a:tbl>
          </a:graphicData>
        </a:graphic>
      </p:graphicFrame>
    </p:spTree>
    <p:extLst>
      <p:ext uri="{BB962C8B-B14F-4D97-AF65-F5344CB8AC3E}">
        <p14:creationId xmlns:p14="http://schemas.microsoft.com/office/powerpoint/2010/main" val="38582882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1391274944"/>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5" name="Rectangle 4"/>
          <p:cNvSpPr/>
          <p:nvPr/>
        </p:nvSpPr>
        <p:spPr>
          <a:xfrm>
            <a:off x="147637" y="1403350"/>
            <a:ext cx="11811000" cy="830997"/>
          </a:xfrm>
          <a:prstGeom prst="rect">
            <a:avLst/>
          </a:prstGeom>
        </p:spPr>
        <p:txBody>
          <a:bodyPr wrap="square">
            <a:spAutoFit/>
          </a:bodyPr>
          <a:lstStyle/>
          <a:p>
            <a:pPr lvl="0" algn="just">
              <a:buClr>
                <a:srgbClr val="FFC000"/>
              </a:buClr>
            </a:pPr>
            <a:r>
              <a:rPr lang="fr-LU" sz="2400" b="1" dirty="0" smtClean="0">
                <a:solidFill>
                  <a:srgbClr val="008000"/>
                </a:solidFill>
              </a:rPr>
              <a:t>Pourcentage d’</a:t>
            </a:r>
            <a:r>
              <a:rPr lang="fr-FR" sz="2400" b="1" dirty="0">
                <a:solidFill>
                  <a:srgbClr val="008000"/>
                </a:solidFill>
              </a:rPr>
              <a:t>enfants impliqués dans les activités économiques selon </a:t>
            </a:r>
            <a:r>
              <a:rPr lang="fr-FR" sz="2400" b="1" dirty="0" smtClean="0">
                <a:solidFill>
                  <a:srgbClr val="008000"/>
                </a:solidFill>
              </a:rPr>
              <a:t>l’indice </a:t>
            </a:r>
            <a:r>
              <a:rPr lang="fr-FR" sz="2400" b="1" dirty="0">
                <a:solidFill>
                  <a:srgbClr val="008000"/>
                </a:solidFill>
              </a:rPr>
              <a:t>de bien-être </a:t>
            </a:r>
            <a:r>
              <a:rPr lang="fr-FR" sz="2400" b="1" dirty="0" smtClean="0">
                <a:solidFill>
                  <a:srgbClr val="008000"/>
                </a:solidFill>
              </a:rPr>
              <a:t>économique</a:t>
            </a:r>
            <a:endParaRPr lang="fr-FR" sz="2400" b="1" dirty="0">
              <a:solidFill>
                <a:srgbClr val="008000"/>
              </a:solidFill>
            </a:endParaRPr>
          </a:p>
        </p:txBody>
      </p:sp>
      <p:sp>
        <p:nvSpPr>
          <p:cNvPr id="4" name="Rectangle 3"/>
          <p:cNvSpPr/>
          <p:nvPr/>
        </p:nvSpPr>
        <p:spPr>
          <a:xfrm>
            <a:off x="576262" y="6188560"/>
            <a:ext cx="1287532" cy="230832"/>
          </a:xfrm>
          <a:prstGeom prst="rect">
            <a:avLst/>
          </a:prstGeom>
        </p:spPr>
        <p:txBody>
          <a:bodyPr wrap="none">
            <a:spAutoFit/>
          </a:bodyPr>
          <a:lstStyle/>
          <a:p>
            <a:pPr lvl="0"/>
            <a:r>
              <a:rPr lang="fr-FR" sz="900" b="1" i="1" dirty="0" smtClean="0"/>
              <a:t>Source : MICS, 2014</a:t>
            </a:r>
            <a:endParaRPr lang="fr-FR" sz="900" b="1" i="1" dirty="0"/>
          </a:p>
        </p:txBody>
      </p:sp>
      <p:graphicFrame>
        <p:nvGraphicFramePr>
          <p:cNvPr id="10" name="Tableau 9"/>
          <p:cNvGraphicFramePr>
            <a:graphicFrameLocks noGrp="1"/>
          </p:cNvGraphicFramePr>
          <p:nvPr>
            <p:extLst>
              <p:ext uri="{D42A27DB-BD31-4B8C-83A1-F6EECF244321}">
                <p14:modId xmlns:p14="http://schemas.microsoft.com/office/powerpoint/2010/main" val="2593920151"/>
              </p:ext>
            </p:extLst>
          </p:nvPr>
        </p:nvGraphicFramePr>
        <p:xfrm>
          <a:off x="1863794" y="2514600"/>
          <a:ext cx="8804208" cy="2869631"/>
        </p:xfrm>
        <a:graphic>
          <a:graphicData uri="http://schemas.openxmlformats.org/drawingml/2006/table">
            <a:tbl>
              <a:tblPr firstRow="1">
                <a:tableStyleId>{5C22544A-7EE6-4342-B048-85BDC9FD1C3A}</a:tableStyleId>
              </a:tblPr>
              <a:tblGrid>
                <a:gridCol w="1467368"/>
                <a:gridCol w="1467368"/>
                <a:gridCol w="1467368"/>
                <a:gridCol w="1467368"/>
                <a:gridCol w="1467368"/>
                <a:gridCol w="1467368"/>
              </a:tblGrid>
              <a:tr h="1450680">
                <a:tc>
                  <a:txBody>
                    <a:bodyPr/>
                    <a:lstStyle/>
                    <a:p>
                      <a:pPr algn="ctr" fontAlgn="ctr"/>
                      <a:r>
                        <a:rPr lang="fr-FR" sz="1200" u="none" strike="noStrike" dirty="0">
                          <a:effectLst/>
                        </a:rPr>
                        <a:t> </a:t>
                      </a:r>
                      <a:endParaRPr lang="fr-FR" sz="1200" b="0"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Pourcentage d'enfants de 5-11 ans impliqués dans des activités économiques pendant au moins une heure</a:t>
                      </a:r>
                      <a:endParaRPr lang="fr-FR" sz="1200" b="0"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Pourcentage d'enfants de 12-14 ans impliqués dans des activités économiques pendant moins de 14 heures</a:t>
                      </a:r>
                      <a:endParaRPr lang="fr-FR" sz="1200" b="0"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Pourcentage d'enfants de 12-14 ans impliqués dans des activités économiques pendant 14 heures ou plus</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Pourcentage d'enfants de 15-17 ans impliqués dans des activités économiques pendant moins de 43 heures</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Pourcentage d'enfants de 15-17 ans impliqués dans des activités économiques pendant 43 heures ou plus</a:t>
                      </a:r>
                      <a:endParaRPr lang="fr-FR" sz="1200" b="0" i="0" u="none" strike="noStrike">
                        <a:solidFill>
                          <a:srgbClr val="000000"/>
                        </a:solidFill>
                        <a:effectLst/>
                        <a:latin typeface="Arial" panose="020B0604020202020204" pitchFamily="34" charset="0"/>
                      </a:endParaRPr>
                    </a:p>
                  </a:txBody>
                  <a:tcPr marL="9525" marR="9525" marT="9525" marB="0" anchor="ctr"/>
                </a:tc>
              </a:tr>
              <a:tr h="401321">
                <a:tc>
                  <a:txBody>
                    <a:bodyPr/>
                    <a:lstStyle/>
                    <a:p>
                      <a:pPr algn="l" fontAlgn="ctr"/>
                      <a:r>
                        <a:rPr lang="fr-FR" sz="1200" b="1" u="none" strike="noStrike" dirty="0">
                          <a:effectLst/>
                        </a:rPr>
                        <a:t>Indice de bien-être économique</a:t>
                      </a:r>
                      <a:endParaRPr lang="fr-FR" sz="1200" b="1" i="0" u="none" strike="noStrike" dirty="0">
                        <a:solidFill>
                          <a:srgbClr val="000000"/>
                        </a:solidFill>
                        <a:effectLst/>
                        <a:latin typeface="Arial" panose="020B0604020202020204" pitchFamily="34" charset="0"/>
                      </a:endParaRPr>
                    </a:p>
                  </a:txBody>
                  <a:tcPr marL="9525" marR="9525" marT="9525" marB="0" anchor="ctr"/>
                </a:tc>
                <a:tc>
                  <a:txBody>
                    <a:bodyPr/>
                    <a:lstStyle/>
                    <a:p>
                      <a:pPr algn="l" fontAlgn="ctr"/>
                      <a:endParaRPr lang="fr-FR" sz="1200" b="1"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endParaRPr lang="fr-FR"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ctr"/>
                      <a:endParaRPr lang="fr-FR" sz="12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endParaRPr lang="fr-FR" sz="12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endParaRPr lang="fr-FR" sz="1200" b="0" i="0" u="none" strike="noStrike">
                        <a:solidFill>
                          <a:srgbClr val="000000"/>
                        </a:solidFill>
                        <a:effectLst/>
                        <a:latin typeface="Calibri" panose="020F0502020204030204" pitchFamily="34" charset="0"/>
                      </a:endParaRPr>
                    </a:p>
                  </a:txBody>
                  <a:tcPr marL="9525" marR="9525" marT="9525" marB="0" anchor="ctr"/>
                </a:tc>
              </a:tr>
              <a:tr h="203526">
                <a:tc>
                  <a:txBody>
                    <a:bodyPr/>
                    <a:lstStyle/>
                    <a:p>
                      <a:pPr algn="just" fontAlgn="ctr"/>
                      <a:r>
                        <a:rPr lang="fr-FR" sz="1200" u="none" strike="noStrike">
                          <a:effectLst/>
                        </a:rPr>
                        <a:t>Le plus pauvre</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53,6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33,5</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51,3</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66,8</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13,3</a:t>
                      </a:r>
                      <a:endParaRPr lang="fr-FR" sz="1200" b="0" i="0" u="none" strike="noStrike" dirty="0">
                        <a:solidFill>
                          <a:srgbClr val="000000"/>
                        </a:solidFill>
                        <a:effectLst/>
                        <a:latin typeface="Arial" panose="020B0604020202020204" pitchFamily="34" charset="0"/>
                      </a:endParaRPr>
                    </a:p>
                  </a:txBody>
                  <a:tcPr marL="9525" marR="9525" marT="9525" marB="0" anchor="ctr"/>
                </a:tc>
              </a:tr>
              <a:tr h="203526">
                <a:tc>
                  <a:txBody>
                    <a:bodyPr/>
                    <a:lstStyle/>
                    <a:p>
                      <a:pPr algn="just" fontAlgn="ctr"/>
                      <a:r>
                        <a:rPr lang="fr-FR" sz="1200" u="none" strike="noStrike">
                          <a:effectLst/>
                        </a:rPr>
                        <a:t>Second</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54</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44,6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35,5</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70,4</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15,1</a:t>
                      </a:r>
                      <a:endParaRPr lang="fr-FR" sz="1200" b="0" i="0" u="none" strike="noStrike">
                        <a:solidFill>
                          <a:srgbClr val="000000"/>
                        </a:solidFill>
                        <a:effectLst/>
                        <a:latin typeface="Arial" panose="020B0604020202020204" pitchFamily="34" charset="0"/>
                      </a:endParaRPr>
                    </a:p>
                  </a:txBody>
                  <a:tcPr marL="9525" marR="9525" marT="9525" marB="0" anchor="ctr"/>
                </a:tc>
              </a:tr>
              <a:tr h="203526">
                <a:tc>
                  <a:txBody>
                    <a:bodyPr/>
                    <a:lstStyle/>
                    <a:p>
                      <a:pPr algn="just" fontAlgn="ctr"/>
                      <a:r>
                        <a:rPr lang="fr-FR" sz="1200" u="none" strike="noStrike">
                          <a:effectLst/>
                        </a:rPr>
                        <a:t>Moyen</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46,6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34,7</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39,1</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60,7</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8,4</a:t>
                      </a:r>
                      <a:endParaRPr lang="fr-FR" sz="1200" b="0" i="0" u="none" strike="noStrike" dirty="0">
                        <a:solidFill>
                          <a:srgbClr val="000000"/>
                        </a:solidFill>
                        <a:effectLst/>
                        <a:latin typeface="Arial" panose="020B0604020202020204" pitchFamily="34" charset="0"/>
                      </a:endParaRPr>
                    </a:p>
                  </a:txBody>
                  <a:tcPr marL="9525" marR="9525" marT="9525" marB="0" anchor="ctr"/>
                </a:tc>
              </a:tr>
              <a:tr h="203526">
                <a:tc>
                  <a:txBody>
                    <a:bodyPr/>
                    <a:lstStyle/>
                    <a:p>
                      <a:pPr algn="just" fontAlgn="ctr"/>
                      <a:r>
                        <a:rPr lang="fr-FR" sz="1200" u="none" strike="noStrike">
                          <a:effectLst/>
                        </a:rPr>
                        <a:t>Quatrième</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32,5</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29,6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27,8</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55</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3,8</a:t>
                      </a:r>
                      <a:endParaRPr lang="fr-FR" sz="1200" b="0" i="0" u="none" strike="noStrike">
                        <a:solidFill>
                          <a:srgbClr val="000000"/>
                        </a:solidFill>
                        <a:effectLst/>
                        <a:latin typeface="Arial" panose="020B0604020202020204" pitchFamily="34" charset="0"/>
                      </a:endParaRPr>
                    </a:p>
                  </a:txBody>
                  <a:tcPr marL="9525" marR="9525" marT="9525" marB="0" anchor="ctr"/>
                </a:tc>
              </a:tr>
              <a:tr h="203526">
                <a:tc>
                  <a:txBody>
                    <a:bodyPr/>
                    <a:lstStyle/>
                    <a:p>
                      <a:pPr algn="just" fontAlgn="ctr"/>
                      <a:r>
                        <a:rPr lang="fr-FR" sz="1200" u="none" strike="noStrike">
                          <a:effectLst/>
                        </a:rPr>
                        <a:t>Le plus riche</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16,6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16,4</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15,1</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39,3</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10,1</a:t>
                      </a:r>
                      <a:endParaRPr lang="fr-FR" sz="1200" b="0" i="0" u="none" strike="noStrike" dirty="0">
                        <a:solidFill>
                          <a:srgbClr val="000000"/>
                        </a:solidFill>
                        <a:effectLst/>
                        <a:latin typeface="Arial" panose="020B0604020202020204" pitchFamily="34" charset="0"/>
                      </a:endParaRPr>
                    </a:p>
                  </a:txBody>
                  <a:tcPr marL="9525" marR="9525" marT="9525" marB="0" anchor="ctr"/>
                </a:tc>
              </a:tr>
            </a:tbl>
          </a:graphicData>
        </a:graphic>
      </p:graphicFrame>
    </p:spTree>
    <p:extLst>
      <p:ext uri="{BB962C8B-B14F-4D97-AF65-F5344CB8AC3E}">
        <p14:creationId xmlns:p14="http://schemas.microsoft.com/office/powerpoint/2010/main" val="41136209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571117829"/>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5" name="Rectangle 4"/>
          <p:cNvSpPr/>
          <p:nvPr/>
        </p:nvSpPr>
        <p:spPr>
          <a:xfrm>
            <a:off x="147637" y="1403350"/>
            <a:ext cx="11811000" cy="830997"/>
          </a:xfrm>
          <a:prstGeom prst="rect">
            <a:avLst/>
          </a:prstGeom>
        </p:spPr>
        <p:txBody>
          <a:bodyPr wrap="square">
            <a:spAutoFit/>
          </a:bodyPr>
          <a:lstStyle/>
          <a:p>
            <a:pPr lvl="0" algn="just">
              <a:buClr>
                <a:srgbClr val="FFC000"/>
              </a:buClr>
            </a:pPr>
            <a:r>
              <a:rPr lang="fr-LU" sz="2400" b="1" dirty="0" smtClean="0">
                <a:solidFill>
                  <a:srgbClr val="008000"/>
                </a:solidFill>
              </a:rPr>
              <a:t>Pourcentage d’</a:t>
            </a:r>
            <a:r>
              <a:rPr lang="fr-FR" sz="2400" b="1" dirty="0">
                <a:solidFill>
                  <a:srgbClr val="008000"/>
                </a:solidFill>
              </a:rPr>
              <a:t>enfants impliqués dans les activités économiques selon </a:t>
            </a:r>
            <a:r>
              <a:rPr lang="fr-FR" sz="2400" b="1" dirty="0" smtClean="0">
                <a:solidFill>
                  <a:srgbClr val="008000"/>
                </a:solidFill>
              </a:rPr>
              <a:t>le milieu de résidence</a:t>
            </a:r>
            <a:endParaRPr lang="fr-FR" sz="2400" b="1" dirty="0">
              <a:solidFill>
                <a:srgbClr val="008000"/>
              </a:solidFill>
            </a:endParaRPr>
          </a:p>
        </p:txBody>
      </p:sp>
      <p:sp>
        <p:nvSpPr>
          <p:cNvPr id="4" name="Rectangle 3"/>
          <p:cNvSpPr/>
          <p:nvPr/>
        </p:nvSpPr>
        <p:spPr>
          <a:xfrm>
            <a:off x="576262" y="6188560"/>
            <a:ext cx="1287532" cy="230832"/>
          </a:xfrm>
          <a:prstGeom prst="rect">
            <a:avLst/>
          </a:prstGeom>
        </p:spPr>
        <p:txBody>
          <a:bodyPr wrap="none">
            <a:spAutoFit/>
          </a:bodyPr>
          <a:lstStyle/>
          <a:p>
            <a:pPr lvl="0"/>
            <a:r>
              <a:rPr lang="fr-FR" sz="900" b="1" i="1" dirty="0" smtClean="0"/>
              <a:t>Source : MICS, 2014</a:t>
            </a:r>
            <a:endParaRPr lang="fr-FR" sz="900" b="1" i="1" dirty="0"/>
          </a:p>
        </p:txBody>
      </p:sp>
      <p:graphicFrame>
        <p:nvGraphicFramePr>
          <p:cNvPr id="11" name="Graphique 10"/>
          <p:cNvGraphicFramePr>
            <a:graphicFrameLocks/>
          </p:cNvGraphicFramePr>
          <p:nvPr>
            <p:extLst>
              <p:ext uri="{D42A27DB-BD31-4B8C-83A1-F6EECF244321}">
                <p14:modId xmlns:p14="http://schemas.microsoft.com/office/powerpoint/2010/main" val="240318935"/>
              </p:ext>
            </p:extLst>
          </p:nvPr>
        </p:nvGraphicFramePr>
        <p:xfrm>
          <a:off x="2247900" y="2438400"/>
          <a:ext cx="8610599" cy="3733800"/>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8825354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1391274944"/>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10" name="Rectangle 9"/>
          <p:cNvSpPr/>
          <p:nvPr/>
        </p:nvSpPr>
        <p:spPr>
          <a:xfrm>
            <a:off x="128587" y="1417638"/>
            <a:ext cx="11582400" cy="4154984"/>
          </a:xfrm>
          <a:prstGeom prst="rect">
            <a:avLst/>
          </a:prstGeom>
        </p:spPr>
        <p:txBody>
          <a:bodyPr wrap="square">
            <a:spAutoFit/>
          </a:bodyPr>
          <a:lstStyle/>
          <a:p>
            <a:pPr marL="342900" indent="-342900" algn="just" eaLnBrk="1" hangingPunct="1">
              <a:buClr>
                <a:srgbClr val="FFC000"/>
              </a:buClr>
              <a:buFont typeface="Wingdings" panose="05000000000000000000" pitchFamily="2" charset="2"/>
              <a:buChar char="q"/>
              <a:defRPr/>
            </a:pPr>
            <a:r>
              <a:rPr lang="fr-FR" sz="2400" dirty="0"/>
              <a:t>L’enquête </a:t>
            </a:r>
            <a:r>
              <a:rPr lang="fr-FR" sz="2400" dirty="0" smtClean="0"/>
              <a:t>MICS, révèle </a:t>
            </a:r>
            <a:r>
              <a:rPr lang="fr-FR" sz="2400" dirty="0"/>
              <a:t>que la participation des enfants à des activités économiques diminue avec l’âge de l’enfant. En effet, 34 pour cent des 12-14 ans sont engagés dans des formes d'activités économiques pouvant être considérées comme un travail selon les définitions internationales du travail des enfants pendant au moins 14 heures par semaine et 10 pour cent de ceux des 15-17 ans pour au moins 43 heures par semaine. </a:t>
            </a:r>
          </a:p>
          <a:p>
            <a:pPr marL="342900" indent="-342900" algn="just" eaLnBrk="1" hangingPunct="1">
              <a:buClr>
                <a:srgbClr val="FFC000"/>
              </a:buClr>
              <a:buFont typeface="Wingdings" panose="05000000000000000000" pitchFamily="2" charset="2"/>
              <a:buChar char="q"/>
              <a:defRPr/>
            </a:pPr>
            <a:r>
              <a:rPr lang="fr-FR" sz="2400" dirty="0"/>
              <a:t>Aucune différence sensible selon le sexe dans la participation des enfants à des activités économiques et quel que soit le groupe d’âges. </a:t>
            </a:r>
          </a:p>
          <a:p>
            <a:pPr marL="342900" indent="-342900" algn="just" eaLnBrk="1" hangingPunct="1">
              <a:buClr>
                <a:srgbClr val="FFC000"/>
              </a:buClr>
              <a:buFont typeface="Wingdings" panose="05000000000000000000" pitchFamily="2" charset="2"/>
              <a:buChar char="q"/>
              <a:defRPr/>
            </a:pPr>
            <a:r>
              <a:rPr lang="fr-FR" sz="2400" dirty="0"/>
              <a:t>Par ailleurs, </a:t>
            </a:r>
            <a:r>
              <a:rPr lang="fr-FR" sz="2400" dirty="0" smtClean="0"/>
              <a:t>quel </a:t>
            </a:r>
            <a:r>
              <a:rPr lang="fr-FR" sz="2400" dirty="0"/>
              <a:t>que soit le groupe d’âges, la proportion d’enfants qui travaillent est plus élevée parmi les enfants vivant en milieu rural que parmi ceux </a:t>
            </a:r>
            <a:r>
              <a:rPr lang="fr-FR" sz="2400" dirty="0" smtClean="0"/>
              <a:t>du </a:t>
            </a:r>
            <a:r>
              <a:rPr lang="fr-FR" sz="2400" dirty="0"/>
              <a:t>milieu urbain</a:t>
            </a:r>
            <a:r>
              <a:rPr lang="fr-FR" sz="2400" dirty="0" smtClean="0"/>
              <a:t>.</a:t>
            </a:r>
            <a:endParaRPr lang="fr-FR" sz="2400" dirty="0"/>
          </a:p>
        </p:txBody>
      </p:sp>
    </p:spTree>
    <p:extLst>
      <p:ext uri="{BB962C8B-B14F-4D97-AF65-F5344CB8AC3E}">
        <p14:creationId xmlns:p14="http://schemas.microsoft.com/office/powerpoint/2010/main" val="86953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1783886689"/>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4" name="Rectangle 3"/>
          <p:cNvSpPr/>
          <p:nvPr/>
        </p:nvSpPr>
        <p:spPr>
          <a:xfrm>
            <a:off x="576262" y="6188560"/>
            <a:ext cx="1287532" cy="230832"/>
          </a:xfrm>
          <a:prstGeom prst="rect">
            <a:avLst/>
          </a:prstGeom>
        </p:spPr>
        <p:txBody>
          <a:bodyPr wrap="none">
            <a:spAutoFit/>
          </a:bodyPr>
          <a:lstStyle/>
          <a:p>
            <a:pPr lvl="0"/>
            <a:r>
              <a:rPr lang="fr-FR" sz="900" b="1" i="1" dirty="0" smtClean="0"/>
              <a:t>Source : MICS, 2014</a:t>
            </a:r>
            <a:endParaRPr lang="fr-FR" sz="900" b="1" i="1" dirty="0"/>
          </a:p>
        </p:txBody>
      </p:sp>
      <p:sp>
        <p:nvSpPr>
          <p:cNvPr id="10" name="Rectangle 9"/>
          <p:cNvSpPr/>
          <p:nvPr/>
        </p:nvSpPr>
        <p:spPr>
          <a:xfrm>
            <a:off x="128587" y="1417638"/>
            <a:ext cx="11582400" cy="1569660"/>
          </a:xfrm>
          <a:prstGeom prst="rect">
            <a:avLst/>
          </a:prstGeom>
        </p:spPr>
        <p:txBody>
          <a:bodyPr wrap="square">
            <a:spAutoFit/>
          </a:bodyPr>
          <a:lstStyle/>
          <a:p>
            <a:pPr marL="342900" indent="-342900" algn="just" eaLnBrk="1" hangingPunct="1">
              <a:buClr>
                <a:srgbClr val="FFC000"/>
              </a:buClr>
              <a:buFont typeface="Wingdings" panose="05000000000000000000" pitchFamily="2" charset="2"/>
              <a:buChar char="q"/>
              <a:defRPr/>
            </a:pPr>
            <a:r>
              <a:rPr lang="fr-FR" sz="2400" dirty="0" smtClean="0"/>
              <a:t>En </a:t>
            </a:r>
            <a:r>
              <a:rPr lang="fr-FR" sz="2400" dirty="0"/>
              <a:t>outre, plus le niveau de bien-être économique du ménage </a:t>
            </a:r>
            <a:r>
              <a:rPr lang="fr-FR" sz="2400" dirty="0" smtClean="0"/>
              <a:t>est élevé, </a:t>
            </a:r>
            <a:r>
              <a:rPr lang="fr-FR" sz="2400" dirty="0"/>
              <a:t>plus la proportion d’enfants qui travaillent diminue et ce quel que soit le groupe d’âges. Il faut cependant noter que 10 pour cent des enfants de 15-17 ans vivant dans les ménages les plus riches travaillent. </a:t>
            </a:r>
          </a:p>
        </p:txBody>
      </p:sp>
      <p:graphicFrame>
        <p:nvGraphicFramePr>
          <p:cNvPr id="5" name="Tableau 4"/>
          <p:cNvGraphicFramePr>
            <a:graphicFrameLocks noGrp="1"/>
          </p:cNvGraphicFramePr>
          <p:nvPr>
            <p:extLst>
              <p:ext uri="{D42A27DB-BD31-4B8C-83A1-F6EECF244321}">
                <p14:modId xmlns:p14="http://schemas.microsoft.com/office/powerpoint/2010/main" val="2427434775"/>
              </p:ext>
            </p:extLst>
          </p:nvPr>
        </p:nvGraphicFramePr>
        <p:xfrm>
          <a:off x="473969" y="3259643"/>
          <a:ext cx="8042208" cy="2734318"/>
        </p:xfrm>
        <a:graphic>
          <a:graphicData uri="http://schemas.openxmlformats.org/drawingml/2006/table">
            <a:tbl>
              <a:tblPr firstRow="1">
                <a:tableStyleId>{5C22544A-7EE6-4342-B048-85BDC9FD1C3A}</a:tableStyleId>
              </a:tblPr>
              <a:tblGrid>
                <a:gridCol w="1340368"/>
                <a:gridCol w="1340368"/>
                <a:gridCol w="1340368"/>
                <a:gridCol w="1340368"/>
                <a:gridCol w="1340368"/>
                <a:gridCol w="1340368"/>
              </a:tblGrid>
              <a:tr h="1386455">
                <a:tc>
                  <a:txBody>
                    <a:bodyPr/>
                    <a:lstStyle/>
                    <a:p>
                      <a:pPr algn="ctr" fontAlgn="ctr"/>
                      <a:r>
                        <a:rPr lang="fr-FR" sz="1200" u="none" strike="noStrike" dirty="0">
                          <a:effectLst/>
                        </a:rPr>
                        <a:t> </a:t>
                      </a:r>
                      <a:endParaRPr lang="fr-FR" sz="1200" b="0" i="0" u="none" strike="noStrike" dirty="0">
                        <a:solidFill>
                          <a:srgbClr val="000000"/>
                        </a:solidFill>
                        <a:effectLst/>
                        <a:latin typeface="Arial" panose="020B0604020202020204" pitchFamily="34" charset="0"/>
                      </a:endParaRPr>
                    </a:p>
                  </a:txBody>
                  <a:tcPr marL="9525" marR="9525" marT="9525" marB="0" anchor="ctr"/>
                </a:tc>
                <a:tc>
                  <a:txBody>
                    <a:bodyPr/>
                    <a:lstStyle/>
                    <a:p>
                      <a:pPr algn="l" fontAlgn="ctr"/>
                      <a:r>
                        <a:rPr lang="fr-FR" sz="1200" u="none" strike="noStrike">
                          <a:effectLst/>
                        </a:rPr>
                        <a:t>Pourcentage d'enfants de 5-11 ans impliqués dans des activités économiques pendant au moins une heure</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Pourcentage d'enfants de 12-14 ans impliqués dans des activités économiques pendant moins de 14 heures</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Pourcentage d'enfants de 12-14 ans impliqués dans des activités économiques pendant 14 heures ou plus</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Pourcentage d'enfants de 15-17 ans impliqués dans des activités économiques pendant moins de 43 heures</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Pourcentage d'enfants de 15-17 ans impliqués dans des activités économiques pendant 43 heures ou plus</a:t>
                      </a:r>
                      <a:endParaRPr lang="fr-FR" sz="1200" b="0" i="0" u="none" strike="noStrike">
                        <a:solidFill>
                          <a:srgbClr val="000000"/>
                        </a:solidFill>
                        <a:effectLst/>
                        <a:latin typeface="Arial" panose="020B0604020202020204" pitchFamily="34" charset="0"/>
                      </a:endParaRPr>
                    </a:p>
                  </a:txBody>
                  <a:tcPr marL="9525" marR="9525" marT="9525" marB="0" anchor="ctr"/>
                </a:tc>
              </a:tr>
              <a:tr h="334661">
                <a:tc>
                  <a:txBody>
                    <a:bodyPr/>
                    <a:lstStyle/>
                    <a:p>
                      <a:pPr algn="just" fontAlgn="ctr"/>
                      <a:r>
                        <a:rPr lang="fr-FR" sz="1200" u="none" strike="noStrike">
                          <a:effectLst/>
                        </a:rPr>
                        <a:t>Instruction de la mère</a:t>
                      </a:r>
                      <a:endParaRPr lang="fr-FR" sz="1200" b="1" i="0" u="none" strike="noStrike">
                        <a:solidFill>
                          <a:srgbClr val="000000"/>
                        </a:solidFill>
                        <a:effectLst/>
                        <a:latin typeface="Arial" panose="020B0604020202020204" pitchFamily="34" charset="0"/>
                      </a:endParaRPr>
                    </a:p>
                  </a:txBody>
                  <a:tcPr marL="9525" marR="9525" marT="9525" marB="0" anchor="ctr"/>
                </a:tc>
                <a:tc>
                  <a:txBody>
                    <a:bodyPr/>
                    <a:lstStyle/>
                    <a:p>
                      <a:pPr algn="just" fontAlgn="ctr"/>
                      <a:endParaRPr lang="fr-FR" sz="1200" b="1"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endParaRPr lang="fr-FR" sz="12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endParaRPr lang="fr-FR" sz="12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endParaRPr lang="fr-FR" sz="12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endParaRPr lang="fr-FR" sz="1200" b="0" i="0" u="none" strike="noStrike">
                        <a:solidFill>
                          <a:srgbClr val="000000"/>
                        </a:solidFill>
                        <a:effectLst/>
                        <a:latin typeface="Calibri" panose="020F0502020204030204" pitchFamily="34" charset="0"/>
                      </a:endParaRPr>
                    </a:p>
                  </a:txBody>
                  <a:tcPr marL="9525" marR="9525" marT="9525" marB="0" anchor="ctr"/>
                </a:tc>
              </a:tr>
              <a:tr h="175112">
                <a:tc>
                  <a:txBody>
                    <a:bodyPr/>
                    <a:lstStyle/>
                    <a:p>
                      <a:pPr algn="just" fontAlgn="ctr"/>
                      <a:r>
                        <a:rPr lang="fr-FR" sz="1200" u="none" strike="noStrike">
                          <a:effectLst/>
                        </a:rPr>
                        <a:t>Aucune</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47,1</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34,6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36,8</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66,3</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10,6</a:t>
                      </a:r>
                      <a:endParaRPr lang="fr-FR" sz="1200" b="0" i="0" u="none" strike="noStrike">
                        <a:solidFill>
                          <a:srgbClr val="000000"/>
                        </a:solidFill>
                        <a:effectLst/>
                        <a:latin typeface="Arial" panose="020B0604020202020204" pitchFamily="34" charset="0"/>
                      </a:endParaRPr>
                    </a:p>
                  </a:txBody>
                  <a:tcPr marL="9525" marR="9525" marT="9525" marB="0" anchor="ctr"/>
                </a:tc>
              </a:tr>
              <a:tr h="175112">
                <a:tc>
                  <a:txBody>
                    <a:bodyPr/>
                    <a:lstStyle/>
                    <a:p>
                      <a:pPr algn="just" fontAlgn="ctr"/>
                      <a:r>
                        <a:rPr lang="fr-FR" sz="1200" u="none" strike="noStrike">
                          <a:effectLst/>
                        </a:rPr>
                        <a:t>Primaire</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32,4</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24,7</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31</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54,9</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8,8</a:t>
                      </a:r>
                      <a:endParaRPr lang="fr-FR" sz="1200" b="0" i="0" u="none" strike="noStrike">
                        <a:solidFill>
                          <a:srgbClr val="000000"/>
                        </a:solidFill>
                        <a:effectLst/>
                        <a:latin typeface="Arial" panose="020B0604020202020204" pitchFamily="34" charset="0"/>
                      </a:endParaRPr>
                    </a:p>
                  </a:txBody>
                  <a:tcPr marL="9525" marR="9525" marT="9525" marB="0" anchor="ctr"/>
                </a:tc>
              </a:tr>
              <a:tr h="212483">
                <a:tc>
                  <a:txBody>
                    <a:bodyPr/>
                    <a:lstStyle/>
                    <a:p>
                      <a:pPr algn="just" fontAlgn="ctr"/>
                      <a:r>
                        <a:rPr lang="fr-FR" sz="1200" u="none" strike="noStrike">
                          <a:effectLst/>
                        </a:rPr>
                        <a:t>Secondaire 1</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23,8</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21,2</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13,2</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50,6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0</a:t>
                      </a:r>
                      <a:endParaRPr lang="fr-FR" sz="1200" b="0" i="0" u="none" strike="noStrike">
                        <a:solidFill>
                          <a:srgbClr val="000000"/>
                        </a:solidFill>
                        <a:effectLst/>
                        <a:latin typeface="Arial" panose="020B0604020202020204" pitchFamily="34" charset="0"/>
                      </a:endParaRPr>
                    </a:p>
                  </a:txBody>
                  <a:tcPr marL="9525" marR="9525" marT="9525" marB="0" anchor="ctr"/>
                </a:tc>
              </a:tr>
              <a:tr h="318725">
                <a:tc>
                  <a:txBody>
                    <a:bodyPr/>
                    <a:lstStyle/>
                    <a:p>
                      <a:pPr algn="just" fontAlgn="ctr"/>
                      <a:r>
                        <a:rPr lang="fr-FR" sz="1200" u="none" strike="noStrike">
                          <a:effectLst/>
                        </a:rPr>
                        <a:t>Secondaire 2 ou plus</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17,2</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16,5</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smtClean="0">
                          <a:effectLst/>
                        </a:rPr>
                        <a:t>(32,3)</a:t>
                      </a:r>
                      <a:endParaRPr lang="fr-FR" sz="1200" b="0"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smtClean="0">
                          <a:effectLst/>
                        </a:rPr>
                        <a:t>(1,7)</a:t>
                      </a:r>
                      <a:endParaRPr lang="fr-FR" sz="1200" b="0" i="0" u="none" strike="noStrike" dirty="0">
                        <a:solidFill>
                          <a:srgbClr val="000000"/>
                        </a:solidFill>
                        <a:effectLst/>
                        <a:latin typeface="Arial" panose="020B0604020202020204" pitchFamily="34" charset="0"/>
                      </a:endParaRPr>
                    </a:p>
                  </a:txBody>
                  <a:tcPr marL="9525" marR="9525" marT="9525" marB="0" anchor="ctr"/>
                </a:tc>
              </a:tr>
            </a:tbl>
          </a:graphicData>
        </a:graphic>
      </p:graphicFrame>
      <p:sp>
        <p:nvSpPr>
          <p:cNvPr id="11" name="Rectangle 10"/>
          <p:cNvSpPr/>
          <p:nvPr/>
        </p:nvSpPr>
        <p:spPr>
          <a:xfrm>
            <a:off x="8686801" y="3581400"/>
            <a:ext cx="2667000" cy="1754326"/>
          </a:xfrm>
          <a:prstGeom prst="rect">
            <a:avLst/>
          </a:prstGeom>
          <a:ln>
            <a:solidFill>
              <a:srgbClr val="C00000"/>
            </a:solidFill>
          </a:ln>
        </p:spPr>
        <p:txBody>
          <a:bodyPr wrap="square">
            <a:spAutoFit/>
          </a:bodyPr>
          <a:lstStyle/>
          <a:p>
            <a:pPr lvl="0">
              <a:buClr>
                <a:srgbClr val="FFC000"/>
              </a:buClr>
            </a:pPr>
            <a:r>
              <a:rPr lang="fr-LU" b="1" dirty="0">
                <a:solidFill>
                  <a:srgbClr val="008000"/>
                </a:solidFill>
              </a:rPr>
              <a:t>Pourcentage d’</a:t>
            </a:r>
            <a:r>
              <a:rPr lang="fr-FR" b="1" dirty="0">
                <a:solidFill>
                  <a:srgbClr val="008000"/>
                </a:solidFill>
              </a:rPr>
              <a:t>enfants impliqués dans les activités économiques selon le </a:t>
            </a:r>
            <a:r>
              <a:rPr lang="fr-FR" b="1" dirty="0" smtClean="0">
                <a:solidFill>
                  <a:srgbClr val="008000"/>
                </a:solidFill>
              </a:rPr>
              <a:t>niveau d’instruction de la mère</a:t>
            </a:r>
            <a:endParaRPr lang="fr-FR" b="1" dirty="0">
              <a:solidFill>
                <a:srgbClr val="008000"/>
              </a:solidFill>
            </a:endParaRPr>
          </a:p>
        </p:txBody>
      </p:sp>
    </p:spTree>
    <p:extLst>
      <p:ext uri="{BB962C8B-B14F-4D97-AF65-F5344CB8AC3E}">
        <p14:creationId xmlns:p14="http://schemas.microsoft.com/office/powerpoint/2010/main" val="37278002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2687220045"/>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10" name="Rectangle 9"/>
          <p:cNvSpPr/>
          <p:nvPr/>
        </p:nvSpPr>
        <p:spPr>
          <a:xfrm>
            <a:off x="128587" y="1417638"/>
            <a:ext cx="11582400" cy="2677656"/>
          </a:xfrm>
          <a:prstGeom prst="rect">
            <a:avLst/>
          </a:prstGeom>
        </p:spPr>
        <p:txBody>
          <a:bodyPr wrap="square">
            <a:spAutoFit/>
          </a:bodyPr>
          <a:lstStyle/>
          <a:p>
            <a:pPr marL="342900" indent="-342900" algn="just" eaLnBrk="1" hangingPunct="1">
              <a:buClr>
                <a:srgbClr val="FFC000"/>
              </a:buClr>
              <a:buFont typeface="Wingdings" panose="05000000000000000000" pitchFamily="2" charset="2"/>
              <a:buChar char="q"/>
              <a:defRPr/>
            </a:pPr>
            <a:r>
              <a:rPr lang="fr-FR" sz="2400" dirty="0"/>
              <a:t>Le </a:t>
            </a:r>
            <a:r>
              <a:rPr lang="fr-FR" sz="2400" dirty="0" smtClean="0"/>
              <a:t>tableau ci-dessus </a:t>
            </a:r>
            <a:r>
              <a:rPr lang="fr-FR" sz="2400" dirty="0"/>
              <a:t>montre </a:t>
            </a:r>
            <a:r>
              <a:rPr lang="fr-FR" sz="2400" dirty="0" smtClean="0"/>
              <a:t>que, quel que soit </a:t>
            </a:r>
            <a:r>
              <a:rPr lang="fr-FR" sz="2400" dirty="0"/>
              <a:t>le groupe d’âges, la proportion d’enfants impliquée dans les activités économiques diminue avec l’augmentation du niveau d’instruction de la </a:t>
            </a:r>
            <a:r>
              <a:rPr lang="fr-FR" sz="2400" dirty="0" smtClean="0"/>
              <a:t>mère;</a:t>
            </a:r>
            <a:endParaRPr lang="fr-FR" sz="2400" dirty="0"/>
          </a:p>
          <a:p>
            <a:pPr marL="342900" indent="-342900" algn="just" eaLnBrk="1" hangingPunct="1">
              <a:buClr>
                <a:srgbClr val="FFC000"/>
              </a:buClr>
              <a:buFont typeface="Wingdings" panose="05000000000000000000" pitchFamily="2" charset="2"/>
              <a:buChar char="q"/>
              <a:defRPr/>
            </a:pPr>
            <a:r>
              <a:rPr lang="fr-FR" sz="2400" dirty="0"/>
              <a:t>Ainsi, ce sont 37% des 12-14 ans et 11% des 15-17 ans chez les mères n’ayant aucun niveau d’instruction qui sont impliqués dans les activités économiques, contre seulement 17% des 12-14 ans et 2% des 15-17 ans chez les mères ayant un niveau d’instruction secondaire 2 ou </a:t>
            </a:r>
            <a:r>
              <a:rPr lang="fr-FR" sz="2400" dirty="0" smtClean="0"/>
              <a:t>plus.</a:t>
            </a:r>
            <a:endParaRPr lang="fr-FR" sz="2400" dirty="0"/>
          </a:p>
        </p:txBody>
      </p:sp>
    </p:spTree>
    <p:extLst>
      <p:ext uri="{BB962C8B-B14F-4D97-AF65-F5344CB8AC3E}">
        <p14:creationId xmlns:p14="http://schemas.microsoft.com/office/powerpoint/2010/main" val="18191502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4104823615"/>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4" name="Rectangle 3"/>
          <p:cNvSpPr/>
          <p:nvPr/>
        </p:nvSpPr>
        <p:spPr>
          <a:xfrm>
            <a:off x="304800" y="1410331"/>
            <a:ext cx="11506199" cy="338554"/>
          </a:xfrm>
          <a:prstGeom prst="rect">
            <a:avLst/>
          </a:prstGeom>
        </p:spPr>
        <p:txBody>
          <a:bodyPr wrap="square">
            <a:spAutoFit/>
          </a:bodyPr>
          <a:lstStyle/>
          <a:p>
            <a:r>
              <a:rPr lang="fr-FR" sz="1600" b="1" dirty="0" smtClean="0">
                <a:solidFill>
                  <a:srgbClr val="008000"/>
                </a:solidFill>
              </a:rPr>
              <a:t>Pourcentage </a:t>
            </a:r>
            <a:r>
              <a:rPr lang="fr-FR" sz="1600" b="1" dirty="0">
                <a:solidFill>
                  <a:srgbClr val="008000"/>
                </a:solidFill>
              </a:rPr>
              <a:t>d'enfants de 5-17 ans impliqués dans des activités économiques ou des tâches </a:t>
            </a:r>
            <a:r>
              <a:rPr lang="fr-FR" sz="1600" b="1" dirty="0" smtClean="0">
                <a:solidFill>
                  <a:srgbClr val="008000"/>
                </a:solidFill>
              </a:rPr>
              <a:t>ménagères</a:t>
            </a:r>
            <a:endParaRPr lang="fr-FR" sz="1600" b="1" dirty="0">
              <a:solidFill>
                <a:srgbClr val="008000"/>
              </a:solidFill>
            </a:endParaRPr>
          </a:p>
        </p:txBody>
      </p:sp>
      <p:sp>
        <p:nvSpPr>
          <p:cNvPr id="12" name="Rectangle 11"/>
          <p:cNvSpPr/>
          <p:nvPr/>
        </p:nvSpPr>
        <p:spPr>
          <a:xfrm>
            <a:off x="457200" y="5791200"/>
            <a:ext cx="1287532" cy="230832"/>
          </a:xfrm>
          <a:prstGeom prst="rect">
            <a:avLst/>
          </a:prstGeom>
        </p:spPr>
        <p:txBody>
          <a:bodyPr wrap="none">
            <a:spAutoFit/>
          </a:bodyPr>
          <a:lstStyle/>
          <a:p>
            <a:pPr lvl="0"/>
            <a:r>
              <a:rPr lang="fr-FR" sz="900" b="1" i="1" dirty="0" smtClean="0"/>
              <a:t>Source : MICS, 2014</a:t>
            </a:r>
            <a:endParaRPr lang="fr-FR" sz="900" b="1" i="1" dirty="0"/>
          </a:p>
        </p:txBody>
      </p:sp>
      <p:graphicFrame>
        <p:nvGraphicFramePr>
          <p:cNvPr id="5" name="Tableau 4"/>
          <p:cNvGraphicFramePr>
            <a:graphicFrameLocks noGrp="1"/>
          </p:cNvGraphicFramePr>
          <p:nvPr>
            <p:extLst>
              <p:ext uri="{D42A27DB-BD31-4B8C-83A1-F6EECF244321}">
                <p14:modId xmlns:p14="http://schemas.microsoft.com/office/powerpoint/2010/main" val="275509196"/>
              </p:ext>
            </p:extLst>
          </p:nvPr>
        </p:nvGraphicFramePr>
        <p:xfrm>
          <a:off x="2743201" y="1789175"/>
          <a:ext cx="7772398" cy="4367414"/>
        </p:xfrm>
        <a:graphic>
          <a:graphicData uri="http://schemas.openxmlformats.org/drawingml/2006/table">
            <a:tbl>
              <a:tblPr>
                <a:tableStyleId>{5C22544A-7EE6-4342-B048-85BDC9FD1C3A}</a:tableStyleId>
              </a:tblPr>
              <a:tblGrid>
                <a:gridCol w="1411840"/>
                <a:gridCol w="1411840"/>
                <a:gridCol w="1411840"/>
                <a:gridCol w="605074"/>
                <a:gridCol w="1290826"/>
                <a:gridCol w="1640978"/>
              </a:tblGrid>
              <a:tr h="627879">
                <a:tc rowSpan="2">
                  <a:txBody>
                    <a:bodyPr/>
                    <a:lstStyle/>
                    <a:p>
                      <a:pPr algn="ctr" fontAlgn="ctr"/>
                      <a:r>
                        <a:rPr lang="fr-FR" sz="1100" u="none" strike="noStrike" dirty="0">
                          <a:effectLst/>
                        </a:rPr>
                        <a:t> </a:t>
                      </a:r>
                      <a:endParaRPr lang="fr-FR" sz="1100" b="0" i="0" u="none" strike="noStrike" dirty="0">
                        <a:solidFill>
                          <a:srgbClr val="000000"/>
                        </a:solidFill>
                        <a:effectLst/>
                        <a:latin typeface="Arial" panose="020B0604020202020204" pitchFamily="34" charset="0"/>
                      </a:endParaRPr>
                    </a:p>
                  </a:txBody>
                  <a:tcPr marL="9125" marR="9125" marT="9125" marB="0" anchor="ctr"/>
                </a:tc>
                <a:tc gridSpan="2">
                  <a:txBody>
                    <a:bodyPr/>
                    <a:lstStyle/>
                    <a:p>
                      <a:pPr algn="ctr" fontAlgn="ctr"/>
                      <a:r>
                        <a:rPr lang="fr-FR" sz="1200" u="none" strike="noStrike" dirty="0">
                          <a:effectLst/>
                        </a:rPr>
                        <a:t>Enfants impliqués dans des activités économiques pour un nombre total d'heures durant la semaine précédente :</a:t>
                      </a:r>
                      <a:endParaRPr lang="fr-FR" sz="1200" b="1" i="0" u="none" strike="noStrike" dirty="0">
                        <a:solidFill>
                          <a:srgbClr val="000000"/>
                        </a:solidFill>
                        <a:effectLst/>
                        <a:latin typeface="Arial" panose="020B0604020202020204" pitchFamily="34" charset="0"/>
                      </a:endParaRPr>
                    </a:p>
                  </a:txBody>
                  <a:tcPr marL="9125" marR="9125" marT="9125" marB="0" anchor="ctr"/>
                </a:tc>
                <a:tc hMerge="1">
                  <a:txBody>
                    <a:bodyPr/>
                    <a:lstStyle/>
                    <a:p>
                      <a:endParaRPr lang="fr-FR"/>
                    </a:p>
                  </a:txBody>
                  <a:tcPr/>
                </a:tc>
                <a:tc>
                  <a:txBody>
                    <a:bodyPr/>
                    <a:lstStyle/>
                    <a:p>
                      <a:pPr algn="ctr" fontAlgn="ctr"/>
                      <a:endParaRPr lang="fr-FR" sz="1200" b="0" i="0" u="none" strike="noStrike">
                        <a:solidFill>
                          <a:srgbClr val="000000"/>
                        </a:solidFill>
                        <a:effectLst/>
                        <a:latin typeface="Arial" panose="020B0604020202020204" pitchFamily="34" charset="0"/>
                      </a:endParaRPr>
                    </a:p>
                  </a:txBody>
                  <a:tcPr marL="9125" marR="9125" marT="9125" marB="0" anchor="ctr"/>
                </a:tc>
                <a:tc gridSpan="2">
                  <a:txBody>
                    <a:bodyPr/>
                    <a:lstStyle/>
                    <a:p>
                      <a:pPr algn="ctr" fontAlgn="ctr"/>
                      <a:r>
                        <a:rPr lang="fr-FR" sz="1200" u="none" strike="noStrike" dirty="0">
                          <a:effectLst/>
                        </a:rPr>
                        <a:t>Enfants impliqués dans des tâches ménagères pour un nombre total d'heures durant la semaine précédente :</a:t>
                      </a:r>
                      <a:endParaRPr lang="fr-FR" sz="1200" b="1" i="0" u="none" strike="noStrike" dirty="0">
                        <a:solidFill>
                          <a:srgbClr val="000000"/>
                        </a:solidFill>
                        <a:effectLst/>
                        <a:latin typeface="Arial" panose="020B0604020202020204" pitchFamily="34" charset="0"/>
                      </a:endParaRPr>
                    </a:p>
                  </a:txBody>
                  <a:tcPr marL="9125" marR="9125" marT="9125" marB="0" anchor="ctr"/>
                </a:tc>
                <a:tc hMerge="1">
                  <a:txBody>
                    <a:bodyPr/>
                    <a:lstStyle/>
                    <a:p>
                      <a:endParaRPr lang="fr-FR"/>
                    </a:p>
                  </a:txBody>
                  <a:tcPr/>
                </a:tc>
              </a:tr>
              <a:tr h="473017">
                <a:tc vMerge="1">
                  <a:txBody>
                    <a:bodyPr/>
                    <a:lstStyle/>
                    <a:p>
                      <a:endParaRPr lang="fr-FR"/>
                    </a:p>
                  </a:txBody>
                  <a:tcPr/>
                </a:tc>
                <a:tc>
                  <a:txBody>
                    <a:bodyPr/>
                    <a:lstStyle/>
                    <a:p>
                      <a:pPr algn="ctr" fontAlgn="ctr"/>
                      <a:r>
                        <a:rPr lang="fr-FR" sz="1200" u="none" strike="noStrike">
                          <a:effectLst/>
                        </a:rPr>
                        <a:t>En dessous du seuil d'âge spécifique</a:t>
                      </a:r>
                      <a:endParaRPr lang="fr-FR" sz="1200" b="0" i="0" u="none" strike="noStrike">
                        <a:solidFill>
                          <a:srgbClr val="000000"/>
                        </a:solidFill>
                        <a:effectLst/>
                        <a:latin typeface="Arial" panose="020B0604020202020204" pitchFamily="34" charset="0"/>
                      </a:endParaRPr>
                    </a:p>
                  </a:txBody>
                  <a:tcPr marL="9125" marR="9125" marT="9125" marB="0" anchor="ctr"/>
                </a:tc>
                <a:tc>
                  <a:txBody>
                    <a:bodyPr/>
                    <a:lstStyle/>
                    <a:p>
                      <a:pPr algn="ctr" fontAlgn="ctr"/>
                      <a:r>
                        <a:rPr lang="fr-FR" sz="1200" u="none" strike="noStrike" dirty="0">
                          <a:effectLst/>
                        </a:rPr>
                        <a:t>Au seuil ou au-dessus du seuil d'âge spécifique </a:t>
                      </a:r>
                      <a:endParaRPr lang="fr-FR" sz="1200" b="0" i="0" u="none" strike="noStrike" dirty="0">
                        <a:solidFill>
                          <a:srgbClr val="000000"/>
                        </a:solidFill>
                        <a:effectLst/>
                        <a:latin typeface="Arial" panose="020B0604020202020204" pitchFamily="34" charset="0"/>
                      </a:endParaRPr>
                    </a:p>
                  </a:txBody>
                  <a:tcPr marL="9125" marR="9125" marT="9125" marB="0" anchor="ctr"/>
                </a:tc>
                <a:tc>
                  <a:txBody>
                    <a:bodyPr/>
                    <a:lstStyle/>
                    <a:p>
                      <a:pPr algn="ctr" fontAlgn="ctr"/>
                      <a:r>
                        <a:rPr lang="fr-FR" sz="1200" u="none" strike="noStrike" dirty="0">
                          <a:effectLst/>
                        </a:rPr>
                        <a:t> </a:t>
                      </a:r>
                      <a:endParaRPr lang="fr-FR" sz="1200" b="0" i="0" u="none" strike="noStrike" dirty="0">
                        <a:solidFill>
                          <a:srgbClr val="000000"/>
                        </a:solidFill>
                        <a:effectLst/>
                        <a:latin typeface="Arial" panose="020B0604020202020204" pitchFamily="34" charset="0"/>
                      </a:endParaRPr>
                    </a:p>
                  </a:txBody>
                  <a:tcPr marL="9125" marR="9125" marT="9125" marB="0" anchor="ctr"/>
                </a:tc>
                <a:tc>
                  <a:txBody>
                    <a:bodyPr/>
                    <a:lstStyle/>
                    <a:p>
                      <a:pPr algn="r" fontAlgn="ctr"/>
                      <a:r>
                        <a:rPr lang="fr-FR" sz="1200" u="none" strike="noStrike" dirty="0">
                          <a:effectLst/>
                        </a:rPr>
                        <a:t>En dessous du seuil d'âge spécifique</a:t>
                      </a:r>
                      <a:endParaRPr lang="fr-FR" sz="1200" b="0" i="0" u="none" strike="noStrike" dirty="0">
                        <a:solidFill>
                          <a:srgbClr val="000000"/>
                        </a:solidFill>
                        <a:effectLst/>
                        <a:latin typeface="Arial" panose="020B0604020202020204" pitchFamily="34" charset="0"/>
                      </a:endParaRPr>
                    </a:p>
                  </a:txBody>
                  <a:tcPr marL="9125" marR="9125" marT="9125" marB="0" anchor="ctr"/>
                </a:tc>
                <a:tc>
                  <a:txBody>
                    <a:bodyPr/>
                    <a:lstStyle/>
                    <a:p>
                      <a:pPr algn="r" fontAlgn="ctr"/>
                      <a:r>
                        <a:rPr lang="fr-FR" sz="1200" u="none" strike="noStrike" dirty="0">
                          <a:effectLst/>
                        </a:rPr>
                        <a:t>Au seuil ou au-dessus du seuil d'âge spécifique </a:t>
                      </a:r>
                      <a:endParaRPr lang="fr-FR" sz="1200" b="0" i="0" u="none" strike="noStrike" dirty="0">
                        <a:solidFill>
                          <a:srgbClr val="000000"/>
                        </a:solidFill>
                        <a:effectLst/>
                        <a:latin typeface="Arial" panose="020B0604020202020204" pitchFamily="34" charset="0"/>
                      </a:endParaRPr>
                    </a:p>
                  </a:txBody>
                  <a:tcPr marL="9125" marR="9125" marT="9125" marB="0" anchor="ctr"/>
                </a:tc>
              </a:tr>
              <a:tr h="163292">
                <a:tc>
                  <a:txBody>
                    <a:bodyPr/>
                    <a:lstStyle/>
                    <a:p>
                      <a:pPr algn="ctr" fontAlgn="ctr"/>
                      <a:r>
                        <a:rPr lang="fr-FR" sz="1100" u="none" strike="noStrike">
                          <a:effectLst/>
                        </a:rPr>
                        <a:t> </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ct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Calibri" panose="020F0502020204030204" pitchFamily="34" charset="0"/>
                      </a:endParaRPr>
                    </a:p>
                  </a:txBody>
                  <a:tcPr marL="9125" marR="9125" marT="9125" marB="0" anchor="ctr"/>
                </a:tc>
                <a:tc>
                  <a:txBody>
                    <a:bodyPr/>
                    <a:lstStyle/>
                    <a:p>
                      <a:pPr algn="r" fontAlgn="ctr"/>
                      <a:endParaRPr lang="fr-FR" sz="1100" b="0" i="0" u="none" strike="noStrike" dirty="0">
                        <a:solidFill>
                          <a:srgbClr val="000000"/>
                        </a:solidFill>
                        <a:effectLst/>
                        <a:latin typeface="Calibri" panose="020F050202020403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Calibri" panose="020F050202020403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Calibri" panose="020F0502020204030204" pitchFamily="34" charset="0"/>
                      </a:endParaRPr>
                    </a:p>
                  </a:txBody>
                  <a:tcPr marL="9125" marR="9125" marT="9125" marB="0" anchor="ctr"/>
                </a:tc>
              </a:tr>
              <a:tr h="163292">
                <a:tc>
                  <a:txBody>
                    <a:bodyPr/>
                    <a:lstStyle/>
                    <a:p>
                      <a:pPr algn="just" fontAlgn="ctr"/>
                      <a:r>
                        <a:rPr lang="fr-FR" sz="1100" u="none" strike="noStrike">
                          <a:effectLst/>
                        </a:rPr>
                        <a:t>Bénin</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18,8</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34,9</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72,7</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12,4</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Sexe</a:t>
                      </a:r>
                      <a:endParaRPr lang="fr-FR" sz="1100" b="1" i="0" u="none" strike="noStrike">
                        <a:solidFill>
                          <a:srgbClr val="000000"/>
                        </a:solidFill>
                        <a:effectLst/>
                        <a:latin typeface="Arial" panose="020B0604020202020204" pitchFamily="34" charset="0"/>
                      </a:endParaRPr>
                    </a:p>
                  </a:txBody>
                  <a:tcPr marL="9125" marR="9125" marT="9125" marB="0" anchor="ctr"/>
                </a:tc>
                <a:tc>
                  <a:txBody>
                    <a:bodyPr/>
                    <a:lstStyle/>
                    <a:p>
                      <a:pPr algn="just" fontAlgn="ctr"/>
                      <a:endParaRPr lang="fr-FR" sz="1100" b="1"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Calibri" panose="020F050202020403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Calibri" panose="020F050202020403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Calibri" panose="020F050202020403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Calibri" panose="020F0502020204030204" pitchFamily="34" charset="0"/>
                      </a:endParaRPr>
                    </a:p>
                  </a:txBody>
                  <a:tcPr marL="9125" marR="9125" marT="9125" marB="0" anchor="ctr"/>
                </a:tc>
              </a:tr>
              <a:tr h="163292">
                <a:tc>
                  <a:txBody>
                    <a:bodyPr/>
                    <a:lstStyle/>
                    <a:p>
                      <a:pPr algn="just" fontAlgn="ctr"/>
                      <a:r>
                        <a:rPr lang="fr-FR" sz="1100" u="none" strike="noStrike">
                          <a:effectLst/>
                        </a:rPr>
                        <a:t>Masculin</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18,8</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37,1</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73,9</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8,4</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Féminin</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18,8</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32,5</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71,5</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17</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Département</a:t>
                      </a:r>
                      <a:endParaRPr lang="fr-FR" sz="1100" b="1" i="0" u="none" strike="noStrike">
                        <a:solidFill>
                          <a:srgbClr val="000000"/>
                        </a:solidFill>
                        <a:effectLst/>
                        <a:latin typeface="Arial" panose="020B0604020202020204" pitchFamily="34" charset="0"/>
                      </a:endParaRPr>
                    </a:p>
                  </a:txBody>
                  <a:tcPr marL="9125" marR="9125" marT="9125" marB="0" anchor="ctr"/>
                </a:tc>
                <a:tc>
                  <a:txBody>
                    <a:bodyPr/>
                    <a:lstStyle/>
                    <a:p>
                      <a:pPr algn="just" fontAlgn="ctr"/>
                      <a:endParaRPr lang="fr-FR" sz="1100" b="1"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Calibri" panose="020F050202020403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Calibri" panose="020F0502020204030204" pitchFamily="34" charset="0"/>
                      </a:endParaRPr>
                    </a:p>
                  </a:txBody>
                  <a:tcPr marL="9125" marR="9125" marT="9125" marB="0" anchor="ctr"/>
                </a:tc>
                <a:tc>
                  <a:txBody>
                    <a:bodyPr/>
                    <a:lstStyle/>
                    <a:p>
                      <a:pPr algn="ctr" fontAlgn="ctr"/>
                      <a:endParaRPr lang="fr-FR" sz="1100" b="0" i="0" u="none" strike="noStrike">
                        <a:solidFill>
                          <a:srgbClr val="000000"/>
                        </a:solidFill>
                        <a:effectLst/>
                        <a:latin typeface="Calibri" panose="020F0502020204030204" pitchFamily="34" charset="0"/>
                      </a:endParaRPr>
                    </a:p>
                  </a:txBody>
                  <a:tcPr marL="9125" marR="9125" marT="9125" marB="0" anchor="ctr"/>
                </a:tc>
                <a:tc>
                  <a:txBody>
                    <a:bodyPr/>
                    <a:lstStyle/>
                    <a:p>
                      <a:pPr algn="r" fontAlgn="ctr"/>
                      <a:endParaRPr lang="fr-FR" sz="1100" b="0" i="0" u="none" strike="noStrike" dirty="0">
                        <a:solidFill>
                          <a:srgbClr val="000000"/>
                        </a:solidFill>
                        <a:effectLst/>
                        <a:latin typeface="Calibri" panose="020F0502020204030204" pitchFamily="34" charset="0"/>
                      </a:endParaRPr>
                    </a:p>
                  </a:txBody>
                  <a:tcPr marL="9125" marR="9125" marT="9125" marB="0" anchor="ctr"/>
                </a:tc>
              </a:tr>
              <a:tr h="163292">
                <a:tc>
                  <a:txBody>
                    <a:bodyPr/>
                    <a:lstStyle/>
                    <a:p>
                      <a:pPr algn="just" fontAlgn="ctr"/>
                      <a:r>
                        <a:rPr lang="fr-FR" sz="1100" u="none" strike="noStrike">
                          <a:effectLst/>
                        </a:rPr>
                        <a:t>Alibori</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22,5</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37,1</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60,1</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20,5</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Atacora</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14</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41,1</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58,8</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19,4</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Atlantique</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13,9</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27,4</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79,8</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5,8</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Borgou</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19,4</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41,1</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60,8</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19</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Collines</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17,1</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40,6</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dirty="0">
                          <a:effectLst/>
                        </a:rPr>
                        <a:t>77,9</a:t>
                      </a:r>
                      <a:endParaRPr lang="fr-FR" sz="1100" b="0" i="0" u="none" strike="noStrike" dirty="0">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10,9</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Couffo</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27,6</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dirty="0">
                          <a:effectLst/>
                        </a:rPr>
                        <a:t>53,7</a:t>
                      </a:r>
                      <a:endParaRPr lang="fr-FR" sz="1100" b="0" i="0" u="none" strike="noStrike" dirty="0">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85,9</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11</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Donga</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20,4</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33,3</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73,4</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7,1</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Littoral</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9,6</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12,6</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75,8</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5,8</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Mono</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21,1</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30,7</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79,5</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9,7</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Ouémé</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19,8</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21</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76,1</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8,6</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Plateau</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17,7</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49,9</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71,2</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21,1</a:t>
                      </a:r>
                      <a:endParaRPr lang="fr-FR" sz="1100" b="0" i="0" u="none" strike="noStrike">
                        <a:solidFill>
                          <a:srgbClr val="000000"/>
                        </a:solidFill>
                        <a:effectLst/>
                        <a:latin typeface="Arial" panose="020B0604020202020204" pitchFamily="34" charset="0"/>
                      </a:endParaRPr>
                    </a:p>
                  </a:txBody>
                  <a:tcPr marL="9125" marR="9125" marT="9125" marB="0" anchor="ctr"/>
                </a:tc>
              </a:tr>
              <a:tr h="163292">
                <a:tc>
                  <a:txBody>
                    <a:bodyPr/>
                    <a:lstStyle/>
                    <a:p>
                      <a:pPr algn="just" fontAlgn="ctr"/>
                      <a:r>
                        <a:rPr lang="fr-FR" sz="1100" u="none" strike="noStrike">
                          <a:effectLst/>
                        </a:rPr>
                        <a:t>Zou</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dirty="0">
                          <a:effectLst/>
                        </a:rPr>
                        <a:t>22,8</a:t>
                      </a:r>
                      <a:endParaRPr lang="fr-FR" sz="1100" b="0" i="0" u="none" strike="noStrike" dirty="0">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dirty="0">
                          <a:effectLst/>
                        </a:rPr>
                        <a:t>33,1</a:t>
                      </a:r>
                      <a:endParaRPr lang="fr-FR" sz="1100" b="0" i="0" u="none" strike="noStrike" dirty="0">
                        <a:solidFill>
                          <a:srgbClr val="000000"/>
                        </a:solidFill>
                        <a:effectLst/>
                        <a:latin typeface="Arial" panose="020B0604020202020204" pitchFamily="34" charset="0"/>
                      </a:endParaRPr>
                    </a:p>
                  </a:txBody>
                  <a:tcPr marL="9125" marR="9125" marT="9125" marB="0" anchor="ctr"/>
                </a:tc>
                <a:tc>
                  <a:txBody>
                    <a:bodyPr/>
                    <a:lstStyle/>
                    <a:p>
                      <a:pPr algn="r" fontAlgn="ct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a:effectLst/>
                        </a:rPr>
                        <a:t>76,6</a:t>
                      </a:r>
                      <a:endParaRPr lang="fr-FR" sz="1100" b="0" i="0" u="none" strike="noStrike">
                        <a:solidFill>
                          <a:srgbClr val="000000"/>
                        </a:solidFill>
                        <a:effectLst/>
                        <a:latin typeface="Arial" panose="020B0604020202020204" pitchFamily="34" charset="0"/>
                      </a:endParaRPr>
                    </a:p>
                  </a:txBody>
                  <a:tcPr marL="9125" marR="9125" marT="9125" marB="0" anchor="ctr"/>
                </a:tc>
                <a:tc>
                  <a:txBody>
                    <a:bodyPr/>
                    <a:lstStyle/>
                    <a:p>
                      <a:pPr algn="r" fontAlgn="ctr"/>
                      <a:r>
                        <a:rPr lang="fr-FR" sz="1100" u="none" strike="noStrike" dirty="0">
                          <a:effectLst/>
                        </a:rPr>
                        <a:t>10,6</a:t>
                      </a:r>
                      <a:endParaRPr lang="fr-FR" sz="1100" b="0" i="0" u="none" strike="noStrike" dirty="0">
                        <a:solidFill>
                          <a:srgbClr val="000000"/>
                        </a:solidFill>
                        <a:effectLst/>
                        <a:latin typeface="Arial" panose="020B0604020202020204" pitchFamily="34" charset="0"/>
                      </a:endParaRPr>
                    </a:p>
                  </a:txBody>
                  <a:tcPr marL="9125" marR="9125" marT="9125" marB="0" anchor="ctr"/>
                </a:tc>
              </a:tr>
            </a:tbl>
          </a:graphicData>
        </a:graphic>
      </p:graphicFrame>
    </p:spTree>
    <p:extLst>
      <p:ext uri="{BB962C8B-B14F-4D97-AF65-F5344CB8AC3E}">
        <p14:creationId xmlns:p14="http://schemas.microsoft.com/office/powerpoint/2010/main" val="9751089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3630473391"/>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graphicFrame>
        <p:nvGraphicFramePr>
          <p:cNvPr id="11" name="Graphique 10"/>
          <p:cNvGraphicFramePr>
            <a:graphicFrameLocks/>
          </p:cNvGraphicFramePr>
          <p:nvPr>
            <p:extLst>
              <p:ext uri="{D42A27DB-BD31-4B8C-83A1-F6EECF244321}">
                <p14:modId xmlns:p14="http://schemas.microsoft.com/office/powerpoint/2010/main" val="3944771497"/>
              </p:ext>
            </p:extLst>
          </p:nvPr>
        </p:nvGraphicFramePr>
        <p:xfrm>
          <a:off x="2133600" y="2743200"/>
          <a:ext cx="7391400" cy="2743200"/>
        </p:xfrm>
        <a:graphic>
          <a:graphicData uri="http://schemas.openxmlformats.org/drawingml/2006/chart">
            <c:chart xmlns:c="http://schemas.openxmlformats.org/drawingml/2006/chart" xmlns:r="http://schemas.openxmlformats.org/officeDocument/2006/relationships" r:id="rId9"/>
          </a:graphicData>
        </a:graphic>
      </p:graphicFrame>
      <p:sp>
        <p:nvSpPr>
          <p:cNvPr id="4" name="Rectangle 3"/>
          <p:cNvSpPr/>
          <p:nvPr/>
        </p:nvSpPr>
        <p:spPr>
          <a:xfrm>
            <a:off x="457200" y="1600200"/>
            <a:ext cx="11495455" cy="400110"/>
          </a:xfrm>
          <a:prstGeom prst="rect">
            <a:avLst/>
          </a:prstGeom>
        </p:spPr>
        <p:txBody>
          <a:bodyPr wrap="none">
            <a:spAutoFit/>
          </a:bodyPr>
          <a:lstStyle/>
          <a:p>
            <a:r>
              <a:rPr lang="fr-FR" sz="2000" b="1" dirty="0" smtClean="0">
                <a:solidFill>
                  <a:srgbClr val="008000"/>
                </a:solidFill>
              </a:rPr>
              <a:t>Pourcentage d’enfants de 5-17 ans travaillant </a:t>
            </a:r>
            <a:r>
              <a:rPr lang="fr-FR" sz="2000" b="1" dirty="0">
                <a:solidFill>
                  <a:srgbClr val="008000"/>
                </a:solidFill>
              </a:rPr>
              <a:t>dans des conditions </a:t>
            </a:r>
            <a:r>
              <a:rPr lang="fr-FR" sz="2000" b="1" dirty="0" smtClean="0">
                <a:solidFill>
                  <a:srgbClr val="008000"/>
                </a:solidFill>
              </a:rPr>
              <a:t>dangereuses selon le sexe</a:t>
            </a:r>
            <a:endParaRPr lang="fr-FR" sz="2000" b="1" dirty="0">
              <a:solidFill>
                <a:srgbClr val="008000"/>
              </a:solidFill>
            </a:endParaRPr>
          </a:p>
        </p:txBody>
      </p:sp>
      <p:sp>
        <p:nvSpPr>
          <p:cNvPr id="12" name="Rectangle 11"/>
          <p:cNvSpPr/>
          <p:nvPr/>
        </p:nvSpPr>
        <p:spPr>
          <a:xfrm>
            <a:off x="457200" y="5791200"/>
            <a:ext cx="1287532" cy="230832"/>
          </a:xfrm>
          <a:prstGeom prst="rect">
            <a:avLst/>
          </a:prstGeom>
        </p:spPr>
        <p:txBody>
          <a:bodyPr wrap="none">
            <a:spAutoFit/>
          </a:bodyPr>
          <a:lstStyle/>
          <a:p>
            <a:pPr lvl="0"/>
            <a:r>
              <a:rPr lang="fr-FR" sz="900" b="1" i="1" dirty="0" smtClean="0"/>
              <a:t>Source : MICS, 2014</a:t>
            </a:r>
            <a:endParaRPr lang="fr-FR" sz="900" b="1" i="1" dirty="0"/>
          </a:p>
        </p:txBody>
      </p:sp>
    </p:spTree>
    <p:extLst>
      <p:ext uri="{BB962C8B-B14F-4D97-AF65-F5344CB8AC3E}">
        <p14:creationId xmlns:p14="http://schemas.microsoft.com/office/powerpoint/2010/main" val="28159769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2575711589"/>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4" name="Rectangle 3"/>
          <p:cNvSpPr/>
          <p:nvPr/>
        </p:nvSpPr>
        <p:spPr>
          <a:xfrm>
            <a:off x="457200" y="1600200"/>
            <a:ext cx="10669909" cy="707886"/>
          </a:xfrm>
          <a:prstGeom prst="rect">
            <a:avLst/>
          </a:prstGeom>
        </p:spPr>
        <p:txBody>
          <a:bodyPr wrap="none">
            <a:spAutoFit/>
          </a:bodyPr>
          <a:lstStyle/>
          <a:p>
            <a:r>
              <a:rPr lang="fr-FR" sz="2000" dirty="0" smtClean="0"/>
              <a:t>Pour ce qui est du pourcentage d’enfants travaillant </a:t>
            </a:r>
            <a:r>
              <a:rPr lang="fr-FR" sz="2000" dirty="0"/>
              <a:t>dans des conditions </a:t>
            </a:r>
            <a:r>
              <a:rPr lang="fr-FR" sz="2000" dirty="0" smtClean="0"/>
              <a:t>dangereuses selon </a:t>
            </a:r>
          </a:p>
          <a:p>
            <a:r>
              <a:rPr lang="fr-FR" sz="2000" dirty="0" smtClean="0"/>
              <a:t>le département, on note une différenciation</a:t>
            </a:r>
            <a:endParaRPr lang="fr-FR" sz="2000" dirty="0"/>
          </a:p>
        </p:txBody>
      </p:sp>
      <p:sp>
        <p:nvSpPr>
          <p:cNvPr id="12" name="Rectangle 11"/>
          <p:cNvSpPr/>
          <p:nvPr/>
        </p:nvSpPr>
        <p:spPr>
          <a:xfrm>
            <a:off x="457200" y="5791200"/>
            <a:ext cx="1287532" cy="230832"/>
          </a:xfrm>
          <a:prstGeom prst="rect">
            <a:avLst/>
          </a:prstGeom>
        </p:spPr>
        <p:txBody>
          <a:bodyPr wrap="none">
            <a:spAutoFit/>
          </a:bodyPr>
          <a:lstStyle/>
          <a:p>
            <a:pPr lvl="0"/>
            <a:r>
              <a:rPr lang="fr-FR" sz="900" b="1" i="1" dirty="0" smtClean="0"/>
              <a:t>Source : MICS, 2014</a:t>
            </a:r>
            <a:endParaRPr lang="fr-FR" sz="900" b="1" i="1" dirty="0"/>
          </a:p>
        </p:txBody>
      </p:sp>
      <p:sp>
        <p:nvSpPr>
          <p:cNvPr id="10" name="Rectangle 9"/>
          <p:cNvSpPr/>
          <p:nvPr/>
        </p:nvSpPr>
        <p:spPr>
          <a:xfrm>
            <a:off x="2136085" y="2431483"/>
            <a:ext cx="4942647" cy="3785652"/>
          </a:xfrm>
          <a:prstGeom prst="rect">
            <a:avLst/>
          </a:prstGeom>
        </p:spPr>
        <p:txBody>
          <a:bodyPr wrap="square">
            <a:spAutoFit/>
          </a:bodyPr>
          <a:lstStyle/>
          <a:p>
            <a:pPr marL="285750" indent="-285750">
              <a:buFont typeface="Wingdings" panose="05000000000000000000" pitchFamily="2" charset="2"/>
              <a:buChar char="Ø"/>
            </a:pPr>
            <a:r>
              <a:rPr lang="pt-BR" sz="2000" dirty="0">
                <a:solidFill>
                  <a:srgbClr val="FF0000"/>
                </a:solidFill>
              </a:rPr>
              <a:t>Alibori		52,6%</a:t>
            </a:r>
          </a:p>
          <a:p>
            <a:pPr marL="285750" indent="-285750">
              <a:buFont typeface="Wingdings" panose="05000000000000000000" pitchFamily="2" charset="2"/>
              <a:buChar char="Ø"/>
            </a:pPr>
            <a:r>
              <a:rPr lang="pt-BR" sz="2000" dirty="0"/>
              <a:t>Atacora		38%</a:t>
            </a:r>
          </a:p>
          <a:p>
            <a:pPr marL="285750" indent="-285750">
              <a:buFont typeface="Wingdings" panose="05000000000000000000" pitchFamily="2" charset="2"/>
              <a:buChar char="Ø"/>
            </a:pPr>
            <a:r>
              <a:rPr lang="pt-BR" sz="2000" dirty="0"/>
              <a:t>Atlantique	</a:t>
            </a:r>
            <a:r>
              <a:rPr lang="pt-BR" sz="2000" dirty="0" smtClean="0"/>
              <a:t>	23</a:t>
            </a:r>
            <a:r>
              <a:rPr lang="pt-BR" sz="2000" dirty="0"/>
              <a:t>%</a:t>
            </a:r>
          </a:p>
          <a:p>
            <a:pPr marL="285750" indent="-285750">
              <a:buFont typeface="Wingdings" panose="05000000000000000000" pitchFamily="2" charset="2"/>
              <a:buChar char="Ø"/>
            </a:pPr>
            <a:r>
              <a:rPr lang="pt-BR" sz="2000" dirty="0"/>
              <a:t>Borgou		48,7%</a:t>
            </a:r>
          </a:p>
          <a:p>
            <a:pPr marL="285750" indent="-285750">
              <a:buFont typeface="Wingdings" panose="05000000000000000000" pitchFamily="2" charset="2"/>
              <a:buChar char="Ø"/>
            </a:pPr>
            <a:r>
              <a:rPr lang="pt-BR" sz="2000" dirty="0"/>
              <a:t>Collines		43,6%</a:t>
            </a:r>
          </a:p>
          <a:p>
            <a:pPr marL="285750" indent="-285750">
              <a:buFont typeface="Wingdings" panose="05000000000000000000" pitchFamily="2" charset="2"/>
              <a:buChar char="Ø"/>
            </a:pPr>
            <a:r>
              <a:rPr lang="pt-BR" sz="2000" dirty="0">
                <a:solidFill>
                  <a:srgbClr val="FF0000"/>
                </a:solidFill>
              </a:rPr>
              <a:t>Couffo		78,8%</a:t>
            </a:r>
          </a:p>
          <a:p>
            <a:pPr marL="285750" indent="-285750">
              <a:buFont typeface="Wingdings" panose="05000000000000000000" pitchFamily="2" charset="2"/>
              <a:buChar char="Ø"/>
            </a:pPr>
            <a:r>
              <a:rPr lang="pt-BR" sz="2000" dirty="0"/>
              <a:t>Donga		32,2%</a:t>
            </a:r>
          </a:p>
          <a:p>
            <a:pPr marL="285750" indent="-285750">
              <a:buFont typeface="Wingdings" panose="05000000000000000000" pitchFamily="2" charset="2"/>
              <a:buChar char="Ø"/>
            </a:pPr>
            <a:r>
              <a:rPr lang="pt-BR" sz="2000" dirty="0"/>
              <a:t>Littoral		11,9%</a:t>
            </a:r>
          </a:p>
          <a:p>
            <a:pPr marL="285750" indent="-285750">
              <a:buFont typeface="Wingdings" panose="05000000000000000000" pitchFamily="2" charset="2"/>
              <a:buChar char="Ø"/>
            </a:pPr>
            <a:r>
              <a:rPr lang="pt-BR" sz="2000" dirty="0"/>
              <a:t>Mono		38%</a:t>
            </a:r>
          </a:p>
          <a:p>
            <a:pPr marL="285750" indent="-285750">
              <a:buFont typeface="Wingdings" panose="05000000000000000000" pitchFamily="2" charset="2"/>
              <a:buChar char="Ø"/>
            </a:pPr>
            <a:r>
              <a:rPr lang="pt-BR" sz="2000" dirty="0"/>
              <a:t>Ouémé		23%</a:t>
            </a:r>
          </a:p>
          <a:p>
            <a:pPr marL="285750" indent="-285750">
              <a:buFont typeface="Wingdings" panose="05000000000000000000" pitchFamily="2" charset="2"/>
              <a:buChar char="Ø"/>
            </a:pPr>
            <a:r>
              <a:rPr lang="pt-BR" sz="2000" dirty="0">
                <a:solidFill>
                  <a:srgbClr val="FF0000"/>
                </a:solidFill>
              </a:rPr>
              <a:t>Plateau		51,2%</a:t>
            </a:r>
          </a:p>
          <a:p>
            <a:pPr marL="285750" indent="-285750">
              <a:buFont typeface="Wingdings" panose="05000000000000000000" pitchFamily="2" charset="2"/>
              <a:buChar char="Ø"/>
            </a:pPr>
            <a:r>
              <a:rPr lang="pt-BR" sz="2000" dirty="0"/>
              <a:t>Zou		</a:t>
            </a:r>
            <a:r>
              <a:rPr lang="pt-BR" sz="2000" dirty="0" smtClean="0"/>
              <a:t>	37</a:t>
            </a:r>
            <a:r>
              <a:rPr lang="pt-BR" sz="2000" dirty="0"/>
              <a:t>%</a:t>
            </a:r>
          </a:p>
        </p:txBody>
      </p:sp>
    </p:spTree>
    <p:extLst>
      <p:ext uri="{BB962C8B-B14F-4D97-AF65-F5344CB8AC3E}">
        <p14:creationId xmlns:p14="http://schemas.microsoft.com/office/powerpoint/2010/main" val="19008239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2575711589"/>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4" name="Rectangle 3"/>
          <p:cNvSpPr/>
          <p:nvPr/>
        </p:nvSpPr>
        <p:spPr>
          <a:xfrm>
            <a:off x="457200" y="1600200"/>
            <a:ext cx="11430000" cy="707886"/>
          </a:xfrm>
          <a:prstGeom prst="rect">
            <a:avLst/>
          </a:prstGeom>
        </p:spPr>
        <p:txBody>
          <a:bodyPr wrap="square">
            <a:spAutoFit/>
          </a:bodyPr>
          <a:lstStyle/>
          <a:p>
            <a:r>
              <a:rPr lang="fr-FR" sz="2000" b="1" dirty="0" smtClean="0">
                <a:solidFill>
                  <a:srgbClr val="008000"/>
                </a:solidFill>
              </a:rPr>
              <a:t>Pourcentage d’enfants travaillant </a:t>
            </a:r>
            <a:r>
              <a:rPr lang="fr-FR" sz="2000" b="1" dirty="0">
                <a:solidFill>
                  <a:srgbClr val="008000"/>
                </a:solidFill>
              </a:rPr>
              <a:t>dans des conditions </a:t>
            </a:r>
            <a:r>
              <a:rPr lang="fr-FR" sz="2000" b="1" dirty="0" smtClean="0">
                <a:solidFill>
                  <a:srgbClr val="008000"/>
                </a:solidFill>
              </a:rPr>
              <a:t>dangereuses selon le milieu de résidence</a:t>
            </a:r>
            <a:endParaRPr lang="fr-FR" sz="2000" b="1" dirty="0">
              <a:solidFill>
                <a:srgbClr val="008000"/>
              </a:solidFill>
            </a:endParaRPr>
          </a:p>
        </p:txBody>
      </p:sp>
      <p:sp>
        <p:nvSpPr>
          <p:cNvPr id="12" name="Rectangle 11"/>
          <p:cNvSpPr/>
          <p:nvPr/>
        </p:nvSpPr>
        <p:spPr>
          <a:xfrm>
            <a:off x="457200" y="5791200"/>
            <a:ext cx="1287532" cy="230832"/>
          </a:xfrm>
          <a:prstGeom prst="rect">
            <a:avLst/>
          </a:prstGeom>
        </p:spPr>
        <p:txBody>
          <a:bodyPr wrap="none">
            <a:spAutoFit/>
          </a:bodyPr>
          <a:lstStyle/>
          <a:p>
            <a:pPr lvl="0"/>
            <a:r>
              <a:rPr lang="fr-FR" sz="900" b="1" i="1" dirty="0" smtClean="0"/>
              <a:t>Source : MICS, 2014</a:t>
            </a:r>
            <a:endParaRPr lang="fr-FR" sz="900" b="1" i="1" dirty="0"/>
          </a:p>
        </p:txBody>
      </p:sp>
      <p:graphicFrame>
        <p:nvGraphicFramePr>
          <p:cNvPr id="11" name="Graphique 10"/>
          <p:cNvGraphicFramePr>
            <a:graphicFrameLocks/>
          </p:cNvGraphicFramePr>
          <p:nvPr>
            <p:extLst>
              <p:ext uri="{D42A27DB-BD31-4B8C-83A1-F6EECF244321}">
                <p14:modId xmlns:p14="http://schemas.microsoft.com/office/powerpoint/2010/main" val="2908291135"/>
              </p:ext>
            </p:extLst>
          </p:nvPr>
        </p:nvGraphicFramePr>
        <p:xfrm>
          <a:off x="2971800" y="2895600"/>
          <a:ext cx="6400800" cy="2743200"/>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38904462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a:buClr>
                <a:srgbClr val="FFC000"/>
              </a:buClr>
            </a:pPr>
            <a:r>
              <a:rPr lang="fr-FR" sz="2800" dirty="0" smtClean="0">
                <a:latin typeface="+mn-lt"/>
              </a:rPr>
              <a:t>Introduction </a:t>
            </a:r>
            <a:endParaRPr lang="fr-FR" sz="2800" dirty="0" smtClean="0">
              <a:latin typeface="+mn-lt"/>
            </a:endParaRPr>
          </a:p>
          <a:p>
            <a:pPr>
              <a:buClr>
                <a:srgbClr val="FFC000"/>
              </a:buClr>
            </a:pPr>
            <a:endParaRPr lang="fr-FR" sz="2800" dirty="0" smtClean="0">
              <a:latin typeface="+mn-lt"/>
            </a:endParaRPr>
          </a:p>
          <a:p>
            <a:pPr>
              <a:buClr>
                <a:srgbClr val="FFC000"/>
              </a:buClr>
            </a:pPr>
            <a:r>
              <a:rPr lang="fr-FR" sz="2800" dirty="0" smtClean="0">
                <a:latin typeface="+mn-lt"/>
              </a:rPr>
              <a:t>Sources de </a:t>
            </a:r>
            <a:r>
              <a:rPr lang="fr-FR" sz="2800" dirty="0" smtClean="0">
                <a:latin typeface="+mn-lt"/>
              </a:rPr>
              <a:t>données</a:t>
            </a:r>
          </a:p>
          <a:p>
            <a:pPr>
              <a:buClr>
                <a:srgbClr val="FFC000"/>
              </a:buClr>
            </a:pPr>
            <a:endParaRPr lang="fr-FR" sz="2800" dirty="0">
              <a:latin typeface="+mn-lt"/>
            </a:endParaRPr>
          </a:p>
          <a:p>
            <a:pPr>
              <a:buClr>
                <a:srgbClr val="FFC000"/>
              </a:buClr>
            </a:pPr>
            <a:r>
              <a:rPr lang="fr-FR" sz="2800" dirty="0" smtClean="0">
                <a:latin typeface="+mn-lt"/>
              </a:rPr>
              <a:t>Principaux résultats</a:t>
            </a:r>
          </a:p>
          <a:p>
            <a:pPr>
              <a:buClr>
                <a:srgbClr val="FFC000"/>
              </a:buClr>
            </a:pPr>
            <a:endParaRPr lang="fr-FR" sz="2800" dirty="0" smtClean="0">
              <a:latin typeface="+mn-lt"/>
            </a:endParaRPr>
          </a:p>
          <a:p>
            <a:pPr>
              <a:buClr>
                <a:srgbClr val="FFC000"/>
              </a:buClr>
            </a:pPr>
            <a:r>
              <a:rPr lang="fr-FR" sz="2800" dirty="0" smtClean="0">
                <a:latin typeface="+mn-lt"/>
              </a:rPr>
              <a:t>Conclusion</a:t>
            </a:r>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1509061682"/>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Tree>
    <p:extLst>
      <p:ext uri="{BB962C8B-B14F-4D97-AF65-F5344CB8AC3E}">
        <p14:creationId xmlns:p14="http://schemas.microsoft.com/office/powerpoint/2010/main" val="1884863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1218698733"/>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4" name="Rectangle 3"/>
          <p:cNvSpPr/>
          <p:nvPr/>
        </p:nvSpPr>
        <p:spPr>
          <a:xfrm>
            <a:off x="304800" y="1600200"/>
            <a:ext cx="11277600" cy="707886"/>
          </a:xfrm>
          <a:prstGeom prst="rect">
            <a:avLst/>
          </a:prstGeom>
        </p:spPr>
        <p:txBody>
          <a:bodyPr wrap="square">
            <a:spAutoFit/>
          </a:bodyPr>
          <a:lstStyle/>
          <a:p>
            <a:r>
              <a:rPr lang="fr-FR" sz="2000" b="1" dirty="0" smtClean="0">
                <a:solidFill>
                  <a:srgbClr val="008000"/>
                </a:solidFill>
              </a:rPr>
              <a:t>Pourcentage d’enfants travaillant </a:t>
            </a:r>
            <a:r>
              <a:rPr lang="fr-FR" sz="2000" b="1" dirty="0">
                <a:solidFill>
                  <a:srgbClr val="008000"/>
                </a:solidFill>
              </a:rPr>
              <a:t>dans des conditions </a:t>
            </a:r>
            <a:r>
              <a:rPr lang="fr-FR" sz="2000" b="1" dirty="0" smtClean="0">
                <a:solidFill>
                  <a:srgbClr val="008000"/>
                </a:solidFill>
              </a:rPr>
              <a:t>dangereuses selon l’indice </a:t>
            </a:r>
            <a:r>
              <a:rPr lang="fr-FR" sz="2000" b="1" dirty="0">
                <a:solidFill>
                  <a:srgbClr val="008000"/>
                </a:solidFill>
              </a:rPr>
              <a:t>de bien-être économique</a:t>
            </a:r>
          </a:p>
        </p:txBody>
      </p:sp>
      <p:sp>
        <p:nvSpPr>
          <p:cNvPr id="12" name="Rectangle 11"/>
          <p:cNvSpPr/>
          <p:nvPr/>
        </p:nvSpPr>
        <p:spPr>
          <a:xfrm>
            <a:off x="457200" y="5791200"/>
            <a:ext cx="1287532" cy="230832"/>
          </a:xfrm>
          <a:prstGeom prst="rect">
            <a:avLst/>
          </a:prstGeom>
        </p:spPr>
        <p:txBody>
          <a:bodyPr wrap="none">
            <a:spAutoFit/>
          </a:bodyPr>
          <a:lstStyle/>
          <a:p>
            <a:pPr lvl="0"/>
            <a:r>
              <a:rPr lang="fr-FR" sz="900" b="1" i="1" dirty="0" smtClean="0"/>
              <a:t>Source : MICS, 2014</a:t>
            </a:r>
            <a:endParaRPr lang="fr-FR" sz="900" b="1" i="1" dirty="0"/>
          </a:p>
        </p:txBody>
      </p:sp>
      <p:graphicFrame>
        <p:nvGraphicFramePr>
          <p:cNvPr id="11" name="Graphique 10"/>
          <p:cNvGraphicFramePr>
            <a:graphicFrameLocks/>
          </p:cNvGraphicFramePr>
          <p:nvPr>
            <p:extLst>
              <p:ext uri="{D42A27DB-BD31-4B8C-83A1-F6EECF244321}">
                <p14:modId xmlns:p14="http://schemas.microsoft.com/office/powerpoint/2010/main" val="1257918404"/>
              </p:ext>
            </p:extLst>
          </p:nvPr>
        </p:nvGraphicFramePr>
        <p:xfrm>
          <a:off x="2895600" y="2819400"/>
          <a:ext cx="6400800" cy="2743200"/>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32590059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2245398009"/>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10" name="Rectangle 9"/>
          <p:cNvSpPr/>
          <p:nvPr/>
        </p:nvSpPr>
        <p:spPr>
          <a:xfrm>
            <a:off x="457200" y="1600200"/>
            <a:ext cx="11125200" cy="3785652"/>
          </a:xfrm>
          <a:prstGeom prst="rect">
            <a:avLst/>
          </a:prstGeom>
        </p:spPr>
        <p:txBody>
          <a:bodyPr wrap="square">
            <a:spAutoFit/>
          </a:bodyPr>
          <a:lstStyle/>
          <a:p>
            <a:pPr marL="285750" indent="-285750">
              <a:buClr>
                <a:srgbClr val="FFC000"/>
              </a:buClr>
              <a:buFont typeface="Wingdings" panose="05000000000000000000" pitchFamily="2" charset="2"/>
              <a:buChar char="Ø"/>
            </a:pPr>
            <a:r>
              <a:rPr lang="fr-FR" sz="2400" dirty="0" smtClean="0"/>
              <a:t>Selon les résultats de l’EDS 2011-2012 parmi </a:t>
            </a:r>
            <a:r>
              <a:rPr lang="fr-FR" sz="2400" dirty="0"/>
              <a:t>les enfants de 5-14 ans, </a:t>
            </a:r>
            <a:r>
              <a:rPr lang="fr-FR" sz="2400" dirty="0" smtClean="0"/>
              <a:t>on constate </a:t>
            </a:r>
            <a:r>
              <a:rPr lang="fr-FR" sz="2400" dirty="0"/>
              <a:t>que 71 % fréquentent l’école et 26 % </a:t>
            </a:r>
            <a:r>
              <a:rPr lang="fr-FR" sz="2400" dirty="0" smtClean="0"/>
              <a:t>travaillent;</a:t>
            </a:r>
          </a:p>
          <a:p>
            <a:pPr marL="285750" indent="-285750">
              <a:buClr>
                <a:srgbClr val="FFC000"/>
              </a:buClr>
              <a:buFont typeface="Wingdings" panose="05000000000000000000" pitchFamily="2" charset="2"/>
              <a:buChar char="Ø"/>
            </a:pPr>
            <a:r>
              <a:rPr lang="fr-FR" sz="2400" dirty="0"/>
              <a:t>La proportion d’enfants </a:t>
            </a:r>
            <a:r>
              <a:rPr lang="fr-FR" sz="2400" dirty="0" smtClean="0"/>
              <a:t>de 5-14 </a:t>
            </a:r>
            <a:r>
              <a:rPr lang="fr-FR" sz="2400" dirty="0"/>
              <a:t>ans fréquentant l’école parmi ceux qui travaillent varie avec l’âge : 72 % chez les 5-11 ans contre 59 </a:t>
            </a:r>
            <a:r>
              <a:rPr lang="fr-FR" sz="2400" dirty="0" smtClean="0"/>
              <a:t>% chez </a:t>
            </a:r>
            <a:r>
              <a:rPr lang="fr-FR" sz="2400" dirty="0"/>
              <a:t>les 12-14 </a:t>
            </a:r>
            <a:r>
              <a:rPr lang="fr-FR" sz="2400" dirty="0" smtClean="0"/>
              <a:t>ans;</a:t>
            </a:r>
          </a:p>
          <a:p>
            <a:pPr marL="285750" indent="-285750">
              <a:buClr>
                <a:srgbClr val="FFC000"/>
              </a:buClr>
              <a:buFont typeface="Wingdings" panose="05000000000000000000" pitchFamily="2" charset="2"/>
              <a:buChar char="Ø"/>
            </a:pPr>
            <a:r>
              <a:rPr lang="fr-FR" sz="2400" dirty="0" smtClean="0"/>
              <a:t>Elle (proportion) varie </a:t>
            </a:r>
            <a:r>
              <a:rPr lang="fr-FR" sz="2400" dirty="0"/>
              <a:t>également selon le sexe (67 % chez les filles contre 73 % chez les garçons</a:t>
            </a:r>
            <a:r>
              <a:rPr lang="fr-FR" sz="2400" dirty="0" smtClean="0"/>
              <a:t>);</a:t>
            </a:r>
          </a:p>
          <a:p>
            <a:pPr marL="285750" indent="-285750">
              <a:buClr>
                <a:srgbClr val="FFC000"/>
              </a:buClr>
              <a:buFont typeface="Wingdings" panose="05000000000000000000" pitchFamily="2" charset="2"/>
              <a:buChar char="Ø"/>
            </a:pPr>
            <a:r>
              <a:rPr lang="fr-FR" sz="2400" dirty="0" smtClean="0"/>
              <a:t>Elle est </a:t>
            </a:r>
            <a:r>
              <a:rPr lang="fr-FR" sz="2400" dirty="0"/>
              <a:t>plus importante en milieu urbain (77 %) qu’en milieu rural (67 %) et augmente avec le niveau de </a:t>
            </a:r>
            <a:r>
              <a:rPr lang="fr-FR" sz="2400" dirty="0" smtClean="0"/>
              <a:t>bien-être économique </a:t>
            </a:r>
            <a:r>
              <a:rPr lang="fr-FR" sz="2400" dirty="0"/>
              <a:t>du ménage dans lequel vit </a:t>
            </a:r>
            <a:r>
              <a:rPr lang="fr-FR" sz="2400" dirty="0" smtClean="0"/>
              <a:t>l’enfant.</a:t>
            </a:r>
            <a:endParaRPr lang="fr-FR" sz="2400" dirty="0"/>
          </a:p>
        </p:txBody>
      </p:sp>
    </p:spTree>
    <p:extLst>
      <p:ext uri="{BB962C8B-B14F-4D97-AF65-F5344CB8AC3E}">
        <p14:creationId xmlns:p14="http://schemas.microsoft.com/office/powerpoint/2010/main" val="12528201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2245398009"/>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10" name="Rectangle 9"/>
          <p:cNvSpPr/>
          <p:nvPr/>
        </p:nvSpPr>
        <p:spPr>
          <a:xfrm>
            <a:off x="457200" y="1600200"/>
            <a:ext cx="11430000" cy="3416320"/>
          </a:xfrm>
          <a:prstGeom prst="rect">
            <a:avLst/>
          </a:prstGeom>
        </p:spPr>
        <p:txBody>
          <a:bodyPr wrap="square">
            <a:spAutoFit/>
          </a:bodyPr>
          <a:lstStyle/>
          <a:p>
            <a:pPr marL="285750" indent="-285750">
              <a:lnSpc>
                <a:spcPct val="150000"/>
              </a:lnSpc>
              <a:buClr>
                <a:srgbClr val="FFC000"/>
              </a:buClr>
              <a:buFont typeface="Wingdings" panose="05000000000000000000" pitchFamily="2" charset="2"/>
              <a:buChar char="Ø"/>
            </a:pPr>
            <a:r>
              <a:rPr lang="fr-FR" sz="2400" dirty="0" smtClean="0"/>
              <a:t>Cette proportion varie de </a:t>
            </a:r>
            <a:r>
              <a:rPr lang="fr-FR" sz="2400" dirty="0"/>
              <a:t>52 % chez les enfants des ménages du quintile le plus bas à </a:t>
            </a:r>
            <a:r>
              <a:rPr lang="fr-FR" sz="2400" dirty="0" smtClean="0"/>
              <a:t>88% </a:t>
            </a:r>
            <a:r>
              <a:rPr lang="fr-FR" sz="2400" dirty="0"/>
              <a:t>chez ceux des ménages du quintile le </a:t>
            </a:r>
            <a:r>
              <a:rPr lang="fr-FR" sz="2400" dirty="0" smtClean="0"/>
              <a:t>plus élevé;</a:t>
            </a:r>
          </a:p>
          <a:p>
            <a:pPr marL="285750" indent="-285750">
              <a:lnSpc>
                <a:spcPct val="150000"/>
              </a:lnSpc>
              <a:buClr>
                <a:srgbClr val="FFC000"/>
              </a:buClr>
              <a:buFont typeface="Wingdings" panose="05000000000000000000" pitchFamily="2" charset="2"/>
              <a:buChar char="Ø"/>
            </a:pPr>
            <a:r>
              <a:rPr lang="fr-FR" sz="2400" dirty="0" smtClean="0"/>
              <a:t>Toutefois cette </a:t>
            </a:r>
            <a:r>
              <a:rPr lang="fr-FR" sz="2400" dirty="0"/>
              <a:t>proportion augmente avec le niveau d’instruction de la mère de l’enfant : de </a:t>
            </a:r>
            <a:r>
              <a:rPr lang="fr-FR" sz="2400" dirty="0" smtClean="0"/>
              <a:t>68% chez les </a:t>
            </a:r>
            <a:r>
              <a:rPr lang="fr-FR" sz="2400" dirty="0"/>
              <a:t>enfants des mères sans niveau d’instruction, elle passe à </a:t>
            </a:r>
            <a:r>
              <a:rPr lang="fr-FR" sz="2400" dirty="0" smtClean="0"/>
              <a:t>90% </a:t>
            </a:r>
            <a:r>
              <a:rPr lang="fr-FR" sz="2400" dirty="0"/>
              <a:t>chez ceux dont les mères ont un </a:t>
            </a:r>
            <a:r>
              <a:rPr lang="fr-FR" sz="2400" dirty="0" smtClean="0"/>
              <a:t>niveau primaire </a:t>
            </a:r>
            <a:r>
              <a:rPr lang="fr-FR" sz="2400" dirty="0"/>
              <a:t>puis à 100 % chez ceux des mères de niveau secondaire 2nd cycle ou </a:t>
            </a:r>
            <a:r>
              <a:rPr lang="fr-FR" sz="2400" dirty="0" smtClean="0"/>
              <a:t>plus.</a:t>
            </a:r>
            <a:endParaRPr lang="fr-FR" sz="2400" dirty="0"/>
          </a:p>
        </p:txBody>
      </p:sp>
    </p:spTree>
    <p:extLst>
      <p:ext uri="{BB962C8B-B14F-4D97-AF65-F5344CB8AC3E}">
        <p14:creationId xmlns:p14="http://schemas.microsoft.com/office/powerpoint/2010/main" val="8702914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3691559234"/>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10" name="Rectangle 9"/>
          <p:cNvSpPr/>
          <p:nvPr/>
        </p:nvSpPr>
        <p:spPr>
          <a:xfrm>
            <a:off x="457200" y="1600200"/>
            <a:ext cx="11430000" cy="4893647"/>
          </a:xfrm>
          <a:prstGeom prst="rect">
            <a:avLst/>
          </a:prstGeom>
        </p:spPr>
        <p:txBody>
          <a:bodyPr wrap="square">
            <a:spAutoFit/>
          </a:bodyPr>
          <a:lstStyle/>
          <a:p>
            <a:pPr marL="285750" indent="-285750">
              <a:lnSpc>
                <a:spcPct val="150000"/>
              </a:lnSpc>
              <a:buClr>
                <a:srgbClr val="FFC000"/>
              </a:buClr>
              <a:buFont typeface="Wingdings" panose="05000000000000000000" pitchFamily="2" charset="2"/>
              <a:buChar char="Ø"/>
            </a:pPr>
            <a:r>
              <a:rPr lang="fr-FR" sz="2400" dirty="0"/>
              <a:t>S</a:t>
            </a:r>
            <a:r>
              <a:rPr lang="fr-FR" sz="2400" dirty="0" smtClean="0"/>
              <a:t>elon les résultats d RGPH4, au </a:t>
            </a:r>
            <a:r>
              <a:rPr lang="fr-FR" sz="2400" dirty="0"/>
              <a:t>Bénin, 21,5 % de l’ensemble des jeunes garçons et filles de 12 à 14 ans mariés et 12,2% de l’ensemble des jeunes de 10 à 11 ans mariés étaient en cours de scolarisation en </a:t>
            </a:r>
            <a:r>
              <a:rPr lang="fr-FR" sz="2400" dirty="0" smtClean="0"/>
              <a:t>2013;</a:t>
            </a:r>
          </a:p>
          <a:p>
            <a:pPr marL="285750" indent="-285750">
              <a:lnSpc>
                <a:spcPct val="150000"/>
              </a:lnSpc>
              <a:buClr>
                <a:srgbClr val="FFC000"/>
              </a:buClr>
              <a:buFont typeface="Wingdings" panose="05000000000000000000" pitchFamily="2" charset="2"/>
              <a:buChar char="Ø"/>
            </a:pPr>
            <a:r>
              <a:rPr lang="fr-FR" sz="2400" dirty="0" smtClean="0"/>
              <a:t>Les </a:t>
            </a:r>
            <a:r>
              <a:rPr lang="fr-FR" sz="2400" dirty="0"/>
              <a:t>filles sont de 17,5% parmi les 12 à 14 ans et de 9,3% parmi les 10 à 11 </a:t>
            </a:r>
            <a:r>
              <a:rPr lang="fr-FR" sz="2400" dirty="0" smtClean="0"/>
              <a:t>ans;</a:t>
            </a:r>
          </a:p>
          <a:p>
            <a:pPr marL="285750" indent="-285750">
              <a:lnSpc>
                <a:spcPct val="150000"/>
              </a:lnSpc>
              <a:buClr>
                <a:srgbClr val="FFC000"/>
              </a:buClr>
              <a:buFont typeface="Wingdings" panose="05000000000000000000" pitchFamily="2" charset="2"/>
              <a:buChar char="Ø"/>
            </a:pPr>
            <a:r>
              <a:rPr lang="fr-FR" sz="2400" dirty="0" smtClean="0"/>
              <a:t>les </a:t>
            </a:r>
            <a:r>
              <a:rPr lang="fr-FR" sz="2400" dirty="0"/>
              <a:t>garçons, plus nombreux dans le système éducatifs sont de 31,1% chez les 12 à 14 ans et 23,8% chez les 10 à 11 </a:t>
            </a:r>
            <a:r>
              <a:rPr lang="fr-FR" sz="2400" dirty="0" smtClean="0"/>
              <a:t>ans;</a:t>
            </a:r>
          </a:p>
          <a:p>
            <a:pPr marL="285750" indent="-285750">
              <a:lnSpc>
                <a:spcPct val="150000"/>
              </a:lnSpc>
              <a:buClr>
                <a:srgbClr val="FFC000"/>
              </a:buClr>
              <a:buFont typeface="Wingdings" panose="05000000000000000000" pitchFamily="2" charset="2"/>
              <a:buChar char="Ø"/>
            </a:pPr>
            <a:r>
              <a:rPr lang="fr-FR" sz="2400" dirty="0"/>
              <a:t>La grande majorité de ces jeunes de 12 à </a:t>
            </a:r>
            <a:r>
              <a:rPr lang="fr-FR" sz="2400" dirty="0" smtClean="0"/>
              <a:t>14 ans </a:t>
            </a:r>
            <a:r>
              <a:rPr lang="fr-FR" sz="2400" dirty="0"/>
              <a:t>n’a jamais mis </a:t>
            </a:r>
            <a:r>
              <a:rPr lang="fr-FR" sz="2400" dirty="0" smtClean="0"/>
              <a:t>pieds </a:t>
            </a:r>
            <a:r>
              <a:rPr lang="fr-FR" sz="2400" dirty="0"/>
              <a:t>à l’école (61,2</a:t>
            </a:r>
            <a:r>
              <a:rPr lang="fr-FR" sz="2400" dirty="0" smtClean="0"/>
              <a:t>%).</a:t>
            </a:r>
          </a:p>
          <a:p>
            <a:pPr marL="285750" indent="-285750">
              <a:buClr>
                <a:srgbClr val="FFC000"/>
              </a:buClr>
              <a:buFont typeface="Wingdings" panose="05000000000000000000" pitchFamily="2" charset="2"/>
              <a:buChar char="Ø"/>
            </a:pPr>
            <a:endParaRPr lang="fr-FR" sz="2400" dirty="0"/>
          </a:p>
        </p:txBody>
      </p:sp>
    </p:spTree>
    <p:extLst>
      <p:ext uri="{BB962C8B-B14F-4D97-AF65-F5344CB8AC3E}">
        <p14:creationId xmlns:p14="http://schemas.microsoft.com/office/powerpoint/2010/main" val="16021725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3691559234"/>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10" name="Rectangle 9"/>
          <p:cNvSpPr/>
          <p:nvPr/>
        </p:nvSpPr>
        <p:spPr>
          <a:xfrm>
            <a:off x="457200" y="1600200"/>
            <a:ext cx="11430000" cy="3600986"/>
          </a:xfrm>
          <a:prstGeom prst="rect">
            <a:avLst/>
          </a:prstGeom>
        </p:spPr>
        <p:txBody>
          <a:bodyPr wrap="square">
            <a:spAutoFit/>
          </a:bodyPr>
          <a:lstStyle/>
          <a:p>
            <a:pPr marL="285750" indent="-285750">
              <a:lnSpc>
                <a:spcPct val="150000"/>
              </a:lnSpc>
              <a:buClr>
                <a:srgbClr val="FFC000"/>
              </a:buClr>
              <a:buFont typeface="Wingdings" panose="05000000000000000000" pitchFamily="2" charset="2"/>
              <a:buChar char="Ø"/>
            </a:pPr>
            <a:r>
              <a:rPr lang="fr-FR" sz="2400" dirty="0" smtClean="0"/>
              <a:t>Cette situation est plus prononcée chez les 10-11 ans mariés, 68,1% n’ont jamais fréquenté;</a:t>
            </a:r>
          </a:p>
          <a:p>
            <a:pPr marL="285750" indent="-285750">
              <a:lnSpc>
                <a:spcPct val="150000"/>
              </a:lnSpc>
              <a:buClr>
                <a:srgbClr val="FFC000"/>
              </a:buClr>
              <a:buFont typeface="Wingdings" panose="05000000000000000000" pitchFamily="2" charset="2"/>
              <a:buChar char="Ø"/>
            </a:pPr>
            <a:r>
              <a:rPr lang="fr-FR" sz="2400" dirty="0"/>
              <a:t>Dans une certaine mesure on y trouve dans ce groupe 23 % qui ont un niveau </a:t>
            </a:r>
            <a:r>
              <a:rPr lang="fr-FR" sz="2400" dirty="0" smtClean="0"/>
              <a:t>primaire</a:t>
            </a:r>
            <a:endParaRPr lang="fr-FR" sz="2400" dirty="0"/>
          </a:p>
          <a:p>
            <a:pPr marL="285750" indent="-285750">
              <a:buClr>
                <a:srgbClr val="FFC000"/>
              </a:buClr>
              <a:buFont typeface="Wingdings" panose="05000000000000000000" pitchFamily="2" charset="2"/>
              <a:buChar char="Ø"/>
            </a:pPr>
            <a:endParaRPr lang="fr-FR" sz="2400" dirty="0"/>
          </a:p>
          <a:p>
            <a:pPr marL="285750" indent="-285750">
              <a:lnSpc>
                <a:spcPct val="150000"/>
              </a:lnSpc>
              <a:buClr>
                <a:srgbClr val="FFC000"/>
              </a:buClr>
              <a:buFont typeface="Wingdings" panose="05000000000000000000" pitchFamily="2" charset="2"/>
              <a:buChar char="Ø"/>
            </a:pPr>
            <a:endParaRPr lang="fr-FR" sz="2400" dirty="0" smtClean="0"/>
          </a:p>
          <a:p>
            <a:pPr marL="285750" indent="-285750">
              <a:buClr>
                <a:srgbClr val="FFC000"/>
              </a:buClr>
              <a:buFont typeface="Wingdings" panose="05000000000000000000" pitchFamily="2" charset="2"/>
              <a:buChar char="Ø"/>
            </a:pPr>
            <a:endParaRPr lang="fr-FR" sz="2400" dirty="0"/>
          </a:p>
        </p:txBody>
      </p:sp>
    </p:spTree>
    <p:extLst>
      <p:ext uri="{BB962C8B-B14F-4D97-AF65-F5344CB8AC3E}">
        <p14:creationId xmlns:p14="http://schemas.microsoft.com/office/powerpoint/2010/main" val="32892718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3526055012"/>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10" name="Rectangle 9"/>
          <p:cNvSpPr/>
          <p:nvPr/>
        </p:nvSpPr>
        <p:spPr>
          <a:xfrm>
            <a:off x="381000" y="1530281"/>
            <a:ext cx="11430000" cy="6001643"/>
          </a:xfrm>
          <a:prstGeom prst="rect">
            <a:avLst/>
          </a:prstGeom>
        </p:spPr>
        <p:txBody>
          <a:bodyPr wrap="square">
            <a:spAutoFit/>
          </a:bodyPr>
          <a:lstStyle/>
          <a:p>
            <a:pPr lvl="0">
              <a:buClr>
                <a:srgbClr val="FFC000"/>
              </a:buClr>
            </a:pPr>
            <a:r>
              <a:rPr lang="fr-FR" sz="2400" b="1" dirty="0" smtClean="0">
                <a:solidFill>
                  <a:srgbClr val="008000"/>
                </a:solidFill>
              </a:rPr>
              <a:t>Enfants à risque:</a:t>
            </a:r>
          </a:p>
          <a:p>
            <a:pPr lvl="0">
              <a:buClr>
                <a:srgbClr val="FFC000"/>
              </a:buClr>
            </a:pPr>
            <a:endParaRPr lang="fr-FR" sz="2400" b="1" dirty="0" smtClean="0">
              <a:solidFill>
                <a:srgbClr val="008000"/>
              </a:solidFill>
            </a:endParaRPr>
          </a:p>
          <a:p>
            <a:pPr marL="285750" lvl="0" indent="-285750">
              <a:buClr>
                <a:srgbClr val="FFC000"/>
              </a:buClr>
              <a:buFont typeface="Wingdings" panose="05000000000000000000" pitchFamily="2" charset="2"/>
              <a:buChar char="Ø"/>
            </a:pPr>
            <a:r>
              <a:rPr lang="fr-FR" sz="2400" dirty="0" smtClean="0"/>
              <a:t>Résident </a:t>
            </a:r>
            <a:r>
              <a:rPr lang="fr-FR" sz="2400" dirty="0"/>
              <a:t>en milieu </a:t>
            </a:r>
            <a:r>
              <a:rPr lang="fr-FR" sz="2400" dirty="0" smtClean="0"/>
              <a:t>rural ;</a:t>
            </a:r>
          </a:p>
          <a:p>
            <a:pPr marL="285750" lvl="0" indent="-285750">
              <a:buClr>
                <a:srgbClr val="FFC000"/>
              </a:buClr>
              <a:buFont typeface="Wingdings" panose="05000000000000000000" pitchFamily="2" charset="2"/>
              <a:buChar char="Ø"/>
            </a:pPr>
            <a:endParaRPr lang="fr-FR" sz="2400" dirty="0" smtClean="0"/>
          </a:p>
          <a:p>
            <a:pPr marL="285750" indent="-285750">
              <a:buClr>
                <a:srgbClr val="FFC000"/>
              </a:buClr>
              <a:buFont typeface="Wingdings" panose="05000000000000000000" pitchFamily="2" charset="2"/>
              <a:buChar char="Ø"/>
            </a:pPr>
            <a:r>
              <a:rPr lang="fr-FR" sz="2400" dirty="0" smtClean="0"/>
              <a:t>les </a:t>
            </a:r>
            <a:r>
              <a:rPr lang="fr-FR" sz="2400" dirty="0"/>
              <a:t>départements de l’</a:t>
            </a:r>
            <a:r>
              <a:rPr lang="fr-FR" sz="2400" dirty="0" err="1"/>
              <a:t>Atacora</a:t>
            </a:r>
            <a:r>
              <a:rPr lang="fr-FR" sz="2400" dirty="0"/>
              <a:t>, de l’Alibori, du Borgou, du Couffo, des Collines et </a:t>
            </a:r>
            <a:r>
              <a:rPr lang="fr-FR" sz="2400" dirty="0" smtClean="0"/>
              <a:t>du </a:t>
            </a:r>
            <a:r>
              <a:rPr lang="fr-FR" sz="2400" dirty="0" smtClean="0"/>
              <a:t>Plateau sont les plus exposés ;</a:t>
            </a:r>
          </a:p>
          <a:p>
            <a:pPr marL="285750" indent="-285750">
              <a:buClr>
                <a:srgbClr val="FFC000"/>
              </a:buClr>
              <a:buFont typeface="Wingdings" panose="05000000000000000000" pitchFamily="2" charset="2"/>
              <a:buChar char="Ø"/>
            </a:pPr>
            <a:endParaRPr lang="fr-FR" sz="2400" dirty="0"/>
          </a:p>
          <a:p>
            <a:pPr marL="285750" indent="-285750">
              <a:buClr>
                <a:srgbClr val="FFC000"/>
              </a:buClr>
              <a:buFont typeface="Wingdings" panose="05000000000000000000" pitchFamily="2" charset="2"/>
              <a:buChar char="Ø"/>
            </a:pPr>
            <a:r>
              <a:rPr lang="fr-FR" sz="2400" dirty="0" smtClean="0"/>
              <a:t>Sont âgés </a:t>
            </a:r>
            <a:r>
              <a:rPr lang="fr-FR" sz="2400" dirty="0"/>
              <a:t>de 12-14 ans et de 15-17 </a:t>
            </a:r>
            <a:r>
              <a:rPr lang="fr-FR" sz="2400" dirty="0" smtClean="0"/>
              <a:t>ans ;</a:t>
            </a:r>
          </a:p>
          <a:p>
            <a:pPr marL="285750" indent="-285750">
              <a:buClr>
                <a:srgbClr val="FFC000"/>
              </a:buClr>
              <a:buFont typeface="Wingdings" panose="05000000000000000000" pitchFamily="2" charset="2"/>
              <a:buChar char="Ø"/>
            </a:pPr>
            <a:endParaRPr lang="fr-FR" sz="2400" dirty="0"/>
          </a:p>
          <a:p>
            <a:pPr marL="285750" indent="-285750">
              <a:buClr>
                <a:srgbClr val="FFC000"/>
              </a:buClr>
              <a:buFont typeface="Wingdings" panose="05000000000000000000" pitchFamily="2" charset="2"/>
              <a:buChar char="Ø"/>
            </a:pPr>
            <a:r>
              <a:rPr lang="fr-FR" sz="2400" dirty="0"/>
              <a:t>Ne </a:t>
            </a:r>
            <a:r>
              <a:rPr lang="fr-FR" sz="2400" dirty="0" smtClean="0"/>
              <a:t>fréquentent </a:t>
            </a:r>
            <a:r>
              <a:rPr lang="fr-FR" sz="2400" dirty="0"/>
              <a:t>pas </a:t>
            </a:r>
            <a:r>
              <a:rPr lang="fr-FR" sz="2400" dirty="0" smtClean="0"/>
              <a:t>l’école ;</a:t>
            </a:r>
          </a:p>
          <a:p>
            <a:pPr marL="285750" indent="-285750">
              <a:buClr>
                <a:srgbClr val="FFC000"/>
              </a:buClr>
              <a:buFont typeface="Wingdings" panose="05000000000000000000" pitchFamily="2" charset="2"/>
              <a:buChar char="Ø"/>
            </a:pPr>
            <a:endParaRPr lang="fr-FR" sz="2400" dirty="0"/>
          </a:p>
          <a:p>
            <a:pPr marL="285750" indent="-285750">
              <a:buClr>
                <a:srgbClr val="FFC000"/>
              </a:buClr>
              <a:buFont typeface="Wingdings" panose="05000000000000000000" pitchFamily="2" charset="2"/>
              <a:buChar char="Ø"/>
            </a:pPr>
            <a:r>
              <a:rPr lang="fr-FR" sz="2400" dirty="0" smtClean="0"/>
              <a:t>Sont ceux dont </a:t>
            </a:r>
            <a:r>
              <a:rPr lang="fr-FR" sz="2400" dirty="0"/>
              <a:t>les mères n’ont aucun niveau </a:t>
            </a:r>
            <a:r>
              <a:rPr lang="fr-FR" sz="2400" dirty="0" smtClean="0"/>
              <a:t>d’instruction ;</a:t>
            </a:r>
          </a:p>
          <a:p>
            <a:pPr marL="285750" indent="-285750">
              <a:buClr>
                <a:srgbClr val="FFC000"/>
              </a:buClr>
              <a:buFont typeface="Wingdings" panose="05000000000000000000" pitchFamily="2" charset="2"/>
              <a:buChar char="Ø"/>
            </a:pPr>
            <a:endParaRPr lang="fr-FR" sz="2400" dirty="0"/>
          </a:p>
          <a:p>
            <a:pPr marL="285750" indent="-285750">
              <a:buClr>
                <a:srgbClr val="FFC000"/>
              </a:buClr>
              <a:buFont typeface="Wingdings" panose="05000000000000000000" pitchFamily="2" charset="2"/>
              <a:buChar char="Ø"/>
            </a:pPr>
            <a:r>
              <a:rPr lang="fr-FR" sz="2400" dirty="0" smtClean="0"/>
              <a:t>Sont ceux vivant </a:t>
            </a:r>
            <a:r>
              <a:rPr lang="fr-FR" sz="2400" dirty="0"/>
              <a:t>dans les ménages plus pauvres et </a:t>
            </a:r>
            <a:r>
              <a:rPr lang="fr-FR" sz="2400" dirty="0" smtClean="0"/>
              <a:t>pauvres .</a:t>
            </a:r>
            <a:endParaRPr lang="fr-FR" sz="2400" dirty="0"/>
          </a:p>
          <a:p>
            <a:pPr marL="285750" lvl="0" indent="-285750">
              <a:buClr>
                <a:srgbClr val="FFC000"/>
              </a:buClr>
              <a:buFont typeface="Wingdings" panose="05000000000000000000" pitchFamily="2" charset="2"/>
              <a:buChar char="Ø"/>
            </a:pPr>
            <a:endParaRPr lang="fr-FR" sz="2400" dirty="0"/>
          </a:p>
          <a:p>
            <a:pPr marL="285750" indent="-285750">
              <a:buClr>
                <a:srgbClr val="FFC000"/>
              </a:buClr>
              <a:buFont typeface="Wingdings" panose="05000000000000000000" pitchFamily="2" charset="2"/>
              <a:buChar char="Ø"/>
            </a:pPr>
            <a:endParaRPr lang="fr-FR" sz="2400" dirty="0"/>
          </a:p>
        </p:txBody>
      </p:sp>
    </p:spTree>
    <p:extLst>
      <p:ext uri="{BB962C8B-B14F-4D97-AF65-F5344CB8AC3E}">
        <p14:creationId xmlns:p14="http://schemas.microsoft.com/office/powerpoint/2010/main" val="4354232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Diagramme 5"/>
          <p:cNvGraphicFramePr/>
          <p:nvPr>
            <p:extLst>
              <p:ext uri="{D42A27DB-BD31-4B8C-83A1-F6EECF244321}">
                <p14:modId xmlns:p14="http://schemas.microsoft.com/office/powerpoint/2010/main" val="3933293436"/>
              </p:ext>
            </p:extLst>
          </p:nvPr>
        </p:nvGraphicFramePr>
        <p:xfrm>
          <a:off x="1676400" y="1524000"/>
          <a:ext cx="8915400" cy="213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oupe 2"/>
          <p:cNvGrpSpPr/>
          <p:nvPr/>
        </p:nvGrpSpPr>
        <p:grpSpPr>
          <a:xfrm>
            <a:off x="5486400" y="6172200"/>
            <a:ext cx="2057400" cy="457200"/>
            <a:chOff x="4038600" y="6172200"/>
            <a:chExt cx="2057400" cy="523220"/>
          </a:xfrm>
        </p:grpSpPr>
        <p:sp>
          <p:nvSpPr>
            <p:cNvPr id="4" name="ZoneTexte 3"/>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5" name="Image 4"/>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Tree>
    <p:extLst>
      <p:ext uri="{BB962C8B-B14F-4D97-AF65-F5344CB8AC3E}">
        <p14:creationId xmlns:p14="http://schemas.microsoft.com/office/powerpoint/2010/main" val="34221509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34985150"/>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4" name="Rectangle 3"/>
          <p:cNvSpPr/>
          <p:nvPr/>
        </p:nvSpPr>
        <p:spPr>
          <a:xfrm>
            <a:off x="180975" y="1676400"/>
            <a:ext cx="11706225" cy="4524315"/>
          </a:xfrm>
          <a:prstGeom prst="rect">
            <a:avLst/>
          </a:prstGeom>
        </p:spPr>
        <p:txBody>
          <a:bodyPr wrap="square">
            <a:spAutoFit/>
          </a:bodyPr>
          <a:lstStyle/>
          <a:p>
            <a:pPr marL="342900" indent="-342900" algn="just" eaLnBrk="1" hangingPunct="1">
              <a:lnSpc>
                <a:spcPct val="150000"/>
              </a:lnSpc>
              <a:buClr>
                <a:srgbClr val="FFC000"/>
              </a:buClr>
              <a:buFont typeface="Wingdings" panose="05000000000000000000" pitchFamily="2" charset="2"/>
              <a:buChar char="q"/>
            </a:pPr>
            <a:r>
              <a:rPr lang="fr-FR" sz="2400" dirty="0" smtClean="0"/>
              <a:t>Les enfants, couche d’importance pour l’avenir d’une nation</a:t>
            </a:r>
          </a:p>
          <a:p>
            <a:pPr marL="342900" indent="-342900" algn="just" eaLnBrk="1" hangingPunct="1">
              <a:lnSpc>
                <a:spcPct val="150000"/>
              </a:lnSpc>
              <a:buClr>
                <a:srgbClr val="FFC000"/>
              </a:buClr>
              <a:buFont typeface="Wingdings" panose="05000000000000000000" pitchFamily="2" charset="2"/>
              <a:buChar char="q"/>
            </a:pPr>
            <a:endParaRPr lang="fr-FR" sz="2400" dirty="0"/>
          </a:p>
          <a:p>
            <a:pPr marL="342900" indent="-342900" algn="just" eaLnBrk="1" hangingPunct="1">
              <a:lnSpc>
                <a:spcPct val="150000"/>
              </a:lnSpc>
              <a:buClr>
                <a:srgbClr val="FFC000"/>
              </a:buClr>
              <a:buFont typeface="Wingdings" panose="05000000000000000000" pitchFamily="2" charset="2"/>
              <a:buChar char="q"/>
            </a:pPr>
            <a:r>
              <a:rPr lang="fr-FR" sz="2400" dirty="0" smtClean="0"/>
              <a:t>Les enfants victimes de plusieurs maux dont le travail des enfants</a:t>
            </a:r>
          </a:p>
          <a:p>
            <a:pPr marL="342900" indent="-342900" algn="just" eaLnBrk="1" hangingPunct="1">
              <a:lnSpc>
                <a:spcPct val="150000"/>
              </a:lnSpc>
              <a:buClr>
                <a:srgbClr val="FFC000"/>
              </a:buClr>
              <a:buFont typeface="Wingdings" panose="05000000000000000000" pitchFamily="2" charset="2"/>
              <a:buChar char="q"/>
            </a:pPr>
            <a:endParaRPr lang="fr-FR" sz="2400" dirty="0"/>
          </a:p>
          <a:p>
            <a:pPr marL="342900" indent="-342900" algn="just" eaLnBrk="1" hangingPunct="1">
              <a:lnSpc>
                <a:spcPct val="150000"/>
              </a:lnSpc>
              <a:buClr>
                <a:srgbClr val="FFC000"/>
              </a:buClr>
              <a:buFont typeface="Wingdings" panose="05000000000000000000" pitchFamily="2" charset="2"/>
              <a:buChar char="q"/>
            </a:pPr>
            <a:r>
              <a:rPr lang="fr-FR" sz="2400" dirty="0" smtClean="0"/>
              <a:t>Enfants en dessous de l’âge légal exposé au travail</a:t>
            </a:r>
          </a:p>
          <a:p>
            <a:pPr marL="342900" indent="-342900" algn="just" eaLnBrk="1" hangingPunct="1">
              <a:lnSpc>
                <a:spcPct val="150000"/>
              </a:lnSpc>
              <a:buClr>
                <a:srgbClr val="FFC000"/>
              </a:buClr>
              <a:buFont typeface="Wingdings" panose="05000000000000000000" pitchFamily="2" charset="2"/>
              <a:buChar char="q"/>
            </a:pPr>
            <a:endParaRPr lang="fr-FR" sz="2400" dirty="0"/>
          </a:p>
          <a:p>
            <a:pPr marL="342900" indent="-342900" algn="just" eaLnBrk="1" hangingPunct="1">
              <a:lnSpc>
                <a:spcPct val="150000"/>
              </a:lnSpc>
              <a:buClr>
                <a:srgbClr val="FFC000"/>
              </a:buClr>
              <a:buFont typeface="Wingdings" panose="05000000000000000000" pitchFamily="2" charset="2"/>
              <a:buChar char="q"/>
            </a:pPr>
            <a:r>
              <a:rPr lang="fr-FR" sz="2400" dirty="0" smtClean="0"/>
              <a:t>Le travail des enfants peut </a:t>
            </a:r>
            <a:r>
              <a:rPr lang="fr-FR" sz="2400" dirty="0" smtClean="0"/>
              <a:t>compromettre le </a:t>
            </a:r>
            <a:r>
              <a:rPr lang="fr-FR" sz="2400" dirty="0"/>
              <a:t>développement physique, mental, social ou éducatif</a:t>
            </a:r>
            <a:r>
              <a:rPr lang="fr-FR" sz="2400" dirty="0" smtClean="0"/>
              <a:t>.</a:t>
            </a:r>
            <a:endParaRPr lang="fr-FR" sz="2400" dirty="0"/>
          </a:p>
        </p:txBody>
      </p:sp>
    </p:spTree>
    <p:extLst>
      <p:ext uri="{BB962C8B-B14F-4D97-AF65-F5344CB8AC3E}">
        <p14:creationId xmlns:p14="http://schemas.microsoft.com/office/powerpoint/2010/main" val="20543537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1700622401"/>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4" name="Rectangle 3"/>
          <p:cNvSpPr/>
          <p:nvPr/>
        </p:nvSpPr>
        <p:spPr>
          <a:xfrm>
            <a:off x="152400" y="1323518"/>
            <a:ext cx="11887200" cy="4801314"/>
          </a:xfrm>
          <a:prstGeom prst="rect">
            <a:avLst/>
          </a:prstGeom>
        </p:spPr>
        <p:txBody>
          <a:bodyPr wrap="square">
            <a:spAutoFit/>
          </a:bodyPr>
          <a:lstStyle/>
          <a:p>
            <a:pPr algn="just" eaLnBrk="1" hangingPunct="1"/>
            <a:endParaRPr lang="fr-FR" dirty="0"/>
          </a:p>
          <a:p>
            <a:pPr marL="342900" indent="-342900" algn="just">
              <a:lnSpc>
                <a:spcPct val="150000"/>
              </a:lnSpc>
              <a:buClr>
                <a:srgbClr val="FFC000"/>
              </a:buClr>
              <a:buFont typeface="Wingdings" panose="05000000000000000000" pitchFamily="2" charset="2"/>
              <a:buChar char="q"/>
            </a:pPr>
            <a:r>
              <a:rPr lang="fr-FR" sz="2400" dirty="0"/>
              <a:t>Au cours de </a:t>
            </a:r>
            <a:r>
              <a:rPr lang="fr-FR" sz="2400" dirty="0" smtClean="0"/>
              <a:t>l’enquête MICS (Enquête par grappe à indicateurs multiples), </a:t>
            </a:r>
            <a:r>
              <a:rPr lang="fr-FR" sz="2400" dirty="0"/>
              <a:t>le module sur le travail des enfants a été administré pour les enfants âgés de 5-17 ans et </a:t>
            </a:r>
            <a:r>
              <a:rPr lang="fr-FR" sz="2400" dirty="0" smtClean="0"/>
              <a:t>comporte </a:t>
            </a:r>
            <a:r>
              <a:rPr lang="fr-FR" sz="2400" dirty="0"/>
              <a:t>des questions relatives au type de travail qu’effectue l'enfant et au nombre d'heures pour lequel </a:t>
            </a:r>
            <a:r>
              <a:rPr lang="fr-FR" sz="2400" dirty="0" smtClean="0"/>
              <a:t>il/elle </a:t>
            </a:r>
            <a:r>
              <a:rPr lang="fr-FR" sz="2400" dirty="0"/>
              <a:t>est engagé(e). Les données sont collectées à la fois sur les activités économiques (travail rémunéré ou non pour un non-membre du ménage, travail dans une ferme ou une entreprise familiale) et le travail </a:t>
            </a:r>
            <a:r>
              <a:rPr lang="fr-FR" sz="2400" dirty="0" smtClean="0"/>
              <a:t>domestique. </a:t>
            </a:r>
            <a:r>
              <a:rPr lang="fr-FR" sz="2400" dirty="0"/>
              <a:t>Le module collecte également des informations sur les conditions de travail dangereuses</a:t>
            </a:r>
          </a:p>
        </p:txBody>
      </p:sp>
    </p:spTree>
    <p:extLst>
      <p:ext uri="{BB962C8B-B14F-4D97-AF65-F5344CB8AC3E}">
        <p14:creationId xmlns:p14="http://schemas.microsoft.com/office/powerpoint/2010/main" val="14970251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623655494"/>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5" name="Rectangle 4"/>
          <p:cNvSpPr/>
          <p:nvPr/>
        </p:nvSpPr>
        <p:spPr>
          <a:xfrm>
            <a:off x="123825" y="1449270"/>
            <a:ext cx="11811000" cy="4616648"/>
          </a:xfrm>
          <a:prstGeom prst="rect">
            <a:avLst/>
          </a:prstGeom>
        </p:spPr>
        <p:txBody>
          <a:bodyPr wrap="square">
            <a:spAutoFit/>
          </a:bodyPr>
          <a:lstStyle/>
          <a:p>
            <a:pPr marL="457200" indent="-457200" algn="just">
              <a:lnSpc>
                <a:spcPct val="150000"/>
              </a:lnSpc>
              <a:buClr>
                <a:srgbClr val="FFC000"/>
              </a:buClr>
              <a:buFont typeface="Wingdings" panose="05000000000000000000" pitchFamily="2" charset="2"/>
              <a:buChar char="q"/>
            </a:pPr>
            <a:r>
              <a:rPr lang="fr-LU" sz="2400" dirty="0" smtClean="0"/>
              <a:t>MICS : Enquête </a:t>
            </a:r>
            <a:r>
              <a:rPr lang="fr-LU" sz="2400" dirty="0"/>
              <a:t>par grappe à indicateurs </a:t>
            </a:r>
            <a:r>
              <a:rPr lang="fr-LU" sz="2400" dirty="0" smtClean="0"/>
              <a:t>multiples</a:t>
            </a:r>
            <a:endParaRPr lang="fr-FR" sz="2400" dirty="0"/>
          </a:p>
          <a:p>
            <a:pPr marL="457200" indent="-457200" algn="just">
              <a:lnSpc>
                <a:spcPct val="150000"/>
              </a:lnSpc>
              <a:buClr>
                <a:srgbClr val="FFC000"/>
              </a:buClr>
              <a:buFont typeface="Wingdings" panose="05000000000000000000" pitchFamily="2" charset="2"/>
              <a:buChar char="q"/>
            </a:pPr>
            <a:r>
              <a:rPr lang="fr-FR" sz="2400" dirty="0"/>
              <a:t>MICS est conçu pour recueillir des indicateurs clés comparables au niveau international et utilisés </a:t>
            </a:r>
            <a:r>
              <a:rPr lang="fr-FR" sz="2400" dirty="0" smtClean="0"/>
              <a:t>afin d’évaluer </a:t>
            </a:r>
            <a:r>
              <a:rPr lang="fr-FR" sz="2400" dirty="0"/>
              <a:t>la situation des enfants et des femmes dans les domaines de la santé, </a:t>
            </a:r>
            <a:r>
              <a:rPr lang="fr-FR" sz="2400" dirty="0" smtClean="0"/>
              <a:t>de l'éducation</a:t>
            </a:r>
            <a:r>
              <a:rPr lang="fr-FR" sz="2400" dirty="0"/>
              <a:t>, </a:t>
            </a:r>
            <a:r>
              <a:rPr lang="fr-FR" sz="2400" dirty="0" smtClean="0"/>
              <a:t>de la </a:t>
            </a:r>
            <a:r>
              <a:rPr lang="fr-FR" sz="2400" dirty="0"/>
              <a:t>protection et </a:t>
            </a:r>
            <a:r>
              <a:rPr lang="fr-FR" sz="2400" dirty="0" smtClean="0"/>
              <a:t>du VIH/SIDA;</a:t>
            </a:r>
          </a:p>
          <a:p>
            <a:pPr marL="457200" indent="-457200" algn="just">
              <a:lnSpc>
                <a:spcPct val="150000"/>
              </a:lnSpc>
              <a:buClr>
                <a:srgbClr val="FFC000"/>
              </a:buClr>
              <a:buFont typeface="Wingdings" panose="05000000000000000000" pitchFamily="2" charset="2"/>
              <a:buChar char="q"/>
            </a:pPr>
            <a:r>
              <a:rPr lang="fr-FR" sz="2400" dirty="0"/>
              <a:t>Echantillon de </a:t>
            </a:r>
            <a:r>
              <a:rPr lang="fr-FR" sz="2400" dirty="0" smtClean="0"/>
              <a:t>MICS (14 000 ménages) </a:t>
            </a:r>
            <a:r>
              <a:rPr lang="fr-FR" sz="2400" dirty="0"/>
              <a:t>est représentatif au niveau national et dans les 12 départements, basé sur un sondage </a:t>
            </a:r>
            <a:r>
              <a:rPr lang="fr-FR" sz="2400" dirty="0" smtClean="0"/>
              <a:t>stratifié </a:t>
            </a:r>
            <a:r>
              <a:rPr lang="fr-FR" sz="2400" dirty="0"/>
              <a:t>à deux degrés;</a:t>
            </a:r>
          </a:p>
          <a:p>
            <a:pPr marL="457200" indent="-457200" algn="just">
              <a:lnSpc>
                <a:spcPct val="150000"/>
              </a:lnSpc>
              <a:buClr>
                <a:srgbClr val="FFC000"/>
              </a:buClr>
              <a:buFont typeface="Wingdings" panose="05000000000000000000" pitchFamily="2" charset="2"/>
              <a:buChar char="q"/>
            </a:pPr>
            <a:r>
              <a:rPr lang="fr-FR" sz="2400" dirty="0"/>
              <a:t>Base de sondage utilisée est celui du </a:t>
            </a:r>
            <a:r>
              <a:rPr lang="fr-FR" sz="2400" dirty="0" smtClean="0"/>
              <a:t>dernier recensement </a:t>
            </a:r>
            <a:r>
              <a:rPr lang="fr-FR" sz="2400" dirty="0"/>
              <a:t>de </a:t>
            </a:r>
            <a:r>
              <a:rPr lang="fr-FR" sz="2400" dirty="0" smtClean="0"/>
              <a:t>mai 2013.</a:t>
            </a:r>
            <a:endParaRPr lang="fr-FR" sz="2800" dirty="0"/>
          </a:p>
          <a:p>
            <a:pPr marL="457200" indent="-457200" algn="just">
              <a:lnSpc>
                <a:spcPct val="150000"/>
              </a:lnSpc>
              <a:buClr>
                <a:srgbClr val="FFC000"/>
              </a:buClr>
              <a:buFont typeface="Wingdings" panose="05000000000000000000" pitchFamily="2" charset="2"/>
              <a:buChar char="q"/>
            </a:pPr>
            <a:endParaRPr lang="fr-FR" sz="2800" dirty="0"/>
          </a:p>
        </p:txBody>
      </p:sp>
    </p:spTree>
    <p:extLst>
      <p:ext uri="{BB962C8B-B14F-4D97-AF65-F5344CB8AC3E}">
        <p14:creationId xmlns:p14="http://schemas.microsoft.com/office/powerpoint/2010/main" val="12617129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3661337575"/>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5" name="Rectangle 4"/>
          <p:cNvSpPr/>
          <p:nvPr/>
        </p:nvSpPr>
        <p:spPr>
          <a:xfrm>
            <a:off x="123825" y="1449270"/>
            <a:ext cx="11811000" cy="5170646"/>
          </a:xfrm>
          <a:prstGeom prst="rect">
            <a:avLst/>
          </a:prstGeom>
        </p:spPr>
        <p:txBody>
          <a:bodyPr wrap="square">
            <a:spAutoFit/>
          </a:bodyPr>
          <a:lstStyle/>
          <a:p>
            <a:pPr marL="457200" indent="-457200" algn="just">
              <a:lnSpc>
                <a:spcPct val="150000"/>
              </a:lnSpc>
              <a:buClr>
                <a:srgbClr val="FFC000"/>
              </a:buClr>
              <a:buFont typeface="Wingdings" panose="05000000000000000000" pitchFamily="2" charset="2"/>
              <a:buChar char="q"/>
            </a:pPr>
            <a:r>
              <a:rPr lang="fr-LU" sz="2400" dirty="0" smtClean="0"/>
              <a:t>RGPH4 : </a:t>
            </a:r>
            <a:r>
              <a:rPr lang="fr-FR" sz="2400" dirty="0"/>
              <a:t>quatrième Recensement Général de la Population et de l’Habitation </a:t>
            </a:r>
            <a:r>
              <a:rPr lang="fr-FR" sz="2400" dirty="0" smtClean="0"/>
              <a:t>a permis d’actualiser des indicateurs </a:t>
            </a:r>
            <a:r>
              <a:rPr lang="fr-FR" sz="2400" dirty="0"/>
              <a:t>de suivi des programmes notamment </a:t>
            </a:r>
            <a:r>
              <a:rPr lang="fr-FR" sz="2400" dirty="0" smtClean="0"/>
              <a:t>:</a:t>
            </a:r>
          </a:p>
          <a:p>
            <a:pPr marL="457200" indent="-457200" algn="just">
              <a:lnSpc>
                <a:spcPct val="150000"/>
              </a:lnSpc>
              <a:buClr>
                <a:srgbClr val="FFC000"/>
              </a:buClr>
              <a:buFont typeface="Wingdings" panose="05000000000000000000" pitchFamily="2" charset="2"/>
              <a:buChar char="q"/>
            </a:pPr>
            <a:endParaRPr lang="fr-FR" sz="2800" dirty="0"/>
          </a:p>
          <a:p>
            <a:pPr marL="457200" indent="-457200" algn="just">
              <a:lnSpc>
                <a:spcPct val="150000"/>
              </a:lnSpc>
              <a:buClr>
                <a:srgbClr val="FFC000"/>
              </a:buClr>
              <a:buFont typeface="Wingdings" panose="05000000000000000000" pitchFamily="2" charset="2"/>
              <a:buChar char="q"/>
            </a:pPr>
            <a:r>
              <a:rPr lang="fr-FR" sz="2400" dirty="0"/>
              <a:t>Connaître l’effectif total de la population résidente de l’ensemble du pays et des divisions administratives </a:t>
            </a:r>
            <a:r>
              <a:rPr lang="fr-FR" sz="2400" dirty="0" smtClean="0"/>
              <a:t>;</a:t>
            </a:r>
          </a:p>
          <a:p>
            <a:pPr marL="457200" indent="-457200" algn="just">
              <a:lnSpc>
                <a:spcPct val="150000"/>
              </a:lnSpc>
              <a:buClr>
                <a:srgbClr val="FFC000"/>
              </a:buClr>
              <a:buFont typeface="Wingdings" panose="05000000000000000000" pitchFamily="2" charset="2"/>
              <a:buChar char="q"/>
            </a:pPr>
            <a:endParaRPr lang="fr-FR" sz="2400" dirty="0" smtClean="0"/>
          </a:p>
          <a:p>
            <a:pPr marL="457200" indent="-457200" algn="just">
              <a:lnSpc>
                <a:spcPct val="150000"/>
              </a:lnSpc>
              <a:buClr>
                <a:srgbClr val="FFC000"/>
              </a:buClr>
              <a:buFont typeface="Wingdings" panose="05000000000000000000" pitchFamily="2" charset="2"/>
              <a:buChar char="q"/>
            </a:pPr>
            <a:r>
              <a:rPr lang="fr-FR" sz="2400" dirty="0"/>
              <a:t>Mesurer l’ampleur du travail des enfants et du phénomène des enfants placés </a:t>
            </a:r>
            <a:r>
              <a:rPr lang="fr-FR" sz="2400" dirty="0" smtClean="0"/>
              <a:t>;</a:t>
            </a:r>
          </a:p>
          <a:p>
            <a:pPr marL="457200" indent="-457200" algn="just">
              <a:lnSpc>
                <a:spcPct val="150000"/>
              </a:lnSpc>
              <a:buClr>
                <a:srgbClr val="FFC000"/>
              </a:buClr>
              <a:buFont typeface="Wingdings" panose="05000000000000000000" pitchFamily="2" charset="2"/>
              <a:buChar char="q"/>
            </a:pPr>
            <a:endParaRPr lang="fr-FR" sz="2400" dirty="0"/>
          </a:p>
          <a:p>
            <a:pPr marL="457200" indent="-457200" algn="just">
              <a:lnSpc>
                <a:spcPct val="150000"/>
              </a:lnSpc>
              <a:buClr>
                <a:srgbClr val="FFC000"/>
              </a:buClr>
              <a:buFont typeface="Wingdings" panose="05000000000000000000" pitchFamily="2" charset="2"/>
              <a:buChar char="q"/>
            </a:pPr>
            <a:r>
              <a:rPr lang="fr-FR" sz="2400" dirty="0" smtClean="0"/>
              <a:t>Identifier </a:t>
            </a:r>
            <a:r>
              <a:rPr lang="fr-FR" sz="2400" dirty="0"/>
              <a:t>les facteurs déterminants de la scolarisation au </a:t>
            </a:r>
            <a:r>
              <a:rPr lang="fr-FR" sz="2400" dirty="0" smtClean="0"/>
              <a:t>Bénin,</a:t>
            </a:r>
            <a:endParaRPr lang="fr-LU" sz="2400" dirty="0" smtClean="0"/>
          </a:p>
        </p:txBody>
      </p:sp>
    </p:spTree>
    <p:extLst>
      <p:ext uri="{BB962C8B-B14F-4D97-AF65-F5344CB8AC3E}">
        <p14:creationId xmlns:p14="http://schemas.microsoft.com/office/powerpoint/2010/main" val="33366187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2774527476"/>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4" name="Rectangle 3"/>
          <p:cNvSpPr/>
          <p:nvPr/>
        </p:nvSpPr>
        <p:spPr>
          <a:xfrm>
            <a:off x="576262" y="6188560"/>
            <a:ext cx="1396536" cy="230832"/>
          </a:xfrm>
          <a:prstGeom prst="rect">
            <a:avLst/>
          </a:prstGeom>
        </p:spPr>
        <p:txBody>
          <a:bodyPr wrap="none">
            <a:spAutoFit/>
          </a:bodyPr>
          <a:lstStyle/>
          <a:p>
            <a:pPr lvl="0"/>
            <a:r>
              <a:rPr lang="fr-FR" sz="900" b="1" i="1" dirty="0" smtClean="0"/>
              <a:t>Source : RGPH4, 2013</a:t>
            </a:r>
            <a:endParaRPr lang="fr-FR" sz="900" b="1" i="1" dirty="0"/>
          </a:p>
        </p:txBody>
      </p:sp>
      <p:graphicFrame>
        <p:nvGraphicFramePr>
          <p:cNvPr id="12" name="Graphique 11"/>
          <p:cNvGraphicFramePr>
            <a:graphicFrameLocks/>
          </p:cNvGraphicFramePr>
          <p:nvPr>
            <p:extLst>
              <p:ext uri="{D42A27DB-BD31-4B8C-83A1-F6EECF244321}">
                <p14:modId xmlns:p14="http://schemas.microsoft.com/office/powerpoint/2010/main" val="3995407008"/>
              </p:ext>
            </p:extLst>
          </p:nvPr>
        </p:nvGraphicFramePr>
        <p:xfrm>
          <a:off x="1600200" y="2514600"/>
          <a:ext cx="8229600" cy="2743200"/>
        </p:xfrm>
        <a:graphic>
          <a:graphicData uri="http://schemas.openxmlformats.org/drawingml/2006/chart">
            <c:chart xmlns:c="http://schemas.openxmlformats.org/drawingml/2006/chart" xmlns:r="http://schemas.openxmlformats.org/officeDocument/2006/relationships" r:id="rId9"/>
          </a:graphicData>
        </a:graphic>
      </p:graphicFrame>
      <p:sp>
        <p:nvSpPr>
          <p:cNvPr id="13" name="Rectangle 12"/>
          <p:cNvSpPr/>
          <p:nvPr/>
        </p:nvSpPr>
        <p:spPr>
          <a:xfrm>
            <a:off x="419100" y="1600200"/>
            <a:ext cx="11468100" cy="400110"/>
          </a:xfrm>
          <a:prstGeom prst="rect">
            <a:avLst/>
          </a:prstGeom>
        </p:spPr>
        <p:txBody>
          <a:bodyPr wrap="square">
            <a:spAutoFit/>
          </a:bodyPr>
          <a:lstStyle/>
          <a:p>
            <a:r>
              <a:rPr lang="fr-FR" sz="2000" b="1" dirty="0">
                <a:solidFill>
                  <a:srgbClr val="008000"/>
                </a:solidFill>
                <a:latin typeface="Arial" panose="020B0604020202020204" pitchFamily="34" charset="0"/>
                <a:ea typeface="Times New Roman" panose="02020603050405020304" pitchFamily="18" charset="0"/>
              </a:rPr>
              <a:t>Répartition (%) des enfants et des </a:t>
            </a:r>
            <a:r>
              <a:rPr lang="fr-FR" sz="2000" b="1" dirty="0" smtClean="0">
                <a:solidFill>
                  <a:srgbClr val="008000"/>
                </a:solidFill>
                <a:latin typeface="Arial" panose="020B0604020202020204" pitchFamily="34" charset="0"/>
                <a:ea typeface="Times New Roman" panose="02020603050405020304" pitchFamily="18" charset="0"/>
              </a:rPr>
              <a:t>jeunes de 0-17 ans par sexe, </a:t>
            </a:r>
            <a:endParaRPr lang="fr-FR" sz="2000" b="1" dirty="0">
              <a:solidFill>
                <a:srgbClr val="008000"/>
              </a:solidFill>
            </a:endParaRPr>
          </a:p>
        </p:txBody>
      </p:sp>
    </p:spTree>
    <p:extLst>
      <p:ext uri="{BB962C8B-B14F-4D97-AF65-F5344CB8AC3E}">
        <p14:creationId xmlns:p14="http://schemas.microsoft.com/office/powerpoint/2010/main" val="29829897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2774527476"/>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4" name="Rectangle 3"/>
          <p:cNvSpPr/>
          <p:nvPr/>
        </p:nvSpPr>
        <p:spPr>
          <a:xfrm>
            <a:off x="576262" y="6188560"/>
            <a:ext cx="1396536" cy="230832"/>
          </a:xfrm>
          <a:prstGeom prst="rect">
            <a:avLst/>
          </a:prstGeom>
        </p:spPr>
        <p:txBody>
          <a:bodyPr wrap="none">
            <a:spAutoFit/>
          </a:bodyPr>
          <a:lstStyle/>
          <a:p>
            <a:pPr lvl="0"/>
            <a:r>
              <a:rPr lang="fr-FR" sz="900" b="1" i="1" dirty="0" smtClean="0"/>
              <a:t>Source : RGPH4, 2013</a:t>
            </a:r>
            <a:endParaRPr lang="fr-FR" sz="900" b="1" i="1" dirty="0"/>
          </a:p>
        </p:txBody>
      </p:sp>
      <p:sp>
        <p:nvSpPr>
          <p:cNvPr id="13" name="Rectangle 12"/>
          <p:cNvSpPr/>
          <p:nvPr/>
        </p:nvSpPr>
        <p:spPr>
          <a:xfrm>
            <a:off x="419100" y="1600200"/>
            <a:ext cx="11468100" cy="400110"/>
          </a:xfrm>
          <a:prstGeom prst="rect">
            <a:avLst/>
          </a:prstGeom>
        </p:spPr>
        <p:txBody>
          <a:bodyPr wrap="square">
            <a:spAutoFit/>
          </a:bodyPr>
          <a:lstStyle/>
          <a:p>
            <a:r>
              <a:rPr lang="fr-FR" sz="2000" b="1" dirty="0">
                <a:solidFill>
                  <a:srgbClr val="008000"/>
                </a:solidFill>
                <a:latin typeface="Arial" panose="020B0604020202020204" pitchFamily="34" charset="0"/>
                <a:ea typeface="Times New Roman" panose="02020603050405020304" pitchFamily="18" charset="0"/>
              </a:rPr>
              <a:t>Répartition (%) des </a:t>
            </a:r>
            <a:r>
              <a:rPr lang="fr-FR" sz="2000" b="1" dirty="0" smtClean="0">
                <a:solidFill>
                  <a:srgbClr val="008000"/>
                </a:solidFill>
                <a:latin typeface="Arial" panose="020B0604020202020204" pitchFamily="34" charset="0"/>
                <a:ea typeface="Times New Roman" panose="02020603050405020304" pitchFamily="18" charset="0"/>
              </a:rPr>
              <a:t>0-17 ans par sexe, département et milieu de résidence </a:t>
            </a:r>
            <a:endParaRPr lang="fr-FR" sz="2000" b="1" dirty="0">
              <a:solidFill>
                <a:srgbClr val="008000"/>
              </a:solidFill>
            </a:endParaRPr>
          </a:p>
        </p:txBody>
      </p:sp>
      <p:graphicFrame>
        <p:nvGraphicFramePr>
          <p:cNvPr id="5" name="Tableau 4"/>
          <p:cNvGraphicFramePr>
            <a:graphicFrameLocks noGrp="1"/>
          </p:cNvGraphicFramePr>
          <p:nvPr>
            <p:extLst>
              <p:ext uri="{D42A27DB-BD31-4B8C-83A1-F6EECF244321}">
                <p14:modId xmlns:p14="http://schemas.microsoft.com/office/powerpoint/2010/main" val="4019462276"/>
              </p:ext>
            </p:extLst>
          </p:nvPr>
        </p:nvGraphicFramePr>
        <p:xfrm>
          <a:off x="2476500" y="2000311"/>
          <a:ext cx="7124700" cy="3790882"/>
        </p:xfrm>
        <a:graphic>
          <a:graphicData uri="http://schemas.openxmlformats.org/drawingml/2006/table">
            <a:tbl>
              <a:tblPr firstRow="1">
                <a:tableStyleId>{5C22544A-7EE6-4342-B048-85BDC9FD1C3A}</a:tableStyleId>
              </a:tblPr>
              <a:tblGrid>
                <a:gridCol w="1781175"/>
                <a:gridCol w="1781175"/>
                <a:gridCol w="1781175"/>
                <a:gridCol w="1781175"/>
              </a:tblGrid>
              <a:tr h="388197">
                <a:tc rowSpan="2">
                  <a:txBody>
                    <a:bodyPr/>
                    <a:lstStyle/>
                    <a:p>
                      <a:pPr algn="ctr" fontAlgn="ctr"/>
                      <a:r>
                        <a:rPr lang="fr-FR" sz="1200" u="none" strike="noStrike" dirty="0">
                          <a:effectLst/>
                        </a:rPr>
                        <a:t> </a:t>
                      </a:r>
                      <a:endParaRPr lang="fr-FR" sz="1200" b="0" i="0" u="none" strike="noStrike" dirty="0">
                        <a:solidFill>
                          <a:srgbClr val="000000"/>
                        </a:solidFill>
                        <a:effectLst/>
                        <a:latin typeface="Arial" panose="020B0604020202020204" pitchFamily="34" charset="0"/>
                      </a:endParaRPr>
                    </a:p>
                  </a:txBody>
                  <a:tcPr marL="9525" marR="9525" marT="9525" marB="0" anchor="ctr"/>
                </a:tc>
                <a:tc gridSpan="3">
                  <a:txBody>
                    <a:bodyPr/>
                    <a:lstStyle/>
                    <a:p>
                      <a:pPr algn="ctr" fontAlgn="ctr"/>
                      <a:r>
                        <a:rPr lang="fr-FR" sz="1200" u="none" strike="noStrike" dirty="0">
                          <a:effectLst/>
                        </a:rPr>
                        <a:t>Répartition (%) des 0-17 ans par sexe, département, milieu de résidence </a:t>
                      </a:r>
                      <a:endParaRPr lang="fr-FR" sz="1200" b="0" i="0" u="none" strike="noStrike" dirty="0">
                        <a:solidFill>
                          <a:srgbClr val="000000"/>
                        </a:solidFill>
                        <a:effectLst/>
                        <a:latin typeface="Arial" panose="020B0604020202020204" pitchFamily="34" charset="0"/>
                      </a:endParaRPr>
                    </a:p>
                  </a:txBody>
                  <a:tcPr marL="9525" marR="9525" marT="9525" marB="0" anchor="ctr"/>
                </a:tc>
                <a:tc hMerge="1">
                  <a:txBody>
                    <a:bodyPr/>
                    <a:lstStyle/>
                    <a:p>
                      <a:endParaRPr lang="fr-FR"/>
                    </a:p>
                  </a:txBody>
                  <a:tcPr/>
                </a:tc>
                <a:tc hMerge="1">
                  <a:txBody>
                    <a:bodyPr/>
                    <a:lstStyle/>
                    <a:p>
                      <a:endParaRPr lang="fr-FR"/>
                    </a:p>
                  </a:txBody>
                  <a:tcPr/>
                </a:tc>
              </a:tr>
              <a:tr h="198336">
                <a:tc vMerge="1">
                  <a:txBody>
                    <a:bodyPr/>
                    <a:lstStyle/>
                    <a:p>
                      <a:endParaRPr lang="fr-FR"/>
                    </a:p>
                  </a:txBody>
                  <a:tcPr/>
                </a:tc>
                <a:tc>
                  <a:txBody>
                    <a:bodyPr/>
                    <a:lstStyle/>
                    <a:p>
                      <a:pPr algn="r" fontAlgn="ctr"/>
                      <a:r>
                        <a:rPr lang="fr-FR" sz="1200" u="none" strike="noStrike">
                          <a:effectLst/>
                        </a:rPr>
                        <a:t>Ensemble</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Masculin </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Féminin</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b="1" u="none" strike="noStrike" dirty="0">
                          <a:effectLst/>
                        </a:rPr>
                        <a:t>Département</a:t>
                      </a:r>
                      <a:endParaRPr lang="fr-FR" sz="1200" b="1" i="0" u="none" strike="noStrike" dirty="0">
                        <a:solidFill>
                          <a:srgbClr val="000000"/>
                        </a:solidFill>
                        <a:effectLst/>
                        <a:latin typeface="Arial" panose="020B0604020202020204" pitchFamily="34" charset="0"/>
                      </a:endParaRPr>
                    </a:p>
                  </a:txBody>
                  <a:tcPr marL="9525" marR="9525" marT="9525" marB="0" anchor="ctr"/>
                </a:tc>
                <a:tc>
                  <a:txBody>
                    <a:bodyPr/>
                    <a:lstStyle/>
                    <a:p>
                      <a:pPr algn="l" fontAlgn="ctr"/>
                      <a:endParaRPr lang="fr-FR" sz="12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endParaRPr lang="fr-FR" sz="12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fr-FR" sz="1200" u="none" strike="noStrike">
                          <a:effectLst/>
                        </a:rPr>
                        <a:t> </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Alibori</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9,5</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50,9</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49,1</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Atacora</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8,2</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51,6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48,4</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b="1" u="none" strike="noStrike">
                          <a:solidFill>
                            <a:srgbClr val="FF0000"/>
                          </a:solidFill>
                          <a:effectLst/>
                        </a:rPr>
                        <a:t>Atlantique</a:t>
                      </a:r>
                      <a:endParaRPr lang="fr-FR" sz="1200" b="1"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fr-FR" sz="1200" b="1" u="none" strike="noStrike">
                          <a:solidFill>
                            <a:srgbClr val="FF0000"/>
                          </a:solidFill>
                          <a:effectLst/>
                        </a:rPr>
                        <a:t>13,2</a:t>
                      </a:r>
                      <a:endParaRPr lang="fr-FR" sz="1200" b="1"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fr-FR" sz="1200" b="1" u="none" strike="noStrike">
                          <a:solidFill>
                            <a:srgbClr val="FF0000"/>
                          </a:solidFill>
                          <a:effectLst/>
                        </a:rPr>
                        <a:t>50,7</a:t>
                      </a:r>
                      <a:endParaRPr lang="fr-FR" sz="1200" b="1"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fr-FR" sz="1200" b="1" u="none" strike="noStrike" dirty="0">
                          <a:solidFill>
                            <a:srgbClr val="FF0000"/>
                          </a:solidFill>
                          <a:effectLst/>
                        </a:rPr>
                        <a:t>49,3</a:t>
                      </a:r>
                      <a:endParaRPr lang="fr-FR" sz="1200" b="1" i="0" u="none" strike="noStrike" dirty="0">
                        <a:solidFill>
                          <a:srgbClr val="FF0000"/>
                        </a:solidFill>
                        <a:effectLst/>
                        <a:latin typeface="Arial" panose="020B0604020202020204" pitchFamily="34" charset="0"/>
                      </a:endParaRPr>
                    </a:p>
                  </a:txBody>
                  <a:tcPr marL="9525" marR="9525" marT="9525" marB="0" anchor="ctr"/>
                </a:tc>
              </a:tr>
              <a:tr h="198336">
                <a:tc>
                  <a:txBody>
                    <a:bodyPr/>
                    <a:lstStyle/>
                    <a:p>
                      <a:pPr algn="just" fontAlgn="ctr"/>
                      <a:r>
                        <a:rPr lang="fr-FR" sz="1200" b="1" u="none" strike="noStrike">
                          <a:solidFill>
                            <a:srgbClr val="FF0000"/>
                          </a:solidFill>
                          <a:effectLst/>
                        </a:rPr>
                        <a:t>Borgou</a:t>
                      </a:r>
                      <a:endParaRPr lang="fr-FR" sz="1200" b="1"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fr-FR" sz="1200" b="1" u="none" strike="noStrike">
                          <a:solidFill>
                            <a:srgbClr val="FF0000"/>
                          </a:solidFill>
                          <a:effectLst/>
                        </a:rPr>
                        <a:t>12,9</a:t>
                      </a:r>
                      <a:endParaRPr lang="fr-FR" sz="1200" b="1"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fr-FR" sz="1200" b="1" u="none" strike="noStrike">
                          <a:solidFill>
                            <a:srgbClr val="FF0000"/>
                          </a:solidFill>
                          <a:effectLst/>
                        </a:rPr>
                        <a:t>50,9</a:t>
                      </a:r>
                      <a:endParaRPr lang="fr-FR" sz="1200" b="1" i="0" u="none" strike="noStrike">
                        <a:solidFill>
                          <a:srgbClr val="FF0000"/>
                        </a:solidFill>
                        <a:effectLst/>
                        <a:latin typeface="Arial" panose="020B0604020202020204" pitchFamily="34" charset="0"/>
                      </a:endParaRPr>
                    </a:p>
                  </a:txBody>
                  <a:tcPr marL="9525" marR="9525" marT="9525" marB="0" anchor="ctr"/>
                </a:tc>
                <a:tc>
                  <a:txBody>
                    <a:bodyPr/>
                    <a:lstStyle/>
                    <a:p>
                      <a:pPr algn="r" fontAlgn="ctr"/>
                      <a:r>
                        <a:rPr lang="fr-FR" sz="1200" b="1" u="none" strike="noStrike" dirty="0">
                          <a:solidFill>
                            <a:srgbClr val="FF0000"/>
                          </a:solidFill>
                          <a:effectLst/>
                        </a:rPr>
                        <a:t>49,1</a:t>
                      </a:r>
                      <a:endParaRPr lang="fr-FR" sz="1200" b="1" i="0" u="none" strike="noStrike" dirty="0">
                        <a:solidFill>
                          <a:srgbClr val="FF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Collines</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7,3</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51,8</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48,2</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Couffo</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8</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50,8</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49,2</a:t>
                      </a:r>
                      <a:endParaRPr lang="fr-FR" sz="1200" b="0" i="0" u="none" strike="noStrike" dirty="0">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Donga</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5,5</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52,6</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47,4</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Littoral</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5,5</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48,2</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51,8</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Mono</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4,9</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51,8</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48,2</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Ouémé</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10,4</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50,9</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49,1</a:t>
                      </a:r>
                      <a:endParaRPr lang="fr-FR" sz="1200" b="0" i="0" u="none" strike="noStrike" dirty="0">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Plateau</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6,1</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51,2</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48,8</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Zou</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8,5</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50,8</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49,2</a:t>
                      </a:r>
                      <a:endParaRPr lang="fr-FR" sz="1200" b="0" i="0" u="none" strike="noStrike">
                        <a:solidFill>
                          <a:srgbClr val="000000"/>
                        </a:solidFill>
                        <a:effectLst/>
                        <a:latin typeface="Arial" panose="020B0604020202020204" pitchFamily="34" charset="0"/>
                      </a:endParaRPr>
                    </a:p>
                  </a:txBody>
                  <a:tcPr marL="9525" marR="9525" marT="9525" marB="0" anchor="ctr"/>
                </a:tc>
              </a:tr>
              <a:tr h="229309">
                <a:tc>
                  <a:txBody>
                    <a:bodyPr/>
                    <a:lstStyle/>
                    <a:p>
                      <a:pPr algn="just" fontAlgn="ctr"/>
                      <a:r>
                        <a:rPr lang="fr-FR" sz="1200" b="1" u="none" strike="noStrike" dirty="0">
                          <a:effectLst/>
                        </a:rPr>
                        <a:t>Milieu de résidence</a:t>
                      </a:r>
                      <a:endParaRPr lang="fr-FR" sz="1200" b="1" i="0" u="none" strike="noStrike" dirty="0">
                        <a:solidFill>
                          <a:srgbClr val="000000"/>
                        </a:solidFill>
                        <a:effectLst/>
                        <a:latin typeface="Arial" panose="020B0604020202020204" pitchFamily="34" charset="0"/>
                      </a:endParaRPr>
                    </a:p>
                  </a:txBody>
                  <a:tcPr marL="9525" marR="9525" marT="9525" marB="0" anchor="ctr"/>
                </a:tc>
                <a:tc>
                  <a:txBody>
                    <a:bodyPr/>
                    <a:lstStyle/>
                    <a:p>
                      <a:pPr algn="l" fontAlgn="ctr"/>
                      <a:endParaRPr lang="fr-FR" sz="12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endParaRPr lang="fr-FR" sz="12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ctr"/>
                      <a:r>
                        <a:rPr lang="fr-FR" sz="1200" u="none" strike="noStrike">
                          <a:effectLst/>
                        </a:rPr>
                        <a:t> </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Urbain</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41,9</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50,2</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a:effectLst/>
                        </a:rPr>
                        <a:t>49,8</a:t>
                      </a:r>
                      <a:endParaRPr lang="fr-FR" sz="1200" b="0" i="0" u="none" strike="noStrike">
                        <a:solidFill>
                          <a:srgbClr val="000000"/>
                        </a:solidFill>
                        <a:effectLst/>
                        <a:latin typeface="Arial" panose="020B0604020202020204" pitchFamily="34" charset="0"/>
                      </a:endParaRPr>
                    </a:p>
                  </a:txBody>
                  <a:tcPr marL="9525" marR="9525" marT="9525" marB="0" anchor="ctr"/>
                </a:tc>
              </a:tr>
              <a:tr h="198336">
                <a:tc>
                  <a:txBody>
                    <a:bodyPr/>
                    <a:lstStyle/>
                    <a:p>
                      <a:pPr algn="just" fontAlgn="ctr"/>
                      <a:r>
                        <a:rPr lang="fr-FR" sz="1200" u="none" strike="noStrike">
                          <a:effectLst/>
                        </a:rPr>
                        <a:t>Rural</a:t>
                      </a:r>
                      <a:endParaRPr lang="fr-FR" sz="1200" b="0" i="0" u="none" strike="noStrike">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58,1</a:t>
                      </a:r>
                      <a:endParaRPr lang="fr-FR" sz="1200" b="0"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51,6</a:t>
                      </a:r>
                      <a:endParaRPr lang="fr-FR" sz="1200" b="0" i="0" u="none" strike="noStrike" dirty="0">
                        <a:solidFill>
                          <a:srgbClr val="000000"/>
                        </a:solidFill>
                        <a:effectLst/>
                        <a:latin typeface="Arial" panose="020B0604020202020204" pitchFamily="34" charset="0"/>
                      </a:endParaRPr>
                    </a:p>
                  </a:txBody>
                  <a:tcPr marL="9525" marR="9525" marT="9525" marB="0" anchor="ctr"/>
                </a:tc>
                <a:tc>
                  <a:txBody>
                    <a:bodyPr/>
                    <a:lstStyle/>
                    <a:p>
                      <a:pPr algn="r" fontAlgn="ctr"/>
                      <a:r>
                        <a:rPr lang="fr-FR" sz="1200" u="none" strike="noStrike" dirty="0">
                          <a:effectLst/>
                        </a:rPr>
                        <a:t>48,4</a:t>
                      </a:r>
                      <a:endParaRPr lang="fr-FR" sz="1200" b="0" i="0" u="none" strike="noStrike" dirty="0">
                        <a:solidFill>
                          <a:srgbClr val="000000"/>
                        </a:solidFill>
                        <a:effectLst/>
                        <a:latin typeface="Arial" panose="020B0604020202020204" pitchFamily="34" charset="0"/>
                      </a:endParaRPr>
                    </a:p>
                  </a:txBody>
                  <a:tcPr marL="9525" marR="9525" marT="9525" marB="0" anchor="ctr"/>
                </a:tc>
              </a:tr>
            </a:tbl>
          </a:graphicData>
        </a:graphic>
      </p:graphicFrame>
    </p:spTree>
    <p:extLst>
      <p:ext uri="{BB962C8B-B14F-4D97-AF65-F5344CB8AC3E}">
        <p14:creationId xmlns:p14="http://schemas.microsoft.com/office/powerpoint/2010/main" val="34975958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smtClean="0"/>
              <a:t/>
            </a:r>
            <a:br>
              <a:rPr lang="en-GB" b="1" smtClean="0"/>
            </a:br>
            <a:r>
              <a:rPr lang="en-US" smtClean="0"/>
              <a:t/>
            </a:r>
            <a:br>
              <a:rPr lang="en-US" smtClean="0"/>
            </a:br>
            <a:endParaRPr lang="en-US" dirty="0"/>
          </a:p>
        </p:txBody>
      </p:sp>
      <p:sp>
        <p:nvSpPr>
          <p:cNvPr id="3" name="Content Placeholder 2"/>
          <p:cNvSpPr>
            <a:spLocks noGrp="1"/>
          </p:cNvSpPr>
          <p:nvPr>
            <p:ph idx="1"/>
          </p:nvPr>
        </p:nvSpPr>
        <p:spPr>
          <a:xfrm>
            <a:off x="152400" y="1417639"/>
            <a:ext cx="11887200" cy="5390000"/>
          </a:xfrm>
          <a:ln>
            <a:solidFill>
              <a:srgbClr val="C00000"/>
            </a:solidFill>
          </a:ln>
        </p:spPr>
        <p:txBody>
          <a:bodyPr/>
          <a:lstStyle/>
          <a:p>
            <a:endParaRPr lang="fr-FR" sz="2800" dirty="0" smtClean="0"/>
          </a:p>
          <a:p>
            <a:pPr marL="0" indent="0">
              <a:buNone/>
            </a:pPr>
            <a:endParaRPr lang="fr-FR" sz="2800" dirty="0" smtClean="0"/>
          </a:p>
          <a:p>
            <a:endParaRPr lang="fr-FR" sz="2800" dirty="0" smtClean="0"/>
          </a:p>
          <a:p>
            <a:pPr marL="0" indent="0">
              <a:buNone/>
            </a:pPr>
            <a:r>
              <a:rPr lang="fr-FR" sz="2800" dirty="0" smtClean="0"/>
              <a:t> </a:t>
            </a:r>
            <a:endParaRPr lang="en-US" sz="2800" dirty="0">
              <a:solidFill>
                <a:srgbClr val="FF0000"/>
              </a:solidFill>
            </a:endParaRPr>
          </a:p>
        </p:txBody>
      </p:sp>
      <p:graphicFrame>
        <p:nvGraphicFramePr>
          <p:cNvPr id="7" name="Diagramme 6"/>
          <p:cNvGraphicFramePr/>
          <p:nvPr>
            <p:extLst>
              <p:ext uri="{D42A27DB-BD31-4B8C-83A1-F6EECF244321}">
                <p14:modId xmlns:p14="http://schemas.microsoft.com/office/powerpoint/2010/main" val="1391274944"/>
              </p:ext>
            </p:extLst>
          </p:nvPr>
        </p:nvGraphicFramePr>
        <p:xfrm>
          <a:off x="152400" y="76200"/>
          <a:ext cx="11887200"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e 5"/>
          <p:cNvGrpSpPr/>
          <p:nvPr/>
        </p:nvGrpSpPr>
        <p:grpSpPr>
          <a:xfrm>
            <a:off x="5486400" y="6172200"/>
            <a:ext cx="2057400" cy="457200"/>
            <a:chOff x="4038600" y="6172200"/>
            <a:chExt cx="2057400" cy="523220"/>
          </a:xfrm>
        </p:grpSpPr>
        <p:sp>
          <p:nvSpPr>
            <p:cNvPr id="8" name="ZoneTexte 7"/>
            <p:cNvSpPr txBox="1"/>
            <p:nvPr/>
          </p:nvSpPr>
          <p:spPr>
            <a:xfrm>
              <a:off x="4038600" y="6172200"/>
              <a:ext cx="2057400" cy="523220"/>
            </a:xfrm>
            <a:prstGeom prst="rect">
              <a:avLst/>
            </a:prstGeom>
            <a:noFill/>
          </p:spPr>
          <p:txBody>
            <a:bodyPr wrap="square" rtlCol="0">
              <a:spAutoFit/>
            </a:bodyPr>
            <a:lstStyle/>
            <a:p>
              <a:r>
                <a:rPr lang="fr-FR" sz="2400" b="1" dirty="0" smtClean="0">
                  <a:solidFill>
                    <a:srgbClr val="003618"/>
                  </a:solidFill>
                </a:rPr>
                <a:t>INSAE</a:t>
              </a:r>
              <a:r>
                <a:rPr lang="fr-FR" sz="2400" b="1" dirty="0" smtClean="0">
                  <a:solidFill>
                    <a:srgbClr val="92D050"/>
                  </a:solidFill>
                </a:rPr>
                <a:t> </a:t>
              </a:r>
              <a:endParaRPr lang="fr-FR" sz="2400" b="1" dirty="0">
                <a:solidFill>
                  <a:srgbClr val="92D050"/>
                </a:solidFill>
              </a:endParaRPr>
            </a:p>
          </p:txBody>
        </p:sp>
        <p:pic>
          <p:nvPicPr>
            <p:cNvPr id="9" name="Image 8"/>
            <p:cNvPicPr/>
            <p:nvPr/>
          </p:nvPicPr>
          <p:blipFill>
            <a:blip r:embed="rId8" cstate="print"/>
            <a:srcRect r="2297"/>
            <a:stretch>
              <a:fillRect/>
            </a:stretch>
          </p:blipFill>
          <p:spPr bwMode="auto">
            <a:xfrm>
              <a:off x="5105400" y="6190922"/>
              <a:ext cx="771525" cy="504498"/>
            </a:xfrm>
            <a:prstGeom prst="rect">
              <a:avLst/>
            </a:prstGeom>
            <a:noFill/>
            <a:ln w="9525">
              <a:noFill/>
              <a:miter lim="800000"/>
              <a:headEnd/>
              <a:tailEnd/>
            </a:ln>
          </p:spPr>
        </p:pic>
      </p:grpSp>
      <p:sp>
        <p:nvSpPr>
          <p:cNvPr id="5" name="Rectangle 4"/>
          <p:cNvSpPr/>
          <p:nvPr/>
        </p:nvSpPr>
        <p:spPr>
          <a:xfrm>
            <a:off x="123825" y="1449270"/>
            <a:ext cx="11811000" cy="646331"/>
          </a:xfrm>
          <a:prstGeom prst="rect">
            <a:avLst/>
          </a:prstGeom>
        </p:spPr>
        <p:txBody>
          <a:bodyPr wrap="square">
            <a:spAutoFit/>
          </a:bodyPr>
          <a:lstStyle/>
          <a:p>
            <a:pPr lvl="0" algn="just">
              <a:lnSpc>
                <a:spcPct val="150000"/>
              </a:lnSpc>
              <a:buClr>
                <a:srgbClr val="FFC000"/>
              </a:buClr>
            </a:pPr>
            <a:r>
              <a:rPr lang="fr-LU" sz="2400" b="1" dirty="0" smtClean="0">
                <a:solidFill>
                  <a:srgbClr val="008000"/>
                </a:solidFill>
              </a:rPr>
              <a:t>Effectif d’</a:t>
            </a:r>
            <a:r>
              <a:rPr lang="fr-FR" sz="2400" b="1" dirty="0" smtClean="0">
                <a:solidFill>
                  <a:srgbClr val="008000"/>
                </a:solidFill>
              </a:rPr>
              <a:t>enfants impliqués dans </a:t>
            </a:r>
            <a:r>
              <a:rPr lang="fr-FR" sz="2400" b="1" dirty="0">
                <a:solidFill>
                  <a:srgbClr val="008000"/>
                </a:solidFill>
              </a:rPr>
              <a:t>les activités </a:t>
            </a:r>
            <a:r>
              <a:rPr lang="fr-FR" sz="2400" b="1" dirty="0" smtClean="0">
                <a:solidFill>
                  <a:srgbClr val="008000"/>
                </a:solidFill>
              </a:rPr>
              <a:t>économiques selon le sexe</a:t>
            </a:r>
            <a:endParaRPr lang="fr-FR" sz="2400" b="1" dirty="0">
              <a:solidFill>
                <a:srgbClr val="008000"/>
              </a:solidFill>
            </a:endParaRPr>
          </a:p>
        </p:txBody>
      </p:sp>
      <p:graphicFrame>
        <p:nvGraphicFramePr>
          <p:cNvPr id="11" name="Graphique 10"/>
          <p:cNvGraphicFramePr>
            <a:graphicFrameLocks/>
          </p:cNvGraphicFramePr>
          <p:nvPr>
            <p:extLst>
              <p:ext uri="{D42A27DB-BD31-4B8C-83A1-F6EECF244321}">
                <p14:modId xmlns:p14="http://schemas.microsoft.com/office/powerpoint/2010/main" val="311541880"/>
              </p:ext>
            </p:extLst>
          </p:nvPr>
        </p:nvGraphicFramePr>
        <p:xfrm>
          <a:off x="609600" y="2209800"/>
          <a:ext cx="10820400" cy="3809999"/>
        </p:xfrm>
        <a:graphic>
          <a:graphicData uri="http://schemas.openxmlformats.org/drawingml/2006/chart">
            <c:chart xmlns:c="http://schemas.openxmlformats.org/drawingml/2006/chart" xmlns:r="http://schemas.openxmlformats.org/officeDocument/2006/relationships" r:id="rId9"/>
          </a:graphicData>
        </a:graphic>
      </p:graphicFrame>
      <p:sp>
        <p:nvSpPr>
          <p:cNvPr id="4" name="Rectangle 3"/>
          <p:cNvSpPr/>
          <p:nvPr/>
        </p:nvSpPr>
        <p:spPr>
          <a:xfrm>
            <a:off x="576262" y="6188560"/>
            <a:ext cx="1287532" cy="230832"/>
          </a:xfrm>
          <a:prstGeom prst="rect">
            <a:avLst/>
          </a:prstGeom>
        </p:spPr>
        <p:txBody>
          <a:bodyPr wrap="none">
            <a:spAutoFit/>
          </a:bodyPr>
          <a:lstStyle/>
          <a:p>
            <a:pPr lvl="0"/>
            <a:r>
              <a:rPr lang="fr-FR" sz="900" b="1" i="1" dirty="0" smtClean="0"/>
              <a:t>Source : MICS, 2014</a:t>
            </a:r>
            <a:endParaRPr lang="fr-FR" sz="900" b="1" i="1" dirty="0"/>
          </a:p>
        </p:txBody>
      </p:sp>
    </p:spTree>
    <p:extLst>
      <p:ext uri="{BB962C8B-B14F-4D97-AF65-F5344CB8AC3E}">
        <p14:creationId xmlns:p14="http://schemas.microsoft.com/office/powerpoint/2010/main" val="423441651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33996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33996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7846</TotalTime>
  <Words>1806</Words>
  <Application>Microsoft Office PowerPoint</Application>
  <PresentationFormat>Grand écran</PresentationFormat>
  <Paragraphs>624</Paragraphs>
  <Slides>26</Slides>
  <Notes>26</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26</vt:i4>
      </vt:variant>
    </vt:vector>
  </HeadingPairs>
  <TitlesOfParts>
    <vt:vector size="31" baseType="lpstr">
      <vt:lpstr>Arial</vt:lpstr>
      <vt:lpstr>Calibri</vt:lpstr>
      <vt:lpstr>Times New Roman</vt:lpstr>
      <vt:lpstr>Wingdings</vt:lpstr>
      <vt:lpstr>Default Design</vt:lpstr>
      <vt:lpstr>Présentation PowerPoint</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Présentation PowerPoint</vt:lpstr>
    </vt:vector>
  </TitlesOfParts>
  <Company>UNICEF</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Findings and Final Reports</dc:title>
  <dc:creator>GSK</dc:creator>
  <cp:keywords>MICS4;MICS</cp:keywords>
  <cp:lastModifiedBy>insae</cp:lastModifiedBy>
  <cp:revision>826</cp:revision>
  <cp:lastPrinted>2015-04-13T10:18:30Z</cp:lastPrinted>
  <dcterms:created xsi:type="dcterms:W3CDTF">2009-06-26T19:38:17Z</dcterms:created>
  <dcterms:modified xsi:type="dcterms:W3CDTF">2016-10-21T08:07:30Z</dcterms:modified>
</cp:coreProperties>
</file>