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8" r:id="rId2"/>
    <p:sldId id="326" r:id="rId3"/>
    <p:sldId id="329" r:id="rId4"/>
    <p:sldId id="330" r:id="rId5"/>
    <p:sldId id="331" r:id="rId6"/>
    <p:sldId id="323" r:id="rId7"/>
    <p:sldId id="324" r:id="rId8"/>
    <p:sldId id="325" r:id="rId9"/>
    <p:sldId id="327" r:id="rId10"/>
    <p:sldId id="306" r:id="rId11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NICEF" initials="U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3C1"/>
    <a:srgbClr val="339933"/>
    <a:srgbClr val="008000"/>
    <a:srgbClr val="D6ECEE"/>
    <a:srgbClr val="3FCDFF"/>
    <a:srgbClr val="003618"/>
    <a:srgbClr val="003399"/>
    <a:srgbClr val="0099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4" autoAdjust="0"/>
    <p:restoredTop sz="90504" autoAdjust="0"/>
  </p:normalViewPr>
  <p:slideViewPr>
    <p:cSldViewPr>
      <p:cViewPr varScale="1">
        <p:scale>
          <a:sx n="72" d="100"/>
          <a:sy n="72" d="100"/>
        </p:scale>
        <p:origin x="5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E9C43BF-B96E-400B-8AB6-55C3845630CF}" type="presOf" srcId="{54A15645-90D6-4214-BCAA-A4C234715837}" destId="{76A50223-A450-4108-8D15-42756B28B725}" srcOrd="0" destOrd="0" presId="urn:microsoft.com/office/officeart/2005/8/layout/chevron1"/>
    <dgm:cxn modelId="{4EE54FE7-2B62-489C-9067-E1F09F48F0A0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E05BA9B-E413-4D4E-B180-E07A828669E3}" type="presOf" srcId="{65EEDDA9-E6B7-42D2-9E84-C91D1FBE4937}" destId="{915D6AC7-D940-43E2-AD31-73EEE2D17416}" srcOrd="0" destOrd="0" presId="urn:microsoft.com/office/officeart/2005/8/layout/chevron1"/>
    <dgm:cxn modelId="{253CA0EB-A348-46EE-9A8E-48692499AF7A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842246D-CB4C-4C60-95BF-431504ED721D}" type="presParOf" srcId="{178556A1-8FC2-422A-BA3C-EC1110D54403}" destId="{80424260-3006-42ED-BD6B-7CD4360361AE}" srcOrd="0" destOrd="0" presId="urn:microsoft.com/office/officeart/2005/8/layout/chevron1"/>
    <dgm:cxn modelId="{149B80FA-377C-4400-8807-6D89BCBD2504}" type="presParOf" srcId="{178556A1-8FC2-422A-BA3C-EC1110D54403}" destId="{BB67E028-1ADD-473B-BF43-D9F14EAB0D58}" srcOrd="1" destOrd="0" presId="urn:microsoft.com/office/officeart/2005/8/layout/chevron1"/>
    <dgm:cxn modelId="{4F8099B7-E0C9-46D7-87FE-A997696E46D4}" type="presParOf" srcId="{178556A1-8FC2-422A-BA3C-EC1110D54403}" destId="{915D6AC7-D940-43E2-AD31-73EEE2D17416}" srcOrd="2" destOrd="0" presId="urn:microsoft.com/office/officeart/2005/8/layout/chevron1"/>
    <dgm:cxn modelId="{F628CD17-135D-422C-9F7B-0CE812F35C92}" type="presParOf" srcId="{178556A1-8FC2-422A-BA3C-EC1110D54403}" destId="{E0DE90D0-69F8-4C8D-90A3-F1D598B8FF5B}" srcOrd="3" destOrd="0" presId="urn:microsoft.com/office/officeart/2005/8/layout/chevron1"/>
    <dgm:cxn modelId="{ECCF8F94-F9D6-4FCD-A98E-93540233988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1a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A6966AA-9855-433B-901B-64395BEDE93A}" type="presOf" srcId="{406E950B-16CD-499C-985D-4D68BDBD0498}" destId="{80424260-3006-42ED-BD6B-7CD4360361AE}" srcOrd="0" destOrd="0" presId="urn:microsoft.com/office/officeart/2005/8/layout/chevron1"/>
    <dgm:cxn modelId="{33F02EDA-5372-45FB-9F57-AEE6E08920C2}" type="presOf" srcId="{54A15645-90D6-4214-BCAA-A4C234715837}" destId="{76A50223-A450-4108-8D15-42756B28B725}" srcOrd="0" destOrd="0" presId="urn:microsoft.com/office/officeart/2005/8/layout/chevron1"/>
    <dgm:cxn modelId="{C0EE4670-6F53-460A-A7EF-FADB6FF3EDA5}" type="presOf" srcId="{4CE6AF42-AFC0-4470-9A29-A365D8799DE7}" destId="{178556A1-8FC2-422A-BA3C-EC1110D54403}" srcOrd="0" destOrd="0" presId="urn:microsoft.com/office/officeart/2005/8/layout/chevron1"/>
    <dgm:cxn modelId="{253DDC0F-D100-46A8-9076-06AF6BD0B7FA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0A0C4B1-0D0C-4557-B232-20110CBB1C99}" type="presParOf" srcId="{178556A1-8FC2-422A-BA3C-EC1110D54403}" destId="{80424260-3006-42ED-BD6B-7CD4360361AE}" srcOrd="0" destOrd="0" presId="urn:microsoft.com/office/officeart/2005/8/layout/chevron1"/>
    <dgm:cxn modelId="{BA3AC8E1-66FF-4646-AE25-3432D075AF78}" type="presParOf" srcId="{178556A1-8FC2-422A-BA3C-EC1110D54403}" destId="{BB67E028-1ADD-473B-BF43-D9F14EAB0D58}" srcOrd="1" destOrd="0" presId="urn:microsoft.com/office/officeart/2005/8/layout/chevron1"/>
    <dgm:cxn modelId="{E831A4D8-AF24-441A-80EE-518EAB072F7F}" type="presParOf" srcId="{178556A1-8FC2-422A-BA3C-EC1110D54403}" destId="{915D6AC7-D940-43E2-AD31-73EEE2D17416}" srcOrd="2" destOrd="0" presId="urn:microsoft.com/office/officeart/2005/8/layout/chevron1"/>
    <dgm:cxn modelId="{320A4212-6BA7-4EFB-BA88-20314004A541}" type="presParOf" srcId="{178556A1-8FC2-422A-BA3C-EC1110D54403}" destId="{E0DE90D0-69F8-4C8D-90A3-F1D598B8FF5B}" srcOrd="3" destOrd="0" presId="urn:microsoft.com/office/officeart/2005/8/layout/chevron1"/>
    <dgm:cxn modelId="{37239300-A493-4F30-8C06-269A51473A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1b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D3996CC-4D4C-474D-9636-928D8582EF5C}" type="presOf" srcId="{406E950B-16CD-499C-985D-4D68BDBD0498}" destId="{80424260-3006-42ED-BD6B-7CD4360361AE}" srcOrd="0" destOrd="0" presId="urn:microsoft.com/office/officeart/2005/8/layout/chevron1"/>
    <dgm:cxn modelId="{91711EF2-9110-472A-955D-3702CBB66640}" type="presOf" srcId="{4CE6AF42-AFC0-4470-9A29-A365D8799DE7}" destId="{178556A1-8FC2-422A-BA3C-EC1110D54403}" srcOrd="0" destOrd="0" presId="urn:microsoft.com/office/officeart/2005/8/layout/chevron1"/>
    <dgm:cxn modelId="{4D5FA70C-A0FA-4361-B0EE-F7FFB0A776AF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AE879C1-06EA-4A1A-A09B-8BAD8F52B991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4FCF072-5BC1-495C-8202-C5D98CA9D509}" type="presParOf" srcId="{178556A1-8FC2-422A-BA3C-EC1110D54403}" destId="{80424260-3006-42ED-BD6B-7CD4360361AE}" srcOrd="0" destOrd="0" presId="urn:microsoft.com/office/officeart/2005/8/layout/chevron1"/>
    <dgm:cxn modelId="{56826822-1AA7-4654-A75E-0E71185CE126}" type="presParOf" srcId="{178556A1-8FC2-422A-BA3C-EC1110D54403}" destId="{BB67E028-1ADD-473B-BF43-D9F14EAB0D58}" srcOrd="1" destOrd="0" presId="urn:microsoft.com/office/officeart/2005/8/layout/chevron1"/>
    <dgm:cxn modelId="{73D71409-3B4F-4D0D-8A37-5E42939A76DE}" type="presParOf" srcId="{178556A1-8FC2-422A-BA3C-EC1110D54403}" destId="{915D6AC7-D940-43E2-AD31-73EEE2D17416}" srcOrd="2" destOrd="0" presId="urn:microsoft.com/office/officeart/2005/8/layout/chevron1"/>
    <dgm:cxn modelId="{9FE04DCF-AEA7-4ED8-800A-CDD404FCC2A0}" type="presParOf" srcId="{178556A1-8FC2-422A-BA3C-EC1110D54403}" destId="{E0DE90D0-69F8-4C8D-90A3-F1D598B8FF5B}" srcOrd="3" destOrd="0" presId="urn:microsoft.com/office/officeart/2005/8/layout/chevron1"/>
    <dgm:cxn modelId="{D9249A33-50F3-4CB3-B202-7584F5F6943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1c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2DC820A-132D-4B7F-9741-9FD40E4EAB8C}" type="presOf" srcId="{4CE6AF42-AFC0-4470-9A29-A365D8799DE7}" destId="{178556A1-8FC2-422A-BA3C-EC1110D54403}" srcOrd="0" destOrd="0" presId="urn:microsoft.com/office/officeart/2005/8/layout/chevron1"/>
    <dgm:cxn modelId="{F7572400-5CB5-47B8-A2EE-7770F5F2E5FA}" type="presOf" srcId="{406E950B-16CD-499C-985D-4D68BDBD0498}" destId="{80424260-3006-42ED-BD6B-7CD4360361AE}" srcOrd="0" destOrd="0" presId="urn:microsoft.com/office/officeart/2005/8/layout/chevron1"/>
    <dgm:cxn modelId="{B050B607-B88C-4F66-911A-3CD6BECC68BA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B02D00B-00F6-4B40-9A06-9816FBCF871E}" type="presOf" srcId="{54A15645-90D6-4214-BCAA-A4C234715837}" destId="{76A50223-A450-4108-8D15-42756B28B725}" srcOrd="0" destOrd="0" presId="urn:microsoft.com/office/officeart/2005/8/layout/chevron1"/>
    <dgm:cxn modelId="{F406A31F-707A-4B9A-B73D-2CC2BDA69006}" type="presParOf" srcId="{178556A1-8FC2-422A-BA3C-EC1110D54403}" destId="{80424260-3006-42ED-BD6B-7CD4360361AE}" srcOrd="0" destOrd="0" presId="urn:microsoft.com/office/officeart/2005/8/layout/chevron1"/>
    <dgm:cxn modelId="{D1953789-B129-4D7F-BBA4-829FAAE30EEA}" type="presParOf" srcId="{178556A1-8FC2-422A-BA3C-EC1110D54403}" destId="{BB67E028-1ADD-473B-BF43-D9F14EAB0D58}" srcOrd="1" destOrd="0" presId="urn:microsoft.com/office/officeart/2005/8/layout/chevron1"/>
    <dgm:cxn modelId="{AE6061AB-1FAD-4029-BB33-8389439B3310}" type="presParOf" srcId="{178556A1-8FC2-422A-BA3C-EC1110D54403}" destId="{915D6AC7-D940-43E2-AD31-73EEE2D17416}" srcOrd="2" destOrd="0" presId="urn:microsoft.com/office/officeart/2005/8/layout/chevron1"/>
    <dgm:cxn modelId="{DCB9E746-37A7-4652-85CB-2D86CE2CAF02}" type="presParOf" srcId="{178556A1-8FC2-422A-BA3C-EC1110D54403}" destId="{E0DE90D0-69F8-4C8D-90A3-F1D598B8FF5B}" srcOrd="3" destOrd="0" presId="urn:microsoft.com/office/officeart/2005/8/layout/chevron1"/>
    <dgm:cxn modelId="{FD6352C5-C03D-4D63-B330-E0D2CF75DE8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17A4B1B-90FD-492D-A506-4B3F15B0E38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9DF861A-C9B9-438E-B6F6-9038359C6861}" type="presOf" srcId="{54A15645-90D6-4214-BCAA-A4C234715837}" destId="{76A50223-A450-4108-8D15-42756B28B725}" srcOrd="0" destOrd="0" presId="urn:microsoft.com/office/officeart/2005/8/layout/chevron1"/>
    <dgm:cxn modelId="{96811411-59DD-48DD-A87A-834EE0081098}" type="presOf" srcId="{65EEDDA9-E6B7-42D2-9E84-C91D1FBE4937}" destId="{915D6AC7-D940-43E2-AD31-73EEE2D17416}" srcOrd="0" destOrd="0" presId="urn:microsoft.com/office/officeart/2005/8/layout/chevron1"/>
    <dgm:cxn modelId="{C46B5180-D65F-46A8-A8A2-E2D91719469F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C86EAEB-D7C1-42A7-9BB0-9CFC9BA47FC1}" type="presParOf" srcId="{178556A1-8FC2-422A-BA3C-EC1110D54403}" destId="{80424260-3006-42ED-BD6B-7CD4360361AE}" srcOrd="0" destOrd="0" presId="urn:microsoft.com/office/officeart/2005/8/layout/chevron1"/>
    <dgm:cxn modelId="{7CDBE4C1-0F98-4A7C-A979-D07652B37C0B}" type="presParOf" srcId="{178556A1-8FC2-422A-BA3C-EC1110D54403}" destId="{BB67E028-1ADD-473B-BF43-D9F14EAB0D58}" srcOrd="1" destOrd="0" presId="urn:microsoft.com/office/officeart/2005/8/layout/chevron1"/>
    <dgm:cxn modelId="{A66E1854-374C-474B-A0BA-C69806A8FCB2}" type="presParOf" srcId="{178556A1-8FC2-422A-BA3C-EC1110D54403}" destId="{915D6AC7-D940-43E2-AD31-73EEE2D17416}" srcOrd="2" destOrd="0" presId="urn:microsoft.com/office/officeart/2005/8/layout/chevron1"/>
    <dgm:cxn modelId="{42DC0953-75CE-411C-8BB8-03B6E16492FE}" type="presParOf" srcId="{178556A1-8FC2-422A-BA3C-EC1110D54403}" destId="{E0DE90D0-69F8-4C8D-90A3-F1D598B8FF5B}" srcOrd="3" destOrd="0" presId="urn:microsoft.com/office/officeart/2005/8/layout/chevron1"/>
    <dgm:cxn modelId="{BFC7C68E-C2E9-421B-86C0-15519E2E0734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67DB71A4-A011-40EF-90B3-9F5D815A805F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BACA56A-F7DB-426C-A918-FED7E397E2BB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7D00BD0-1278-4ED0-A613-5B1C32FFFDDC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B776148-ACC4-41FA-8E52-6C2C3CBA7BD4}" type="presOf" srcId="{406E950B-16CD-499C-985D-4D68BDBD0498}" destId="{80424260-3006-42ED-BD6B-7CD4360361AE}" srcOrd="0" destOrd="0" presId="urn:microsoft.com/office/officeart/2005/8/layout/chevron1"/>
    <dgm:cxn modelId="{A82C1756-1491-43DC-8966-67226D17A99B}" type="presParOf" srcId="{178556A1-8FC2-422A-BA3C-EC1110D54403}" destId="{80424260-3006-42ED-BD6B-7CD4360361AE}" srcOrd="0" destOrd="0" presId="urn:microsoft.com/office/officeart/2005/8/layout/chevron1"/>
    <dgm:cxn modelId="{AA1420A5-F1B0-4AB2-9F2E-104ED2E04C90}" type="presParOf" srcId="{178556A1-8FC2-422A-BA3C-EC1110D54403}" destId="{BB67E028-1ADD-473B-BF43-D9F14EAB0D58}" srcOrd="1" destOrd="0" presId="urn:microsoft.com/office/officeart/2005/8/layout/chevron1"/>
    <dgm:cxn modelId="{C5A6CCA4-9DD3-4091-AF7C-E9A1D4DB5B50}" type="presParOf" srcId="{178556A1-8FC2-422A-BA3C-EC1110D54403}" destId="{915D6AC7-D940-43E2-AD31-73EEE2D17416}" srcOrd="2" destOrd="0" presId="urn:microsoft.com/office/officeart/2005/8/layout/chevron1"/>
    <dgm:cxn modelId="{F493143E-0DE0-4BC3-8DA3-B3998CC548F3}" type="presParOf" srcId="{178556A1-8FC2-422A-BA3C-EC1110D54403}" destId="{E0DE90D0-69F8-4C8D-90A3-F1D598B8FF5B}" srcOrd="3" destOrd="0" presId="urn:microsoft.com/office/officeart/2005/8/layout/chevron1"/>
    <dgm:cxn modelId="{7C67B51E-CDAF-447A-B6FC-2A3CE27442F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BB4AC71-0915-487B-8E95-D4043515382D}" type="presOf" srcId="{65EEDDA9-E6B7-42D2-9E84-C91D1FBE4937}" destId="{915D6AC7-D940-43E2-AD31-73EEE2D17416}" srcOrd="0" destOrd="0" presId="urn:microsoft.com/office/officeart/2005/8/layout/chevron1"/>
    <dgm:cxn modelId="{12E1C3A2-9D19-470B-B169-B6F3B3ED8AD7}" type="presOf" srcId="{4CE6AF42-AFC0-4470-9A29-A365D8799DE7}" destId="{178556A1-8FC2-422A-BA3C-EC1110D54403}" srcOrd="0" destOrd="0" presId="urn:microsoft.com/office/officeart/2005/8/layout/chevron1"/>
    <dgm:cxn modelId="{0437E296-DFC0-4C85-8A7B-3CD9B97ADBB9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0434A60-7E12-4B60-891B-AE78EF70DA0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CDAE71F-1349-49D5-A0C8-C8AF03B9278A}" type="presParOf" srcId="{178556A1-8FC2-422A-BA3C-EC1110D54403}" destId="{80424260-3006-42ED-BD6B-7CD4360361AE}" srcOrd="0" destOrd="0" presId="urn:microsoft.com/office/officeart/2005/8/layout/chevron1"/>
    <dgm:cxn modelId="{43E2881C-D57E-4A5B-B3B4-9AC7DC5F22E3}" type="presParOf" srcId="{178556A1-8FC2-422A-BA3C-EC1110D54403}" destId="{BB67E028-1ADD-473B-BF43-D9F14EAB0D58}" srcOrd="1" destOrd="0" presId="urn:microsoft.com/office/officeart/2005/8/layout/chevron1"/>
    <dgm:cxn modelId="{461BE496-0C6F-4B03-95C8-58B2F1476408}" type="presParOf" srcId="{178556A1-8FC2-422A-BA3C-EC1110D54403}" destId="{915D6AC7-D940-43E2-AD31-73EEE2D17416}" srcOrd="2" destOrd="0" presId="urn:microsoft.com/office/officeart/2005/8/layout/chevron1"/>
    <dgm:cxn modelId="{464BF9EB-643C-4601-9CF9-8581BC741B2A}" type="presParOf" srcId="{178556A1-8FC2-422A-BA3C-EC1110D54403}" destId="{E0DE90D0-69F8-4C8D-90A3-F1D598B8FF5B}" srcOrd="3" destOrd="0" presId="urn:microsoft.com/office/officeart/2005/8/layout/chevron1"/>
    <dgm:cxn modelId="{E4469E60-4F44-4982-AA09-B6C226098CF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91E42B5-296A-4DAD-A3A1-2D0F93ECDB0F}" type="presOf" srcId="{65EEDDA9-E6B7-42D2-9E84-C91D1FBE4937}" destId="{915D6AC7-D940-43E2-AD31-73EEE2D17416}" srcOrd="0" destOrd="0" presId="urn:microsoft.com/office/officeart/2005/8/layout/chevron1"/>
    <dgm:cxn modelId="{B57F1891-D7FD-46E5-8C7F-A07F5ED95B36}" type="presOf" srcId="{406E950B-16CD-499C-985D-4D68BDBD0498}" destId="{80424260-3006-42ED-BD6B-7CD4360361AE}" srcOrd="0" destOrd="0" presId="urn:microsoft.com/office/officeart/2005/8/layout/chevron1"/>
    <dgm:cxn modelId="{510A9E5C-671B-4685-829C-507E3873EC0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4C04D6D-1097-494D-95F8-DD12C034B0FA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1D93885-99FD-449D-9F6E-4B18DC56F394}" type="presParOf" srcId="{178556A1-8FC2-422A-BA3C-EC1110D54403}" destId="{80424260-3006-42ED-BD6B-7CD4360361AE}" srcOrd="0" destOrd="0" presId="urn:microsoft.com/office/officeart/2005/8/layout/chevron1"/>
    <dgm:cxn modelId="{FF3D0701-F441-4389-9393-4B7421EC0E9A}" type="presParOf" srcId="{178556A1-8FC2-422A-BA3C-EC1110D54403}" destId="{BB67E028-1ADD-473B-BF43-D9F14EAB0D58}" srcOrd="1" destOrd="0" presId="urn:microsoft.com/office/officeart/2005/8/layout/chevron1"/>
    <dgm:cxn modelId="{F3494098-F825-4A73-A2C6-391AD8EE3297}" type="presParOf" srcId="{178556A1-8FC2-422A-BA3C-EC1110D54403}" destId="{915D6AC7-D940-43E2-AD31-73EEE2D17416}" srcOrd="2" destOrd="0" presId="urn:microsoft.com/office/officeart/2005/8/layout/chevron1"/>
    <dgm:cxn modelId="{0E99DBE2-0D8F-45C0-A642-F313993C9EF4}" type="presParOf" srcId="{178556A1-8FC2-422A-BA3C-EC1110D54403}" destId="{E0DE90D0-69F8-4C8D-90A3-F1D598B8FF5B}" srcOrd="3" destOrd="0" presId="urn:microsoft.com/office/officeart/2005/8/layout/chevron1"/>
    <dgm:cxn modelId="{CC192A8A-FED1-43FF-8657-9786E13DD79F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MERCI POUR VOTRE ATTENTION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915D6AC7-D940-43E2-AD31-73EEE2D17416}" type="pres">
      <dgm:prSet presAssocID="{65EEDDA9-E6B7-42D2-9E84-C91D1FBE4937}" presName="parTxOnly" presStyleLbl="node1" presStyleIdx="0" presStyleCnt="1" custLinFactY="100000" custLinFactNeighborX="1103" custLinFactNeighborY="1312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17538DE-0EFE-4774-BA0E-00A3A425933F}" srcId="{4CE6AF42-AFC0-4470-9A29-A365D8799DE7}" destId="{65EEDDA9-E6B7-42D2-9E84-C91D1FBE4937}" srcOrd="0" destOrd="0" parTransId="{D5C4E11F-2D85-42D8-801F-B71A80F05D75}" sibTransId="{5449D5DB-7D7B-462F-A696-0DD19F47AED3}"/>
    <dgm:cxn modelId="{F8103067-813A-4BAE-AEFF-FF5DC6E43CC7}" type="presOf" srcId="{65EEDDA9-E6B7-42D2-9E84-C91D1FBE4937}" destId="{915D6AC7-D940-43E2-AD31-73EEE2D17416}" srcOrd="0" destOrd="0" presId="urn:microsoft.com/office/officeart/2005/8/layout/chevron1"/>
    <dgm:cxn modelId="{0C7262B2-1DC9-4510-AA8D-9DF3770EFE64}" type="presOf" srcId="{4CE6AF42-AFC0-4470-9A29-A365D8799DE7}" destId="{178556A1-8FC2-422A-BA3C-EC1110D54403}" srcOrd="0" destOrd="0" presId="urn:microsoft.com/office/officeart/2005/8/layout/chevron1"/>
    <dgm:cxn modelId="{3740040E-CA71-4D29-9BBD-B4142871ADB9}" type="presParOf" srcId="{178556A1-8FC2-422A-BA3C-EC1110D54403}" destId="{915D6AC7-D940-43E2-AD31-73EEE2D17416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1a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1b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1c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09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</a:t>
          </a:r>
          <a:endParaRPr lang="fr-FR" sz="4800" kern="1200" dirty="0"/>
        </a:p>
      </dsp:txBody>
      <dsp:txXfrm>
        <a:off x="236" y="0"/>
        <a:ext cx="1021557" cy="120966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09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Contrôle et assurance de qualité</a:t>
          </a:r>
          <a:endParaRPr lang="fr-FR" sz="3600" kern="1200" dirty="0"/>
        </a:p>
      </dsp:txBody>
      <dsp:txXfrm>
        <a:off x="1088565" y="0"/>
        <a:ext cx="6435287" cy="120966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0966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49676" y="59051"/>
        <a:ext cx="1206436" cy="10915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09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</a:t>
          </a:r>
          <a:endParaRPr lang="fr-FR" sz="4800" kern="1200" dirty="0"/>
        </a:p>
      </dsp:txBody>
      <dsp:txXfrm>
        <a:off x="236" y="0"/>
        <a:ext cx="1021557" cy="120966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09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Contrôle et assurance de qualité</a:t>
          </a:r>
          <a:endParaRPr lang="fr-FR" sz="3600" kern="1200" dirty="0"/>
        </a:p>
      </dsp:txBody>
      <dsp:txXfrm>
        <a:off x="1088565" y="0"/>
        <a:ext cx="6435287" cy="120966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0966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49676" y="59051"/>
        <a:ext cx="1206436" cy="10915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6AC7-D940-43E2-AD31-73EEE2D17416}">
      <dsp:nvSpPr>
        <dsp:cNvPr id="0" name=""/>
        <dsp:cNvSpPr/>
      </dsp:nvSpPr>
      <dsp:spPr>
        <a:xfrm>
          <a:off x="8706" y="0"/>
          <a:ext cx="8906693" cy="2133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MERCI POUR VOTRE ATTENTION</a:t>
          </a:r>
          <a:endParaRPr lang="fr-FR" sz="3600" kern="1200" dirty="0"/>
        </a:p>
      </dsp:txBody>
      <dsp:txXfrm>
        <a:off x="1075506" y="0"/>
        <a:ext cx="6773093" cy="2133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46A2-AA8D-40D2-AB4B-A3C808C83D06}" type="datetimeFigureOut">
              <a:rPr lang="fr-FR" smtClean="0"/>
              <a:t>22/04/2015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24FA0-BEDA-42A4-BE06-BE3323EDA1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71996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9A672B-27E1-42BB-B90B-2E35DFF4F147}" type="datetimeFigureOut">
              <a:rPr lang="en-US"/>
              <a:pPr>
                <a:defRPr/>
              </a:pPr>
              <a:t>4/22/2015</a:t>
            </a:fld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C09FDB-50D9-4F98-AF5F-BB33233E68A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884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68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32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480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13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50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537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73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94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21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176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latin typeface="+mj-lt"/>
              </a:defRPr>
            </a:lvl1pPr>
            <a:lvl2pPr>
              <a:defRPr sz="3000">
                <a:latin typeface="+mj-lt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4B7E9-B8E7-4EE3-9C11-A144B405FBC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C952A1F-0434-46E4-8537-42ABCA48B2E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1031" name="Picture 7" descr="MICS-logo_cyan-rgb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6248400"/>
            <a:ext cx="1676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6248400"/>
            <a:ext cx="1908175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457200" y="1371600"/>
            <a:ext cx="8229600" cy="76200"/>
          </a:xfrm>
          <a:prstGeom prst="rect">
            <a:avLst/>
          </a:prstGeom>
          <a:solidFill>
            <a:srgbClr val="3399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70104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EA07C-EE9C-40C2-ADB5-5ED734F62BC1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B050"/>
        </a:buClr>
        <a:buSzPct val="70000"/>
        <a:buFont typeface="Wingdings" pitchFamily="2" charset="2"/>
        <a:buChar char="q"/>
        <a:defRPr sz="30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2" name="ZoneTexte 1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599" y="2182021"/>
            <a:ext cx="4724401" cy="1932779"/>
          </a:xfrm>
        </p:spPr>
        <p:txBody>
          <a:bodyPr/>
          <a:lstStyle/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Résultats </a:t>
            </a:r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clés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pattFill prst="pct50">
            <a:fgClr>
              <a:srgbClr val="3FCDFF"/>
            </a:fgClr>
            <a:bgClr>
              <a:schemeClr val="accent5">
                <a:lumMod val="75000"/>
              </a:schemeClr>
            </a:bgClr>
          </a:patt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INDICATEURS DES OMD</a:t>
            </a:r>
            <a:endParaRPr lang="fr-FR" sz="48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834645"/>
            <a:ext cx="441959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2014</a:t>
            </a:r>
            <a:endParaRPr lang="fr-FR" sz="1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175" y="4114800"/>
            <a:ext cx="1647825" cy="1752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4114800"/>
            <a:ext cx="871537" cy="1752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4114800"/>
            <a:ext cx="1676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491413592"/>
              </p:ext>
            </p:extLst>
          </p:nvPr>
        </p:nvGraphicFramePr>
        <p:xfrm>
          <a:off x="152400" y="1524000"/>
          <a:ext cx="89154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221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001" y="1351377"/>
            <a:ext cx="8643998" cy="5278023"/>
          </a:xfrm>
        </p:spPr>
        <p:txBody>
          <a:bodyPr/>
          <a:lstStyle/>
          <a:p>
            <a:pPr algn="just"/>
            <a:r>
              <a:rPr lang="fr-LU" sz="2200" dirty="0" smtClean="0"/>
              <a:t>Enquête par grappe à indicateurs multiples (MICS) est un programme </a:t>
            </a:r>
            <a:r>
              <a:rPr lang="fr-FR" sz="2200" dirty="0"/>
              <a:t>international d‘enquêtes auprès des ménages élaboré par </a:t>
            </a:r>
            <a:r>
              <a:rPr lang="fr-FR" sz="2200" dirty="0" smtClean="0"/>
              <a:t>l'UNICEF;</a:t>
            </a:r>
          </a:p>
          <a:p>
            <a:pPr algn="just"/>
            <a:r>
              <a:rPr lang="fr-FR" sz="2200" dirty="0" smtClean="0"/>
              <a:t>MICS </a:t>
            </a:r>
            <a:r>
              <a:rPr lang="fr-FR" sz="2200" dirty="0"/>
              <a:t>est conçu pour recueillir </a:t>
            </a:r>
            <a:r>
              <a:rPr lang="fr-FR" sz="2200" dirty="0" smtClean="0"/>
              <a:t>des </a:t>
            </a:r>
            <a:r>
              <a:rPr lang="fr-FR" sz="2200" dirty="0"/>
              <a:t>indicateurs clés </a:t>
            </a:r>
            <a:r>
              <a:rPr lang="fr-FR" sz="2200" dirty="0" smtClean="0"/>
              <a:t>comparables </a:t>
            </a:r>
            <a:r>
              <a:rPr lang="fr-FR" sz="2200" dirty="0"/>
              <a:t>au niveau international et </a:t>
            </a:r>
            <a:r>
              <a:rPr lang="fr-FR" sz="2200" dirty="0" smtClean="0"/>
              <a:t>utilisés </a:t>
            </a:r>
            <a:r>
              <a:rPr lang="fr-FR" sz="2200" dirty="0"/>
              <a:t>pour évaluer la situation des enfants et des </a:t>
            </a:r>
            <a:r>
              <a:rPr lang="fr-FR" sz="2200" dirty="0" smtClean="0"/>
              <a:t>femmes </a:t>
            </a:r>
            <a:r>
              <a:rPr lang="fr-FR" sz="2200" dirty="0"/>
              <a:t>dans les domaines de la santé, l'éducation, la </a:t>
            </a:r>
            <a:r>
              <a:rPr lang="fr-FR" sz="2200" dirty="0" smtClean="0"/>
              <a:t>protection </a:t>
            </a:r>
            <a:r>
              <a:rPr lang="fr-FR" sz="2200" dirty="0"/>
              <a:t>et le VIH/ </a:t>
            </a:r>
            <a:r>
              <a:rPr lang="fr-FR" sz="2200" dirty="0" smtClean="0"/>
              <a:t>SIDA;</a:t>
            </a:r>
          </a:p>
          <a:p>
            <a:pPr algn="just"/>
            <a:r>
              <a:rPr lang="fr-FR" sz="2200" dirty="0" smtClean="0"/>
              <a:t>MICS fournit plusieurs indicateurs des OMD (22 indicateurs des OMD sur 48)</a:t>
            </a:r>
          </a:p>
          <a:p>
            <a:pPr algn="just"/>
            <a:r>
              <a:rPr lang="fr-FR" sz="2200" dirty="0" smtClean="0"/>
              <a:t>Spécifiquement, le Round 5 des enquêtes MICS permettra le rapportage des OMD en 2015;</a:t>
            </a:r>
          </a:p>
          <a:p>
            <a:pPr algn="just"/>
            <a:r>
              <a:rPr lang="fr-FR" sz="2200" dirty="0"/>
              <a:t>Echantillon de MICS est </a:t>
            </a:r>
            <a:r>
              <a:rPr lang="fr-FR" sz="2200" dirty="0" smtClean="0"/>
              <a:t>représentatif </a:t>
            </a:r>
            <a:r>
              <a:rPr lang="fr-FR" sz="2200" dirty="0"/>
              <a:t>au niveau national et </a:t>
            </a:r>
            <a:r>
              <a:rPr lang="fr-FR" sz="2200" dirty="0" smtClean="0"/>
              <a:t>dans les </a:t>
            </a:r>
            <a:r>
              <a:rPr lang="fr-FR" sz="2200" dirty="0"/>
              <a:t>12 départements, basé sur un sondage par grappes stratifié à deux degrés</a:t>
            </a:r>
            <a:r>
              <a:rPr lang="fr-FR" sz="2200" dirty="0" smtClean="0"/>
              <a:t>;</a:t>
            </a:r>
          </a:p>
          <a:p>
            <a:pPr algn="just"/>
            <a:r>
              <a:rPr lang="fr-FR" sz="2200" dirty="0" smtClean="0"/>
              <a:t>Base de sondage utilisée est celui du recensement de 2013</a:t>
            </a:r>
            <a:r>
              <a:rPr lang="fr-FR" sz="2200" dirty="0"/>
              <a:t>.</a:t>
            </a:r>
            <a:endParaRPr lang="fr-FR" sz="2200" dirty="0" smtClean="0"/>
          </a:p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4008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642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6845468"/>
              </p:ext>
            </p:extLst>
          </p:nvPr>
        </p:nvGraphicFramePr>
        <p:xfrm>
          <a:off x="609600" y="1676400"/>
          <a:ext cx="81534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5562600"/>
                <a:gridCol w="12954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MICS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des OMD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Situation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4.2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mortalité infantile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4.1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mortalité infanto-juvénile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523240">
                <a:tc>
                  <a:txBody>
                    <a:bodyPr/>
                    <a:lstStyle/>
                    <a:p>
                      <a:r>
                        <a:rPr lang="fr-FR" dirty="0" smtClean="0"/>
                        <a:t>OMD 1.8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Prévalence de l’insuffisance pondérale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4.3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Couverture vaccinale de la rougeole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6.7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Enfants de moins de 5 ans dormant sous moustiquaire imprégnée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6.8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Traitement antipaludéen</a:t>
                      </a:r>
                      <a:r>
                        <a:rPr lang="fr-FR" baseline="0" dirty="0" smtClean="0"/>
                        <a:t> des enfants de moins de 5 ans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7.8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Utilisation de sources d’eau et boissons améliorées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7.9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Utilisation de toilettes améliorées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OMD 5.4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fécondité des adolescentes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153762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047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12073257"/>
              </p:ext>
            </p:extLst>
          </p:nvPr>
        </p:nvGraphicFramePr>
        <p:xfrm>
          <a:off x="609600" y="1676400"/>
          <a:ext cx="8153400" cy="457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5562600"/>
                <a:gridCol w="1295400"/>
              </a:tblGrid>
              <a:tr h="735724"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MICS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des OMD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Situation</a:t>
                      </a:r>
                      <a:endParaRPr lang="fr-FR" dirty="0"/>
                    </a:p>
                  </a:txBody>
                  <a:tcPr/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Fécondité précoce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prévalence de la contraception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5.6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Besoins non satisfaits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5.1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de mortalité maternelle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2.3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d’alphabétisation des jeunes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2.1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Taux net de fréquentation</a:t>
                      </a:r>
                      <a:r>
                        <a:rPr lang="fr-FR" baseline="0" dirty="0" smtClean="0"/>
                        <a:t> du primaire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2.2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Enfants atteignant la dernière classe du primaire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3.1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Indice de parité entre les sexes (niveau primaire)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26253">
                <a:tc>
                  <a:txBody>
                    <a:bodyPr/>
                    <a:lstStyle/>
                    <a:p>
                      <a:r>
                        <a:rPr lang="fr-FR" dirty="0" smtClean="0"/>
                        <a:t>OMD 3.2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Indice de parité entre les sexes (niveau secondaire)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65400214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743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7313021"/>
              </p:ext>
            </p:extLst>
          </p:nvPr>
        </p:nvGraphicFramePr>
        <p:xfrm>
          <a:off x="609600" y="1676401"/>
          <a:ext cx="81534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5638800"/>
                <a:gridCol w="1219200"/>
              </a:tblGrid>
              <a:tr h="358823"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MICS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Indicateur des OMD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Situation</a:t>
                      </a:r>
                      <a:endParaRPr lang="fr-FR" dirty="0"/>
                    </a:p>
                  </a:txBody>
                  <a:tcPr/>
                </a:tc>
              </a:tr>
              <a:tr h="207889">
                <a:tc>
                  <a:txBody>
                    <a:bodyPr/>
                    <a:lstStyle/>
                    <a:p>
                      <a:r>
                        <a:rPr lang="fr-FR" dirty="0" smtClean="0"/>
                        <a:t>OMD 6.3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Connaissance de la prévention du VIH parmi les jeunes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207889">
                <a:tc>
                  <a:txBody>
                    <a:bodyPr/>
                    <a:lstStyle/>
                    <a:p>
                      <a:r>
                        <a:rPr lang="fr-FR" dirty="0" smtClean="0"/>
                        <a:t>OMD 6.2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Utilisation de condom avec partenaires non réguliers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12176">
                <a:tc>
                  <a:txBody>
                    <a:bodyPr/>
                    <a:lstStyle/>
                    <a:p>
                      <a:r>
                        <a:rPr lang="fr-FR" dirty="0" smtClean="0"/>
                        <a:t>OMD 6.4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Ratio de fréquentation scolaire des orphelins par rapport aux non orphelins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0788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60123657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466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500174"/>
            <a:ext cx="8848756" cy="4572032"/>
          </a:xfrm>
        </p:spPr>
        <p:txBody>
          <a:bodyPr/>
          <a:lstStyle/>
          <a:p>
            <a:pPr algn="just"/>
            <a:r>
              <a:rPr lang="fr-FR" sz="2600" dirty="0" smtClean="0"/>
              <a:t>Quatre questionnaires ont été utilisés: ménage, femme, enfant et homme.</a:t>
            </a:r>
          </a:p>
          <a:p>
            <a:pPr algn="just"/>
            <a:endParaRPr lang="fr-FR" sz="1500" dirty="0" smtClean="0"/>
          </a:p>
          <a:p>
            <a:pPr algn="just"/>
            <a:r>
              <a:rPr lang="fr-FR" sz="2600" dirty="0" smtClean="0"/>
              <a:t>Echantillon de l’enquête:</a:t>
            </a:r>
          </a:p>
          <a:p>
            <a:pPr marL="0" indent="0" algn="just">
              <a:buNone/>
            </a:pPr>
            <a:endParaRPr lang="fr-FR" sz="15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                     14 077 </a:t>
            </a:r>
            <a:r>
              <a:rPr lang="fr-FR" sz="2600" dirty="0" smtClean="0">
                <a:latin typeface="+mj-lt"/>
              </a:rPr>
              <a:t>ménages urbains et ruraux enquêtés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15 815 </a:t>
            </a:r>
            <a:r>
              <a:rPr lang="fr-FR" sz="2600" dirty="0" smtClean="0"/>
              <a:t>femmes de 15-49 ans  enquêtées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12 250 </a:t>
            </a:r>
            <a:r>
              <a:rPr lang="fr-FR" sz="2600" dirty="0" smtClean="0"/>
              <a:t>enfants de moins de 5 ans et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  4 371</a:t>
            </a:r>
            <a:r>
              <a:rPr lang="fr-FR" sz="2600" dirty="0" smtClean="0"/>
              <a:t> hommes de 15-49 ans.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022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00174"/>
            <a:ext cx="8501122" cy="4572032"/>
          </a:xfrm>
        </p:spPr>
        <p:txBody>
          <a:bodyPr/>
          <a:lstStyle/>
          <a:p>
            <a:pPr algn="just"/>
            <a:r>
              <a:rPr lang="fr-FR" sz="2600" dirty="0" smtClean="0"/>
              <a:t>MICS Bénin 2014 c’est:</a:t>
            </a:r>
          </a:p>
          <a:p>
            <a:pPr algn="just">
              <a:buNone/>
            </a:pPr>
            <a:r>
              <a:rPr lang="fr-FR" sz="2600" dirty="0" smtClean="0"/>
              <a:t>	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27</a:t>
            </a:r>
            <a:r>
              <a:rPr lang="fr-FR" sz="2600" dirty="0" smtClean="0">
                <a:latin typeface="+mj-lt"/>
              </a:rPr>
              <a:t> équipes de terrain et 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171</a:t>
            </a:r>
            <a:r>
              <a:rPr lang="fr-FR" sz="2600" dirty="0" smtClean="0">
                <a:latin typeface="+mj-lt"/>
              </a:rPr>
              <a:t> agents de terrain</a:t>
            </a:r>
          </a:p>
          <a:p>
            <a:pPr algn="just">
              <a:buNone/>
            </a:pPr>
            <a:endParaRPr lang="fr-FR" sz="1100" dirty="0" smtClean="0"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33</a:t>
            </a:r>
            <a:r>
              <a:rPr lang="fr-FR" sz="2600" dirty="0" smtClean="0"/>
              <a:t> </a:t>
            </a:r>
            <a:r>
              <a:rPr lang="fr-FR" sz="2600" dirty="0"/>
              <a:t>jours de formation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latin typeface="+mj-lt"/>
              </a:rPr>
              <a:t>	   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90</a:t>
            </a:r>
            <a:r>
              <a:rPr lang="fr-FR" sz="2600" dirty="0" smtClean="0"/>
              <a:t> jours de collecte sur le terrain (Juillet- Septembre 2014)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Et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</a:t>
            </a:r>
            <a:r>
              <a:rPr lang="fr-FR" sz="2600" dirty="0"/>
              <a:t>L</a:t>
            </a:r>
            <a:r>
              <a:rPr lang="fr-FR" sz="2600" dirty="0" smtClean="0"/>
              <a:t>’utilisation du système </a:t>
            </a:r>
            <a:r>
              <a:rPr lang="fr-FR" sz="2800" dirty="0" smtClean="0"/>
              <a:t>CAPI pour la collecte des données;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22</a:t>
            </a:r>
            <a:r>
              <a:rPr lang="fr-FR" sz="2800" dirty="0" smtClean="0"/>
              <a:t> spécialistes ayant assuré la formation des agents et la supervision de la collecte</a:t>
            </a:r>
            <a:endParaRPr lang="fr-FR" sz="28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                        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3764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514864"/>
          </a:xfrm>
        </p:spPr>
        <p:txBody>
          <a:bodyPr/>
          <a:lstStyle/>
          <a:p>
            <a:pPr algn="just"/>
            <a:r>
              <a:rPr lang="fr-FR" sz="2400" dirty="0" smtClean="0"/>
              <a:t>MICS Bénin 2014, c’est :</a:t>
            </a:r>
          </a:p>
          <a:p>
            <a:pPr marL="0" indent="0" algn="just">
              <a:buNone/>
            </a:pPr>
            <a:r>
              <a:rPr lang="fr-FR" sz="2400" dirty="0" smtClean="0"/>
              <a:t>- Programme de contrôle et de cohérence installé dans l’application;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Recrutement des enquêteurs fondé sur les expériences en matière d’enquêtes et tests de langue effectués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Evaluation des enquêteurs sur la base de tests écrits et pratiques</a:t>
            </a:r>
            <a:endParaRPr lang="fr-FR" sz="2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-Utilisation du logiciel ENA pour la vérification des mesures anthropométriques;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-Contrôle de qualité au niveau des chef d’équipes présents sur le terrain avec les agents;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-Edition des données sur le terrain assurée par 9 éditeurs (1 éditeur pour 3 équipes).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400" dirty="0" smtClean="0"/>
              <a:t> 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781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857784"/>
          </a:xfrm>
        </p:spPr>
        <p:txBody>
          <a:bodyPr/>
          <a:lstStyle/>
          <a:p>
            <a:pPr algn="just"/>
            <a:r>
              <a:rPr lang="fr-FR" sz="2600" dirty="0" smtClean="0"/>
              <a:t>MICS Bénin 2014, c’est: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-Supervision technique rapprochée (au moins 2 fois par mois) et une supervision de coordination chaque mois;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-Deux ateliers d’apurement des données au niveau national;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 Validation des données au niveau du bureau régional de </a:t>
            </a:r>
            <a:r>
              <a:rPr lang="fr-FR" sz="2600" dirty="0"/>
              <a:t>D</a:t>
            </a:r>
            <a:r>
              <a:rPr lang="fr-FR" sz="2600" dirty="0" smtClean="0"/>
              <a:t>akar et au siège de l’UNICEF à New York;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6758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5953</TotalTime>
  <Words>627</Words>
  <Application>Microsoft Office PowerPoint</Application>
  <PresentationFormat>Affichage à l'écran (4:3)</PresentationFormat>
  <Paragraphs>150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Default Design</vt:lpstr>
      <vt:lpstr>Présentation PowerPoint</vt:lpstr>
      <vt:lpstr>  </vt:lpstr>
      <vt:lpstr>  </vt:lpstr>
      <vt:lpstr>  </vt:lpstr>
      <vt:lpstr>  </vt:lpstr>
      <vt:lpstr>  </vt:lpstr>
      <vt:lpstr>  </vt:lpstr>
      <vt:lpstr>  </vt:lpstr>
      <vt:lpstr>  </vt:lpstr>
      <vt:lpstr>Présentation PowerPoint</vt:lpstr>
    </vt:vector>
  </TitlesOfParts>
  <Company>UNICEF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Findings and Final Reports</dc:title>
  <dc:creator>UNICEF</dc:creator>
  <cp:keywords>MICS4;MICS</cp:keywords>
  <cp:lastModifiedBy>insae</cp:lastModifiedBy>
  <cp:revision>698</cp:revision>
  <cp:lastPrinted>2015-04-13T10:18:30Z</cp:lastPrinted>
  <dcterms:created xsi:type="dcterms:W3CDTF">2009-06-26T19:38:17Z</dcterms:created>
  <dcterms:modified xsi:type="dcterms:W3CDTF">2015-04-22T06:24:17Z</dcterms:modified>
</cp:coreProperties>
</file>