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0.xml" ContentType="application/vnd.openxmlformats-officedocument.drawingml.chart+xml"/>
  <Override PartName="/ppt/notesSlides/notesSlide17.xml" ContentType="application/vnd.openxmlformats-officedocument.presentationml.notesSlide+xml"/>
  <Override PartName="/ppt/charts/chart11.xml" ContentType="application/vnd.openxmlformats-officedocument.drawingml.chart+xml"/>
  <Override PartName="/ppt/notesSlides/notesSlide18.xml" ContentType="application/vnd.openxmlformats-officedocument.presentationml.notesSlide+xml"/>
  <Override PartName="/ppt/charts/chart12.xml" ContentType="application/vnd.openxmlformats-officedocument.drawingml.chart+xml"/>
  <Override PartName="/ppt/notesSlides/notesSlide19.xml" ContentType="application/vnd.openxmlformats-officedocument.presentationml.notesSlide+xml"/>
  <Override PartName="/ppt/charts/chart13.xml" ContentType="application/vnd.openxmlformats-officedocument.drawingml.chart+xml"/>
  <Override PartName="/ppt/notesSlides/notesSlide20.xml" ContentType="application/vnd.openxmlformats-officedocument.presentationml.notesSlide+xml"/>
  <Override PartName="/ppt/charts/chart14.xml" ContentType="application/vnd.openxmlformats-officedocument.drawingml.chart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50" r:id="rId2"/>
    <p:sldMasterId id="2147483677" r:id="rId3"/>
    <p:sldMasterId id="2147483691" r:id="rId4"/>
  </p:sldMasterIdLst>
  <p:notesMasterIdLst>
    <p:notesMasterId r:id="rId30"/>
  </p:notesMasterIdLst>
  <p:handoutMasterIdLst>
    <p:handoutMasterId r:id="rId31"/>
  </p:handoutMasterIdLst>
  <p:sldIdLst>
    <p:sldId id="401" r:id="rId5"/>
    <p:sldId id="375" r:id="rId6"/>
    <p:sldId id="266" r:id="rId7"/>
    <p:sldId id="269" r:id="rId8"/>
    <p:sldId id="377" r:id="rId9"/>
    <p:sldId id="313" r:id="rId10"/>
    <p:sldId id="314" r:id="rId11"/>
    <p:sldId id="315" r:id="rId12"/>
    <p:sldId id="276" r:id="rId13"/>
    <p:sldId id="393" r:id="rId14"/>
    <p:sldId id="379" r:id="rId15"/>
    <p:sldId id="388" r:id="rId16"/>
    <p:sldId id="394" r:id="rId17"/>
    <p:sldId id="381" r:id="rId18"/>
    <p:sldId id="390" r:id="rId19"/>
    <p:sldId id="396" r:id="rId20"/>
    <p:sldId id="399" r:id="rId21"/>
    <p:sldId id="397" r:id="rId22"/>
    <p:sldId id="395" r:id="rId23"/>
    <p:sldId id="367" r:id="rId24"/>
    <p:sldId id="383" r:id="rId25"/>
    <p:sldId id="391" r:id="rId26"/>
    <p:sldId id="356" r:id="rId27"/>
    <p:sldId id="366" r:id="rId28"/>
    <p:sldId id="340" r:id="rId29"/>
  </p:sldIdLst>
  <p:sldSz cx="9144000" cy="6858000" type="screen4x3"/>
  <p:notesSz cx="7026275" cy="93122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8000"/>
    <a:srgbClr val="993300"/>
    <a:srgbClr val="CC0000"/>
    <a:srgbClr val="CC9900"/>
    <a:srgbClr val="000099"/>
    <a:srgbClr val="80008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15" autoAdjust="0"/>
    <p:restoredTop sz="94316" autoAdjust="0"/>
  </p:normalViewPr>
  <p:slideViewPr>
    <p:cSldViewPr>
      <p:cViewPr>
        <p:scale>
          <a:sx n="80" d="100"/>
          <a:sy n="80" d="100"/>
        </p:scale>
        <p:origin x="-954" y="-6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43" d="100"/>
          <a:sy n="43" d="100"/>
        </p:scale>
        <p:origin x="-1416" y="-77"/>
      </p:cViewPr>
      <p:guideLst>
        <p:guide orient="horz" pos="2933"/>
        <p:guide pos="221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201746642656215"/>
          <c:y val="2.579869776594727E-2"/>
          <c:w val="0.49446041217941927"/>
          <c:h val="0.9484026044681054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Hommes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Utiliser des condoms ET limiter les rapports sexuels à un seul partenaire fidèle et non infecté</c:v>
                </c:pt>
                <c:pt idx="1">
                  <c:v>Limiter les rapports sexuels à un seul partenaire non infecté</c:v>
                </c:pt>
                <c:pt idx="2">
                  <c:v>Utiliser des condoms</c:v>
                </c:pt>
              </c:strCache>
            </c:strRef>
          </c:cat>
          <c:val>
            <c:numRef>
              <c:f>Sheet1!$B$2:$D$2</c:f>
              <c:numCache>
                <c:formatCode>0</c:formatCode>
                <c:ptCount val="3"/>
                <c:pt idx="0">
                  <c:v>74</c:v>
                </c:pt>
                <c:pt idx="1">
                  <c:v>85</c:v>
                </c:pt>
                <c:pt idx="2">
                  <c:v>77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Utiliser des condoms ET limiter les rapports sexuels à un seul partenaire fidèle et non infecté</c:v>
                </c:pt>
                <c:pt idx="1">
                  <c:v>Limiter les rapports sexuels à un seul partenaire non infecté</c:v>
                </c:pt>
                <c:pt idx="2">
                  <c:v>Utiliser des condoms</c:v>
                </c:pt>
              </c:strCache>
            </c:strRef>
          </c:cat>
          <c:val>
            <c:numRef>
              <c:f>Sheet1!$B$3:$D$3</c:f>
              <c:numCache>
                <c:formatCode>0</c:formatCode>
                <c:ptCount val="3"/>
                <c:pt idx="0">
                  <c:v>65</c:v>
                </c:pt>
                <c:pt idx="1">
                  <c:v>79</c:v>
                </c:pt>
                <c:pt idx="2">
                  <c:v>68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7424256"/>
        <c:axId val="7425408"/>
      </c:barChart>
      <c:catAx>
        <c:axId val="74242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742540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7425408"/>
        <c:scaling>
          <c:orientation val="minMax"/>
          <c:max val="100"/>
        </c:scaling>
        <c:delete val="1"/>
        <c:axPos val="b"/>
        <c:numFmt formatCode="0" sourceLinked="1"/>
        <c:majorTickMark val="out"/>
        <c:minorTickMark val="none"/>
        <c:tickLblPos val="nextTo"/>
        <c:crossAx val="74242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185480738674479"/>
          <c:y val="0.15310391390437159"/>
          <c:w val="0.14366088768051977"/>
          <c:h val="0.1215301490193355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190856531657941E-2"/>
          <c:y val="3.5270219713054461E-2"/>
          <c:w val="0.96561828693668417"/>
          <c:h val="0.862343458186708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Aucun</c:v>
                </c:pt>
                <c:pt idx="1">
                  <c:v>Primaire</c:v>
                </c:pt>
                <c:pt idx="2">
                  <c:v>Secondaire 1er cycle</c:v>
                </c:pt>
                <c:pt idx="3">
                  <c:v>Secondaire 2nd cycle ou plus</c:v>
                </c:pt>
              </c:strCache>
            </c:strRef>
          </c:cat>
          <c:val>
            <c:numRef>
              <c:f>Sheet1!$B$2:$B$5</c:f>
              <c:numCache>
                <c:formatCode>0</c:formatCode>
                <c:ptCount val="4"/>
                <c:pt idx="0">
                  <c:v>57</c:v>
                </c:pt>
                <c:pt idx="1">
                  <c:v>72</c:v>
                </c:pt>
                <c:pt idx="2">
                  <c:v>77</c:v>
                </c:pt>
                <c:pt idx="3">
                  <c:v>83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Aucun</c:v>
                </c:pt>
                <c:pt idx="1">
                  <c:v>Primaire</c:v>
                </c:pt>
                <c:pt idx="2">
                  <c:v>Secondaire 1er cycle</c:v>
                </c:pt>
                <c:pt idx="3">
                  <c:v>Secondaire 2nd cycle ou plus</c:v>
                </c:pt>
              </c:strCache>
            </c:strRef>
          </c:cat>
          <c:val>
            <c:numRef>
              <c:f>Sheet1!$C$2:$C$5</c:f>
              <c:numCache>
                <c:formatCode>0</c:formatCode>
                <c:ptCount val="4"/>
                <c:pt idx="0">
                  <c:v>65</c:v>
                </c:pt>
                <c:pt idx="1">
                  <c:v>74</c:v>
                </c:pt>
                <c:pt idx="2">
                  <c:v>78</c:v>
                </c:pt>
                <c:pt idx="3">
                  <c:v>84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69247488"/>
        <c:axId val="169249024"/>
      </c:barChart>
      <c:catAx>
        <c:axId val="169247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69249024"/>
        <c:crosses val="autoZero"/>
        <c:auto val="1"/>
        <c:lblAlgn val="ctr"/>
        <c:lblOffset val="100"/>
        <c:noMultiLvlLbl val="0"/>
      </c:catAx>
      <c:valAx>
        <c:axId val="169249024"/>
        <c:scaling>
          <c:orientation val="minMax"/>
          <c:max val="100"/>
        </c:scaling>
        <c:delete val="1"/>
        <c:axPos val="l"/>
        <c:numFmt formatCode="0" sourceLinked="1"/>
        <c:majorTickMark val="out"/>
        <c:minorTickMark val="none"/>
        <c:tickLblPos val="nextTo"/>
        <c:crossAx val="169247488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9174523645937231"/>
          <c:y val="2.6190476190476191E-2"/>
          <c:w val="0.53926687514616578"/>
          <c:h val="0.947619047619047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Hommes</c:v>
                </c:pt>
              </c:strCache>
            </c:strRef>
          </c:tx>
          <c:invertIfNegative val="0"/>
          <c:dLbls>
            <c:numFmt formatCode="0" sourceLinked="0"/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Une personne paraissant en bonne santé peut cependant avoir le virus du sida</c:v>
                </c:pt>
                <c:pt idx="1">
                  <c:v>Le sida ne peut pas être transmis par les moustiques</c:v>
                </c:pt>
                <c:pt idx="2">
                  <c:v>Le sida ne peut pas être transmis par des moyens surnaturels</c:v>
                </c:pt>
                <c:pt idx="3">
                  <c:v>Le sida ne peut pas être transmis en partageant la nourriture d'un malade du sida</c:v>
                </c:pt>
              </c:strCache>
            </c:strRef>
          </c:cat>
          <c:val>
            <c:numRef>
              <c:f>Sheet1!$B$2:$E$2</c:f>
              <c:numCache>
                <c:formatCode>0</c:formatCode>
                <c:ptCount val="4"/>
                <c:pt idx="0">
                  <c:v>76</c:v>
                </c:pt>
                <c:pt idx="1">
                  <c:v>58</c:v>
                </c:pt>
                <c:pt idx="2">
                  <c:v>56</c:v>
                </c:pt>
                <c:pt idx="3">
                  <c:v>73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Une personne paraissant en bonne santé peut cependant avoir le virus du sida</c:v>
                </c:pt>
                <c:pt idx="1">
                  <c:v>Le sida ne peut pas être transmis par les moustiques</c:v>
                </c:pt>
                <c:pt idx="2">
                  <c:v>Le sida ne peut pas être transmis par des moyens surnaturels</c:v>
                </c:pt>
                <c:pt idx="3">
                  <c:v>Le sida ne peut pas être transmis en partageant la nourriture d'un malade du sida</c:v>
                </c:pt>
              </c:strCache>
            </c:strRef>
          </c:cat>
          <c:val>
            <c:numRef>
              <c:f>Sheet1!$B$3:$E$3</c:f>
              <c:numCache>
                <c:formatCode>0</c:formatCode>
                <c:ptCount val="4"/>
                <c:pt idx="0">
                  <c:v>71</c:v>
                </c:pt>
                <c:pt idx="1">
                  <c:v>53</c:v>
                </c:pt>
                <c:pt idx="2">
                  <c:v>44</c:v>
                </c:pt>
                <c:pt idx="3">
                  <c:v>61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69550208"/>
        <c:axId val="169551744"/>
      </c:barChart>
      <c:catAx>
        <c:axId val="1695502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16955174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69551744"/>
        <c:scaling>
          <c:orientation val="minMax"/>
          <c:max val="95"/>
        </c:scaling>
        <c:delete val="1"/>
        <c:axPos val="b"/>
        <c:numFmt formatCode="0" sourceLinked="1"/>
        <c:majorTickMark val="out"/>
        <c:minorTickMark val="none"/>
        <c:tickLblPos val="nextTo"/>
        <c:crossAx val="1695502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4499061152604371"/>
          <c:y val="0.40021691038620172"/>
          <c:w val="0.15031730665143855"/>
          <c:h val="0.123375703037120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Total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22</c:v>
                </c:pt>
                <c:pt idx="1">
                  <c:v>27</c:v>
                </c:pt>
                <c:pt idx="2">
                  <c:v>17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Total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30</c:v>
                </c:pt>
                <c:pt idx="1">
                  <c:v>35</c:v>
                </c:pt>
                <c:pt idx="2">
                  <c:v>26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62586624"/>
        <c:axId val="162588160"/>
      </c:barChart>
      <c:catAx>
        <c:axId val="162586624"/>
        <c:scaling>
          <c:orientation val="minMax"/>
        </c:scaling>
        <c:delete val="0"/>
        <c:axPos val="b"/>
        <c:majorTickMark val="none"/>
        <c:minorTickMark val="none"/>
        <c:tickLblPos val="nextTo"/>
        <c:crossAx val="162588160"/>
        <c:crosses val="autoZero"/>
        <c:auto val="1"/>
        <c:lblAlgn val="ctr"/>
        <c:lblOffset val="100"/>
        <c:noMultiLvlLbl val="0"/>
      </c:catAx>
      <c:valAx>
        <c:axId val="162588160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16258662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En allaitant</c:v>
                </c:pt>
                <c:pt idx="1">
                  <c:v>Prise de médicaments par la mère </c:v>
                </c:pt>
                <c:pt idx="2">
                  <c:v>Prise de médicaments par la mère durant la grossesse et en allaitant</c:v>
                </c:pt>
              </c:strCache>
            </c:strRef>
          </c:cat>
          <c:val>
            <c:numRef>
              <c:f>Sheet1!$B$2:$D$2</c:f>
              <c:numCache>
                <c:formatCode>0</c:formatCode>
                <c:ptCount val="3"/>
                <c:pt idx="0">
                  <c:v>70</c:v>
                </c:pt>
                <c:pt idx="1">
                  <c:v>51</c:v>
                </c:pt>
                <c:pt idx="2">
                  <c:v>48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En allaitant</c:v>
                </c:pt>
                <c:pt idx="1">
                  <c:v>Prise de médicaments par la mère </c:v>
                </c:pt>
                <c:pt idx="2">
                  <c:v>Prise de médicaments par la mère durant la grossesse et en allaitant</c:v>
                </c:pt>
              </c:strCache>
            </c:strRef>
          </c:cat>
          <c:val>
            <c:numRef>
              <c:f>Sheet1!$B$3:$D$3</c:f>
              <c:numCache>
                <c:formatCode>0</c:formatCode>
                <c:ptCount val="3"/>
                <c:pt idx="0">
                  <c:v>60</c:v>
                </c:pt>
                <c:pt idx="1">
                  <c:v>45</c:v>
                </c:pt>
                <c:pt idx="2">
                  <c:v>37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0259584"/>
        <c:axId val="170261120"/>
      </c:barChart>
      <c:catAx>
        <c:axId val="170259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1702611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70261120"/>
        <c:scaling>
          <c:orientation val="minMax"/>
          <c:max val="100"/>
        </c:scaling>
        <c:delete val="1"/>
        <c:axPos val="l"/>
        <c:numFmt formatCode="0" sourceLinked="1"/>
        <c:majorTickMark val="out"/>
        <c:minorTickMark val="none"/>
        <c:tickLblPos val="nextTo"/>
        <c:crossAx val="17025958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2497321919062445"/>
          <c:y val="3.2039433148490448E-2"/>
          <c:w val="0.35840242171763409"/>
          <c:h val="0.945779420825631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Hommes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Expriment les quatre attitudes de tolérance</c:v>
                </c:pt>
                <c:pt idx="1">
                  <c:v>Pensent qu'il n'est pas nécessaire de garder secret l'état d'un membre de la famille vivant avec le VIH</c:v>
                </c:pt>
                <c:pt idx="2">
                  <c:v>Pensent qu'une enseignante vivant avec le VIH et qui n'est pas malade devrait être autorisée à continuer d'enseigner</c:v>
                </c:pt>
                <c:pt idx="3">
                  <c:v>Achèteraient des légumes frais à un commerçant vivant avec le VIH</c:v>
                </c:pt>
                <c:pt idx="4">
                  <c:v>Seraient prêts à s'occuper à la maison d'un parent vivant avec le VIH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16</c:v>
                </c:pt>
                <c:pt idx="1">
                  <c:v>52</c:v>
                </c:pt>
                <c:pt idx="2">
                  <c:v>59</c:v>
                </c:pt>
                <c:pt idx="3">
                  <c:v>45</c:v>
                </c:pt>
                <c:pt idx="4">
                  <c:v>70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Expriment les quatre attitudes de tolérance</c:v>
                </c:pt>
                <c:pt idx="1">
                  <c:v>Pensent qu'il n'est pas nécessaire de garder secret l'état d'un membre de la famille vivant avec le VIH</c:v>
                </c:pt>
                <c:pt idx="2">
                  <c:v>Pensent qu'une enseignante vivant avec le VIH et qui n'est pas malade devrait être autorisée à continuer d'enseigner</c:v>
                </c:pt>
                <c:pt idx="3">
                  <c:v>Achèteraient des légumes frais à un commerçant vivant avec le VIH</c:v>
                </c:pt>
                <c:pt idx="4">
                  <c:v>Seraient prêts à s'occuper à la maison d'un parent vivant avec le VIH</c:v>
                </c:pt>
              </c:strCache>
            </c:strRef>
          </c:cat>
          <c:val>
            <c:numRef>
              <c:f>Sheet1!$C$2:$C$6</c:f>
              <c:numCache>
                <c:formatCode>0</c:formatCode>
                <c:ptCount val="5"/>
                <c:pt idx="0">
                  <c:v>8</c:v>
                </c:pt>
                <c:pt idx="1">
                  <c:v>42</c:v>
                </c:pt>
                <c:pt idx="2">
                  <c:v>54</c:v>
                </c:pt>
                <c:pt idx="3">
                  <c:v>40</c:v>
                </c:pt>
                <c:pt idx="4">
                  <c:v>58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69684352"/>
        <c:axId val="169686144"/>
      </c:barChart>
      <c:catAx>
        <c:axId val="1696843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69686144"/>
        <c:crosses val="autoZero"/>
        <c:auto val="1"/>
        <c:lblAlgn val="ctr"/>
        <c:lblOffset val="100"/>
        <c:noMultiLvlLbl val="0"/>
      </c:catAx>
      <c:valAx>
        <c:axId val="169686144"/>
        <c:scaling>
          <c:orientation val="minMax"/>
        </c:scaling>
        <c:delete val="1"/>
        <c:axPos val="b"/>
        <c:numFmt formatCode="0" sourceLinked="1"/>
        <c:majorTickMark val="out"/>
        <c:minorTickMark val="none"/>
        <c:tickLblPos val="nextTo"/>
        <c:crossAx val="16968435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N'a jamais effectué de test</c:v>
                </c:pt>
              </c:strCache>
            </c:strRef>
          </c:tx>
          <c:invertIfNegative val="0"/>
          <c:dLbls>
            <c:spPr>
              <a:noFill/>
              <a:ln w="25381">
                <a:noFill/>
              </a:ln>
            </c:spPr>
            <c:txPr>
              <a:bodyPr/>
              <a:lstStyle/>
              <a:p>
                <a:pPr>
                  <a:defRPr b="1" i="0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Femmes</c:v>
                </c:pt>
                <c:pt idx="1">
                  <c:v>Hommes</c:v>
                </c:pt>
              </c:strCache>
            </c:strRef>
          </c:cat>
          <c:val>
            <c:numRef>
              <c:f>Sheet1!$B$2:$C$2</c:f>
              <c:numCache>
                <c:formatCode>0</c:formatCode>
                <c:ptCount val="2"/>
                <c:pt idx="0">
                  <c:v>63</c:v>
                </c:pt>
                <c:pt idx="1">
                  <c:v>87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 effectué un test et n'a pas reçu les résultats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spPr>
              <a:noFill/>
              <a:ln w="25381">
                <a:noFill/>
              </a:ln>
            </c:spPr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Femmes</c:v>
                </c:pt>
                <c:pt idx="1">
                  <c:v>Hommes</c:v>
                </c:pt>
              </c:strCache>
            </c:strRef>
          </c:cat>
          <c:val>
            <c:numRef>
              <c:f>Sheet1!$B$3:$C$3</c:f>
              <c:numCache>
                <c:formatCode>0</c:formatCode>
                <c:ptCount val="2"/>
                <c:pt idx="0">
                  <c:v>3</c:v>
                </c:pt>
                <c:pt idx="1">
                  <c:v>3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A effectué un test et a reçu les résultats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spPr>
              <a:noFill/>
              <a:ln w="25381">
                <a:noFill/>
              </a:ln>
            </c:spPr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Femmes</c:v>
                </c:pt>
                <c:pt idx="1">
                  <c:v>Hommes</c:v>
                </c:pt>
              </c:strCache>
            </c:strRef>
          </c:cat>
          <c:val>
            <c:numRef>
              <c:f>Sheet1!$B$4:$C$4</c:f>
              <c:numCache>
                <c:formatCode>0</c:formatCode>
                <c:ptCount val="2"/>
                <c:pt idx="0">
                  <c:v>33</c:v>
                </c:pt>
                <c:pt idx="1">
                  <c:v>10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170311680"/>
        <c:axId val="170313216"/>
      </c:barChart>
      <c:catAx>
        <c:axId val="170311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solidFill>
              <a:schemeClr val="tx1"/>
            </a:solidFill>
          </a:ln>
        </c:spPr>
        <c:crossAx val="170313216"/>
        <c:crosses val="autoZero"/>
        <c:auto val="1"/>
        <c:lblAlgn val="ctr"/>
        <c:lblOffset val="100"/>
        <c:noMultiLvlLbl val="0"/>
      </c:catAx>
      <c:valAx>
        <c:axId val="17031321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70311680"/>
        <c:crosses val="autoZero"/>
        <c:crossBetween val="between"/>
      </c:valAx>
      <c:spPr>
        <a:noFill/>
        <a:ln w="25381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99">
          <a:solidFill>
            <a:schemeClr val="tx1"/>
          </a:solidFill>
          <a:latin typeface="Calibri" pitchFamily="34" charset="0"/>
          <a:cs typeface="Calibri" pitchFamily="34" charset="0"/>
        </a:defRPr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EDSB-III 2006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</c:v>
                </c:pt>
                <c:pt idx="1">
                  <c:v>Hommes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EDSB-IV 2011-12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</c:v>
                </c:pt>
                <c:pt idx="1">
                  <c:v>Hommes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7060096"/>
        <c:axId val="177070080"/>
      </c:barChart>
      <c:catAx>
        <c:axId val="177060096"/>
        <c:scaling>
          <c:orientation val="minMax"/>
        </c:scaling>
        <c:delete val="0"/>
        <c:axPos val="b"/>
        <c:majorTickMark val="none"/>
        <c:minorTickMark val="none"/>
        <c:tickLblPos val="nextTo"/>
        <c:crossAx val="177070080"/>
        <c:crosses val="autoZero"/>
        <c:auto val="1"/>
        <c:lblAlgn val="ctr"/>
        <c:lblOffset val="100"/>
        <c:noMultiLvlLbl val="0"/>
      </c:catAx>
      <c:valAx>
        <c:axId val="177070080"/>
        <c:scaling>
          <c:orientation val="minMax"/>
          <c:max val="50"/>
        </c:scaling>
        <c:delete val="1"/>
        <c:axPos val="l"/>
        <c:numFmt formatCode="General" sourceLinked="1"/>
        <c:majorTickMark val="out"/>
        <c:minorTickMark val="none"/>
        <c:tickLblPos val="nextTo"/>
        <c:crossAx val="17706009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EDSB-III 2006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Femmes enceintes ayant recu des conseils sur le VIH, ayant effectue un test du VIH au course d'une visite prenatale, et ayant receu le resultat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EDSB-IV 2011-12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Femmes enceintes ayant recu des conseils sur le VIH, ayant effectue un test du VIH au course d'une visite prenatale, et ayant receu le resultat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6847104"/>
        <c:axId val="176865280"/>
      </c:barChart>
      <c:catAx>
        <c:axId val="176847104"/>
        <c:scaling>
          <c:orientation val="minMax"/>
        </c:scaling>
        <c:delete val="0"/>
        <c:axPos val="b"/>
        <c:majorTickMark val="none"/>
        <c:minorTickMark val="none"/>
        <c:tickLblPos val="nextTo"/>
        <c:crossAx val="176865280"/>
        <c:crosses val="autoZero"/>
        <c:auto val="1"/>
        <c:lblAlgn val="ctr"/>
        <c:lblOffset val="100"/>
        <c:noMultiLvlLbl val="0"/>
      </c:catAx>
      <c:valAx>
        <c:axId val="1768652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7684710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666666666666666E-2"/>
          <c:y val="0"/>
          <c:w val="0.96666666666666667"/>
          <c:h val="0.91127490211264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25</c:v>
                </c:pt>
                <c:pt idx="1">
                  <c:v>29</c:v>
                </c:pt>
                <c:pt idx="2">
                  <c:v>20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31</c:v>
                </c:pt>
                <c:pt idx="1">
                  <c:v>37</c:v>
                </c:pt>
                <c:pt idx="2">
                  <c:v>26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6630016"/>
        <c:axId val="176635904"/>
      </c:barChart>
      <c:catAx>
        <c:axId val="176630016"/>
        <c:scaling>
          <c:orientation val="minMax"/>
        </c:scaling>
        <c:delete val="0"/>
        <c:axPos val="b"/>
        <c:majorTickMark val="none"/>
        <c:minorTickMark val="none"/>
        <c:tickLblPos val="nextTo"/>
        <c:crossAx val="176635904"/>
        <c:crosses val="autoZero"/>
        <c:auto val="1"/>
        <c:lblAlgn val="ctr"/>
        <c:lblOffset val="100"/>
        <c:noMultiLvlLbl val="0"/>
      </c:catAx>
      <c:valAx>
        <c:axId val="176635904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17663001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666666666666666E-2"/>
          <c:y val="0"/>
          <c:w val="0.96666666666666667"/>
          <c:h val="0.897862613484789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Urban</c:v>
                </c:pt>
                <c:pt idx="2">
                  <c:v>Rural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38</c:v>
                </c:pt>
                <c:pt idx="1">
                  <c:v>47</c:v>
                </c:pt>
                <c:pt idx="2">
                  <c:v>29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Urban</c:v>
                </c:pt>
                <c:pt idx="2">
                  <c:v>Rural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67</c:v>
                </c:pt>
                <c:pt idx="1">
                  <c:v>76</c:v>
                </c:pt>
                <c:pt idx="2">
                  <c:v>60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6721280"/>
        <c:axId val="176739456"/>
      </c:barChart>
      <c:catAx>
        <c:axId val="176721280"/>
        <c:scaling>
          <c:orientation val="minMax"/>
        </c:scaling>
        <c:delete val="0"/>
        <c:axPos val="b"/>
        <c:majorTickMark val="none"/>
        <c:minorTickMark val="none"/>
        <c:tickLblPos val="nextTo"/>
        <c:crossAx val="176739456"/>
        <c:crosses val="autoZero"/>
        <c:auto val="1"/>
        <c:lblAlgn val="ctr"/>
        <c:lblOffset val="100"/>
        <c:noMultiLvlLbl val="0"/>
      </c:catAx>
      <c:valAx>
        <c:axId val="176739456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17672128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Jeunes 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numFmt formatCode="0" sourceLinked="0"/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Avant l'âge exact de 15 ans</c:v>
                </c:pt>
                <c:pt idx="1">
                  <c:v>Avant l'âge exact de 18 ans</c:v>
                </c:pt>
              </c:strCache>
            </c:strRef>
          </c:cat>
          <c:val>
            <c:numRef>
              <c:f>Sheet1!$B$2:$C$2</c:f>
              <c:numCache>
                <c:formatCode>0</c:formatCode>
                <c:ptCount val="2"/>
                <c:pt idx="0">
                  <c:v>12</c:v>
                </c:pt>
                <c:pt idx="1">
                  <c:v>51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Jeunes hommes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numFmt formatCode="0" sourceLinked="0"/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Avant l'âge exact de 15 ans</c:v>
                </c:pt>
                <c:pt idx="1">
                  <c:v>Avant l'âge exact de 18 ans</c:v>
                </c:pt>
              </c:strCache>
            </c:strRef>
          </c:cat>
          <c:val>
            <c:numRef>
              <c:f>Sheet1!$B$3:$C$3</c:f>
              <c:numCache>
                <c:formatCode>0</c:formatCode>
                <c:ptCount val="2"/>
                <c:pt idx="0">
                  <c:v>16</c:v>
                </c:pt>
                <c:pt idx="1">
                  <c:v>48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8007040"/>
        <c:axId val="178008832"/>
      </c:barChart>
      <c:catAx>
        <c:axId val="178007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1780088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78008832"/>
        <c:scaling>
          <c:orientation val="minMax"/>
          <c:max val="100"/>
          <c:min val="0"/>
        </c:scaling>
        <c:delete val="1"/>
        <c:axPos val="l"/>
        <c:numFmt formatCode="0" sourceLinked="1"/>
        <c:majorTickMark val="out"/>
        <c:minorTickMark val="none"/>
        <c:tickLblPos val="nextTo"/>
        <c:crossAx val="178007040"/>
        <c:crosses val="autoZero"/>
        <c:crossBetween val="between"/>
        <c:majorUnit val="1"/>
        <c:minorUnit val="1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27103756973874E-2"/>
          <c:y val="0.16930221160618369"/>
          <c:w val="0.96714579248605226"/>
          <c:h val="0.672676476888734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Ayant eu des rapports sexuels au cours des 12 derniers mois</c:v>
                </c:pt>
                <c:pt idx="1">
                  <c:v>Ayant utilisé un condom au cours des derniers rapports sexuels</c:v>
                </c:pt>
              </c:strCache>
            </c:strRef>
          </c:cat>
          <c:val>
            <c:numRef>
              <c:f>Sheet1!$B$2:$B$3</c:f>
              <c:numCache>
                <c:formatCode>0</c:formatCode>
                <c:ptCount val="2"/>
                <c:pt idx="0">
                  <c:v>37</c:v>
                </c:pt>
                <c:pt idx="1">
                  <c:v>38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Ayant eu des rapports sexuels au cours des 12 derniers mois</c:v>
                </c:pt>
                <c:pt idx="1">
                  <c:v>Ayant utilisé un condom au cours des derniers rapports sexuels</c:v>
                </c:pt>
              </c:strCache>
            </c:strRef>
          </c:cat>
          <c:val>
            <c:numRef>
              <c:f>Sheet1!$C$2:$C$3</c:f>
              <c:numCache>
                <c:formatCode>0</c:formatCode>
                <c:ptCount val="2"/>
                <c:pt idx="0">
                  <c:v>40</c:v>
                </c:pt>
                <c:pt idx="1">
                  <c:v>46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8066560"/>
        <c:axId val="178068096"/>
      </c:barChart>
      <c:catAx>
        <c:axId val="178066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17806809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78068096"/>
        <c:scaling>
          <c:orientation val="minMax"/>
          <c:max val="100"/>
        </c:scaling>
        <c:delete val="1"/>
        <c:axPos val="l"/>
        <c:numFmt formatCode="0" sourceLinked="1"/>
        <c:majorTickMark val="out"/>
        <c:minorTickMark val="none"/>
        <c:tickLblPos val="nextTo"/>
        <c:crossAx val="17806656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864393016646368E-2"/>
          <c:y val="0"/>
          <c:w val="0.96427121396670723"/>
          <c:h val="0.898577230695671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15-24 ans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tx2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Sheet1!$B$1:$C$1</c:f>
              <c:strCache>
                <c:ptCount val="2"/>
                <c:pt idx="0">
                  <c:v>Femmes</c:v>
                </c:pt>
                <c:pt idx="1">
                  <c:v>Hommes</c:v>
                </c:pt>
              </c:strCache>
            </c:strRef>
          </c:cat>
          <c:val>
            <c:numRef>
              <c:f>Sheet1!$B$2:$C$2</c:f>
              <c:numCache>
                <c:formatCode>0</c:formatCode>
                <c:ptCount val="2"/>
                <c:pt idx="0">
                  <c:v>19</c:v>
                </c:pt>
                <c:pt idx="1">
                  <c:v>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7545984"/>
        <c:axId val="177553792"/>
      </c:barChart>
      <c:catAx>
        <c:axId val="177545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17755379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77553792"/>
        <c:scaling>
          <c:orientation val="minMax"/>
          <c:max val="100"/>
        </c:scaling>
        <c:delete val="1"/>
        <c:axPos val="l"/>
        <c:numFmt formatCode="0" sourceLinked="1"/>
        <c:majorTickMark val="out"/>
        <c:minorTickMark val="none"/>
        <c:tickLblPos val="nextTo"/>
        <c:crossAx val="1775459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48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46" tIns="46674" rIns="93346" bIns="46674" numCol="1" anchor="t" anchorCtr="0" compatLnSpc="1">
            <a:prstTxWarp prst="textNoShape">
              <a:avLst/>
            </a:prstTxWarp>
          </a:bodyPr>
          <a:lstStyle>
            <a:lvl1pPr defTabSz="934164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81450" y="0"/>
            <a:ext cx="30448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46" tIns="46674" rIns="93346" bIns="46674" numCol="1" anchor="t" anchorCtr="0" compatLnSpc="1">
            <a:prstTxWarp prst="textNoShape">
              <a:avLst/>
            </a:prstTxWarp>
          </a:bodyPr>
          <a:lstStyle>
            <a:lvl1pPr algn="r" defTabSz="934164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7138"/>
            <a:ext cx="304482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46" tIns="46674" rIns="93346" bIns="46674" numCol="1" anchor="b" anchorCtr="0" compatLnSpc="1">
            <a:prstTxWarp prst="textNoShape">
              <a:avLst/>
            </a:prstTxWarp>
          </a:bodyPr>
          <a:lstStyle>
            <a:lvl1pPr defTabSz="934164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81450" y="8847138"/>
            <a:ext cx="304482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46" tIns="46674" rIns="93346" bIns="46674" numCol="1" anchor="b" anchorCtr="0" compatLnSpc="1">
            <a:prstTxWarp prst="textNoShape">
              <a:avLst/>
            </a:prstTxWarp>
          </a:bodyPr>
          <a:lstStyle>
            <a:lvl1pPr algn="r" defTabSz="934164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90C76AF5-801D-4978-A3CE-0B5C1A83D7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5851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48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46" tIns="46674" rIns="93346" bIns="46674" numCol="1" anchor="t" anchorCtr="0" compatLnSpc="1">
            <a:prstTxWarp prst="textNoShape">
              <a:avLst/>
            </a:prstTxWarp>
          </a:bodyPr>
          <a:lstStyle>
            <a:lvl1pPr defTabSz="934164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81450" y="0"/>
            <a:ext cx="30448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46" tIns="46674" rIns="93346" bIns="46674" numCol="1" anchor="t" anchorCtr="0" compatLnSpc="1">
            <a:prstTxWarp prst="textNoShape">
              <a:avLst/>
            </a:prstTxWarp>
          </a:bodyPr>
          <a:lstStyle>
            <a:lvl1pPr algn="r" defTabSz="934164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98500"/>
            <a:ext cx="4657725" cy="3492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6625" y="4422775"/>
            <a:ext cx="515302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46" tIns="46674" rIns="93346" bIns="466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7138"/>
            <a:ext cx="304482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46" tIns="46674" rIns="93346" bIns="46674" numCol="1" anchor="b" anchorCtr="0" compatLnSpc="1">
            <a:prstTxWarp prst="textNoShape">
              <a:avLst/>
            </a:prstTxWarp>
          </a:bodyPr>
          <a:lstStyle>
            <a:lvl1pPr defTabSz="934164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81450" y="8847138"/>
            <a:ext cx="304482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46" tIns="46674" rIns="93346" bIns="46674" numCol="1" anchor="b" anchorCtr="0" compatLnSpc="1">
            <a:prstTxWarp prst="textNoShape">
              <a:avLst/>
            </a:prstTxWarp>
          </a:bodyPr>
          <a:lstStyle>
            <a:lvl1pPr algn="r" defTabSz="934164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3A067B3F-E7F4-4226-A3CA-569571F987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2477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33450">
              <a:defRPr/>
            </a:pPr>
            <a:fld id="{FDD8AADB-46E3-4689-ACF8-608251E7F71C}" type="slidenum">
              <a:rPr lang="en-US" smtClean="0"/>
              <a:pPr defTabSz="933450">
                <a:defRPr/>
              </a:pPr>
              <a:t>2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33450">
              <a:defRPr/>
            </a:pPr>
            <a:fld id="{FDD8AADB-46E3-4689-ACF8-608251E7F71C}" type="slidenum">
              <a:rPr lang="en-US" smtClean="0"/>
              <a:pPr defTabSz="933450">
                <a:defRPr/>
              </a:pPr>
              <a:t>10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33450">
              <a:defRPr/>
            </a:pPr>
            <a:fld id="{FDD8AADB-46E3-4689-ACF8-608251E7F71C}" type="slidenum">
              <a:rPr lang="en-US" smtClean="0"/>
              <a:pPr defTabSz="933450">
                <a:defRPr/>
              </a:pPr>
              <a:t>13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3450">
              <a:defRPr/>
            </a:pPr>
            <a:fld id="{5B2F6EE1-DC8F-4148-8441-C98BBEB73F9C}" type="slidenum">
              <a:rPr lang="en-US" smtClean="0"/>
              <a:pPr defTabSz="933450">
                <a:defRPr/>
              </a:pPr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33450">
              <a:defRPr/>
            </a:pPr>
            <a:fld id="{FDD8AADB-46E3-4689-ACF8-608251E7F71C}" type="slidenum">
              <a:rPr lang="en-US" smtClean="0"/>
              <a:pPr defTabSz="933450">
                <a:defRPr/>
              </a:pPr>
              <a:t>19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 txBox="1">
            <a:spLocks noGrp="1" noChangeArrowheads="1"/>
          </p:cNvSpPr>
          <p:nvPr/>
        </p:nvSpPr>
        <p:spPr bwMode="auto">
          <a:xfrm>
            <a:off x="3981450" y="8847138"/>
            <a:ext cx="3044825" cy="46513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3346" tIns="46674" rIns="93346" bIns="46674" anchor="b"/>
          <a:lstStyle/>
          <a:p>
            <a:pPr algn="r" defTabSz="933450" eaLnBrk="0" hangingPunct="0">
              <a:defRPr/>
            </a:pPr>
            <a:fld id="{F07D183E-BB2F-40FA-A515-FFF28D909FEC}" type="slidenum">
              <a:rPr lang="en-US" sz="1200">
                <a:cs typeface="+mn-cs"/>
              </a:rPr>
              <a:pPr algn="r" defTabSz="933450" eaLnBrk="0" hangingPunct="0">
                <a:defRPr/>
              </a:pPr>
              <a:t>22</a:t>
            </a:fld>
            <a:endParaRPr lang="en-US" sz="1200">
              <a:cs typeface="+mn-cs"/>
            </a:endParaRPr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33450">
              <a:defRPr/>
            </a:pPr>
            <a:fld id="{DC4B0CB3-E05C-4E6D-A890-4F09803E958A}" type="slidenum">
              <a:rPr lang="en-US" smtClean="0"/>
              <a:pPr defTabSz="933450">
                <a:defRPr/>
              </a:pPr>
              <a:t>23</a:t>
            </a:fld>
            <a:endParaRPr lang="en-U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 userDrawn="1"/>
        </p:nvSpPr>
        <p:spPr>
          <a:xfrm>
            <a:off x="342900" y="5105400"/>
            <a:ext cx="845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SN" sz="3200" b="1" i="0" noProof="0" dirty="0" smtClean="0">
                <a:solidFill>
                  <a:schemeClr val="tx1"/>
                </a:solidFill>
                <a:latin typeface="+mn-lt"/>
              </a:rPr>
              <a:t>L’Enquête</a:t>
            </a: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 Mortalité,  Morbidité et Utilisation</a:t>
            </a:r>
            <a:b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</a:b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des Services </a:t>
            </a:r>
            <a:r>
              <a:rPr lang="fr-SN" sz="3200" b="1" i="0" kern="1200" baseline="0" noProof="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(EMMUS-V) </a:t>
            </a: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2012 Haïti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#EMMUSV       #</a:t>
            </a:r>
            <a:r>
              <a:rPr lang="fr-SN" sz="3200" b="1" i="0" baseline="0" noProof="0" dirty="0" err="1" smtClean="0">
                <a:solidFill>
                  <a:schemeClr val="tx1"/>
                </a:solidFill>
                <a:latin typeface="+mn-lt"/>
              </a:rPr>
              <a:t>Haiti</a:t>
            </a:r>
            <a:endParaRPr lang="fr-SN" sz="3200" b="1" i="0" baseline="0" noProof="0" dirty="0" smtClean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706099" y="1885102"/>
            <a:ext cx="10594063" cy="3100395"/>
            <a:chOff x="-706099" y="1885102"/>
            <a:chExt cx="10594063" cy="3100395"/>
          </a:xfrm>
        </p:grpSpPr>
        <p:grpSp>
          <p:nvGrpSpPr>
            <p:cNvPr id="14" name="Group 13"/>
            <p:cNvGrpSpPr/>
            <p:nvPr userDrawn="1"/>
          </p:nvGrpSpPr>
          <p:grpSpPr>
            <a:xfrm>
              <a:off x="-706099" y="2170852"/>
              <a:ext cx="10594063" cy="2516297"/>
              <a:chOff x="-706099" y="2170852"/>
              <a:chExt cx="10594063" cy="2516297"/>
            </a:xfrm>
          </p:grpSpPr>
          <p:pic>
            <p:nvPicPr>
              <p:cNvPr id="17" name="Picture 16"/>
              <p:cNvPicPr>
                <a:picLocks noChangeAspect="1"/>
              </p:cNvPicPr>
              <p:nvPr userDrawn="1"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7562"/>
              <a:stretch/>
            </p:blipFill>
            <p:spPr>
              <a:xfrm>
                <a:off x="-706099" y="2170852"/>
                <a:ext cx="5229447" cy="2516297"/>
              </a:xfrm>
              <a:prstGeom prst="rect">
                <a:avLst/>
              </a:prstGeom>
            </p:spPr>
          </p:pic>
          <p:pic>
            <p:nvPicPr>
              <p:cNvPr id="18" name="Picture 17"/>
              <p:cNvPicPr>
                <a:picLocks noChangeAspect="1"/>
              </p:cNvPicPr>
              <p:nvPr userDrawn="1"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141"/>
              <a:stretch/>
            </p:blipFill>
            <p:spPr>
              <a:xfrm>
                <a:off x="4267200" y="2170852"/>
                <a:ext cx="5620764" cy="2516297"/>
              </a:xfrm>
              <a:prstGeom prst="rect">
                <a:avLst/>
              </a:prstGeom>
            </p:spPr>
          </p:pic>
        </p:grpSp>
        <p:sp>
          <p:nvSpPr>
            <p:cNvPr id="15" name="Rectangle 14"/>
            <p:cNvSpPr/>
            <p:nvPr userDrawn="1"/>
          </p:nvSpPr>
          <p:spPr bwMode="auto">
            <a:xfrm>
              <a:off x="0" y="1885102"/>
              <a:ext cx="9144000" cy="28575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Rectangle 15"/>
            <p:cNvSpPr/>
            <p:nvPr userDrawn="1"/>
          </p:nvSpPr>
          <p:spPr bwMode="auto">
            <a:xfrm>
              <a:off x="11875" y="4699747"/>
              <a:ext cx="9144000" cy="28575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5955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497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1909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981200"/>
            <a:ext cx="3962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66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543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832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7191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3288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790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55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34250" y="381000"/>
            <a:ext cx="180975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381000"/>
            <a:ext cx="527685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40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381000"/>
            <a:ext cx="7239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590800" y="1981200"/>
            <a:ext cx="62484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6186580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837530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9756991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450735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7723727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6513059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8885758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4688691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646239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4477113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28157833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2194299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81787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381000"/>
            <a:ext cx="7239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590800" y="1981200"/>
            <a:ext cx="62484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6186580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et à Indicateurs Multiples </a:t>
            </a:r>
          </a:p>
          <a:p>
            <a:pPr algn="ctr"/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Niger 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077673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2529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34896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7157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4166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1992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22464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77456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08734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6002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168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0628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275471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(EDSB-IV)</a:t>
            </a:r>
          </a:p>
          <a:p>
            <a:pPr algn="ctr"/>
            <a:r>
              <a:rPr lang="en-US" sz="4800" b="1" baseline="30000" dirty="0" err="1" smtClean="0">
                <a:solidFill>
                  <a:srgbClr val="FFFFFF"/>
                </a:solidFill>
                <a:latin typeface="Calibri"/>
              </a:rPr>
              <a:t>Bénin</a:t>
            </a:r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 2011-2012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001000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062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474983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00909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8375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81785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03542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713145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918016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29318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56570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44519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088990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676400"/>
            <a:ext cx="84582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381000"/>
            <a:ext cx="8610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  <p:sldLayoutId id="214748365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I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I" smtClean="0"/>
              <a:t>Click to edit Master text styles</a:t>
            </a:r>
          </a:p>
          <a:p>
            <a:pPr lvl="1"/>
            <a:r>
              <a:rPr lang="fr-CI" smtClean="0"/>
              <a:t>Second level</a:t>
            </a:r>
          </a:p>
          <a:p>
            <a:pPr lvl="2"/>
            <a:r>
              <a:rPr lang="fr-CI" smtClean="0"/>
              <a:t>Third level</a:t>
            </a:r>
          </a:p>
          <a:p>
            <a:pPr lvl="3"/>
            <a:r>
              <a:rPr lang="fr-CI" smtClean="0"/>
              <a:t>Fourth level</a:t>
            </a:r>
          </a:p>
          <a:p>
            <a:pPr lvl="4"/>
            <a:r>
              <a:rPr lang="fr-CI" smtClean="0"/>
              <a:t>Fifth level</a:t>
            </a:r>
          </a:p>
        </p:txBody>
      </p:sp>
      <p:sp>
        <p:nvSpPr>
          <p:cNvPr id="1146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4" r:id="rId2"/>
    <p:sldLayoutId id="2147483673" r:id="rId3"/>
    <p:sldLayoutId id="2147483672" r:id="rId4"/>
    <p:sldLayoutId id="2147483671" r:id="rId5"/>
    <p:sldLayoutId id="2147483670" r:id="rId6"/>
    <p:sldLayoutId id="2147483669" r:id="rId7"/>
    <p:sldLayoutId id="2147483668" r:id="rId8"/>
    <p:sldLayoutId id="2147483667" r:id="rId9"/>
    <p:sldLayoutId id="2147483666" r:id="rId10"/>
    <p:sldLayoutId id="2147483665" r:id="rId11"/>
    <p:sldLayoutId id="2147483664" r:id="rId12"/>
    <p:sldLayoutId id="2147483676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44068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24300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11"/>
          <a:stretch/>
        </p:blipFill>
        <p:spPr>
          <a:xfrm>
            <a:off x="0" y="2438400"/>
            <a:ext cx="9144000" cy="1767829"/>
          </a:xfrm>
          <a:prstGeom prst="rect">
            <a:avLst/>
          </a:prstGeom>
        </p:spPr>
      </p:pic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0" y="304800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0" algn="ctr" eaLnBrk="0" hangingPunct="0">
              <a:spcBef>
                <a:spcPts val="0"/>
              </a:spcBef>
              <a:defRPr/>
            </a:pPr>
            <a:r>
              <a:rPr lang="fr-FR" sz="4400" b="1" dirty="0">
                <a:solidFill>
                  <a:srgbClr val="FFFFFF"/>
                </a:solidFill>
                <a:latin typeface="Calibri"/>
              </a:rPr>
              <a:t>Connaissances, Attitudes, et Comportements vis-à-vis des IST/sida</a:t>
            </a:r>
            <a:endParaRPr lang="fr-CI" sz="4400" b="1" dirty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817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52400" y="1905000"/>
            <a:ext cx="44196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Connaissance du VIH/sida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latin typeface="Calibri" pitchFamily="34" charset="0"/>
                <a:cs typeface="Calibri" pitchFamily="34" charset="0"/>
              </a:rPr>
              <a:t>Attitudes et comportements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latin typeface="Calibri" pitchFamily="34" charset="0"/>
                <a:cs typeface="Calibri" pitchFamily="34" charset="0"/>
              </a:rPr>
              <a:t>Test </a:t>
            </a:r>
            <a:r>
              <a:rPr lang="en-US" dirty="0">
                <a:latin typeface="Calibri" pitchFamily="34" charset="0"/>
                <a:cs typeface="Calibri" pitchFamily="34" charset="0"/>
              </a:rPr>
              <a:t>de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dépistage</a:t>
            </a:r>
            <a:r>
              <a:rPr lang="en-US" dirty="0">
                <a:latin typeface="Calibri" pitchFamily="34" charset="0"/>
                <a:cs typeface="Calibri" pitchFamily="34" charset="0"/>
              </a:rPr>
              <a:t> </a:t>
            </a:r>
            <a:r>
              <a:rPr lang="fr-FR" dirty="0">
                <a:latin typeface="Calibri" pitchFamily="34" charset="0"/>
                <a:cs typeface="Calibri" pitchFamily="34" charset="0"/>
              </a:rPr>
              <a:t>du VIH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 smtClean="0">
                <a:latin typeface="Calibri" pitchFamily="34" charset="0"/>
                <a:cs typeface="Calibri" pitchFamily="34" charset="0"/>
              </a:rPr>
              <a:t>Sida </a:t>
            </a:r>
            <a:r>
              <a:rPr lang="fr-FR" dirty="0">
                <a:latin typeface="Calibri" pitchFamily="34" charset="0"/>
                <a:cs typeface="Calibri" pitchFamily="34" charset="0"/>
              </a:rPr>
              <a:t>et les jeunes</a:t>
            </a:r>
          </a:p>
        </p:txBody>
      </p:sp>
      <p:pic>
        <p:nvPicPr>
          <p:cNvPr id="1026" name="Picture 2" descr="C:\Users\enybro\AppData\Local\Microsoft\Windows\Temporary Internet Files\Content.IE5\JWKZTXWW\MC90043269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676400"/>
            <a:ext cx="3022600" cy="302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Connaissance du VIH/sida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2286000"/>
            <a:ext cx="7924800" cy="35052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fr-SN" b="1" noProof="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90%</a:t>
            </a:r>
            <a:r>
              <a:rPr lang="fr-SN" noProof="0" dirty="0" smtClean="0">
                <a:latin typeface="Calibri" pitchFamily="34" charset="0"/>
                <a:cs typeface="Calibri" pitchFamily="34" charset="0"/>
              </a:rPr>
              <a:t> des femmes et </a:t>
            </a:r>
            <a:r>
              <a:rPr lang="fr-SN" b="1" dirty="0" smtClean="0">
                <a:solidFill>
                  <a:schemeClr val="tx2"/>
                </a:solidFill>
                <a:cs typeface="Calibri" pitchFamily="34" charset="0"/>
              </a:rPr>
              <a:t>9</a:t>
            </a:r>
            <a:r>
              <a:rPr lang="fr-SN" b="1" noProof="0" dirty="0" smtClean="0">
                <a:solidFill>
                  <a:schemeClr val="tx2"/>
                </a:solidFill>
                <a:cs typeface="Calibri" pitchFamily="34" charset="0"/>
              </a:rPr>
              <a:t>4 %</a:t>
            </a:r>
            <a:r>
              <a:rPr lang="fr-SN" noProof="0" dirty="0" smtClean="0">
                <a:latin typeface="Calibri" pitchFamily="34" charset="0"/>
                <a:cs typeface="Calibri" pitchFamily="34" charset="0"/>
              </a:rPr>
              <a:t> des hommes de 15-49 ans </a:t>
            </a:r>
            <a:r>
              <a:rPr lang="fr-SN" b="1" i="1" noProof="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ont entendu parler du sida</a:t>
            </a:r>
            <a:r>
              <a:rPr lang="fr-SN" dirty="0">
                <a:latin typeface="Calibri" pitchFamily="34" charset="0"/>
                <a:cs typeface="Calibri" pitchFamily="34" charset="0"/>
              </a:rPr>
              <a:t>.</a:t>
            </a:r>
            <a:endParaRPr lang="fr-SN" noProof="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3855"/>
            <a:ext cx="9144000" cy="114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Connaissance des moyens d’éviter le sida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4283855404"/>
              </p:ext>
            </p:extLst>
          </p:nvPr>
        </p:nvGraphicFramePr>
        <p:xfrm>
          <a:off x="76200" y="1392198"/>
          <a:ext cx="8496300" cy="54150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-15834" y="1022866"/>
            <a:ext cx="91598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r>
              <a:rPr lang="fr-FR" sz="1800" i="1" dirty="0">
                <a:latin typeface="Calibri" pitchFamily="34" charset="0"/>
                <a:cs typeface="Calibri" pitchFamily="34" charset="0"/>
              </a:rPr>
              <a:t>Pourcentage de femmes et d’hommes </a:t>
            </a:r>
            <a:r>
              <a:rPr lang="fr-FR" sz="1800" i="1" dirty="0" smtClean="0">
                <a:latin typeface="Calibri" pitchFamily="34" charset="0"/>
                <a:cs typeface="Calibri" pitchFamily="34" charset="0"/>
              </a:rPr>
              <a:t>de 15-49 </a:t>
            </a:r>
            <a:r>
              <a:rPr lang="fr-FR" sz="1800" i="1" dirty="0">
                <a:latin typeface="Calibri" pitchFamily="34" charset="0"/>
                <a:cs typeface="Calibri" pitchFamily="34" charset="0"/>
              </a:rPr>
              <a:t>ans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-27710" y="0"/>
            <a:ext cx="9171709" cy="11430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Connaissance des moyens de prévention </a:t>
            </a:r>
            <a:b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par niveau d’instruction</a:t>
            </a:r>
          </a:p>
        </p:txBody>
      </p:sp>
      <p:graphicFrame>
        <p:nvGraphicFramePr>
          <p:cNvPr id="2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3580026"/>
              </p:ext>
            </p:extLst>
          </p:nvPr>
        </p:nvGraphicFramePr>
        <p:xfrm>
          <a:off x="533400" y="2133601"/>
          <a:ext cx="8126413" cy="4648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371600"/>
            <a:ext cx="9144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r>
              <a:rPr lang="fr-FR" sz="1800" i="1" dirty="0">
                <a:latin typeface="Calibri" pitchFamily="34" charset="0"/>
                <a:cs typeface="Calibri" pitchFamily="34" charset="0"/>
              </a:rPr>
              <a:t>Pourcentage de femmes et d’hommes de 15-49 ans qui savent que l’on peut réduire le risque de contracter le VIH en utilisant des condoms et en limitant les rapports sexuels à un seul partenaire fidèle et non infecté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-18804" y="0"/>
            <a:ext cx="9162803" cy="83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Rejet des idées erronées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3099630"/>
              </p:ext>
            </p:extLst>
          </p:nvPr>
        </p:nvGraphicFramePr>
        <p:xfrm>
          <a:off x="511175" y="1524000"/>
          <a:ext cx="8120063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0" y="939531"/>
            <a:ext cx="65733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Calibri" pitchFamily="34" charset="0"/>
                <a:cs typeface="Calibri" pitchFamily="34" charset="0"/>
              </a:rPr>
              <a:t>Pourcentage </a:t>
            </a:r>
            <a:r>
              <a:rPr lang="fr-FR" sz="1800" i="1" dirty="0" smtClean="0">
                <a:latin typeface="Calibri" pitchFamily="34" charset="0"/>
                <a:cs typeface="Calibri" pitchFamily="34" charset="0"/>
              </a:rPr>
              <a:t>de femmes et d’hommes de 15-49 ans qui </a:t>
            </a:r>
            <a:r>
              <a:rPr lang="fr-FR" sz="1800" i="1" dirty="0">
                <a:latin typeface="Calibri" pitchFamily="34" charset="0"/>
                <a:cs typeface="Calibri" pitchFamily="34" charset="0"/>
              </a:rPr>
              <a:t>savent que 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5240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  Connaissance « approfondie » </a:t>
            </a:r>
            <a:b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du sida…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Sont considérés comme ayant une « connaissance complète », les femmes et les hommes qui </a:t>
            </a:r>
          </a:p>
          <a:p>
            <a:pPr>
              <a:lnSpc>
                <a:spcPct val="80000"/>
              </a:lnSpc>
            </a:pPr>
            <a:r>
              <a:rPr lang="fr-SN" sz="2800" b="1" noProof="0" dirty="0" smtClean="0">
                <a:latin typeface="Calibri" pitchFamily="34" charset="0"/>
                <a:cs typeface="Calibri" pitchFamily="34" charset="0"/>
              </a:rPr>
              <a:t>déclarent qu’on peut réduire</a:t>
            </a:r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 le risque de contracter le virus du sida en utilisant des </a:t>
            </a:r>
            <a:r>
              <a:rPr lang="fr-SN" sz="2800" b="1" noProof="0" dirty="0" smtClean="0">
                <a:latin typeface="Calibri" pitchFamily="34" charset="0"/>
                <a:cs typeface="Calibri" pitchFamily="34" charset="0"/>
              </a:rPr>
              <a:t>condoms</a:t>
            </a:r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 et en limitant les rapports sexuels à </a:t>
            </a:r>
            <a:r>
              <a:rPr lang="fr-SN" sz="2800" b="1" noProof="0" dirty="0" smtClean="0">
                <a:latin typeface="Calibri" pitchFamily="34" charset="0"/>
                <a:cs typeface="Calibri" pitchFamily="34" charset="0"/>
              </a:rPr>
              <a:t>un seul partenaire </a:t>
            </a:r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fidèle et qui n’est pas infecté</a:t>
            </a:r>
          </a:p>
          <a:p>
            <a:pPr>
              <a:lnSpc>
                <a:spcPct val="80000"/>
              </a:lnSpc>
            </a:pPr>
            <a:r>
              <a:rPr lang="fr-SN" sz="2800" b="1" noProof="0" dirty="0" smtClean="0">
                <a:latin typeface="Calibri" pitchFamily="34" charset="0"/>
                <a:cs typeface="Calibri" pitchFamily="34" charset="0"/>
              </a:rPr>
              <a:t>Rejettent les idées locales erronées </a:t>
            </a:r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les plus courantes à propos de la transmission du sida (transmission par les moustiques et par des moyens surnaturels)</a:t>
            </a:r>
          </a:p>
          <a:p>
            <a:pPr>
              <a:lnSpc>
                <a:spcPct val="80000"/>
              </a:lnSpc>
            </a:pPr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Savent qu’une personne paraissant </a:t>
            </a:r>
            <a:r>
              <a:rPr lang="fr-SN" sz="2800" b="1" noProof="0" dirty="0" smtClean="0">
                <a:latin typeface="Calibri" pitchFamily="34" charset="0"/>
                <a:cs typeface="Calibri" pitchFamily="34" charset="0"/>
              </a:rPr>
              <a:t>en bonne santé peut avoir le virus</a:t>
            </a:r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 du sida</a:t>
            </a:r>
          </a:p>
          <a:p>
            <a:pPr>
              <a:lnSpc>
                <a:spcPct val="80000"/>
              </a:lnSpc>
            </a:pPr>
            <a:endParaRPr lang="fr-SN" sz="2800" noProof="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Connaissance approfondie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0" y="936770"/>
            <a:ext cx="49565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FR" sz="1800" i="1" dirty="0" smtClean="0">
                <a:latin typeface="Calibri" pitchFamily="34" charset="0"/>
                <a:cs typeface="Calibri" pitchFamily="34" charset="0"/>
              </a:rPr>
              <a:t>Pourcentage de femmes et d’hommes de 15-49 ans</a:t>
            </a:r>
            <a:endParaRPr lang="fr-FR" sz="1800" i="1" dirty="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697554642"/>
              </p:ext>
            </p:extLst>
          </p:nvPr>
        </p:nvGraphicFramePr>
        <p:xfrm>
          <a:off x="381000" y="1752600"/>
          <a:ext cx="83820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91600" cy="1219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SN" sz="4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Connaissance de la prévention de la transmission du VIH de la mère à l’enfant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404243969"/>
              </p:ext>
            </p:extLst>
          </p:nvPr>
        </p:nvGraphicFramePr>
        <p:xfrm>
          <a:off x="627063" y="1898650"/>
          <a:ext cx="7889875" cy="495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-29688" y="1219200"/>
            <a:ext cx="91736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smtClean="0">
                <a:latin typeface="Calibri" pitchFamily="34" charset="0"/>
                <a:cs typeface="Calibri" pitchFamily="34" charset="0"/>
              </a:rPr>
              <a:t>Pourcentage de femmes et d’hommes de 15-49 ans qui savent que…</a:t>
            </a:r>
            <a:endParaRPr lang="fr-SN" sz="1800" i="1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52400" y="1905000"/>
            <a:ext cx="44196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latin typeface="Calibri" pitchFamily="34" charset="0"/>
                <a:cs typeface="Calibri" pitchFamily="34" charset="0"/>
              </a:rPr>
              <a:t>Connaissance du VIH/sida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Attitudes et comportements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latin typeface="Calibri" pitchFamily="34" charset="0"/>
                <a:cs typeface="Calibri" pitchFamily="34" charset="0"/>
              </a:rPr>
              <a:t>Test </a:t>
            </a:r>
            <a:r>
              <a:rPr lang="en-US" dirty="0">
                <a:latin typeface="Calibri" pitchFamily="34" charset="0"/>
                <a:cs typeface="Calibri" pitchFamily="34" charset="0"/>
              </a:rPr>
              <a:t>de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dépistage</a:t>
            </a:r>
            <a:r>
              <a:rPr lang="en-US" dirty="0">
                <a:latin typeface="Calibri" pitchFamily="34" charset="0"/>
                <a:cs typeface="Calibri" pitchFamily="34" charset="0"/>
              </a:rPr>
              <a:t> </a:t>
            </a:r>
            <a:r>
              <a:rPr lang="fr-FR" dirty="0">
                <a:latin typeface="Calibri" pitchFamily="34" charset="0"/>
                <a:cs typeface="Calibri" pitchFamily="34" charset="0"/>
              </a:rPr>
              <a:t>du VIH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 smtClean="0">
                <a:latin typeface="Calibri" pitchFamily="34" charset="0"/>
                <a:cs typeface="Calibri" pitchFamily="34" charset="0"/>
              </a:rPr>
              <a:t>Sida </a:t>
            </a:r>
            <a:r>
              <a:rPr lang="fr-FR" dirty="0">
                <a:latin typeface="Calibri" pitchFamily="34" charset="0"/>
                <a:cs typeface="Calibri" pitchFamily="34" charset="0"/>
              </a:rPr>
              <a:t>et les jeunes</a:t>
            </a:r>
          </a:p>
        </p:txBody>
      </p:sp>
      <p:pic>
        <p:nvPicPr>
          <p:cNvPr id="3" name="Picture 2" descr="C:\Users\enybro\AppData\Local\Microsoft\Windows\Temporary Internet Files\Content.IE5\JWKZTXWW\MC90043269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114" y="1676400"/>
            <a:ext cx="3973286" cy="3973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2764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/>
          <a:lstStyle/>
          <a:p>
            <a:r>
              <a:rPr lang="fr-SN" sz="4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Attitudes de tolérance</a:t>
            </a:r>
          </a:p>
        </p:txBody>
      </p:sp>
      <p:graphicFrame>
        <p:nvGraphicFramePr>
          <p:cNvPr id="2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9818040"/>
              </p:ext>
            </p:extLst>
          </p:nvPr>
        </p:nvGraphicFramePr>
        <p:xfrm>
          <a:off x="203200" y="1500188"/>
          <a:ext cx="8737600" cy="5153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961303"/>
            <a:ext cx="89916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r>
              <a:rPr lang="fr-SN" sz="1800" i="1" smtClean="0">
                <a:latin typeface="Calibri" pitchFamily="34" charset="0"/>
                <a:cs typeface="Calibri" pitchFamily="34" charset="0"/>
              </a:rPr>
              <a:t>Pourcentage de femmes et d’hommes de 15-49 ans qui :</a:t>
            </a:r>
            <a:endParaRPr lang="fr-SN" sz="1800" i="1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Partenaires sexuels multiples</a:t>
            </a:r>
          </a:p>
        </p:txBody>
      </p:sp>
      <p:sp>
        <p:nvSpPr>
          <p:cNvPr id="1638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Au cours des 12 mois ayant précédé l’enquête :  </a:t>
            </a:r>
          </a:p>
          <a:p>
            <a:pPr lvl="1"/>
            <a:r>
              <a:rPr lang="fr-SN" b="1" noProof="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1 %</a:t>
            </a:r>
            <a:r>
              <a:rPr lang="fr-SN" noProof="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fr-SN" noProof="0" dirty="0" smtClean="0">
                <a:latin typeface="Calibri" pitchFamily="34" charset="0"/>
                <a:cs typeface="Calibri" pitchFamily="34" charset="0"/>
              </a:rPr>
              <a:t>des femmes et </a:t>
            </a:r>
            <a:r>
              <a:rPr lang="fr-SN" b="1" dirty="0" smtClean="0">
                <a:solidFill>
                  <a:schemeClr val="tx2"/>
                </a:solidFill>
                <a:cs typeface="Calibri" pitchFamily="34" charset="0"/>
              </a:rPr>
              <a:t>21</a:t>
            </a:r>
            <a:r>
              <a:rPr lang="fr-SN" b="1" noProof="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%</a:t>
            </a:r>
            <a:r>
              <a:rPr lang="fr-SN" b="1" noProof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fr-SN" noProof="0" dirty="0" smtClean="0">
                <a:latin typeface="Calibri" pitchFamily="34" charset="0"/>
                <a:cs typeface="Calibri" pitchFamily="34" charset="0"/>
              </a:rPr>
              <a:t>des hommes de 15-49 ans ont eu, au moins</a:t>
            </a:r>
            <a:r>
              <a:rPr lang="fr-SN" b="1" i="1" noProof="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, deux partenaires sexuels</a:t>
            </a:r>
          </a:p>
          <a:p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Parmi ceux qui ont eu deux partenaires </a:t>
            </a:r>
            <a:r>
              <a:rPr lang="fr-SN" sz="2800" dirty="0">
                <a:latin typeface="Calibri" pitchFamily="34" charset="0"/>
                <a:cs typeface="Calibri" pitchFamily="34" charset="0"/>
              </a:rPr>
              <a:t>sexuels </a:t>
            </a:r>
            <a:r>
              <a:rPr lang="fr-SN" sz="2800" dirty="0" smtClean="0">
                <a:latin typeface="Calibri" pitchFamily="34" charset="0"/>
                <a:cs typeface="Calibri" pitchFamily="34" charset="0"/>
              </a:rPr>
              <a:t>au </a:t>
            </a:r>
            <a:r>
              <a:rPr lang="fr-SN" sz="2800" dirty="0">
                <a:latin typeface="Calibri" pitchFamily="34" charset="0"/>
                <a:cs typeface="Calibri" pitchFamily="34" charset="0"/>
              </a:rPr>
              <a:t>cours des 12 mois ayant précédé l’enquête </a:t>
            </a:r>
            <a:r>
              <a:rPr lang="fr-SN" sz="2800" noProof="0" dirty="0" smtClean="0">
                <a:latin typeface="Calibri" pitchFamily="34" charset="0"/>
                <a:cs typeface="Calibri" pitchFamily="34" charset="0"/>
              </a:rPr>
              <a:t>:</a:t>
            </a:r>
          </a:p>
          <a:p>
            <a:pPr lvl="1"/>
            <a:r>
              <a:rPr lang="fr-SN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30 </a:t>
            </a:r>
            <a:r>
              <a:rPr lang="fr-SN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%</a:t>
            </a:r>
            <a:r>
              <a:rPr lang="fr-SN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fr-SN" dirty="0">
                <a:latin typeface="Calibri" pitchFamily="34" charset="0"/>
                <a:cs typeface="Calibri" pitchFamily="34" charset="0"/>
              </a:rPr>
              <a:t>des </a:t>
            </a:r>
            <a:r>
              <a:rPr lang="fr-SN" dirty="0" smtClean="0">
                <a:latin typeface="Calibri" pitchFamily="34" charset="0"/>
                <a:cs typeface="Calibri" pitchFamily="34" charset="0"/>
              </a:rPr>
              <a:t>femmes et </a:t>
            </a:r>
            <a:r>
              <a:rPr lang="fr-SN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22 % </a:t>
            </a:r>
            <a:r>
              <a:rPr lang="fr-SN" dirty="0" smtClean="0">
                <a:latin typeface="Calibri" pitchFamily="34" charset="0"/>
                <a:cs typeface="Calibri" pitchFamily="34" charset="0"/>
              </a:rPr>
              <a:t>des hommes </a:t>
            </a:r>
            <a:r>
              <a:rPr lang="fr-SN" dirty="0">
                <a:latin typeface="Calibri" pitchFamily="34" charset="0"/>
                <a:cs typeface="Calibri" pitchFamily="34" charset="0"/>
              </a:rPr>
              <a:t>de 15-49 ans ont </a:t>
            </a:r>
            <a:r>
              <a:rPr lang="fr-SN" dirty="0" smtClean="0">
                <a:latin typeface="Calibri" pitchFamily="34" charset="0"/>
                <a:cs typeface="Calibri" pitchFamily="34" charset="0"/>
              </a:rPr>
              <a:t>déclaré </a:t>
            </a:r>
            <a:r>
              <a:rPr lang="fr-FR" b="1" i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qu'un condom avait été utilisé </a:t>
            </a:r>
            <a:r>
              <a:rPr lang="fr-FR" dirty="0">
                <a:latin typeface="Calibri" pitchFamily="34" charset="0"/>
                <a:cs typeface="Calibri" pitchFamily="34" charset="0"/>
              </a:rPr>
              <a:t>durant les derniers rapports sexuels</a:t>
            </a:r>
            <a:endParaRPr lang="fr-SN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52400" y="1905000"/>
            <a:ext cx="44196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latin typeface="Calibri" pitchFamily="34" charset="0"/>
                <a:cs typeface="Calibri" pitchFamily="34" charset="0"/>
              </a:rPr>
              <a:t>Connaissance du VIH/sida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latin typeface="Calibri" pitchFamily="34" charset="0"/>
                <a:cs typeface="Calibri" pitchFamily="34" charset="0"/>
              </a:rPr>
              <a:t>Attitudes et comportements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Test </a:t>
            </a:r>
            <a:r>
              <a:rPr lang="en-US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de </a:t>
            </a:r>
            <a:r>
              <a:rPr lang="en-US" b="1" dirty="0" err="1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dépistage</a:t>
            </a:r>
            <a:r>
              <a:rPr lang="en-US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fr-FR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du </a:t>
            </a:r>
            <a:r>
              <a:rPr lang="fr-FR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VIH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latin typeface="Calibri" pitchFamily="34" charset="0"/>
                <a:cs typeface="Calibri" pitchFamily="34" charset="0"/>
              </a:rPr>
              <a:t>Sida et les jeunes</a:t>
            </a:r>
          </a:p>
        </p:txBody>
      </p:sp>
      <p:pic>
        <p:nvPicPr>
          <p:cNvPr id="3" name="Picture 2" descr="C:\Users\enybro\AppData\Local\Microsoft\Windows\Temporary Internet Files\Content.IE5\JWKZTXWW\MC90043269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114" y="1676400"/>
            <a:ext cx="41148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2134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-9896" y="0"/>
            <a:ext cx="9153896" cy="11430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Test </a:t>
            </a:r>
            <a:r>
              <a:rPr lang="en-US" sz="4000" dirty="0"/>
              <a:t>de </a:t>
            </a:r>
            <a:r>
              <a:rPr lang="en-US" sz="4000" dirty="0" err="1"/>
              <a:t>dépistage</a:t>
            </a:r>
            <a:r>
              <a:rPr lang="en-US" sz="4000" dirty="0"/>
              <a:t> </a:t>
            </a:r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du VIH/sida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342900" y="2209800"/>
            <a:ext cx="8458200" cy="2133600"/>
          </a:xfrm>
        </p:spPr>
        <p:txBody>
          <a:bodyPr/>
          <a:lstStyle/>
          <a:p>
            <a:pPr algn="ctr">
              <a:buFontTx/>
              <a:buNone/>
            </a:pPr>
            <a:r>
              <a:rPr lang="fr-SN" sz="3600" noProof="0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fr-SN" sz="3600" b="1" noProof="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55 % </a:t>
            </a:r>
            <a:r>
              <a:rPr lang="fr-SN" sz="3600" noProof="0" dirty="0" smtClean="0">
                <a:latin typeface="Calibri" pitchFamily="34" charset="0"/>
                <a:cs typeface="Calibri" pitchFamily="34" charset="0"/>
              </a:rPr>
              <a:t>des femmes et </a:t>
            </a:r>
            <a:r>
              <a:rPr lang="fr-SN" sz="3600" b="1" noProof="0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50 % </a:t>
            </a:r>
            <a:r>
              <a:rPr lang="fr-SN" sz="3600" noProof="0" dirty="0" smtClean="0">
                <a:latin typeface="Calibri" pitchFamily="34" charset="0"/>
                <a:cs typeface="Calibri" pitchFamily="34" charset="0"/>
              </a:rPr>
              <a:t>des hommes savent où aller pour effectuer </a:t>
            </a:r>
          </a:p>
          <a:p>
            <a:pPr algn="ctr">
              <a:buFontTx/>
              <a:buNone/>
            </a:pPr>
            <a:r>
              <a:rPr lang="fr-SN" sz="3600" b="1" noProof="0" dirty="0" smtClean="0">
                <a:latin typeface="Calibri" pitchFamily="34" charset="0"/>
                <a:cs typeface="Calibri" pitchFamily="34" charset="0"/>
              </a:rPr>
              <a:t>un test du VIH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-24740" y="0"/>
            <a:ext cx="9168740" cy="11430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Test </a:t>
            </a:r>
            <a:r>
              <a:rPr lang="en-US" sz="4000" dirty="0"/>
              <a:t>de </a:t>
            </a:r>
            <a:r>
              <a:rPr lang="en-US" sz="4000" dirty="0" err="1"/>
              <a:t>dépistage</a:t>
            </a:r>
            <a:r>
              <a:rPr lang="en-US" sz="4000" dirty="0"/>
              <a:t> </a:t>
            </a:r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du VIH/sida</a:t>
            </a:r>
          </a:p>
        </p:txBody>
      </p:sp>
      <p:graphicFrame>
        <p:nvGraphicFramePr>
          <p:cNvPr id="2" name="Content Placeholder 2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05100831"/>
              </p:ext>
            </p:extLst>
          </p:nvPr>
        </p:nvGraphicFramePr>
        <p:xfrm>
          <a:off x="533400" y="1819833"/>
          <a:ext cx="8302625" cy="4981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0" y="1022866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Calibri" pitchFamily="34" charset="0"/>
                <a:cs typeface="Calibri" pitchFamily="34" charset="0"/>
              </a:rPr>
              <a:t>Pourcentage de femmes et d’hommes âgés de 15-49 ans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11430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Tests </a:t>
            </a:r>
            <a:r>
              <a:rPr lang="en-US" sz="4000" dirty="0"/>
              <a:t>de </a:t>
            </a:r>
            <a:r>
              <a:rPr lang="en-US" sz="4000" dirty="0" err="1"/>
              <a:t>dépistage</a:t>
            </a:r>
            <a:r>
              <a:rPr lang="en-US" sz="4000" dirty="0"/>
              <a:t> </a:t>
            </a:r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du VIH au cours des 12 derniers mois </a:t>
            </a:r>
            <a:endParaRPr lang="fr-SN" sz="4000" noProof="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7772400" cy="4068763"/>
          </a:xfrm>
        </p:spPr>
        <p:txBody>
          <a:bodyPr/>
          <a:lstStyle/>
          <a:p>
            <a:pPr marL="0" indent="0" algn="ctr">
              <a:buNone/>
            </a:pPr>
            <a:r>
              <a:rPr lang="fr-SN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15 %</a:t>
            </a:r>
            <a:r>
              <a:rPr lang="fr-SN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fr-SN" dirty="0" smtClean="0">
                <a:latin typeface="Calibri" pitchFamily="34" charset="0"/>
                <a:cs typeface="Calibri" pitchFamily="34" charset="0"/>
              </a:rPr>
              <a:t>de femmes et </a:t>
            </a:r>
            <a:r>
              <a:rPr lang="fr-SN" b="1" dirty="0" smtClean="0">
                <a:solidFill>
                  <a:schemeClr val="tx2"/>
                </a:solidFill>
                <a:cs typeface="Calibri" pitchFamily="34" charset="0"/>
              </a:rPr>
              <a:t>5</a:t>
            </a:r>
            <a:r>
              <a:rPr lang="fr-SN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%</a:t>
            </a:r>
            <a:r>
              <a:rPr lang="fr-SN" dirty="0" smtClean="0">
                <a:latin typeface="Calibri" pitchFamily="34" charset="0"/>
                <a:cs typeface="Calibri" pitchFamily="34" charset="0"/>
              </a:rPr>
              <a:t> d’hommes </a:t>
            </a:r>
            <a:r>
              <a:rPr lang="fr-SN" b="1" i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ont effectué un test et ont reçu le résultat au cours des 12 derniers mois</a:t>
            </a:r>
            <a:endParaRPr lang="fr-SN" b="1" i="1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25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fr-HT" sz="4000" smtClean="0"/>
              <a:t>Tendances des tests de dépistage du VIH </a:t>
            </a:r>
            <a:endParaRPr lang="fr-HT" sz="400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9356613"/>
              </p:ext>
            </p:extLst>
          </p:nvPr>
        </p:nvGraphicFramePr>
        <p:xfrm>
          <a:off x="457200" y="1981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1022866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Calibri" pitchFamily="34" charset="0"/>
                <a:cs typeface="Calibri" pitchFamily="34" charset="0"/>
              </a:rPr>
              <a:t>Pourcentage de femmes et d’hommes âgés de 15-49 </a:t>
            </a:r>
            <a:r>
              <a:rPr lang="fr-FR" sz="1800" i="1" dirty="0" smtClean="0">
                <a:latin typeface="Calibri" pitchFamily="34" charset="0"/>
                <a:cs typeface="Calibri" pitchFamily="34" charset="0"/>
              </a:rPr>
              <a:t>ans qui ont effectué un test au cours de 12 mois ayant précédé l’enquête et ont reçu le résultat </a:t>
            </a:r>
            <a:endParaRPr lang="fr-FR" sz="1800" i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28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Tests du VIH pour les femmes enceintes</a:t>
            </a:r>
            <a:endParaRPr lang="fr-SN" sz="4000" noProof="0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1"/>
            <a:ext cx="7772400" cy="2514600"/>
          </a:xfrm>
        </p:spPr>
        <p:txBody>
          <a:bodyPr/>
          <a:lstStyle/>
          <a:p>
            <a:pPr marL="0" indent="0" algn="ctr">
              <a:buNone/>
            </a:pPr>
            <a:r>
              <a:rPr lang="fr-SN" b="1" dirty="0" smtClean="0">
                <a:solidFill>
                  <a:schemeClr val="tx2"/>
                </a:solidFill>
                <a:cs typeface="Calibri" pitchFamily="34" charset="0"/>
              </a:rPr>
              <a:t>31</a:t>
            </a:r>
            <a:r>
              <a:rPr lang="fr-SN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%</a:t>
            </a:r>
            <a:r>
              <a:rPr lang="fr-SN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fr-SN" dirty="0" smtClean="0">
                <a:latin typeface="Calibri" pitchFamily="34" charset="0"/>
                <a:cs typeface="Calibri" pitchFamily="34" charset="0"/>
              </a:rPr>
              <a:t>de femmes enceintes ont </a:t>
            </a:r>
            <a:r>
              <a:rPr lang="fr-FR" dirty="0" smtClean="0"/>
              <a:t>reçu </a:t>
            </a:r>
            <a:r>
              <a:rPr lang="fr-FR" dirty="0"/>
              <a:t>des conseils sur le VIH, ayant effectué un test du VIH au cours d'une visite prénatale et ayant reçu le résultat</a:t>
            </a:r>
            <a:endParaRPr lang="fr-SN" b="1" dirty="0">
              <a:solidFill>
                <a:schemeClr val="tx2"/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2280037465"/>
              </p:ext>
            </p:extLst>
          </p:nvPr>
        </p:nvGraphicFramePr>
        <p:xfrm>
          <a:off x="1371600" y="3352800"/>
          <a:ext cx="6096000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6326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52400" y="1905000"/>
            <a:ext cx="44196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latin typeface="Calibri" pitchFamily="34" charset="0"/>
                <a:cs typeface="Calibri" pitchFamily="34" charset="0"/>
              </a:rPr>
              <a:t>Connaissance du VIH/sida</a:t>
            </a:r>
          </a:p>
          <a:p>
            <a:pPr marL="457200" indent="-457200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>
                <a:latin typeface="Calibri" pitchFamily="34" charset="0"/>
                <a:cs typeface="Calibri" pitchFamily="34" charset="0"/>
              </a:rPr>
              <a:t>Attitudes et comportements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dirty="0" smtClean="0">
                <a:latin typeface="Calibri" pitchFamily="34" charset="0"/>
                <a:cs typeface="Calibri" pitchFamily="34" charset="0"/>
              </a:rPr>
              <a:t>   Test </a:t>
            </a:r>
            <a:r>
              <a:rPr lang="en-US" dirty="0">
                <a:latin typeface="Calibri" pitchFamily="34" charset="0"/>
                <a:cs typeface="Calibri" pitchFamily="34" charset="0"/>
              </a:rPr>
              <a:t>de </a:t>
            </a:r>
            <a:r>
              <a:rPr lang="en-US" dirty="0" err="1">
                <a:latin typeface="Calibri" pitchFamily="34" charset="0"/>
                <a:cs typeface="Calibri" pitchFamily="34" charset="0"/>
              </a:rPr>
              <a:t>dépistage</a:t>
            </a:r>
            <a:r>
              <a:rPr lang="en-US" dirty="0">
                <a:latin typeface="Calibri" pitchFamily="34" charset="0"/>
                <a:cs typeface="Calibri" pitchFamily="34" charset="0"/>
              </a:rPr>
              <a:t> </a:t>
            </a:r>
            <a:r>
              <a:rPr lang="fr-FR" dirty="0">
                <a:latin typeface="Calibri" pitchFamily="34" charset="0"/>
                <a:cs typeface="Calibri" pitchFamily="34" charset="0"/>
              </a:rPr>
              <a:t>du VIH</a:t>
            </a:r>
          </a:p>
          <a:p>
            <a:pPr marL="457200" indent="-457200" eaLnBrk="0" hangingPunct="0">
              <a:spcAft>
                <a:spcPts val="1200"/>
              </a:spcAft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FR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Sida </a:t>
            </a:r>
            <a:r>
              <a:rPr lang="fr-FR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et les jeunes</a:t>
            </a:r>
          </a:p>
        </p:txBody>
      </p:sp>
      <p:pic>
        <p:nvPicPr>
          <p:cNvPr id="3" name="Picture 2" descr="C:\Users\enybro\AppData\Local\Microsoft\Windows\Temporary Internet Files\Content.IE5\JWKZTXWW\MC90043269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114" y="1676400"/>
            <a:ext cx="2260600" cy="226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71584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7" name="Text Box 5"/>
          <p:cNvSpPr txBox="1">
            <a:spLocks noChangeArrowheads="1"/>
          </p:cNvSpPr>
          <p:nvPr/>
        </p:nvSpPr>
        <p:spPr bwMode="auto">
          <a:xfrm>
            <a:off x="-13856" y="26719"/>
            <a:ext cx="915785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I" sz="4000" dirty="0">
                <a:latin typeface="Calibri" pitchFamily="34" charset="0"/>
                <a:cs typeface="Calibri" pitchFamily="34" charset="0"/>
              </a:rPr>
              <a:t>Connaissance </a:t>
            </a:r>
            <a:r>
              <a:rPr lang="fr-CI" sz="4000" dirty="0" smtClean="0">
                <a:latin typeface="Calibri" pitchFamily="34" charset="0"/>
                <a:cs typeface="Calibri" pitchFamily="34" charset="0"/>
              </a:rPr>
              <a:t>approfondie </a:t>
            </a:r>
            <a:r>
              <a:rPr lang="fr-CI" sz="4000" dirty="0">
                <a:latin typeface="Calibri" pitchFamily="34" charset="0"/>
                <a:cs typeface="Calibri" pitchFamily="34" charset="0"/>
              </a:rPr>
              <a:t>par les jeunes </a:t>
            </a:r>
          </a:p>
        </p:txBody>
      </p:sp>
      <p:sp>
        <p:nvSpPr>
          <p:cNvPr id="156679" name="Text Box 7"/>
          <p:cNvSpPr txBox="1">
            <a:spLocks noChangeArrowheads="1"/>
          </p:cNvSpPr>
          <p:nvPr/>
        </p:nvSpPr>
        <p:spPr bwMode="auto">
          <a:xfrm>
            <a:off x="-13858" y="5785798"/>
            <a:ext cx="915785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CI" sz="1600" i="1" dirty="0">
                <a:latin typeface="Calibri" pitchFamily="34" charset="0"/>
                <a:cs typeface="Calibri" pitchFamily="34" charset="0"/>
              </a:rPr>
              <a:t> </a:t>
            </a:r>
            <a:r>
              <a:rPr lang="fr-CI" sz="1600" i="1" dirty="0" smtClean="0">
                <a:latin typeface="Calibri" pitchFamily="34" charset="0"/>
                <a:cs typeface="Calibri" pitchFamily="34" charset="0"/>
              </a:rPr>
              <a:t>Une connaissance approfondie veut dire qu’ils : déclarent </a:t>
            </a:r>
            <a:r>
              <a:rPr lang="fr-CI" sz="1600" i="1" dirty="0">
                <a:latin typeface="Calibri" pitchFamily="34" charset="0"/>
                <a:cs typeface="Calibri" pitchFamily="34" charset="0"/>
              </a:rPr>
              <a:t>qu’on peut réduire le risque de contracter le virus du sida en utilisant </a:t>
            </a:r>
            <a:r>
              <a:rPr lang="fr-CI" sz="1600" i="1" dirty="0" smtClean="0">
                <a:latin typeface="Calibri" pitchFamily="34" charset="0"/>
                <a:cs typeface="Calibri" pitchFamily="34" charset="0"/>
              </a:rPr>
              <a:t>des </a:t>
            </a:r>
            <a:r>
              <a:rPr lang="fr-CI" sz="1600" i="1" dirty="0">
                <a:latin typeface="Calibri" pitchFamily="34" charset="0"/>
                <a:cs typeface="Calibri" pitchFamily="34" charset="0"/>
              </a:rPr>
              <a:t>condoms et en limitant les rapports sexuels à un seul partenaire</a:t>
            </a:r>
            <a:r>
              <a:rPr lang="fr-CI" sz="1600" i="1" dirty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fr-CI" sz="1600" i="1" dirty="0">
                <a:latin typeface="Calibri" pitchFamily="34" charset="0"/>
                <a:cs typeface="Calibri" pitchFamily="34" charset="0"/>
              </a:rPr>
              <a:t>fidèle et qui n’est pas </a:t>
            </a:r>
            <a:r>
              <a:rPr lang="fr-CI" sz="1600" i="1" dirty="0" smtClean="0">
                <a:latin typeface="Calibri" pitchFamily="34" charset="0"/>
                <a:cs typeface="Calibri" pitchFamily="34" charset="0"/>
              </a:rPr>
              <a:t>infecté,</a:t>
            </a:r>
            <a:r>
              <a:rPr lang="fr-CI" sz="1600" b="1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fr-CI" sz="1600" i="1" dirty="0" smtClean="0">
                <a:latin typeface="Calibri" pitchFamily="34" charset="0"/>
                <a:cs typeface="Calibri" pitchFamily="34" charset="0"/>
              </a:rPr>
              <a:t>rejettent </a:t>
            </a:r>
            <a:r>
              <a:rPr lang="fr-CI" sz="1600" i="1" dirty="0">
                <a:latin typeface="Calibri" pitchFamily="34" charset="0"/>
                <a:cs typeface="Calibri" pitchFamily="34" charset="0"/>
              </a:rPr>
              <a:t>les idées locales erronées</a:t>
            </a:r>
            <a:r>
              <a:rPr lang="fr-CI" sz="1600" b="1" i="1" dirty="0">
                <a:latin typeface="Calibri" pitchFamily="34" charset="0"/>
                <a:cs typeface="Calibri" pitchFamily="34" charset="0"/>
              </a:rPr>
              <a:t> </a:t>
            </a:r>
            <a:r>
              <a:rPr lang="fr-CI" sz="1600" i="1" dirty="0">
                <a:latin typeface="Calibri" pitchFamily="34" charset="0"/>
                <a:cs typeface="Calibri" pitchFamily="34" charset="0"/>
              </a:rPr>
              <a:t>(transmission par les moustiques et par des moyens </a:t>
            </a:r>
            <a:r>
              <a:rPr lang="fr-CI" sz="1600" i="1" dirty="0" smtClean="0">
                <a:latin typeface="Calibri" pitchFamily="34" charset="0"/>
                <a:cs typeface="Calibri" pitchFamily="34" charset="0"/>
              </a:rPr>
              <a:t>surnaturels), et savent </a:t>
            </a:r>
            <a:r>
              <a:rPr lang="fr-CI" sz="1600" i="1" dirty="0">
                <a:latin typeface="Calibri" pitchFamily="34" charset="0"/>
                <a:cs typeface="Calibri" pitchFamily="34" charset="0"/>
              </a:rPr>
              <a:t>qu’une personne paraissant en bonne santé peut avoir le virus du sida</a:t>
            </a:r>
            <a:r>
              <a:rPr lang="fr-CI" sz="1600" i="1" dirty="0" smtClean="0">
                <a:latin typeface="Calibri" pitchFamily="34" charset="0"/>
                <a:cs typeface="Calibri" pitchFamily="34" charset="0"/>
              </a:rPr>
              <a:t>.</a:t>
            </a:r>
            <a:endParaRPr lang="en-US" sz="1600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726973"/>
            <a:ext cx="84480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fr-FR" sz="1800" i="1" dirty="0" smtClean="0">
                <a:latin typeface="Calibri" pitchFamily="34" charset="0"/>
                <a:cs typeface="Calibri" pitchFamily="34" charset="0"/>
              </a:rPr>
              <a:t>Pourcentage de femmes et d’hommes de 15-24 ans avec une connaissance approfondie*</a:t>
            </a:r>
            <a:endParaRPr lang="fr-FR" sz="1800" i="1" dirty="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2215308653"/>
              </p:ext>
            </p:extLst>
          </p:nvPr>
        </p:nvGraphicFramePr>
        <p:xfrm>
          <a:off x="374069" y="1107910"/>
          <a:ext cx="83820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7" name="Text Box 5"/>
          <p:cNvSpPr txBox="1">
            <a:spLocks noChangeArrowheads="1"/>
          </p:cNvSpPr>
          <p:nvPr/>
        </p:nvSpPr>
        <p:spPr bwMode="auto">
          <a:xfrm>
            <a:off x="-11876" y="-1"/>
            <a:ext cx="91558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SN" sz="4000" smtClean="0">
                <a:latin typeface="Calibri" pitchFamily="34" charset="0"/>
                <a:cs typeface="Calibri" pitchFamily="34" charset="0"/>
              </a:rPr>
              <a:t>Connaissance d’un endroit où se procurer des condoms</a:t>
            </a:r>
            <a:endParaRPr lang="fr-SN" sz="40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423060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smtClean="0">
                <a:latin typeface="Calibri" pitchFamily="34" charset="0"/>
                <a:cs typeface="Calibri" pitchFamily="34" charset="0"/>
              </a:rPr>
              <a:t>Pourcentage des jeunes de 15-24 ans qui savent où se procurer des condoms</a:t>
            </a:r>
            <a:endParaRPr lang="fr-SN" sz="1800" i="1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2121512557"/>
              </p:ext>
            </p:extLst>
          </p:nvPr>
        </p:nvGraphicFramePr>
        <p:xfrm>
          <a:off x="381000" y="1981200"/>
          <a:ext cx="83820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0217480"/>
              </p:ext>
            </p:extLst>
          </p:nvPr>
        </p:nvGraphicFramePr>
        <p:xfrm>
          <a:off x="557213" y="1833563"/>
          <a:ext cx="7727950" cy="4737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5171" name="Text Box 3"/>
          <p:cNvSpPr txBox="1">
            <a:spLocks noChangeArrowheads="1"/>
          </p:cNvSpPr>
          <p:nvPr/>
        </p:nvSpPr>
        <p:spPr bwMode="auto">
          <a:xfrm>
            <a:off x="-4948" y="0"/>
            <a:ext cx="914894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SN" sz="4000" dirty="0" smtClean="0">
                <a:latin typeface="Calibri" pitchFamily="34" charset="0"/>
                <a:cs typeface="Calibri" pitchFamily="34" charset="0"/>
              </a:rPr>
              <a:t>Âge auquel les jeunes ont eu leurs premiers rapports sexuels</a:t>
            </a:r>
            <a:endParaRPr lang="fr-SN" sz="4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8" y="1314079"/>
            <a:ext cx="91400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r>
              <a:rPr lang="fr-SN" sz="1800" i="1" smtClean="0">
                <a:latin typeface="Calibri" pitchFamily="34" charset="0"/>
                <a:cs typeface="Calibri" pitchFamily="34" charset="0"/>
              </a:rPr>
              <a:t>Pourcentage des jeunes qui ont eu leurs premiers rapports sexuels</a:t>
            </a:r>
            <a:endParaRPr lang="fr-SN" sz="1800" i="1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7302414"/>
              </p:ext>
            </p:extLst>
          </p:nvPr>
        </p:nvGraphicFramePr>
        <p:xfrm>
          <a:off x="476250" y="1447800"/>
          <a:ext cx="8504238" cy="50276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7220" name="Text Box 4"/>
          <p:cNvSpPr txBox="1">
            <a:spLocks noChangeArrowheads="1"/>
          </p:cNvSpPr>
          <p:nvPr/>
        </p:nvSpPr>
        <p:spPr bwMode="auto">
          <a:xfrm>
            <a:off x="-44038" y="-18257"/>
            <a:ext cx="91880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SN" sz="4000" smtClean="0">
                <a:latin typeface="Calibri" pitchFamily="34" charset="0"/>
                <a:cs typeface="Calibri" pitchFamily="34" charset="0"/>
              </a:rPr>
              <a:t>Rapports sexuels et utilisation du condom</a:t>
            </a:r>
            <a:endParaRPr lang="fr-SN" sz="40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7222" name="Text Box 6"/>
          <p:cNvSpPr txBox="1">
            <a:spLocks noChangeArrowheads="1"/>
          </p:cNvSpPr>
          <p:nvPr/>
        </p:nvSpPr>
        <p:spPr bwMode="auto">
          <a:xfrm>
            <a:off x="-55914" y="914400"/>
            <a:ext cx="91237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SN" sz="1800" i="1" dirty="0" smtClean="0">
                <a:latin typeface="Calibri" pitchFamily="34" charset="0"/>
                <a:cs typeface="Calibri" pitchFamily="34" charset="0"/>
              </a:rPr>
              <a:t>Pourcentage de femmes et d’hommes </a:t>
            </a:r>
            <a:r>
              <a:rPr lang="fr-FR" sz="1800" i="1" dirty="0" smtClean="0">
                <a:latin typeface="Calibri" pitchFamily="34" charset="0"/>
                <a:cs typeface="Calibri" pitchFamily="34" charset="0"/>
              </a:rPr>
              <a:t>célibataires</a:t>
            </a:r>
            <a:r>
              <a:rPr lang="fr-FR" sz="1800" dirty="0" smtClean="0"/>
              <a:t> </a:t>
            </a:r>
            <a:r>
              <a:rPr lang="fr-SN" sz="1800" i="1" dirty="0" smtClean="0">
                <a:latin typeface="Calibri" pitchFamily="34" charset="0"/>
                <a:cs typeface="Calibri" pitchFamily="34" charset="0"/>
              </a:rPr>
              <a:t>de 15-24 ans</a:t>
            </a:r>
            <a:endParaRPr lang="fr-SN" sz="1800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29200" y="1981200"/>
            <a:ext cx="381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SN" sz="1800" dirty="0" smtClean="0">
                <a:latin typeface="Calibri" pitchFamily="34" charset="0"/>
                <a:cs typeface="Calibri" pitchFamily="34" charset="0"/>
              </a:rPr>
              <a:t>Parmi ceux ayant eu des rapports sexuels au cours des 12 derniers mois</a:t>
            </a:r>
            <a:endParaRPr lang="fr-SN" sz="1800" dirty="0"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5181600" y="2627531"/>
            <a:ext cx="3505200" cy="0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Test du VIH/sida parmi les jeunes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851068492"/>
              </p:ext>
            </p:extLst>
          </p:nvPr>
        </p:nvGraphicFramePr>
        <p:xfrm>
          <a:off x="762000" y="1916728"/>
          <a:ext cx="7820025" cy="4484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5652" name="Text Box 4"/>
          <p:cNvSpPr txBox="1">
            <a:spLocks noChangeArrowheads="1"/>
          </p:cNvSpPr>
          <p:nvPr/>
        </p:nvSpPr>
        <p:spPr bwMode="auto">
          <a:xfrm>
            <a:off x="-10886" y="914400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fr-HT" sz="1800" i="1" dirty="0">
                <a:latin typeface="Calibri" pitchFamily="34" charset="0"/>
                <a:cs typeface="Calibri" pitchFamily="34" charset="0"/>
              </a:rPr>
              <a:t>Parmi les femmes et les hommes de 15 - 24 ans ayant eu des rapports sexuels au cours des 12  mois ayant précédé </a:t>
            </a:r>
            <a:r>
              <a:rPr lang="fr-HT" sz="1800" i="1" dirty="0" smtClean="0">
                <a:latin typeface="Calibri" pitchFamily="34" charset="0"/>
                <a:cs typeface="Calibri" pitchFamily="34" charset="0"/>
              </a:rPr>
              <a:t>l’enquête, </a:t>
            </a:r>
            <a:r>
              <a:rPr lang="fr-HT" sz="1800" i="1" dirty="0">
                <a:latin typeface="Calibri" pitchFamily="34" charset="0"/>
                <a:cs typeface="Calibri" pitchFamily="34" charset="0"/>
              </a:rPr>
              <a:t>pourcentage </a:t>
            </a:r>
            <a:r>
              <a:rPr lang="fr-FR" sz="1800" i="1" dirty="0">
                <a:latin typeface="Calibri" pitchFamily="34" charset="0"/>
                <a:cs typeface="Calibri" pitchFamily="34" charset="0"/>
              </a:rPr>
              <a:t>ayant effectué un test du VIH au cours des 12 derniers mois et ayant reçu le résultat</a:t>
            </a:r>
            <a:endParaRPr lang="fr-HT" sz="18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1875"/>
            <a:ext cx="9144000" cy="1143000"/>
          </a:xfrm>
        </p:spPr>
        <p:txBody>
          <a:bodyPr/>
          <a:lstStyle/>
          <a:p>
            <a:r>
              <a:rPr lang="fr-SN" sz="4000" noProof="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Principaux résultats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219200"/>
            <a:ext cx="8534400" cy="5181600"/>
          </a:xfrm>
        </p:spPr>
        <p:txBody>
          <a:bodyPr/>
          <a:lstStyle/>
          <a:p>
            <a:pPr>
              <a:lnSpc>
                <a:spcPct val="80000"/>
              </a:lnSpc>
              <a:buClr>
                <a:schemeClr val="tx1"/>
              </a:buClr>
              <a:buSzPct val="90000"/>
            </a:pPr>
            <a:r>
              <a:rPr lang="fr-SN" b="1" noProof="0" dirty="0" smtClean="0">
                <a:solidFill>
                  <a:schemeClr val="tx2"/>
                </a:solidFill>
                <a:cs typeface="Calibri" pitchFamily="34" charset="0"/>
              </a:rPr>
              <a:t>65 %</a:t>
            </a:r>
            <a:r>
              <a:rPr lang="fr-SN" noProof="0" dirty="0" smtClean="0">
                <a:solidFill>
                  <a:schemeClr val="tx2"/>
                </a:solidFill>
                <a:cs typeface="Calibri" pitchFamily="34" charset="0"/>
              </a:rPr>
              <a:t> </a:t>
            </a:r>
            <a:r>
              <a:rPr lang="fr-SN" noProof="0" dirty="0" smtClean="0">
                <a:cs typeface="Calibri" pitchFamily="34" charset="0"/>
              </a:rPr>
              <a:t>des femmes et </a:t>
            </a:r>
            <a:r>
              <a:rPr lang="fr-SN" b="1" noProof="0" dirty="0" smtClean="0">
                <a:solidFill>
                  <a:schemeClr val="tx2"/>
                </a:solidFill>
                <a:cs typeface="Calibri" pitchFamily="34" charset="0"/>
              </a:rPr>
              <a:t>74 %</a:t>
            </a:r>
            <a:r>
              <a:rPr lang="fr-SN" noProof="0" dirty="0" smtClean="0">
                <a:solidFill>
                  <a:schemeClr val="accent2"/>
                </a:solidFill>
                <a:cs typeface="Calibri" pitchFamily="34" charset="0"/>
              </a:rPr>
              <a:t> </a:t>
            </a:r>
            <a:r>
              <a:rPr lang="fr-SN" noProof="0" dirty="0" smtClean="0">
                <a:cs typeface="Calibri" pitchFamily="34" charset="0"/>
              </a:rPr>
              <a:t>des hommes savent que l’on peut réduire les risques de contracter le VIH en </a:t>
            </a:r>
            <a:r>
              <a:rPr lang="fr-SN" b="1" i="1" noProof="0" dirty="0" smtClean="0">
                <a:solidFill>
                  <a:schemeClr val="tx2"/>
                </a:solidFill>
                <a:cs typeface="Calibri" pitchFamily="34" charset="0"/>
              </a:rPr>
              <a:t>utilisant des condoms </a:t>
            </a:r>
            <a:r>
              <a:rPr lang="fr-SN" i="1" noProof="0" dirty="0" smtClean="0">
                <a:solidFill>
                  <a:schemeClr val="tx2"/>
                </a:solidFill>
                <a:cs typeface="Calibri" pitchFamily="34" charset="0"/>
              </a:rPr>
              <a:t>et en </a:t>
            </a:r>
            <a:r>
              <a:rPr lang="fr-SN" b="1" i="1" noProof="0" dirty="0" smtClean="0">
                <a:solidFill>
                  <a:schemeClr val="tx2"/>
                </a:solidFill>
                <a:cs typeface="Calibri" pitchFamily="34" charset="0"/>
              </a:rPr>
              <a:t>limitant les rapports sexuels à un seul partenaire</a:t>
            </a:r>
            <a:r>
              <a:rPr lang="fr-SN" i="1" noProof="0" dirty="0" smtClean="0">
                <a:solidFill>
                  <a:schemeClr val="tx2"/>
                </a:solidFill>
                <a:cs typeface="Calibri" pitchFamily="34" charset="0"/>
              </a:rPr>
              <a:t> </a:t>
            </a:r>
            <a:r>
              <a:rPr lang="fr-SN" noProof="0" dirty="0" smtClean="0">
                <a:cs typeface="Calibri" pitchFamily="34" charset="0"/>
              </a:rPr>
              <a:t>fidèle et non infecté</a:t>
            </a:r>
          </a:p>
          <a:p>
            <a:pPr>
              <a:lnSpc>
                <a:spcPct val="80000"/>
              </a:lnSpc>
              <a:buClr>
                <a:schemeClr val="tx1"/>
              </a:buClr>
              <a:buSzPct val="90000"/>
            </a:pPr>
            <a:r>
              <a:rPr lang="fr-SN" b="1" noProof="0" dirty="0" smtClean="0">
                <a:solidFill>
                  <a:schemeClr val="tx2"/>
                </a:solidFill>
                <a:cs typeface="Calibri" pitchFamily="34" charset="0"/>
              </a:rPr>
              <a:t>63 %</a:t>
            </a:r>
            <a:r>
              <a:rPr lang="fr-SN" noProof="0" dirty="0" smtClean="0">
                <a:solidFill>
                  <a:schemeClr val="accent2"/>
                </a:solidFill>
                <a:cs typeface="Calibri" pitchFamily="34" charset="0"/>
              </a:rPr>
              <a:t> </a:t>
            </a:r>
            <a:r>
              <a:rPr lang="fr-SN" noProof="0" dirty="0" smtClean="0">
                <a:cs typeface="Calibri" pitchFamily="34" charset="0"/>
              </a:rPr>
              <a:t>des femmes et </a:t>
            </a:r>
            <a:r>
              <a:rPr lang="fr-SN" b="1" noProof="0" dirty="0" smtClean="0">
                <a:solidFill>
                  <a:schemeClr val="tx2"/>
                </a:solidFill>
                <a:cs typeface="Calibri" pitchFamily="34" charset="0"/>
              </a:rPr>
              <a:t>87 % </a:t>
            </a:r>
            <a:r>
              <a:rPr lang="fr-SN" noProof="0" dirty="0" smtClean="0">
                <a:cs typeface="Calibri" pitchFamily="34" charset="0"/>
              </a:rPr>
              <a:t>des hommes </a:t>
            </a:r>
            <a:r>
              <a:rPr lang="fr-SN" b="1" i="1" noProof="0" dirty="0" smtClean="0">
                <a:solidFill>
                  <a:schemeClr val="tx2"/>
                </a:solidFill>
                <a:cs typeface="Calibri" pitchFamily="34" charset="0"/>
              </a:rPr>
              <a:t>n’ont jamais effectué de test de détection du VIH</a:t>
            </a:r>
          </a:p>
          <a:p>
            <a:pPr>
              <a:lnSpc>
                <a:spcPct val="80000"/>
              </a:lnSpc>
              <a:buClr>
                <a:schemeClr val="tx1"/>
              </a:buClr>
              <a:buSzPct val="90000"/>
            </a:pPr>
            <a:r>
              <a:rPr lang="fr-SN" b="1" noProof="0" dirty="0" smtClean="0">
                <a:solidFill>
                  <a:schemeClr val="tx2"/>
                </a:solidFill>
                <a:cs typeface="Calibri" pitchFamily="34" charset="0"/>
              </a:rPr>
              <a:t>25 %</a:t>
            </a:r>
            <a:r>
              <a:rPr lang="fr-SN" noProof="0" dirty="0" smtClean="0">
                <a:solidFill>
                  <a:schemeClr val="accent1"/>
                </a:solidFill>
                <a:cs typeface="Calibri" pitchFamily="34" charset="0"/>
              </a:rPr>
              <a:t> </a:t>
            </a:r>
            <a:r>
              <a:rPr lang="fr-SN" noProof="0" dirty="0" smtClean="0">
                <a:cs typeface="Calibri" pitchFamily="34" charset="0"/>
              </a:rPr>
              <a:t>des femmes et </a:t>
            </a:r>
            <a:r>
              <a:rPr lang="fr-SN" b="1" dirty="0" smtClean="0">
                <a:solidFill>
                  <a:schemeClr val="tx2"/>
                </a:solidFill>
                <a:cs typeface="Calibri" pitchFamily="34" charset="0"/>
              </a:rPr>
              <a:t>31</a:t>
            </a:r>
            <a:r>
              <a:rPr lang="fr-SN" b="1" noProof="0" dirty="0" smtClean="0">
                <a:solidFill>
                  <a:schemeClr val="tx2"/>
                </a:solidFill>
                <a:cs typeface="Calibri" pitchFamily="34" charset="0"/>
              </a:rPr>
              <a:t> %</a:t>
            </a:r>
            <a:r>
              <a:rPr lang="fr-SN" noProof="0" dirty="0" smtClean="0">
                <a:solidFill>
                  <a:schemeClr val="accent1"/>
                </a:solidFill>
                <a:cs typeface="Calibri" pitchFamily="34" charset="0"/>
              </a:rPr>
              <a:t> </a:t>
            </a:r>
            <a:r>
              <a:rPr lang="fr-SN" noProof="0" dirty="0" smtClean="0">
                <a:cs typeface="Calibri" pitchFamily="34" charset="0"/>
              </a:rPr>
              <a:t>des hommes âgés de 15-24 ans ont </a:t>
            </a:r>
            <a:r>
              <a:rPr lang="fr-SN" b="1" i="1" noProof="0" dirty="0" smtClean="0">
                <a:solidFill>
                  <a:schemeClr val="tx2"/>
                </a:solidFill>
                <a:cs typeface="Calibri" pitchFamily="34" charset="0"/>
              </a:rPr>
              <a:t>une connaissance « approfondie » du sida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SzPct val="90000"/>
              <a:buNone/>
            </a:pPr>
            <a:endParaRPr lang="fr-SN" sz="2800" noProof="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gular slide">
  <a:themeElements>
    <a:clrScheme name="Haiti Revised">
      <a:dk1>
        <a:srgbClr val="000000"/>
      </a:dk1>
      <a:lt1>
        <a:srgbClr val="FFFFFF"/>
      </a:lt1>
      <a:dk2>
        <a:srgbClr val="273890"/>
      </a:dk2>
      <a:lt2>
        <a:srgbClr val="D31F36"/>
      </a:lt2>
      <a:accent1>
        <a:srgbClr val="16B793"/>
      </a:accent1>
      <a:accent2>
        <a:srgbClr val="F89721"/>
      </a:accent2>
      <a:accent3>
        <a:srgbClr val="8D4772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egular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ular slid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lank Presentatio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Blank Presentation">
  <a:themeElements>
    <a:clrScheme name="Benin draft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00B050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3505</TotalTime>
  <Words>706</Words>
  <Application>Microsoft Office PowerPoint</Application>
  <PresentationFormat>On-screen Show (4:3)</PresentationFormat>
  <Paragraphs>75</Paragraphs>
  <Slides>25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regular slide</vt:lpstr>
      <vt:lpstr>Custom Design</vt:lpstr>
      <vt:lpstr>Blank Presentation</vt:lpstr>
      <vt:lpstr>1_Blank Presentation</vt:lpstr>
      <vt:lpstr>PowerPoint Presentation</vt:lpstr>
      <vt:lpstr>PowerPoint Presentation</vt:lpstr>
      <vt:lpstr>Connaissance du VIH/sida</vt:lpstr>
      <vt:lpstr>Connaissance des moyens d’éviter le sida</vt:lpstr>
      <vt:lpstr>Connaissance des moyens de prévention  par niveau d’instruction</vt:lpstr>
      <vt:lpstr>Rejet des idées erronées</vt:lpstr>
      <vt:lpstr>  Connaissance « approfondie »  du sida…</vt:lpstr>
      <vt:lpstr>Connaissance approfondie</vt:lpstr>
      <vt:lpstr>Connaissance de la prévention de la transmission du VIH de la mère à l’enfant</vt:lpstr>
      <vt:lpstr>PowerPoint Presentation</vt:lpstr>
      <vt:lpstr>Attitudes de tolérance</vt:lpstr>
      <vt:lpstr>Partenaires sexuels multiples</vt:lpstr>
      <vt:lpstr>PowerPoint Presentation</vt:lpstr>
      <vt:lpstr>Test de dépistage du VIH/sida</vt:lpstr>
      <vt:lpstr>Test de dépistage du VIH/sida</vt:lpstr>
      <vt:lpstr>Tests de dépistage du VIH au cours des 12 derniers mois </vt:lpstr>
      <vt:lpstr>Tendances des tests de dépistage du VIH </vt:lpstr>
      <vt:lpstr>Tests du VIH pour les femmes enceintes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Test du VIH/sida parmi les jeunes</vt:lpstr>
      <vt:lpstr>Principaux résultats</vt:lpstr>
    </vt:vector>
  </TitlesOfParts>
  <Company>Macro International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Noah M. Bartlett</dc:creator>
  <cp:lastModifiedBy>Sarah Balian</cp:lastModifiedBy>
  <cp:revision>290</cp:revision>
  <dcterms:created xsi:type="dcterms:W3CDTF">2001-09-27T19:12:32Z</dcterms:created>
  <dcterms:modified xsi:type="dcterms:W3CDTF">2013-11-06T15:28:32Z</dcterms:modified>
</cp:coreProperties>
</file>