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  <p:sldMasterId id="2147483676" r:id="rId3"/>
    <p:sldMasterId id="2147483690" r:id="rId4"/>
    <p:sldMasterId id="2147483703" r:id="rId5"/>
    <p:sldMasterId id="2147483717" r:id="rId6"/>
  </p:sldMasterIdLst>
  <p:notesMasterIdLst>
    <p:notesMasterId r:id="rId23"/>
  </p:notesMasterIdLst>
  <p:handoutMasterIdLst>
    <p:handoutMasterId r:id="rId24"/>
  </p:handoutMasterIdLst>
  <p:sldIdLst>
    <p:sldId id="324" r:id="rId7"/>
    <p:sldId id="313" r:id="rId8"/>
    <p:sldId id="310" r:id="rId9"/>
    <p:sldId id="318" r:id="rId10"/>
    <p:sldId id="319" r:id="rId11"/>
    <p:sldId id="316" r:id="rId12"/>
    <p:sldId id="274" r:id="rId13"/>
    <p:sldId id="317" r:id="rId14"/>
    <p:sldId id="264" r:id="rId15"/>
    <p:sldId id="321" r:id="rId16"/>
    <p:sldId id="265" r:id="rId17"/>
    <p:sldId id="326" r:id="rId18"/>
    <p:sldId id="267" r:id="rId19"/>
    <p:sldId id="320" r:id="rId20"/>
    <p:sldId id="268" r:id="rId21"/>
    <p:sldId id="314" r:id="rId22"/>
  </p:sldIdLst>
  <p:sldSz cx="9144000" cy="6858000" type="screen4x3"/>
  <p:notesSz cx="6858000" cy="9296400"/>
  <p:defaultTextStyle>
    <a:defPPr>
      <a:defRPr lang="fr-CI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CCECFF"/>
    <a:srgbClr val="008000"/>
    <a:srgbClr val="B3CCFF"/>
    <a:srgbClr val="6699FF"/>
    <a:srgbClr val="99CCFF"/>
    <a:srgbClr val="99FFCC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>
        <p:scale>
          <a:sx n="70" d="100"/>
          <a:sy n="70" d="100"/>
        </p:scale>
        <p:origin x="-1470" y="-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819573890483022E-2"/>
          <c:y val="0.19605245041091174"/>
          <c:w val="0.96636085221903401"/>
          <c:h val="0.694926638268577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 de 15-49 ans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1.4</c:v>
                </c:pt>
                <c:pt idx="1">
                  <c:v>1.7</c:v>
                </c:pt>
                <c:pt idx="2">
                  <c:v>1.2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 de 15-49 ans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Sheet1!$C$2:$C$4</c:f>
              <c:numCache>
                <c:formatCode>0.0</c:formatCode>
                <c:ptCount val="3"/>
                <c:pt idx="0">
                  <c:v>1</c:v>
                </c:pt>
                <c:pt idx="1">
                  <c:v>1.5</c:v>
                </c:pt>
                <c:pt idx="2" formatCode="General">
                  <c:v>0.5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Ensemble de 15-49 ans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1.2</c:v>
                </c:pt>
                <c:pt idx="1">
                  <c:v>1.6</c:v>
                </c:pt>
                <c:pt idx="2" formatCode="0.0">
                  <c:v>0.9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299200"/>
        <c:axId val="21300352"/>
      </c:barChart>
      <c:catAx>
        <c:axId val="2129920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1300352"/>
        <c:crosses val="autoZero"/>
        <c:auto val="1"/>
        <c:lblAlgn val="ctr"/>
        <c:lblOffset val="100"/>
        <c:noMultiLvlLbl val="0"/>
      </c:catAx>
      <c:valAx>
        <c:axId val="21300352"/>
        <c:scaling>
          <c:orientation val="minMax"/>
          <c:max val="2"/>
        </c:scaling>
        <c:delete val="1"/>
        <c:axPos val="l"/>
        <c:numFmt formatCode="General" sourceLinked="1"/>
        <c:majorTickMark val="out"/>
        <c:minorTickMark val="none"/>
        <c:tickLblPos val="nextTo"/>
        <c:crossAx val="2129920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EDSB-III 2006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Femmes de 15-49 ans</c:v>
                </c:pt>
                <c:pt idx="1">
                  <c:v>Hommes de 15-49 ans</c:v>
                </c:pt>
                <c:pt idx="2">
                  <c:v>Ensemble de 15-49 ans</c:v>
                </c:pt>
              </c:strCache>
            </c:strRef>
          </c:cat>
          <c:val>
            <c:numRef>
              <c:f>Sheet1!$B$2:$D$2</c:f>
              <c:numCache>
                <c:formatCode>0.0</c:formatCode>
                <c:ptCount val="3"/>
                <c:pt idx="0" formatCode="General">
                  <c:v>1.5</c:v>
                </c:pt>
                <c:pt idx="1">
                  <c:v>0.8</c:v>
                </c:pt>
                <c:pt idx="2" formatCode="General">
                  <c:v>1.2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EDSB-IV 2011-2012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Femmes de 15-49 ans</c:v>
                </c:pt>
                <c:pt idx="1">
                  <c:v>Hommes de 15-49 ans</c:v>
                </c:pt>
                <c:pt idx="2">
                  <c:v>Ensemble de 15-49 ans</c:v>
                </c:pt>
              </c:strCache>
            </c:strRef>
          </c:cat>
          <c:val>
            <c:numRef>
              <c:f>Sheet1!$B$3:$D$3</c:f>
              <c:numCache>
                <c:formatCode>0.0</c:formatCode>
                <c:ptCount val="3"/>
                <c:pt idx="0" formatCode="General">
                  <c:v>1.4</c:v>
                </c:pt>
                <c:pt idx="1">
                  <c:v>1</c:v>
                </c:pt>
                <c:pt idx="2" formatCode="General">
                  <c:v>1.2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2778624"/>
        <c:axId val="22780160"/>
      </c:barChart>
      <c:catAx>
        <c:axId val="22778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2780160"/>
        <c:crosses val="autoZero"/>
        <c:auto val="1"/>
        <c:lblAlgn val="ctr"/>
        <c:lblOffset val="100"/>
        <c:noMultiLvlLbl val="0"/>
      </c:catAx>
      <c:valAx>
        <c:axId val="22780160"/>
        <c:scaling>
          <c:orientation val="minMax"/>
          <c:max val="2"/>
        </c:scaling>
        <c:delete val="1"/>
        <c:axPos val="l"/>
        <c:numFmt formatCode="General" sourceLinked="1"/>
        <c:majorTickMark val="out"/>
        <c:minorTickMark val="none"/>
        <c:tickLblPos val="nextTo"/>
        <c:crossAx val="2277862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</c:spPr>
          </c:marker>
          <c:cat>
            <c:strRef>
              <c:f>Sheet1!$A$2:$A$8</c:f>
              <c:strCache>
                <c:ptCount val="7"/>
                <c:pt idx="0">
                  <c:v>15-19</c:v>
                </c:pt>
                <c:pt idx="1">
                  <c:v>20-24</c:v>
                </c:pt>
                <c:pt idx="2">
                  <c:v>25-29</c:v>
                </c:pt>
                <c:pt idx="3">
                  <c:v>30-34</c:v>
                </c:pt>
                <c:pt idx="4">
                  <c:v>35-39</c:v>
                </c:pt>
                <c:pt idx="5">
                  <c:v>40-44</c:v>
                </c:pt>
                <c:pt idx="6">
                  <c:v>45-49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0.1</c:v>
                </c:pt>
                <c:pt idx="1">
                  <c:v>1.2</c:v>
                </c:pt>
                <c:pt idx="2">
                  <c:v>1.9</c:v>
                </c:pt>
                <c:pt idx="3">
                  <c:v>2.4</c:v>
                </c:pt>
                <c:pt idx="4" formatCode="0.0">
                  <c:v>1.5</c:v>
                </c:pt>
                <c:pt idx="5">
                  <c:v>1.7</c:v>
                </c:pt>
                <c:pt idx="6">
                  <c:v>1.3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cat>
            <c:strRef>
              <c:f>Sheet1!$A$2:$A$8</c:f>
              <c:strCache>
                <c:ptCount val="7"/>
                <c:pt idx="0">
                  <c:v>15-19</c:v>
                </c:pt>
                <c:pt idx="1">
                  <c:v>20-24</c:v>
                </c:pt>
                <c:pt idx="2">
                  <c:v>25-29</c:v>
                </c:pt>
                <c:pt idx="3">
                  <c:v>30-34</c:v>
                </c:pt>
                <c:pt idx="4">
                  <c:v>35-39</c:v>
                </c:pt>
                <c:pt idx="5">
                  <c:v>40-44</c:v>
                </c:pt>
                <c:pt idx="6">
                  <c:v>45-49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0.6</c:v>
                </c:pt>
                <c:pt idx="1">
                  <c:v>0.5</c:v>
                </c:pt>
                <c:pt idx="2" formatCode="0.0">
                  <c:v>1.2</c:v>
                </c:pt>
                <c:pt idx="3">
                  <c:v>1.6</c:v>
                </c:pt>
                <c:pt idx="4">
                  <c:v>0.6</c:v>
                </c:pt>
                <c:pt idx="5">
                  <c:v>1.3</c:v>
                </c:pt>
                <c:pt idx="6">
                  <c:v>1.3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510976"/>
        <c:axId val="22513152"/>
      </c:lineChart>
      <c:catAx>
        <c:axId val="22510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225131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2513152"/>
        <c:scaling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2510976"/>
        <c:crosses val="autoZero"/>
        <c:crossBetween val="between"/>
        <c:majorUnit val="1"/>
        <c:minorUnit val="0.2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 de 15-49 ans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/>
                      <a:t>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bg1"/>
                        </a:solidFill>
                      </a:rPr>
                      <a:t>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bg1"/>
                        </a:solidFill>
                      </a:rPr>
                      <a:t>2,0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0,9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Sheet1!$B$2:$B$5</c:f>
              <c:numCache>
                <c:formatCode>0.0</c:formatCode>
                <c:ptCount val="4"/>
                <c:pt idx="0" formatCode="General">
                  <c:v>1.4</c:v>
                </c:pt>
                <c:pt idx="1">
                  <c:v>1.4</c:v>
                </c:pt>
                <c:pt idx="2" formatCode="General">
                  <c:v>2</c:v>
                </c:pt>
                <c:pt idx="3" formatCode="General">
                  <c:v>0.9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 de 15-49 ans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bg1"/>
                        </a:solidFill>
                      </a:rPr>
                      <a:t>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bg1"/>
                        </a:solidFill>
                      </a:rPr>
                      <a:t>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 dirty="0" smtClean="0">
                        <a:solidFill>
                          <a:schemeClr val="bg1"/>
                        </a:solidFill>
                      </a:rPr>
                      <a:t>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Aucun</c:v>
                </c:pt>
                <c:pt idx="1">
                  <c:v>Primaire</c:v>
                </c:pt>
                <c:pt idx="2">
                  <c:v>Secondaire 1er cycle</c:v>
                </c:pt>
                <c:pt idx="3">
                  <c:v>Secondaire 2nd cycle ou plus</c:v>
                </c:pt>
              </c:strCache>
            </c:strRef>
          </c:cat>
          <c:val>
            <c:numRef>
              <c:f>Sheet1!$C$2:$C$5</c:f>
              <c:numCache>
                <c:formatCode>0.0</c:formatCode>
                <c:ptCount val="4"/>
                <c:pt idx="0" formatCode="General">
                  <c:v>0.5</c:v>
                </c:pt>
                <c:pt idx="1">
                  <c:v>1.5</c:v>
                </c:pt>
                <c:pt idx="2" formatCode="General">
                  <c:v>0.7</c:v>
                </c:pt>
                <c:pt idx="3" formatCode="General">
                  <c:v>1.4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7106688"/>
        <c:axId val="27141248"/>
      </c:barChart>
      <c:catAx>
        <c:axId val="2710668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27141248"/>
        <c:crosses val="autoZero"/>
        <c:auto val="1"/>
        <c:lblAlgn val="ctr"/>
        <c:lblOffset val="100"/>
        <c:noMultiLvlLbl val="0"/>
      </c:catAx>
      <c:valAx>
        <c:axId val="27141248"/>
        <c:scaling>
          <c:orientation val="minMax"/>
          <c:max val="3"/>
        </c:scaling>
        <c:delete val="1"/>
        <c:axPos val="l"/>
        <c:numFmt formatCode="General" sourceLinked="1"/>
        <c:majorTickMark val="out"/>
        <c:minorTickMark val="none"/>
        <c:tickLblPos val="nextTo"/>
        <c:crossAx val="27106688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 de 15-49 ans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Le plus bas</c:v>
                </c:pt>
                <c:pt idx="1">
                  <c:v>Second</c:v>
                </c:pt>
                <c:pt idx="2">
                  <c:v>Moyen</c:v>
                </c:pt>
                <c:pt idx="3">
                  <c:v>Quatrième</c:v>
                </c:pt>
                <c:pt idx="4">
                  <c:v>Le plus élevé</c:v>
                </c:pt>
              </c:strCache>
            </c:strRef>
          </c:cat>
          <c:val>
            <c:numRef>
              <c:f>Sheet1!$B$2:$B$6</c:f>
              <c:numCache>
                <c:formatCode>0.0</c:formatCode>
                <c:ptCount val="5"/>
                <c:pt idx="0" formatCode="General">
                  <c:v>0.8</c:v>
                </c:pt>
                <c:pt idx="1">
                  <c:v>1.3</c:v>
                </c:pt>
                <c:pt idx="2" formatCode="General">
                  <c:v>1.1000000000000001</c:v>
                </c:pt>
                <c:pt idx="3" formatCode="General">
                  <c:v>2.1</c:v>
                </c:pt>
                <c:pt idx="4">
                  <c:v>1.7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 de 15-49 ans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0,5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Le plus bas</c:v>
                </c:pt>
                <c:pt idx="1">
                  <c:v>Second</c:v>
                </c:pt>
                <c:pt idx="2">
                  <c:v>Moyen</c:v>
                </c:pt>
                <c:pt idx="3">
                  <c:v>Quatrième</c:v>
                </c:pt>
                <c:pt idx="4">
                  <c:v>Le plus élevé</c:v>
                </c:pt>
              </c:strCache>
            </c:strRef>
          </c:cat>
          <c:val>
            <c:numRef>
              <c:f>Sheet1!$C$2:$C$6</c:f>
              <c:numCache>
                <c:formatCode>0.0</c:formatCode>
                <c:ptCount val="5"/>
                <c:pt idx="0" formatCode="General">
                  <c:v>0.2</c:v>
                </c:pt>
                <c:pt idx="1">
                  <c:v>1.1000000000000001</c:v>
                </c:pt>
                <c:pt idx="2">
                  <c:v>0.5</c:v>
                </c:pt>
                <c:pt idx="3">
                  <c:v>1</c:v>
                </c:pt>
                <c:pt idx="4" formatCode="General">
                  <c:v>1.5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7181056"/>
        <c:axId val="27182592"/>
      </c:barChart>
      <c:catAx>
        <c:axId val="2718105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en-US"/>
          </a:p>
        </c:txPr>
        <c:crossAx val="27182592"/>
        <c:crosses val="autoZero"/>
        <c:auto val="1"/>
        <c:lblAlgn val="ctr"/>
        <c:lblOffset val="100"/>
        <c:noMultiLvlLbl val="0"/>
      </c:catAx>
      <c:valAx>
        <c:axId val="27182592"/>
        <c:scaling>
          <c:orientation val="minMax"/>
          <c:max val="3"/>
        </c:scaling>
        <c:delete val="1"/>
        <c:axPos val="l"/>
        <c:numFmt formatCode="General" sourceLinked="1"/>
        <c:majorTickMark val="out"/>
        <c:minorTickMark val="none"/>
        <c:tickLblPos val="nextTo"/>
        <c:crossAx val="27181056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 15-49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Célibataire</c:v>
                </c:pt>
                <c:pt idx="1">
                  <c:v>En union</c:v>
                </c:pt>
                <c:pt idx="2">
                  <c:v>Divorcé(e) ou séparé(e)</c:v>
                </c:pt>
                <c:pt idx="3">
                  <c:v>Veuf/veuve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 formatCode="0.0">
                  <c:v>0.7</c:v>
                </c:pt>
                <c:pt idx="1">
                  <c:v>1.4</c:v>
                </c:pt>
                <c:pt idx="2">
                  <c:v>2.1</c:v>
                </c:pt>
                <c:pt idx="3">
                  <c:v>10.8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 15-49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delete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(15,7)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Célibataire</c:v>
                </c:pt>
                <c:pt idx="1">
                  <c:v>En union</c:v>
                </c:pt>
                <c:pt idx="2">
                  <c:v>Divorcé(e) ou séparé(e)</c:v>
                </c:pt>
                <c:pt idx="3">
                  <c:v>Veuf/veuve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 formatCode="0.0">
                  <c:v>0.8</c:v>
                </c:pt>
                <c:pt idx="1">
                  <c:v>1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1096320"/>
        <c:axId val="21097856"/>
      </c:barChart>
      <c:catAx>
        <c:axId val="2109632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21097856"/>
        <c:crosses val="autoZero"/>
        <c:auto val="1"/>
        <c:lblAlgn val="ctr"/>
        <c:lblOffset val="100"/>
        <c:noMultiLvlLbl val="0"/>
      </c:catAx>
      <c:valAx>
        <c:axId val="21097856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09632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l" defTabSz="921903">
              <a:defRPr sz="1200"/>
            </a:lvl1pPr>
          </a:lstStyle>
          <a:p>
            <a:endParaRPr lang="fr-CI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853" y="0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r" defTabSz="921903">
              <a:defRPr sz="1200"/>
            </a:lvl1pPr>
          </a:lstStyle>
          <a:p>
            <a:endParaRPr lang="fr-CI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988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l" defTabSz="921903">
              <a:defRPr sz="1200"/>
            </a:lvl1pPr>
          </a:lstStyle>
          <a:p>
            <a:endParaRPr lang="fr-CI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853" y="8829988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r" defTabSz="921903">
              <a:defRPr sz="1200"/>
            </a:lvl1pPr>
          </a:lstStyle>
          <a:p>
            <a:fld id="{2E66E952-3185-47E0-B258-4F82F4E404B2}" type="slidenum">
              <a:rPr lang="fr-CI"/>
              <a:pPr/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1573444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l" defTabSz="921903">
              <a:defRPr sz="1200"/>
            </a:lvl1pPr>
          </a:lstStyle>
          <a:p>
            <a:endParaRPr lang="fr-CI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853" y="0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r" defTabSz="921903">
              <a:defRPr sz="1200"/>
            </a:lvl1pPr>
          </a:lstStyle>
          <a:p>
            <a:endParaRPr lang="fr-CI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6112" y="4415791"/>
            <a:ext cx="5485777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text styles</a:t>
            </a:r>
          </a:p>
          <a:p>
            <a:pPr lvl="1"/>
            <a:r>
              <a:rPr lang="fr-CI" smtClean="0"/>
              <a:t>Second level</a:t>
            </a:r>
          </a:p>
          <a:p>
            <a:pPr lvl="2"/>
            <a:r>
              <a:rPr lang="fr-CI" smtClean="0"/>
              <a:t>Third level</a:t>
            </a:r>
          </a:p>
          <a:p>
            <a:pPr lvl="3"/>
            <a:r>
              <a:rPr lang="fr-CI" smtClean="0"/>
              <a:t>Fourth level</a:t>
            </a:r>
          </a:p>
          <a:p>
            <a:pPr lvl="4"/>
            <a:r>
              <a:rPr lang="fr-CI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88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l" defTabSz="921903">
              <a:defRPr sz="1200"/>
            </a:lvl1pPr>
          </a:lstStyle>
          <a:p>
            <a:endParaRPr lang="fr-CI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853" y="8829988"/>
            <a:ext cx="2971593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r" defTabSz="921903">
              <a:defRPr sz="1200"/>
            </a:lvl1pPr>
          </a:lstStyle>
          <a:p>
            <a:fld id="{E16A9C53-5217-40E4-8833-D3979B52DC77}" type="slidenum">
              <a:rPr lang="fr-CI"/>
              <a:pPr/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54675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349282-4BC9-42AB-8A9B-3FF3C9791260}" type="slidenum">
              <a:rPr lang="fr-CI"/>
              <a:pPr/>
              <a:t>7</a:t>
            </a:fld>
            <a:endParaRPr lang="fr-CI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B359F1-BEA0-46BE-A3C1-9FB24B3B631E}" type="slidenum">
              <a:rPr lang="fr-CI"/>
              <a:pPr/>
              <a:t>9</a:t>
            </a:fld>
            <a:endParaRPr lang="fr-CI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EC605E-1745-4EB7-9B72-0C6A102934F2}" type="slidenum">
              <a:rPr lang="fr-CI"/>
              <a:pPr/>
              <a:t>11</a:t>
            </a:fld>
            <a:endParaRPr lang="fr-CI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EFD17C-E9E4-4826-9BD7-A0CEBE24E68B}" type="slidenum">
              <a:rPr lang="fr-CI"/>
              <a:pPr/>
              <a:t>13</a:t>
            </a:fld>
            <a:endParaRPr lang="fr-CI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EFD17C-E9E4-4826-9BD7-A0CEBE24E68B}" type="slidenum">
              <a:rPr lang="fr-CI"/>
              <a:pPr/>
              <a:t>14</a:t>
            </a:fld>
            <a:endParaRPr lang="fr-CI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2E9480-7A50-4974-B263-773ACB56A7EB}" type="slidenum">
              <a:rPr lang="fr-CI"/>
              <a:pPr/>
              <a:t>15</a:t>
            </a:fld>
            <a:endParaRPr lang="fr-CI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342900" y="5029200"/>
            <a:ext cx="845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noProof="0" dirty="0" smtClean="0">
                <a:solidFill>
                  <a:schemeClr val="tx1"/>
                </a:solidFill>
                <a:latin typeface="+mn-lt"/>
              </a:rPr>
              <a:t>L’Enquête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 Mortalité,  Morbidité et Utilisation </a:t>
            </a:r>
            <a:b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</a:b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des Services </a:t>
            </a:r>
            <a:r>
              <a:rPr lang="fr-SN" sz="3200" b="1" i="0" kern="1200" baseline="0" noProof="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(EMMUS-V) 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2012 Haïti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#EMMUSV       #</a:t>
            </a:r>
            <a:r>
              <a:rPr lang="fr-SN" sz="3200" b="1" i="0" baseline="0" noProof="0" dirty="0" err="1" smtClean="0">
                <a:solidFill>
                  <a:schemeClr val="tx1"/>
                </a:solidFill>
                <a:latin typeface="+mn-lt"/>
              </a:rPr>
              <a:t>Haiti</a:t>
            </a:r>
            <a:endParaRPr lang="fr-SN" sz="3200" b="1" i="0" baseline="0" noProof="0" dirty="0" smtClean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-706099" y="1885102"/>
            <a:ext cx="10594063" cy="3100395"/>
            <a:chOff x="-706099" y="1885102"/>
            <a:chExt cx="10594063" cy="3100395"/>
          </a:xfrm>
        </p:grpSpPr>
        <p:grpSp>
          <p:nvGrpSpPr>
            <p:cNvPr id="17" name="Group 16"/>
            <p:cNvGrpSpPr/>
            <p:nvPr userDrawn="1"/>
          </p:nvGrpSpPr>
          <p:grpSpPr>
            <a:xfrm>
              <a:off x="-706099" y="2170852"/>
              <a:ext cx="10594063" cy="2516297"/>
              <a:chOff x="-706099" y="2170852"/>
              <a:chExt cx="10594063" cy="2516297"/>
            </a:xfrm>
          </p:grpSpPr>
          <p:pic>
            <p:nvPicPr>
              <p:cNvPr id="20" name="Picture 19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7562"/>
              <a:stretch/>
            </p:blipFill>
            <p:spPr>
              <a:xfrm>
                <a:off x="-706099" y="2170852"/>
                <a:ext cx="5229447" cy="2516297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141"/>
              <a:stretch/>
            </p:blipFill>
            <p:spPr>
              <a:xfrm>
                <a:off x="4267200" y="2170852"/>
                <a:ext cx="5620764" cy="2516297"/>
              </a:xfrm>
              <a:prstGeom prst="rect">
                <a:avLst/>
              </a:prstGeom>
            </p:spPr>
          </p:pic>
        </p:grpSp>
        <p:sp>
          <p:nvSpPr>
            <p:cNvPr id="18" name="Rectangle 17"/>
            <p:cNvSpPr/>
            <p:nvPr userDrawn="1"/>
          </p:nvSpPr>
          <p:spPr bwMode="auto">
            <a:xfrm>
              <a:off x="0" y="1885102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" name="Rectangle 18"/>
            <p:cNvSpPr/>
            <p:nvPr userDrawn="1"/>
          </p:nvSpPr>
          <p:spPr bwMode="auto">
            <a:xfrm>
              <a:off x="11875" y="4699747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7010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74638"/>
            <a:ext cx="7010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fr-CI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baseline="30000" dirty="0" smtClean="0">
                <a:solidFill>
                  <a:srgbClr val="FFFFFF"/>
                </a:solidFill>
                <a:latin typeface="Calibri"/>
                <a:cs typeface="Arial" charset="0"/>
              </a:rPr>
              <a:t>Enquête Démographique et de Santé et à Indicateurs Multiples </a:t>
            </a:r>
          </a:p>
          <a:p>
            <a:r>
              <a:rPr lang="en-US" sz="4800" b="1" baseline="30000" dirty="0" smtClean="0">
                <a:solidFill>
                  <a:srgbClr val="FFFFFF"/>
                </a:solidFill>
                <a:latin typeface="Calibri"/>
                <a:cs typeface="Arial" charset="0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047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1741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36714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2065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5802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324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102565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599404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7287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84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7284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19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205551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53959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5329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2472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4789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6776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17753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4575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557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5783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36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2836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73163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3163" y="6265863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814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fld id="{A6A47BF8-AE76-4CD9-B617-86F99566F5A7}" type="slidenum">
              <a:rPr lang="fr-FR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018834"/>
      </p:ext>
    </p:extLst>
  </p:cSld>
  <p:clrMapOvr>
    <a:masterClrMapping/>
  </p:clrMapOvr>
  <p:transition spd="slow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baseline="30000" dirty="0" smtClean="0">
                <a:solidFill>
                  <a:srgbClr val="FFFFFF"/>
                </a:solidFill>
                <a:latin typeface="Calibri"/>
                <a:cs typeface="Arial" charset="0"/>
              </a:rPr>
              <a:t>Enquête Démographique et de Santé (EDSB-IV)</a:t>
            </a:r>
          </a:p>
          <a:p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  <a:cs typeface="Arial" charset="0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  <a:cs typeface="Arial" charset="0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626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9235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607442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1864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54779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70392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376805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55716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29296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3863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15792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3889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90555857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0647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78163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57357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99846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30332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5876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46389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2110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23399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79312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75612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31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73163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3163" y="6265863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81400" y="6248400"/>
            <a:ext cx="28956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  <a:prstGeom prst="rect">
            <a:avLst/>
          </a:prstGeom>
        </p:spPr>
        <p:txBody>
          <a:bodyPr/>
          <a:lstStyle>
            <a:lvl1pPr algn="ctr" eaLnBrk="0" hangingPunct="0">
              <a:spcBef>
                <a:spcPct val="50000"/>
              </a:spcBef>
              <a:buFontTx/>
              <a:buChar char="•"/>
              <a:defRPr>
                <a:cs typeface="+mn-cs"/>
              </a:defRPr>
            </a:lvl1pPr>
          </a:lstStyle>
          <a:p>
            <a:pPr>
              <a:defRPr/>
            </a:pPr>
            <a:fld id="{A6A47BF8-AE76-4CD9-B617-86F99566F5A7}" type="slidenum">
              <a:rPr lang="fr-FR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fr-FR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824853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5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04800"/>
            <a:ext cx="8153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I" dirty="0" smtClean="0"/>
              <a:t>Click to </a:t>
            </a:r>
            <a:r>
              <a:rPr lang="fr-CI" dirty="0" err="1" smtClean="0"/>
              <a:t>edit</a:t>
            </a:r>
            <a:r>
              <a:rPr lang="fr-CI" dirty="0" smtClean="0"/>
              <a:t> Master </a:t>
            </a:r>
            <a:r>
              <a:rPr lang="fr-CI" dirty="0" err="1" smtClean="0"/>
              <a:t>title</a:t>
            </a:r>
            <a:r>
              <a:rPr lang="fr-CI" dirty="0" smtClean="0"/>
              <a:t> style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I" dirty="0" smtClean="0"/>
              <a:t>Click to </a:t>
            </a:r>
            <a:r>
              <a:rPr lang="fr-CI" dirty="0" err="1" smtClean="0"/>
              <a:t>edit</a:t>
            </a:r>
            <a:r>
              <a:rPr lang="fr-CI" dirty="0" smtClean="0"/>
              <a:t> Master </a:t>
            </a:r>
            <a:r>
              <a:rPr lang="fr-CI" dirty="0" err="1" smtClean="0"/>
              <a:t>text</a:t>
            </a:r>
            <a:r>
              <a:rPr lang="fr-CI" dirty="0" smtClean="0"/>
              <a:t> styles</a:t>
            </a:r>
          </a:p>
          <a:p>
            <a:pPr lvl="1"/>
            <a:r>
              <a:rPr lang="fr-CI" dirty="0" smtClean="0"/>
              <a:t>Second </a:t>
            </a:r>
            <a:r>
              <a:rPr lang="fr-CI" dirty="0" err="1" smtClean="0"/>
              <a:t>level</a:t>
            </a:r>
            <a:endParaRPr lang="fr-CI" dirty="0" smtClean="0"/>
          </a:p>
          <a:p>
            <a:pPr lvl="2"/>
            <a:r>
              <a:rPr lang="fr-CI" dirty="0" err="1" smtClean="0"/>
              <a:t>Third</a:t>
            </a:r>
            <a:r>
              <a:rPr lang="fr-CI" dirty="0" smtClean="0"/>
              <a:t> </a:t>
            </a:r>
            <a:r>
              <a:rPr lang="fr-CI" dirty="0" err="1" smtClean="0"/>
              <a:t>level</a:t>
            </a:r>
            <a:endParaRPr lang="fr-CI" dirty="0" smtClean="0"/>
          </a:p>
          <a:p>
            <a:pPr lvl="3"/>
            <a:r>
              <a:rPr lang="fr-CI" dirty="0" err="1" smtClean="0"/>
              <a:t>Fourth</a:t>
            </a:r>
            <a:r>
              <a:rPr lang="fr-CI" dirty="0" smtClean="0"/>
              <a:t> </a:t>
            </a:r>
            <a:r>
              <a:rPr lang="fr-CI" dirty="0" err="1" smtClean="0"/>
              <a:t>level</a:t>
            </a:r>
            <a:endParaRPr lang="fr-CI" dirty="0" smtClean="0"/>
          </a:p>
          <a:p>
            <a:pPr lvl="4"/>
            <a:r>
              <a:rPr lang="fr-CI" dirty="0" err="1" smtClean="0"/>
              <a:t>Fifth</a:t>
            </a:r>
            <a:r>
              <a:rPr lang="fr-CI" dirty="0" smtClean="0"/>
              <a:t> </a:t>
            </a:r>
            <a:r>
              <a:rPr lang="fr-CI" dirty="0" err="1" smtClean="0"/>
              <a:t>level</a:t>
            </a:r>
            <a:endParaRPr lang="fr-CI" dirty="0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4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rgbClr val="000099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I" dirty="0" smtClean="0"/>
              <a:t>Click to </a:t>
            </a:r>
            <a:r>
              <a:rPr lang="fr-CI" dirty="0" err="1" smtClean="0"/>
              <a:t>edit</a:t>
            </a:r>
            <a:r>
              <a:rPr lang="fr-CI" dirty="0" smtClean="0"/>
              <a:t> Master </a:t>
            </a:r>
            <a:r>
              <a:rPr lang="fr-CI" dirty="0" err="1" smtClean="0"/>
              <a:t>title</a:t>
            </a:r>
            <a:r>
              <a:rPr lang="fr-CI" dirty="0" smtClean="0"/>
              <a:t> style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I" dirty="0" smtClean="0"/>
              <a:t>Click to </a:t>
            </a:r>
            <a:r>
              <a:rPr lang="fr-CI" dirty="0" err="1" smtClean="0"/>
              <a:t>edit</a:t>
            </a:r>
            <a:r>
              <a:rPr lang="fr-CI" dirty="0" smtClean="0"/>
              <a:t> Master </a:t>
            </a:r>
            <a:r>
              <a:rPr lang="fr-CI" dirty="0" err="1" smtClean="0"/>
              <a:t>text</a:t>
            </a:r>
            <a:r>
              <a:rPr lang="fr-CI" dirty="0" smtClean="0"/>
              <a:t> styles</a:t>
            </a:r>
          </a:p>
          <a:p>
            <a:pPr lvl="1"/>
            <a:r>
              <a:rPr lang="fr-CI" dirty="0" smtClean="0"/>
              <a:t>Second </a:t>
            </a:r>
            <a:r>
              <a:rPr lang="fr-CI" dirty="0" err="1" smtClean="0"/>
              <a:t>level</a:t>
            </a:r>
            <a:endParaRPr lang="fr-CI" dirty="0" smtClean="0"/>
          </a:p>
          <a:p>
            <a:pPr lvl="2"/>
            <a:r>
              <a:rPr lang="fr-CI" dirty="0" err="1" smtClean="0"/>
              <a:t>Third</a:t>
            </a:r>
            <a:r>
              <a:rPr lang="fr-CI" dirty="0" smtClean="0"/>
              <a:t> </a:t>
            </a:r>
            <a:r>
              <a:rPr lang="fr-CI" dirty="0" err="1" smtClean="0"/>
              <a:t>level</a:t>
            </a:r>
            <a:endParaRPr lang="fr-CI" dirty="0" smtClean="0"/>
          </a:p>
          <a:p>
            <a:pPr lvl="3"/>
            <a:r>
              <a:rPr lang="fr-CI" dirty="0" err="1" smtClean="0"/>
              <a:t>Fourth</a:t>
            </a:r>
            <a:r>
              <a:rPr lang="fr-CI" dirty="0" smtClean="0"/>
              <a:t> </a:t>
            </a:r>
            <a:r>
              <a:rPr lang="fr-CI" dirty="0" err="1" smtClean="0"/>
              <a:t>level</a:t>
            </a:r>
            <a:endParaRPr lang="fr-CI" dirty="0" smtClean="0"/>
          </a:p>
          <a:p>
            <a:pPr lvl="4"/>
            <a:r>
              <a:rPr lang="fr-CI" dirty="0" err="1" smtClean="0"/>
              <a:t>Fifth</a:t>
            </a:r>
            <a:r>
              <a:rPr lang="fr-CI" dirty="0" smtClean="0"/>
              <a:t> </a:t>
            </a:r>
            <a:r>
              <a:rPr lang="fr-CI" dirty="0" err="1" smtClean="0"/>
              <a:t>level</a:t>
            </a:r>
            <a:endParaRPr lang="fr-CI" dirty="0" smtClean="0"/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endParaRPr lang="fr-C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5" r:id="rId13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101237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  <a:cs typeface="Arial" charset="0"/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00">
                  <a:tint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  <a:cs typeface="Arial" charset="0"/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521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744774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B8DF4-2657-4B82-812E-EE65890DA06F}" type="datetimeFigureOut">
              <a:rPr lang="en-US" smtClean="0">
                <a:solidFill>
                  <a:srgbClr val="000000">
                    <a:tint val="75000"/>
                  </a:srgbClr>
                </a:solidFill>
                <a:cs typeface="Arial" charset="0"/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00">
                  <a:tint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89111-1371-40B1-9BBA-7D4C7B68EF8B}" type="slidenum">
              <a:rPr lang="en-US" smtClean="0">
                <a:solidFill>
                  <a:srgbClr val="000000">
                    <a:tint val="75000"/>
                  </a:srgbClr>
                </a:solidFill>
                <a:cs typeface="Arial" charset="0"/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78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0" y="457200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eaLnBrk="0" hangingPunct="0">
              <a:spcBef>
                <a:spcPct val="50000"/>
              </a:spcBef>
            </a:pPr>
            <a:r>
              <a:rPr lang="fr-FR" sz="4400" b="1" dirty="0">
                <a:solidFill>
                  <a:srgbClr val="FFFFFF"/>
                </a:solidFill>
                <a:latin typeface="Calibri"/>
              </a:rPr>
              <a:t>Prévalence du VIH </a:t>
            </a:r>
          </a:p>
        </p:txBody>
      </p:sp>
    </p:spTree>
    <p:extLst>
      <p:ext uri="{BB962C8B-B14F-4D97-AF65-F5344CB8AC3E}">
        <p14:creationId xmlns:p14="http://schemas.microsoft.com/office/powerpoint/2010/main" val="93320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221163"/>
          </a:xfrm>
        </p:spPr>
        <p:txBody>
          <a:bodyPr/>
          <a:lstStyle/>
          <a:p>
            <a:r>
              <a:rPr lang="fr-SN" b="1" noProof="0" dirty="0" smtClean="0">
                <a:solidFill>
                  <a:schemeClr val="bg2"/>
                </a:solidFill>
              </a:rPr>
              <a:t>Protocole</a:t>
            </a:r>
          </a:p>
          <a:p>
            <a:r>
              <a:rPr lang="fr-SN" noProof="0" dirty="0" smtClean="0"/>
              <a:t>Taux de couverture</a:t>
            </a:r>
          </a:p>
          <a:p>
            <a:r>
              <a:rPr lang="fr-SN" noProof="0" dirty="0" smtClean="0"/>
              <a:t>Prévalence</a:t>
            </a:r>
            <a:endParaRPr lang="fr-SN" noProof="0" dirty="0"/>
          </a:p>
        </p:txBody>
      </p:sp>
      <p:pic>
        <p:nvPicPr>
          <p:cNvPr id="1026" name="Picture 2" descr="C:\Users\enybro\AppData\Local\Microsoft\Windows\Temporary Internet Files\Content.IE5\JWKZTXWW\MC900432690[2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600200"/>
            <a:ext cx="3733686" cy="373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SN" sz="4000" noProof="0" dirty="0" smtClean="0"/>
              <a:t>Protocole</a:t>
            </a:r>
            <a:endParaRPr lang="fr-SN" sz="4000" noProof="0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14400"/>
            <a:ext cx="8686800" cy="5105400"/>
          </a:xfrm>
        </p:spPr>
        <p:txBody>
          <a:bodyPr/>
          <a:lstStyle/>
          <a:p>
            <a:r>
              <a:rPr lang="fr-SN" sz="2400" dirty="0" smtClean="0"/>
              <a:t>Dans </a:t>
            </a:r>
            <a:r>
              <a:rPr lang="fr-SN" sz="2400" dirty="0"/>
              <a:t>un </a:t>
            </a:r>
            <a:r>
              <a:rPr lang="fr-SN" sz="2400" dirty="0" smtClean="0"/>
              <a:t>sous-échantillon d’un ménage </a:t>
            </a:r>
            <a:r>
              <a:rPr lang="fr-SN" sz="2400" dirty="0"/>
              <a:t>sur </a:t>
            </a:r>
            <a:r>
              <a:rPr lang="fr-SN" sz="2400" dirty="0" smtClean="0"/>
              <a:t>trois, toutes </a:t>
            </a:r>
            <a:r>
              <a:rPr lang="fr-SN" sz="2400" dirty="0"/>
              <a:t>les femmes de 15-49 ans </a:t>
            </a:r>
            <a:r>
              <a:rPr lang="fr-SN" sz="2400" dirty="0" smtClean="0"/>
              <a:t>et to</a:t>
            </a:r>
            <a:r>
              <a:rPr lang="fr-SN" sz="2400" noProof="0" dirty="0" smtClean="0">
                <a:latin typeface="+mn-lt"/>
                <a:ea typeface="+mn-ea"/>
                <a:cs typeface="+mn-cs"/>
              </a:rPr>
              <a:t>us les hommes de 15-64 ans étaient éligibles pour le test du VIH.</a:t>
            </a:r>
          </a:p>
          <a:p>
            <a:r>
              <a:rPr lang="fr-SN" sz="2400" noProof="0" dirty="0" smtClean="0">
                <a:latin typeface="+mn-lt"/>
                <a:ea typeface="+mn-ea"/>
                <a:cs typeface="+mn-cs"/>
              </a:rPr>
              <a:t>Aucun nom ou autre caractéristique individuelle ou géographique permettant d’identifier un individu ne peut être lié à l’échantillon de sang.</a:t>
            </a:r>
          </a:p>
          <a:p>
            <a:r>
              <a:rPr lang="fr-SN" sz="2400" noProof="0" dirty="0" smtClean="0">
                <a:latin typeface="+mn-lt"/>
                <a:ea typeface="+mn-ea"/>
                <a:cs typeface="+mn-cs"/>
              </a:rPr>
              <a:t>Aux personnes éligibles, qui avaient accepté ou non d’être testées pour le VIH, on a remis </a:t>
            </a:r>
            <a:r>
              <a:rPr lang="en-US" sz="2400" dirty="0"/>
              <a:t>un coupon </a:t>
            </a:r>
            <a:r>
              <a:rPr lang="en-US" sz="2400" dirty="0" err="1"/>
              <a:t>lui</a:t>
            </a:r>
            <a:r>
              <a:rPr lang="en-US" sz="2400" dirty="0"/>
              <a:t> </a:t>
            </a:r>
            <a:r>
              <a:rPr lang="en-US" sz="2400" dirty="0" err="1"/>
              <a:t>permettant</a:t>
            </a:r>
            <a:r>
              <a:rPr lang="en-US" sz="2400" dirty="0"/>
              <a:t> de </a:t>
            </a:r>
            <a:r>
              <a:rPr lang="en-US" sz="2400" dirty="0" err="1"/>
              <a:t>bénéficier</a:t>
            </a:r>
            <a:r>
              <a:rPr lang="en-US" sz="2400" dirty="0"/>
              <a:t> de tests </a:t>
            </a:r>
            <a:r>
              <a:rPr lang="en-US" sz="2400" dirty="0" err="1"/>
              <a:t>gratuits</a:t>
            </a:r>
            <a:r>
              <a:rPr lang="en-US" sz="2400" dirty="0"/>
              <a:t> </a:t>
            </a:r>
            <a:r>
              <a:rPr lang="en-US" sz="2400" dirty="0" err="1"/>
              <a:t>dans</a:t>
            </a:r>
            <a:r>
              <a:rPr lang="en-US" sz="2400" dirty="0"/>
              <a:t> un </a:t>
            </a:r>
            <a:r>
              <a:rPr lang="en-US" sz="2400" dirty="0" err="1"/>
              <a:t>centre</a:t>
            </a:r>
            <a:r>
              <a:rPr lang="en-US" sz="2400" dirty="0"/>
              <a:t> </a:t>
            </a:r>
            <a:r>
              <a:rPr lang="en-US" sz="2400" dirty="0" err="1"/>
              <a:t>habilité</a:t>
            </a:r>
            <a:r>
              <a:rPr lang="en-US" sz="2400" dirty="0"/>
              <a:t> pour le </a:t>
            </a:r>
            <a:r>
              <a:rPr lang="en-US" sz="2400" dirty="0" err="1"/>
              <a:t>dépistage</a:t>
            </a:r>
            <a:r>
              <a:rPr lang="en-US" sz="2400" dirty="0"/>
              <a:t> </a:t>
            </a:r>
            <a:r>
              <a:rPr lang="en-US" sz="2400" dirty="0" err="1"/>
              <a:t>volontaire</a:t>
            </a:r>
            <a:r>
              <a:rPr lang="en-US" sz="2400" dirty="0"/>
              <a:t> </a:t>
            </a:r>
            <a:r>
              <a:rPr lang="en-US" sz="2400" dirty="0" err="1"/>
              <a:t>selon</a:t>
            </a:r>
            <a:r>
              <a:rPr lang="en-US" sz="2400" dirty="0"/>
              <a:t> les </a:t>
            </a:r>
            <a:r>
              <a:rPr lang="en-US" sz="2400" dirty="0" err="1"/>
              <a:t>normes</a:t>
            </a:r>
            <a:r>
              <a:rPr lang="en-US" sz="2400" dirty="0"/>
              <a:t> </a:t>
            </a:r>
            <a:r>
              <a:rPr lang="en-US" sz="2400" dirty="0" err="1"/>
              <a:t>nationales</a:t>
            </a:r>
            <a:r>
              <a:rPr lang="fr-FR" sz="2400" dirty="0" smtClean="0"/>
              <a:t>.</a:t>
            </a:r>
            <a:endParaRPr lang="fr-SN" sz="2400" noProof="0" dirty="0" smtClean="0">
              <a:latin typeface="+mn-lt"/>
              <a:ea typeface="+mn-ea"/>
              <a:cs typeface="+mn-cs"/>
            </a:endParaRPr>
          </a:p>
          <a:p>
            <a:r>
              <a:rPr lang="fr-SN" sz="2400" noProof="0" dirty="0" smtClean="0">
                <a:latin typeface="+mn-lt"/>
                <a:ea typeface="+mn-ea"/>
                <a:cs typeface="+mn-cs"/>
              </a:rPr>
              <a:t>Ce protocole était approuvé par le Comité d’Éthique d’ICF International à </a:t>
            </a:r>
            <a:r>
              <a:rPr lang="fr-SN" sz="2400" noProof="0" dirty="0" err="1" smtClean="0">
                <a:latin typeface="+mn-lt"/>
                <a:ea typeface="+mn-ea"/>
                <a:cs typeface="+mn-cs"/>
              </a:rPr>
              <a:t>Calverton</a:t>
            </a:r>
            <a:r>
              <a:rPr lang="fr-SN" sz="2400" noProof="0" dirty="0" smtClean="0"/>
              <a:t> et </a:t>
            </a:r>
            <a:r>
              <a:rPr lang="fr-HT" sz="2400" dirty="0" smtClean="0"/>
              <a:t>le Comité National d’Éthique pour la Recherche en Santé du Bénin.</a:t>
            </a:r>
            <a:endParaRPr lang="fr-SN" sz="2400" noProof="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SN" sz="4000" noProof="0" dirty="0" smtClean="0"/>
              <a:t>Protocole</a:t>
            </a:r>
            <a:endParaRPr lang="fr-SN" sz="4000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5105400"/>
          </a:xfrm>
        </p:spPr>
        <p:txBody>
          <a:bodyPr/>
          <a:lstStyle/>
          <a:p>
            <a:r>
              <a:rPr lang="fr-FR" sz="2400" dirty="0" smtClean="0"/>
              <a:t>L’</a:t>
            </a:r>
            <a:r>
              <a:rPr lang="en-US" sz="2400" dirty="0" err="1" smtClean="0"/>
              <a:t>enquêteurs</a:t>
            </a:r>
            <a:r>
              <a:rPr lang="fr-FR" sz="2400" dirty="0" smtClean="0"/>
              <a:t> </a:t>
            </a:r>
            <a:r>
              <a:rPr lang="fr-FR" sz="2400" dirty="0"/>
              <a:t>cherchait d’abord à obtenir, auprès de chaque personne éligible, son consentement éclairé après lui avoir expliqué les procédures de prélèvement, le caractère confidentiel et anonyme du test. </a:t>
            </a:r>
            <a:endParaRPr lang="en-US" sz="2400" dirty="0"/>
          </a:p>
          <a:p>
            <a:r>
              <a:rPr lang="fr-FR" sz="2400" dirty="0" smtClean="0"/>
              <a:t>Les </a:t>
            </a:r>
            <a:r>
              <a:rPr lang="fr-FR" sz="2400" dirty="0"/>
              <a:t>prélèvements sanguins </a:t>
            </a:r>
            <a:r>
              <a:rPr lang="fr-FR" sz="2400" dirty="0" smtClean="0"/>
              <a:t>étaient conservés </a:t>
            </a:r>
            <a:r>
              <a:rPr lang="fr-FR" sz="2400" dirty="0"/>
              <a:t>au sec jusqu’à leur acheminement </a:t>
            </a:r>
            <a:r>
              <a:rPr lang="en-US" sz="2400" dirty="0" err="1"/>
              <a:t>régulier</a:t>
            </a:r>
            <a:r>
              <a:rPr lang="en-US" sz="2400" dirty="0"/>
              <a:t> </a:t>
            </a:r>
            <a:r>
              <a:rPr lang="fr-HT" sz="2400" dirty="0"/>
              <a:t>de l’enquête à </a:t>
            </a:r>
            <a:r>
              <a:rPr lang="fr-HT" sz="2400" dirty="0" smtClean="0"/>
              <a:t>l’INSAE pour enregistrement, vérification et transfert au PNLS pour y être conservé dans la chambre froide jusqu’au jour de la manipulation.</a:t>
            </a:r>
            <a:endParaRPr lang="fr-SN" sz="2400" noProof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6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FR" sz="4000" dirty="0"/>
              <a:t>Procédure de laboratoire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5105400"/>
          </a:xfrm>
        </p:spPr>
        <p:txBody>
          <a:bodyPr/>
          <a:lstStyle/>
          <a:p>
            <a:r>
              <a:rPr lang="fr-FR" sz="2400" dirty="0"/>
              <a:t>Tous les échantillons étaient testés par un 1</a:t>
            </a:r>
            <a:r>
              <a:rPr lang="fr-FR" sz="2400" baseline="30000" dirty="0"/>
              <a:t>er</a:t>
            </a:r>
            <a:r>
              <a:rPr lang="fr-FR" sz="2400" dirty="0"/>
              <a:t> ELISA </a:t>
            </a:r>
            <a:r>
              <a:rPr lang="fr-FR" sz="2400" dirty="0" smtClean="0"/>
              <a:t>.</a:t>
            </a:r>
          </a:p>
          <a:p>
            <a:r>
              <a:rPr lang="fr-FR" sz="2400" dirty="0"/>
              <a:t>Les échantillons dépistés positifs par </a:t>
            </a:r>
            <a:r>
              <a:rPr lang="fr-FR" sz="2400" dirty="0" smtClean="0"/>
              <a:t>1</a:t>
            </a:r>
            <a:r>
              <a:rPr lang="fr-FR" sz="2400" baseline="30000" dirty="0" smtClean="0"/>
              <a:t>er</a:t>
            </a:r>
            <a:r>
              <a:rPr lang="fr-FR" sz="2400" dirty="0" smtClean="0"/>
              <a:t> ELISA ainsi </a:t>
            </a:r>
            <a:r>
              <a:rPr lang="fr-FR" sz="2400" dirty="0"/>
              <a:t>que </a:t>
            </a:r>
            <a:r>
              <a:rPr lang="fr-FR" sz="2400" dirty="0" smtClean="0"/>
              <a:t>10</a:t>
            </a:r>
            <a:r>
              <a:rPr lang="fr-FR" sz="2400" dirty="0"/>
              <a:t> % des échantillons négatifs étaient ensuite analysés à l’aide d’un second </a:t>
            </a:r>
            <a:r>
              <a:rPr lang="fr-FR" sz="2400" dirty="0" smtClean="0"/>
              <a:t>ELISA.</a:t>
            </a:r>
          </a:p>
          <a:p>
            <a:r>
              <a:rPr lang="fr-FR" sz="2400" dirty="0"/>
              <a:t>Tous les échantillons positifs sur les deux ELISA étaient reportés positifs. Tous les échantillons discordants aux deux ELISA </a:t>
            </a:r>
            <a:r>
              <a:rPr lang="fr-FR" sz="2400" dirty="0" smtClean="0"/>
              <a:t>ont </a:t>
            </a:r>
            <a:r>
              <a:rPr lang="fr-FR" sz="2400" dirty="0"/>
              <a:t>été confirmés au </a:t>
            </a:r>
            <a:r>
              <a:rPr lang="fr-FR" sz="2400" dirty="0" smtClean="0"/>
              <a:t>moyen </a:t>
            </a:r>
            <a:r>
              <a:rPr lang="en-US" sz="2400" dirty="0" smtClean="0"/>
              <a:t>Western Blot</a:t>
            </a:r>
            <a:r>
              <a:rPr lang="fr-FR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498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221163"/>
          </a:xfrm>
        </p:spPr>
        <p:txBody>
          <a:bodyPr/>
          <a:lstStyle/>
          <a:p>
            <a:r>
              <a:rPr lang="fr-SN" noProof="0" dirty="0" smtClean="0"/>
              <a:t>Protocole</a:t>
            </a:r>
          </a:p>
          <a:p>
            <a:r>
              <a:rPr lang="fr-SN" b="1" noProof="0" dirty="0" smtClean="0">
                <a:solidFill>
                  <a:schemeClr val="bg2"/>
                </a:solidFill>
              </a:rPr>
              <a:t>Taux de couverture</a:t>
            </a:r>
          </a:p>
          <a:p>
            <a:r>
              <a:rPr lang="fr-SN" noProof="0" dirty="0" smtClean="0"/>
              <a:t>Prévalence</a:t>
            </a:r>
            <a:endParaRPr lang="fr-SN" noProof="0" dirty="0"/>
          </a:p>
        </p:txBody>
      </p:sp>
      <p:pic>
        <p:nvPicPr>
          <p:cNvPr id="4" name="Picture 2" descr="C:\Users\enybro\AppData\Local\Microsoft\Windows\Temporary Internet Files\Content.IE5\JWKZTXWW\MC900432690[2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600200"/>
            <a:ext cx="3733686" cy="373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60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noFill/>
        </p:spPr>
        <p:txBody>
          <a:bodyPr/>
          <a:lstStyle/>
          <a:p>
            <a:r>
              <a:rPr lang="fr-SN" sz="4000" noProof="0" smtClean="0"/>
              <a:t>Taux de couverture</a:t>
            </a:r>
            <a:endParaRPr lang="fr-SN" sz="4000" noProof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SN" noProof="0" dirty="0" smtClean="0"/>
              <a:t>5 795 femmes et 5 484 hommes étaient éligibles pour le test du VIH</a:t>
            </a:r>
          </a:p>
          <a:p>
            <a:r>
              <a:rPr lang="fr-SN" noProof="0" dirty="0" smtClean="0"/>
              <a:t>Parmi eux, </a:t>
            </a:r>
            <a:r>
              <a:rPr lang="fr-SN" b="1" dirty="0" smtClean="0">
                <a:solidFill>
                  <a:schemeClr val="bg2"/>
                </a:solidFill>
              </a:rPr>
              <a:t>87</a:t>
            </a:r>
            <a:r>
              <a:rPr lang="fr-SN" b="1" noProof="0" dirty="0" smtClean="0">
                <a:solidFill>
                  <a:schemeClr val="bg2"/>
                </a:solidFill>
              </a:rPr>
              <a:t> %</a:t>
            </a:r>
            <a:r>
              <a:rPr lang="fr-SN" b="1" noProof="0" dirty="0" smtClean="0">
                <a:solidFill>
                  <a:schemeClr val="tx2"/>
                </a:solidFill>
              </a:rPr>
              <a:t> </a:t>
            </a:r>
            <a:r>
              <a:rPr lang="fr-SN" noProof="0" dirty="0" smtClean="0"/>
              <a:t>des femmes de 15-49 ans et </a:t>
            </a:r>
            <a:r>
              <a:rPr lang="fr-SN" b="1" noProof="0" dirty="0" smtClean="0">
                <a:solidFill>
                  <a:schemeClr val="bg2"/>
                </a:solidFill>
              </a:rPr>
              <a:t>79 %</a:t>
            </a:r>
            <a:r>
              <a:rPr lang="fr-SN" noProof="0" dirty="0" smtClean="0"/>
              <a:t> des hommes de 15-64 ont fourni les gouttes de sang qui ont été analysées</a:t>
            </a:r>
            <a:endParaRPr lang="fr-SN" noProof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221163"/>
          </a:xfrm>
        </p:spPr>
        <p:txBody>
          <a:bodyPr/>
          <a:lstStyle/>
          <a:p>
            <a:r>
              <a:rPr lang="fr-SN" noProof="0" dirty="0" smtClean="0"/>
              <a:t>Protocole</a:t>
            </a:r>
          </a:p>
          <a:p>
            <a:r>
              <a:rPr lang="fr-SN" noProof="0" dirty="0" smtClean="0"/>
              <a:t>Taux de couverture</a:t>
            </a:r>
          </a:p>
          <a:p>
            <a:r>
              <a:rPr lang="fr-SN" b="1" noProof="0" dirty="0" smtClean="0">
                <a:solidFill>
                  <a:schemeClr val="bg2"/>
                </a:solidFill>
              </a:rPr>
              <a:t>Prévalence</a:t>
            </a:r>
            <a:endParaRPr lang="fr-SN" b="1" noProof="0" dirty="0">
              <a:solidFill>
                <a:schemeClr val="bg2"/>
              </a:solidFill>
            </a:endParaRPr>
          </a:p>
        </p:txBody>
      </p:sp>
      <p:pic>
        <p:nvPicPr>
          <p:cNvPr id="4" name="Picture 2" descr="C:\Users\enybro\AppData\Local\Microsoft\Windows\Temporary Internet Files\Content.IE5\JWKZTXWW\MC900432690[2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600200"/>
            <a:ext cx="3733686" cy="373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060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1166482"/>
            <a:ext cx="2362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fr-FR" i="1" dirty="0" smtClean="0">
                <a:solidFill>
                  <a:schemeClr val="bg1"/>
                </a:solidFill>
                <a:latin typeface="+mn-lt"/>
              </a:rPr>
              <a:t>Pourcentage</a:t>
            </a:r>
            <a:endParaRPr lang="fr-FR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3647" y="-1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000" dirty="0" smtClean="0">
                <a:solidFill>
                  <a:schemeClr val="bg1"/>
                </a:solidFill>
                <a:latin typeface="+mj-lt"/>
              </a:rPr>
              <a:t>Prévalence du VIH selon le milieu de résidence</a:t>
            </a:r>
            <a:endParaRPr lang="fr-CI" sz="4000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017873825"/>
              </p:ext>
            </p:extLst>
          </p:nvPr>
        </p:nvGraphicFramePr>
        <p:xfrm>
          <a:off x="457200" y="1828800"/>
          <a:ext cx="8305799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014082"/>
          </a:xfrm>
        </p:spPr>
        <p:txBody>
          <a:bodyPr/>
          <a:lstStyle/>
          <a:p>
            <a:r>
              <a:rPr lang="en-US" dirty="0" err="1" smtClean="0"/>
              <a:t>Tendances</a:t>
            </a:r>
            <a:r>
              <a:rPr lang="en-US" dirty="0" smtClean="0"/>
              <a:t> de la </a:t>
            </a:r>
            <a:r>
              <a:rPr lang="en-US" dirty="0" err="1" smtClean="0"/>
              <a:t>prévalence</a:t>
            </a:r>
            <a:r>
              <a:rPr lang="en-US" dirty="0" smtClean="0"/>
              <a:t> du VIH</a:t>
            </a:r>
            <a:endParaRPr lang="en-US" dirty="0"/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0" y="1166482"/>
            <a:ext cx="2362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fr-FR" i="1" dirty="0" smtClean="0">
                <a:solidFill>
                  <a:schemeClr val="bg1"/>
                </a:solidFill>
                <a:latin typeface="+mn-lt"/>
              </a:rPr>
              <a:t>Pourcentage</a:t>
            </a:r>
            <a:endParaRPr lang="fr-FR" i="1" dirty="0">
              <a:solidFill>
                <a:schemeClr val="bg1"/>
              </a:solidFill>
              <a:latin typeface="+mn-lt"/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47118161"/>
              </p:ext>
            </p:extLst>
          </p:nvPr>
        </p:nvGraphicFramePr>
        <p:xfrm>
          <a:off x="457200" y="1828800"/>
          <a:ext cx="8305799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7230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9821332"/>
              </p:ext>
            </p:extLst>
          </p:nvPr>
        </p:nvGraphicFramePr>
        <p:xfrm>
          <a:off x="381000" y="1447800"/>
          <a:ext cx="8458199" cy="4683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1002268"/>
            <a:ext cx="2133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fr-FR" i="1" smtClean="0">
                <a:solidFill>
                  <a:schemeClr val="bg1"/>
                </a:solidFill>
                <a:latin typeface="+mn-lt"/>
              </a:rPr>
              <a:t>Pourcentage</a:t>
            </a:r>
            <a:endParaRPr lang="fr-FR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212725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000" dirty="0" smtClean="0">
                <a:solidFill>
                  <a:schemeClr val="bg1"/>
                </a:solidFill>
                <a:latin typeface="+mj-lt"/>
              </a:rPr>
              <a:t>Prévalence du VIH par sexe et âge</a:t>
            </a:r>
            <a:endParaRPr lang="fr-CI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3429000" y="6248399"/>
            <a:ext cx="2057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 err="1">
                <a:solidFill>
                  <a:schemeClr val="bg1"/>
                </a:solidFill>
                <a:latin typeface="+mn-lt"/>
              </a:rPr>
              <a:t>Âge</a:t>
            </a:r>
            <a:endParaRPr lang="fr-CI" sz="2000" b="1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Plateau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0,5  %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5312621" y="496638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  <a:cs typeface="Arial" charset="0"/>
              </a:rPr>
              <a:t>Zou</a:t>
            </a:r>
            <a:endParaRPr lang="en-US" dirty="0" smtClean="0">
              <a:solidFill>
                <a:srgbClr val="000000"/>
              </a:solidFill>
              <a:latin typeface="Calibri"/>
              <a:cs typeface="Arial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0,7 %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6122194" y="811214"/>
            <a:ext cx="1841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alibri"/>
                <a:cs typeface="Arial" charset="0"/>
              </a:rPr>
              <a:t>Alibori</a:t>
            </a:r>
            <a:endParaRPr lang="en-US" dirty="0" smtClean="0">
              <a:latin typeface="Calibri"/>
              <a:cs typeface="Arial" charset="0"/>
            </a:endParaRPr>
          </a:p>
          <a:p>
            <a:r>
              <a:rPr lang="en-US" dirty="0" smtClean="0">
                <a:latin typeface="Calibri"/>
                <a:cs typeface="Arial" charset="0"/>
              </a:rPr>
              <a:t>0,4 %</a:t>
            </a:r>
          </a:p>
          <a:p>
            <a:endParaRPr lang="en-US" dirty="0">
              <a:solidFill>
                <a:srgbClr val="FFFFFF"/>
              </a:solidFill>
              <a:latin typeface="Calibri"/>
              <a:cs typeface="Arial" charset="0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607050" y="6267087"/>
            <a:ext cx="1319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  <a:cs typeface="Arial" charset="0"/>
              </a:rPr>
              <a:t>Atlantique</a:t>
            </a:r>
            <a:endParaRPr lang="en-US" dirty="0" smtClean="0">
              <a:solidFill>
                <a:srgbClr val="000000"/>
              </a:solidFill>
              <a:latin typeface="Calibri"/>
              <a:cs typeface="Arial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1,1 %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762000" y="2192735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err="1" smtClean="0">
                <a:solidFill>
                  <a:srgbClr val="000000"/>
                </a:solidFill>
                <a:latin typeface="Calibri"/>
                <a:cs typeface="Arial" charset="0"/>
              </a:rPr>
              <a:t>Bénin</a:t>
            </a:r>
            <a:r>
              <a:rPr lang="en-US" sz="2000" dirty="0" smtClean="0">
                <a:solidFill>
                  <a:srgbClr val="000000"/>
                </a:solidFill>
                <a:latin typeface="Calibri"/>
                <a:cs typeface="Arial" charset="0"/>
              </a:rPr>
              <a:t>: 1,2 %</a:t>
            </a:r>
            <a:endParaRPr lang="en-US" sz="2000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4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9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0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31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endParaRPr lang="en-US" sz="20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  <a:latin typeface="Calibri"/>
                <a:cs typeface="Arial" charset="0"/>
              </a:rPr>
              <a:t>Atacora</a:t>
            </a:r>
            <a:endParaRPr lang="en-US" dirty="0" smtClean="0">
              <a:solidFill>
                <a:schemeClr val="bg1"/>
              </a:solidFill>
              <a:latin typeface="Calibri"/>
              <a:cs typeface="Arial" charset="0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Calibri"/>
                <a:cs typeface="Arial" charset="0"/>
              </a:rPr>
              <a:t>0,9 %</a:t>
            </a:r>
            <a:endParaRPr lang="en-US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alibri"/>
                <a:cs typeface="Arial" charset="0"/>
              </a:rPr>
              <a:t>Borgou</a:t>
            </a:r>
            <a:endParaRPr lang="en-US" dirty="0" smtClean="0">
              <a:latin typeface="Calibri"/>
              <a:cs typeface="Arial" charset="0"/>
            </a:endParaRPr>
          </a:p>
          <a:p>
            <a:r>
              <a:rPr lang="en-US" dirty="0" smtClean="0">
                <a:latin typeface="Calibri"/>
                <a:cs typeface="Arial" charset="0"/>
              </a:rPr>
              <a:t>0,6 %</a:t>
            </a:r>
            <a:endParaRPr lang="en-US" dirty="0">
              <a:latin typeface="Calibri"/>
              <a:cs typeface="Arial" charset="0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932363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/>
                <a:cs typeface="Arial" charset="0"/>
              </a:rPr>
              <a:t>Donga</a:t>
            </a:r>
          </a:p>
          <a:p>
            <a:r>
              <a:rPr lang="en-US" dirty="0" smtClean="0">
                <a:solidFill>
                  <a:schemeClr val="bg1"/>
                </a:solidFill>
                <a:latin typeface="Calibri"/>
                <a:cs typeface="Arial" charset="0"/>
              </a:rPr>
              <a:t>1,4 %</a:t>
            </a:r>
            <a:endParaRPr lang="en-US" dirty="0">
              <a:solidFill>
                <a:schemeClr val="bg1"/>
              </a:solidFill>
              <a:latin typeface="Calibri"/>
              <a:cs typeface="Arial" charset="0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321300" y="414009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  <a:cs typeface="Arial" charset="0"/>
              </a:rPr>
              <a:t>Collines</a:t>
            </a:r>
            <a:endParaRPr lang="en-US" dirty="0" smtClean="0">
              <a:solidFill>
                <a:srgbClr val="000000"/>
              </a:solidFill>
              <a:latin typeface="Calibri"/>
              <a:cs typeface="Arial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0,8 %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92888" y="57052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  <a:cs typeface="Arial" charset="0"/>
              </a:rPr>
              <a:t>Ouémé</a:t>
            </a:r>
            <a:endParaRPr lang="en-US" dirty="0" smtClean="0">
              <a:solidFill>
                <a:srgbClr val="000000"/>
              </a:solidFill>
              <a:latin typeface="Calibri"/>
              <a:cs typeface="Arial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1,4 %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6723856" y="6161033"/>
            <a:ext cx="515144" cy="619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Mono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2,1 %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  <a:cs typeface="Arial" charset="0"/>
              </a:rPr>
              <a:t>Couffo</a:t>
            </a:r>
            <a:endParaRPr lang="en-US" dirty="0" smtClean="0">
              <a:solidFill>
                <a:srgbClr val="000000"/>
              </a:solidFill>
              <a:latin typeface="Calibri"/>
              <a:cs typeface="Arial" charset="0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2,2 %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518275" y="6267086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Littoral</a:t>
            </a:r>
          </a:p>
          <a:p>
            <a:r>
              <a:rPr lang="en-US" dirty="0" smtClean="0">
                <a:solidFill>
                  <a:srgbClr val="000000"/>
                </a:solidFill>
                <a:latin typeface="Calibri"/>
                <a:cs typeface="Arial" charset="0"/>
              </a:rPr>
              <a:t>1,9 %</a:t>
            </a:r>
            <a:endParaRPr lang="en-US" dirty="0">
              <a:solidFill>
                <a:srgbClr val="000000"/>
              </a:solidFill>
              <a:latin typeface="Calibri"/>
              <a:cs typeface="Arial" charset="0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 flipV="1">
            <a:off x="6529161" y="6268223"/>
            <a:ext cx="513783" cy="2279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14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1"/>
          <p:cNvSpPr txBox="1">
            <a:spLocks/>
          </p:cNvSpPr>
          <p:nvPr/>
        </p:nvSpPr>
        <p:spPr>
          <a:xfrm>
            <a:off x="449388" y="-32657"/>
            <a:ext cx="4383756" cy="22696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SN" sz="4000" kern="0" dirty="0">
                <a:solidFill>
                  <a:srgbClr val="000000"/>
                </a:solidFill>
                <a:latin typeface="Calibri" pitchFamily="34" charset="0"/>
              </a:rPr>
              <a:t>Prévalence du VIH </a:t>
            </a:r>
            <a:r>
              <a:rPr lang="fr-SN" sz="4000" dirty="0" smtClean="0">
                <a:solidFill>
                  <a:srgbClr val="000000"/>
                </a:solidFill>
              </a:rPr>
              <a:t>par département</a:t>
            </a: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294543" y="5560869"/>
            <a:ext cx="234672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fr-SN" i="1" dirty="0" smtClean="0">
                <a:latin typeface="+mn-lt"/>
              </a:rPr>
              <a:t>Pourcentage des femmes et des hommes de 15-49 ans qui sont VIH-positifs</a:t>
            </a:r>
            <a:endParaRPr lang="fr-SN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81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-24740" y="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000" dirty="0" smtClean="0">
                <a:solidFill>
                  <a:schemeClr val="bg1"/>
                </a:solidFill>
                <a:latin typeface="+mj-lt"/>
              </a:rPr>
              <a:t>Prévalence du VIH</a:t>
            </a:r>
            <a:r>
              <a:rPr lang="fr-FR" sz="4000" dirty="0">
                <a:solidFill>
                  <a:schemeClr val="bg1"/>
                </a:solidFill>
                <a:latin typeface="+mj-lt"/>
              </a:rPr>
              <a:t/>
            </a:r>
            <a:br>
              <a:rPr lang="fr-FR" sz="4000" dirty="0">
                <a:solidFill>
                  <a:schemeClr val="bg1"/>
                </a:solidFill>
                <a:latin typeface="+mj-lt"/>
              </a:rPr>
            </a:br>
            <a:r>
              <a:rPr lang="fr-FR" sz="4000" dirty="0">
                <a:solidFill>
                  <a:schemeClr val="bg1"/>
                </a:solidFill>
                <a:latin typeface="+mj-lt"/>
              </a:rPr>
              <a:t>selon le niveau d’instruction</a:t>
            </a:r>
            <a:endParaRPr 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12766" y="1459468"/>
            <a:ext cx="13578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fr-FR" i="1" dirty="0">
                <a:solidFill>
                  <a:schemeClr val="bg1"/>
                </a:solidFill>
                <a:latin typeface="+mn-lt"/>
              </a:rPr>
              <a:t>Pourcentage</a:t>
            </a: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993427275"/>
              </p:ext>
            </p:extLst>
          </p:nvPr>
        </p:nvGraphicFramePr>
        <p:xfrm>
          <a:off x="212766" y="2057400"/>
          <a:ext cx="862643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-24740" y="0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000" dirty="0" smtClean="0">
                <a:solidFill>
                  <a:schemeClr val="bg1"/>
                </a:solidFill>
                <a:latin typeface="+mj-lt"/>
              </a:rPr>
              <a:t>Prévalence du VIH</a:t>
            </a:r>
            <a:r>
              <a:rPr lang="fr-FR" sz="4000" dirty="0">
                <a:solidFill>
                  <a:schemeClr val="bg1"/>
                </a:solidFill>
                <a:latin typeface="+mj-lt"/>
              </a:rPr>
              <a:t/>
            </a:r>
            <a:br>
              <a:rPr lang="fr-FR" sz="4000" dirty="0">
                <a:solidFill>
                  <a:schemeClr val="bg1"/>
                </a:solidFill>
                <a:latin typeface="+mj-lt"/>
              </a:rPr>
            </a:br>
            <a:r>
              <a:rPr lang="fr-FR" sz="4000" dirty="0">
                <a:solidFill>
                  <a:schemeClr val="bg1"/>
                </a:solidFill>
                <a:latin typeface="+mj-lt"/>
              </a:rPr>
              <a:t>selon le </a:t>
            </a:r>
            <a:r>
              <a:rPr lang="fr-FR" sz="4000" dirty="0" smtClean="0">
                <a:solidFill>
                  <a:schemeClr val="bg1"/>
                </a:solidFill>
                <a:latin typeface="+mj-lt"/>
              </a:rPr>
              <a:t>quintile du bien-être économique</a:t>
            </a:r>
            <a:endParaRPr 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12766" y="1459468"/>
            <a:ext cx="13578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fr-FR" i="1" dirty="0">
                <a:solidFill>
                  <a:schemeClr val="bg1"/>
                </a:solidFill>
                <a:latin typeface="+mn-lt"/>
              </a:rPr>
              <a:t>Pourcentage</a:t>
            </a: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682206855"/>
              </p:ext>
            </p:extLst>
          </p:nvPr>
        </p:nvGraphicFramePr>
        <p:xfrm>
          <a:off x="212766" y="2057400"/>
          <a:ext cx="862643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943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1524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4000" dirty="0" smtClean="0">
                <a:solidFill>
                  <a:schemeClr val="bg1"/>
                </a:solidFill>
                <a:latin typeface="+mj-lt"/>
              </a:rPr>
              <a:t>Prévalence du VIH selon </a:t>
            </a:r>
            <a:r>
              <a:rPr lang="fr-FR" sz="4000" dirty="0">
                <a:solidFill>
                  <a:schemeClr val="bg1"/>
                </a:solidFill>
                <a:latin typeface="+mj-lt"/>
              </a:rPr>
              <a:t>l’état matrimonial</a:t>
            </a:r>
            <a:endParaRPr 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28600" y="1064406"/>
            <a:ext cx="135780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fr-FR" i="1" dirty="0">
                <a:solidFill>
                  <a:schemeClr val="bg1"/>
                </a:solidFill>
                <a:latin typeface="+mn-lt"/>
              </a:rPr>
              <a:t>Pourcentage</a:t>
            </a: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177403972"/>
              </p:ext>
            </p:extLst>
          </p:nvPr>
        </p:nvGraphicFramePr>
        <p:xfrm>
          <a:off x="245422" y="1600200"/>
          <a:ext cx="8593777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620000" y="4572000"/>
            <a:ext cx="8382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>
                <a:solidFill>
                  <a:schemeClr val="accent1"/>
                </a:solidFill>
              </a:rPr>
              <a:t>Trop </a:t>
            </a:r>
            <a:r>
              <a:rPr lang="en-US" sz="1400" i="1" dirty="0" err="1" smtClean="0">
                <a:solidFill>
                  <a:schemeClr val="accent1"/>
                </a:solidFill>
              </a:rPr>
              <a:t>peu</a:t>
            </a:r>
            <a:r>
              <a:rPr lang="en-US" sz="1400" i="1" dirty="0" smtClean="0">
                <a:solidFill>
                  <a:schemeClr val="accent1"/>
                </a:solidFill>
              </a:rPr>
              <a:t> de </a:t>
            </a:r>
            <a:r>
              <a:rPr lang="en-US" sz="1400" i="1" dirty="0" err="1" smtClean="0">
                <a:solidFill>
                  <a:schemeClr val="accent1"/>
                </a:solidFill>
              </a:rPr>
              <a:t>cas</a:t>
            </a:r>
            <a:endParaRPr lang="en-US" sz="1400" i="1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51714" y="4941332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&lt;0,1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fr-SN" sz="4000" dirty="0" smtClean="0"/>
              <a:t>Principaux Résultats</a:t>
            </a:r>
            <a:endParaRPr lang="fr-SN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1066800"/>
            <a:ext cx="85344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fr-SN" sz="2800" b="1" dirty="0" smtClean="0">
                <a:solidFill>
                  <a:schemeClr val="accent2"/>
                </a:solidFill>
                <a:latin typeface="+mn-lt"/>
              </a:rPr>
              <a:t>1,2 % </a:t>
            </a:r>
            <a:r>
              <a:rPr lang="fr-SN" sz="2800" dirty="0" smtClean="0">
                <a:solidFill>
                  <a:schemeClr val="bg1"/>
                </a:solidFill>
                <a:latin typeface="+mn-lt"/>
              </a:rPr>
              <a:t>de la population de 15-49 ans au Bénin est </a:t>
            </a:r>
            <a:r>
              <a:rPr lang="fr-SN" sz="2800" b="1" dirty="0" smtClean="0">
                <a:solidFill>
                  <a:schemeClr val="accent2"/>
                </a:solidFill>
                <a:latin typeface="+mn-lt"/>
              </a:rPr>
              <a:t>VIH+</a:t>
            </a:r>
          </a:p>
          <a:p>
            <a:pPr marL="285750" indent="-285750" algn="l">
              <a:buClr>
                <a:schemeClr val="bg1"/>
              </a:buClr>
              <a:buFont typeface="Arial" pitchFamily="34" charset="0"/>
              <a:buChar char="•"/>
            </a:pPr>
            <a:r>
              <a:rPr lang="fr-SN" sz="2800" dirty="0" smtClean="0">
                <a:solidFill>
                  <a:schemeClr val="bg1"/>
                </a:solidFill>
                <a:latin typeface="+mn-lt"/>
              </a:rPr>
              <a:t>La prévalence du VIH est élevée dans les départements du </a:t>
            </a:r>
            <a:r>
              <a:rPr lang="fr-SN" sz="2800" b="1" dirty="0" err="1" smtClean="0">
                <a:solidFill>
                  <a:schemeClr val="accent2"/>
                </a:solidFill>
                <a:latin typeface="+mn-lt"/>
              </a:rPr>
              <a:t>Couffo</a:t>
            </a:r>
            <a:r>
              <a:rPr lang="fr-SN" sz="2800" b="1" dirty="0" smtClean="0">
                <a:solidFill>
                  <a:schemeClr val="accent2"/>
                </a:solidFill>
                <a:latin typeface="+mn-lt"/>
              </a:rPr>
              <a:t> (2,2 %) et Mono (2,1 %) 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fr-SN" sz="2800" dirty="0">
                <a:solidFill>
                  <a:srgbClr val="000000"/>
                </a:solidFill>
                <a:latin typeface="Calibri"/>
              </a:rPr>
              <a:t>La prévalence du VIH est </a:t>
            </a:r>
            <a:r>
              <a:rPr lang="fr-SN" sz="2800" dirty="0" smtClean="0">
                <a:solidFill>
                  <a:srgbClr val="000000"/>
                </a:solidFill>
                <a:latin typeface="Calibri"/>
              </a:rPr>
              <a:t>élevée parmi les</a:t>
            </a:r>
            <a:r>
              <a:rPr lang="fr-SN" sz="2800" b="1" dirty="0" smtClean="0">
                <a:solidFill>
                  <a:schemeClr val="accent2"/>
                </a:solidFill>
                <a:latin typeface="Calibri"/>
              </a:rPr>
              <a:t> divorcées (2,1 %) </a:t>
            </a:r>
            <a:r>
              <a:rPr lang="fr-SN" sz="2800" dirty="0" smtClean="0">
                <a:solidFill>
                  <a:srgbClr val="000000"/>
                </a:solidFill>
                <a:latin typeface="Calibri"/>
              </a:rPr>
              <a:t>et les </a:t>
            </a:r>
            <a:r>
              <a:rPr lang="fr-SN" sz="2800" b="1" smtClean="0">
                <a:solidFill>
                  <a:schemeClr val="accent2"/>
                </a:solidFill>
                <a:latin typeface="Calibri"/>
              </a:rPr>
              <a:t>veuves (10,8 </a:t>
            </a:r>
            <a:r>
              <a:rPr lang="fr-SN" sz="2800" b="1" dirty="0" smtClean="0">
                <a:solidFill>
                  <a:schemeClr val="accent2"/>
                </a:solidFill>
                <a:latin typeface="Calibri"/>
              </a:rPr>
              <a:t>%)</a:t>
            </a:r>
            <a:endParaRPr lang="fr-SN" sz="2800" b="1" dirty="0">
              <a:solidFill>
                <a:schemeClr val="accent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Haiti Revised">
      <a:dk1>
        <a:srgbClr val="000000"/>
      </a:dk1>
      <a:lt1>
        <a:srgbClr val="FFFFFF"/>
      </a:lt1>
      <a:dk2>
        <a:srgbClr val="273890"/>
      </a:dk2>
      <a:lt2>
        <a:srgbClr val="D31F36"/>
      </a:lt2>
      <a:accent1>
        <a:srgbClr val="16B793"/>
      </a:accent1>
      <a:accent2>
        <a:srgbClr val="F89721"/>
      </a:accent2>
      <a:accent3>
        <a:srgbClr val="8D4772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I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I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I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I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Custom Desig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Blank Presentatio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3_Custom Desig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3029</TotalTime>
  <Words>474</Words>
  <Application>Microsoft Office PowerPoint</Application>
  <PresentationFormat>On-screen Show (4:3)</PresentationFormat>
  <Paragraphs>116</Paragraphs>
  <Slides>16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Custom Design</vt:lpstr>
      <vt:lpstr>1_Custom Design</vt:lpstr>
      <vt:lpstr>Blank Presentation</vt:lpstr>
      <vt:lpstr>2_Custom Design</vt:lpstr>
      <vt:lpstr>1_Blank Presentation</vt:lpstr>
      <vt:lpstr>3_Custom Design</vt:lpstr>
      <vt:lpstr>PowerPoint Presentation</vt:lpstr>
      <vt:lpstr>PowerPoint Presentation</vt:lpstr>
      <vt:lpstr>Protocole</vt:lpstr>
      <vt:lpstr>Protocole</vt:lpstr>
      <vt:lpstr>Procédure de laboratoire</vt:lpstr>
      <vt:lpstr>PowerPoint Presentation</vt:lpstr>
      <vt:lpstr>Taux de couverture</vt:lpstr>
      <vt:lpstr>PowerPoint Presentation</vt:lpstr>
      <vt:lpstr>PowerPoint Presentation</vt:lpstr>
      <vt:lpstr>Tendances de la prévalence du VIH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Principaux Résultats</vt:lpstr>
    </vt:vector>
  </TitlesOfParts>
  <Company>ORCMacro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NSG</dc:creator>
  <cp:lastModifiedBy>Sarah Balian</cp:lastModifiedBy>
  <cp:revision>200</cp:revision>
  <dcterms:created xsi:type="dcterms:W3CDTF">2007-01-11T16:39:31Z</dcterms:created>
  <dcterms:modified xsi:type="dcterms:W3CDTF">2013-11-06T15:33:39Z</dcterms:modified>
</cp:coreProperties>
</file>