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notesSlides/notesSlide6.xml" ContentType="application/vnd.openxmlformats-officedocument.presentationml.notesSlide+xml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charts/chart4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5.xml" ContentType="application/vnd.openxmlformats-officedocument.drawingml.chart+xml"/>
  <Override PartName="/ppt/notesSlides/notesSlide12.xml" ContentType="application/vnd.openxmlformats-officedocument.presentationml.notesSlide+xml"/>
  <Override PartName="/ppt/charts/chart6.xml" ContentType="application/vnd.openxmlformats-officedocument.drawingml.chart+xml"/>
  <Override PartName="/ppt/notesSlides/notesSlide13.xml" ContentType="application/vnd.openxmlformats-officedocument.presentationml.notesSlide+xml"/>
  <Override PartName="/ppt/charts/chart7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drawings/drawing1.xml" ContentType="application/vnd.openxmlformats-officedocument.drawingml.chartshapes+xml"/>
  <Override PartName="/ppt/charts/chart10.xml" ContentType="application/vnd.openxmlformats-officedocument.drawingml.chart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63" r:id="rId1"/>
    <p:sldMasterId id="2147483676" r:id="rId2"/>
    <p:sldMasterId id="2147483690" r:id="rId3"/>
  </p:sldMasterIdLst>
  <p:notesMasterIdLst>
    <p:notesMasterId r:id="rId23"/>
  </p:notesMasterIdLst>
  <p:handoutMasterIdLst>
    <p:handoutMasterId r:id="rId24"/>
  </p:handoutMasterIdLst>
  <p:sldIdLst>
    <p:sldId id="370" r:id="rId4"/>
    <p:sldId id="296" r:id="rId5"/>
    <p:sldId id="350" r:id="rId6"/>
    <p:sldId id="365" r:id="rId7"/>
    <p:sldId id="340" r:id="rId8"/>
    <p:sldId id="367" r:id="rId9"/>
    <p:sldId id="304" r:id="rId10"/>
    <p:sldId id="361" r:id="rId11"/>
    <p:sldId id="354" r:id="rId12"/>
    <p:sldId id="360" r:id="rId13"/>
    <p:sldId id="364" r:id="rId14"/>
    <p:sldId id="341" r:id="rId15"/>
    <p:sldId id="339" r:id="rId16"/>
    <p:sldId id="355" r:id="rId17"/>
    <p:sldId id="356" r:id="rId18"/>
    <p:sldId id="362" r:id="rId19"/>
    <p:sldId id="373" r:id="rId20"/>
    <p:sldId id="374" r:id="rId21"/>
    <p:sldId id="344" r:id="rId22"/>
  </p:sldIdLst>
  <p:sldSz cx="9144000" cy="6858000" type="screen4x3"/>
  <p:notesSz cx="68580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  <a:srgbClr val="008080"/>
    <a:srgbClr val="993300"/>
    <a:srgbClr val="CC0000"/>
    <a:srgbClr val="CC9900"/>
    <a:srgbClr val="FFFFCC"/>
    <a:srgbClr val="008000"/>
    <a:srgbClr val="33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615" autoAdjust="0"/>
    <p:restoredTop sz="94139" autoAdjust="0"/>
  </p:normalViewPr>
  <p:slideViewPr>
    <p:cSldViewPr>
      <p:cViewPr>
        <p:scale>
          <a:sx n="70" d="100"/>
          <a:sy n="70" d="100"/>
        </p:scale>
        <p:origin x="-1254" y="-8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1998" y="-90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Source améliorée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Ensemble</c:v>
                </c:pt>
                <c:pt idx="1">
                  <c:v>Urbain </c:v>
                </c:pt>
                <c:pt idx="2">
                  <c:v>Rural 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78</c:v>
                </c:pt>
                <c:pt idx="1">
                  <c:v>86</c:v>
                </c:pt>
                <c:pt idx="2">
                  <c:v>72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Source non améliorée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Ensemble</c:v>
                </c:pt>
                <c:pt idx="1">
                  <c:v>Urbain </c:v>
                </c:pt>
                <c:pt idx="2">
                  <c:v>Rural 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22</c:v>
                </c:pt>
                <c:pt idx="1">
                  <c:v>13</c:v>
                </c:pt>
                <c:pt idx="2">
                  <c:v>28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36137600"/>
        <c:axId val="36139392"/>
      </c:barChart>
      <c:catAx>
        <c:axId val="36137600"/>
        <c:scaling>
          <c:orientation val="minMax"/>
        </c:scaling>
        <c:delete val="0"/>
        <c:axPos val="b"/>
        <c:majorTickMark val="none"/>
        <c:minorTickMark val="none"/>
        <c:tickLblPos val="nextTo"/>
        <c:crossAx val="36139392"/>
        <c:crosses val="autoZero"/>
        <c:auto val="1"/>
        <c:lblAlgn val="ctr"/>
        <c:lblOffset val="100"/>
        <c:noMultiLvlLbl val="0"/>
      </c:catAx>
      <c:valAx>
        <c:axId val="36139392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3613760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Toilettes améliorées, non partagées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Ensemble</c:v>
                </c:pt>
                <c:pt idx="1">
                  <c:v>Urbain</c:v>
                </c:pt>
                <c:pt idx="2">
                  <c:v>Rural 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15</c:v>
                </c:pt>
                <c:pt idx="1">
                  <c:v>28</c:v>
                </c:pt>
                <c:pt idx="2">
                  <c:v>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Toilettes partagées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Ensemble</c:v>
                </c:pt>
                <c:pt idx="1">
                  <c:v>Urbain</c:v>
                </c:pt>
                <c:pt idx="2">
                  <c:v>Rural 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18</c:v>
                </c:pt>
                <c:pt idx="1">
                  <c:v>32</c:v>
                </c:pt>
                <c:pt idx="2">
                  <c:v>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Toilettes non améliorées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Ensemble</c:v>
                </c:pt>
                <c:pt idx="1">
                  <c:v>Urbain</c:v>
                </c:pt>
                <c:pt idx="2">
                  <c:v>Rural </c:v>
                </c:pt>
              </c:strCache>
            </c:strRef>
          </c:cat>
          <c:val>
            <c:numRef>
              <c:f>Sheet1!$D$2:$D$4</c:f>
              <c:numCache>
                <c:formatCode>General</c:formatCode>
                <c:ptCount val="3"/>
                <c:pt idx="0">
                  <c:v>66</c:v>
                </c:pt>
                <c:pt idx="1">
                  <c:v>40</c:v>
                </c:pt>
                <c:pt idx="2">
                  <c:v>87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30238592"/>
        <c:axId val="30240128"/>
      </c:barChart>
      <c:catAx>
        <c:axId val="30238592"/>
        <c:scaling>
          <c:orientation val="minMax"/>
        </c:scaling>
        <c:delete val="0"/>
        <c:axPos val="b"/>
        <c:majorTickMark val="none"/>
        <c:minorTickMark val="none"/>
        <c:tickLblPos val="nextTo"/>
        <c:crossAx val="30240128"/>
        <c:crosses val="autoZero"/>
        <c:auto val="1"/>
        <c:lblAlgn val="ctr"/>
        <c:lblOffset val="100"/>
        <c:noMultiLvlLbl val="0"/>
      </c:catAx>
      <c:valAx>
        <c:axId val="30240128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3023859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tx2"/>
              </a:solidFill>
            </c:spPr>
          </c:dPt>
          <c:dPt>
            <c:idx val="1"/>
            <c:invertIfNegative val="0"/>
            <c:bubble3D val="0"/>
            <c:spPr>
              <a:solidFill>
                <a:schemeClr val="bg2"/>
              </a:solidFill>
            </c:spPr>
          </c:dPt>
          <c:dPt>
            <c:idx val="3"/>
            <c:invertIfNegative val="0"/>
            <c:bubble3D val="0"/>
            <c:spPr>
              <a:solidFill>
                <a:schemeClr val="accent2"/>
              </a:solidFill>
            </c:spPr>
          </c:dPt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Sheet1!$A$2:$A$4</c:f>
              <c:strCache>
                <c:ptCount val="3"/>
                <c:pt idx="0">
                  <c:v>Ensemble</c:v>
                </c:pt>
                <c:pt idx="1">
                  <c:v>Urbain</c:v>
                </c:pt>
                <c:pt idx="2">
                  <c:v>Rural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38</c:v>
                </c:pt>
                <c:pt idx="1">
                  <c:v>69</c:v>
                </c:pt>
                <c:pt idx="2">
                  <c:v>15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0"/>
        <c:axId val="30413952"/>
        <c:axId val="30418048"/>
      </c:barChart>
      <c:catAx>
        <c:axId val="30413952"/>
        <c:scaling>
          <c:orientation val="minMax"/>
        </c:scaling>
        <c:delete val="0"/>
        <c:axPos val="b"/>
        <c:majorTickMark val="none"/>
        <c:minorTickMark val="none"/>
        <c:tickLblPos val="nextTo"/>
        <c:crossAx val="30418048"/>
        <c:crosses val="autoZero"/>
        <c:auto val="1"/>
        <c:lblAlgn val="ctr"/>
        <c:lblOffset val="100"/>
        <c:noMultiLvlLbl val="0"/>
      </c:catAx>
      <c:valAx>
        <c:axId val="30418048"/>
        <c:scaling>
          <c:orientation val="minMax"/>
          <c:max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304139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Rural 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Voiture/camion</c:v>
                </c:pt>
                <c:pt idx="1">
                  <c:v>Bicyclette</c:v>
                </c:pt>
                <c:pt idx="2">
                  <c:v>Téléphone portable</c:v>
                </c:pt>
                <c:pt idx="3">
                  <c:v>Télévision</c:v>
                </c:pt>
                <c:pt idx="4">
                  <c:v>Radio</c:v>
                </c:pt>
              </c:strCache>
            </c:strRef>
          </c:cat>
          <c:val>
            <c:numRef>
              <c:f>Sheet1!$B$2:$B$6</c:f>
              <c:numCache>
                <c:formatCode>0</c:formatCode>
                <c:ptCount val="5"/>
                <c:pt idx="0">
                  <c:v>2</c:v>
                </c:pt>
                <c:pt idx="1">
                  <c:v>41</c:v>
                </c:pt>
                <c:pt idx="2">
                  <c:v>61</c:v>
                </c:pt>
                <c:pt idx="3">
                  <c:v>18</c:v>
                </c:pt>
                <c:pt idx="4">
                  <c:v>63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Urbain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Voiture/camion</c:v>
                </c:pt>
                <c:pt idx="1">
                  <c:v>Bicyclette</c:v>
                </c:pt>
                <c:pt idx="2">
                  <c:v>Téléphone portable</c:v>
                </c:pt>
                <c:pt idx="3">
                  <c:v>Télévision</c:v>
                </c:pt>
                <c:pt idx="4">
                  <c:v>Radio</c:v>
                </c:pt>
              </c:strCache>
            </c:strRef>
          </c:cat>
          <c:val>
            <c:numRef>
              <c:f>Sheet1!$C$2:$C$6</c:f>
              <c:numCache>
                <c:formatCode>0</c:formatCode>
                <c:ptCount val="5"/>
                <c:pt idx="0">
                  <c:v>9</c:v>
                </c:pt>
                <c:pt idx="1">
                  <c:v>20</c:v>
                </c:pt>
                <c:pt idx="2">
                  <c:v>85</c:v>
                </c:pt>
                <c:pt idx="3">
                  <c:v>62</c:v>
                </c:pt>
                <c:pt idx="4">
                  <c:v>78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Ensemble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Sheet1!$A$2:$A$6</c:f>
              <c:strCache>
                <c:ptCount val="5"/>
                <c:pt idx="0">
                  <c:v>Voiture/camion</c:v>
                </c:pt>
                <c:pt idx="1">
                  <c:v>Bicyclette</c:v>
                </c:pt>
                <c:pt idx="2">
                  <c:v>Téléphone portable</c:v>
                </c:pt>
                <c:pt idx="3">
                  <c:v>Télévision</c:v>
                </c:pt>
                <c:pt idx="4">
                  <c:v>Radio</c:v>
                </c:pt>
              </c:strCache>
            </c:strRef>
          </c:cat>
          <c:val>
            <c:numRef>
              <c:f>Sheet1!$D$2:$D$6</c:f>
              <c:numCache>
                <c:formatCode>0</c:formatCode>
                <c:ptCount val="5"/>
                <c:pt idx="0">
                  <c:v>5</c:v>
                </c:pt>
                <c:pt idx="1">
                  <c:v>32</c:v>
                </c:pt>
                <c:pt idx="2">
                  <c:v>72</c:v>
                </c:pt>
                <c:pt idx="3">
                  <c:v>37</c:v>
                </c:pt>
                <c:pt idx="4">
                  <c:v>70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5935360"/>
        <c:axId val="35936896"/>
      </c:barChart>
      <c:catAx>
        <c:axId val="359353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n-US" sz="1800"/>
            </a:pPr>
            <a:endParaRPr lang="en-US"/>
          </a:p>
        </c:txPr>
        <c:crossAx val="35936896"/>
        <c:crosses val="autoZero"/>
        <c:auto val="1"/>
        <c:lblAlgn val="ctr"/>
        <c:lblOffset val="100"/>
        <c:noMultiLvlLbl val="0"/>
      </c:catAx>
      <c:valAx>
        <c:axId val="35936896"/>
        <c:scaling>
          <c:orientation val="minMax"/>
          <c:max val="100"/>
        </c:scaling>
        <c:delete val="1"/>
        <c:axPos val="b"/>
        <c:numFmt formatCode="0" sourceLinked="1"/>
        <c:majorTickMark val="none"/>
        <c:minorTickMark val="none"/>
        <c:tickLblPos val="nextTo"/>
        <c:crossAx val="35935360"/>
        <c:crosses val="autoZero"/>
        <c:crossBetween val="between"/>
      </c:valAx>
      <c:spPr>
        <a:noFill/>
        <a:ln w="22183">
          <a:noFill/>
        </a:ln>
      </c:spPr>
    </c:plotArea>
    <c:legend>
      <c:legendPos val="r"/>
      <c:layout/>
      <c:overlay val="0"/>
      <c:txPr>
        <a:bodyPr/>
        <a:lstStyle/>
        <a:p>
          <a:pPr>
            <a:defRPr lang="en-US"/>
          </a:pPr>
          <a:endParaRPr lang="en-US"/>
        </a:p>
      </c:txPr>
    </c:legend>
    <c:plotVisOnly val="1"/>
    <c:dispBlanksAs val="gap"/>
    <c:showDLblsOverMax val="0"/>
  </c:chart>
  <c:txPr>
    <a:bodyPr/>
    <a:lstStyle/>
    <a:p>
      <a:pPr>
        <a:defRPr sz="1572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133956386292833E-2"/>
          <c:y val="5.6795332806546014E-2"/>
          <c:w val="0.66869502293521721"/>
          <c:h val="0.85604206363485313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Aucun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Femmes 15-49</c:v>
                </c:pt>
                <c:pt idx="1">
                  <c:v>Hommes 15-49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60</c:v>
                </c:pt>
                <c:pt idx="1">
                  <c:v>33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Primaire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Femmes 15-49</c:v>
                </c:pt>
                <c:pt idx="1">
                  <c:v>Hommes 15-49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18</c:v>
                </c:pt>
                <c:pt idx="1">
                  <c:v>24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Secondaire 1er cycle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Femmes 15-49</c:v>
                </c:pt>
                <c:pt idx="1">
                  <c:v>Hommes 15-49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15</c:v>
                </c:pt>
                <c:pt idx="1">
                  <c:v>23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Secondaire 2nd cycle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Femmes 15-49</c:v>
                </c:pt>
                <c:pt idx="1">
                  <c:v>Hommes 15-49</c:v>
                </c:pt>
              </c:strCache>
            </c:strRef>
          </c:cat>
          <c:val>
            <c:numRef>
              <c:f>Sheet1!$E$2:$E$3</c:f>
              <c:numCache>
                <c:formatCode>General</c:formatCode>
                <c:ptCount val="2"/>
                <c:pt idx="0">
                  <c:v>6</c:v>
                </c:pt>
                <c:pt idx="1">
                  <c:v>12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Supérieur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Femmes 15-49</c:v>
                </c:pt>
                <c:pt idx="1">
                  <c:v>Hommes 15-49</c:v>
                </c:pt>
              </c:strCache>
            </c:strRef>
          </c:cat>
          <c:val>
            <c:numRef>
              <c:f>Sheet1!$F$2:$F$3</c:f>
              <c:numCache>
                <c:formatCode>General</c:formatCode>
                <c:ptCount val="2"/>
                <c:pt idx="0">
                  <c:v>2</c:v>
                </c:pt>
                <c:pt idx="1">
                  <c:v>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36098048"/>
        <c:axId val="36099584"/>
      </c:barChart>
      <c:catAx>
        <c:axId val="36098048"/>
        <c:scaling>
          <c:orientation val="minMax"/>
        </c:scaling>
        <c:delete val="0"/>
        <c:axPos val="b"/>
        <c:majorTickMark val="none"/>
        <c:minorTickMark val="none"/>
        <c:tickLblPos val="nextTo"/>
        <c:crossAx val="36099584"/>
        <c:crosses val="autoZero"/>
        <c:auto val="1"/>
        <c:lblAlgn val="ctr"/>
        <c:lblOffset val="100"/>
        <c:noMultiLvlLbl val="0"/>
      </c:catAx>
      <c:valAx>
        <c:axId val="36099584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3609804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Ensemble</c:v>
                </c:pt>
              </c:strCache>
            </c:strRef>
          </c:tx>
          <c:spPr>
            <a:solidFill>
              <a:schemeClr val="tx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Femmes 15-49</c:v>
                </c:pt>
                <c:pt idx="1">
                  <c:v>Hommes 15-49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35</c:v>
                </c:pt>
                <c:pt idx="1">
                  <c:v>61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Urbain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Femmes 15-49</c:v>
                </c:pt>
                <c:pt idx="1">
                  <c:v>Hommes 15-49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>
                  <c:v>52</c:v>
                </c:pt>
                <c:pt idx="1">
                  <c:v>77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Rural 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Sheet1!$A$2:$A$3</c:f>
              <c:strCache>
                <c:ptCount val="2"/>
                <c:pt idx="0">
                  <c:v>Femmes 15-49</c:v>
                </c:pt>
                <c:pt idx="1">
                  <c:v>Hommes 15-49</c:v>
                </c:pt>
              </c:strCache>
            </c:strRef>
          </c:cat>
          <c:val>
            <c:numRef>
              <c:f>Sheet1!$D$2:$D$3</c:f>
              <c:numCache>
                <c:formatCode>General</c:formatCode>
                <c:ptCount val="2"/>
                <c:pt idx="0">
                  <c:v>20</c:v>
                </c:pt>
                <c:pt idx="1">
                  <c:v>48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7361536"/>
        <c:axId val="37363072"/>
      </c:barChart>
      <c:catAx>
        <c:axId val="37361536"/>
        <c:scaling>
          <c:orientation val="minMax"/>
        </c:scaling>
        <c:delete val="0"/>
        <c:axPos val="b"/>
        <c:majorTickMark val="none"/>
        <c:minorTickMark val="none"/>
        <c:tickLblPos val="nextTo"/>
        <c:crossAx val="37363072"/>
        <c:crosses val="autoZero"/>
        <c:auto val="1"/>
        <c:lblAlgn val="ctr"/>
        <c:lblOffset val="100"/>
        <c:noMultiLvlLbl val="0"/>
      </c:catAx>
      <c:valAx>
        <c:axId val="37363072"/>
        <c:scaling>
          <c:orientation val="minMax"/>
          <c:max val="100"/>
        </c:scaling>
        <c:delete val="1"/>
        <c:axPos val="l"/>
        <c:numFmt formatCode="General" sourceLinked="1"/>
        <c:majorTickMark val="out"/>
        <c:minorTickMark val="none"/>
        <c:tickLblPos val="nextTo"/>
        <c:crossAx val="37361536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Femmes 15-49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spPr>
              <a:noFill/>
              <a:ln w="25346">
                <a:noFill/>
              </a:ln>
            </c:spPr>
            <c:txPr>
              <a:bodyPr/>
              <a:lstStyle/>
              <a:p>
                <a:pPr>
                  <a:defRPr sz="18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Sheet1!$B$1:$F$1</c:f>
              <c:strCache>
                <c:ptCount val="5"/>
                <c:pt idx="0">
                  <c:v>Lit un journal*</c:v>
                </c:pt>
                <c:pt idx="1">
                  <c:v>Regarde la télévision*</c:v>
                </c:pt>
                <c:pt idx="2">
                  <c:v>Écoute la radio*</c:v>
                </c:pt>
                <c:pt idx="3">
                  <c:v>Les trois médias*</c:v>
                </c:pt>
                <c:pt idx="4">
                  <c:v>Aucun média*</c:v>
                </c:pt>
              </c:strCache>
            </c:strRef>
          </c:cat>
          <c:val>
            <c:numRef>
              <c:f>Sheet1!$B$2:$F$2</c:f>
              <c:numCache>
                <c:formatCode>0</c:formatCode>
                <c:ptCount val="5"/>
                <c:pt idx="0">
                  <c:v>8</c:v>
                </c:pt>
                <c:pt idx="1">
                  <c:v>35</c:v>
                </c:pt>
                <c:pt idx="2">
                  <c:v>45</c:v>
                </c:pt>
                <c:pt idx="3">
                  <c:v>7</c:v>
                </c:pt>
                <c:pt idx="4">
                  <c:v>46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Hommes 15-49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Lbls>
            <c:spPr>
              <a:noFill/>
              <a:ln w="25346">
                <a:noFill/>
              </a:ln>
            </c:spPr>
            <c:txPr>
              <a:bodyPr/>
              <a:lstStyle/>
              <a:p>
                <a:pPr>
                  <a:defRPr sz="1800"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Sheet1!$B$1:$F$1</c:f>
              <c:strCache>
                <c:ptCount val="5"/>
                <c:pt idx="0">
                  <c:v>Lit un journal*</c:v>
                </c:pt>
                <c:pt idx="1">
                  <c:v>Regarde la télévision*</c:v>
                </c:pt>
                <c:pt idx="2">
                  <c:v>Écoute la radio*</c:v>
                </c:pt>
                <c:pt idx="3">
                  <c:v>Les trois médias*</c:v>
                </c:pt>
                <c:pt idx="4">
                  <c:v>Aucun média*</c:v>
                </c:pt>
              </c:strCache>
            </c:strRef>
          </c:cat>
          <c:val>
            <c:numRef>
              <c:f>Sheet1!$B$3:$F$3</c:f>
              <c:numCache>
                <c:formatCode>0</c:formatCode>
                <c:ptCount val="5"/>
                <c:pt idx="0">
                  <c:v>16</c:v>
                </c:pt>
                <c:pt idx="1">
                  <c:v>45</c:v>
                </c:pt>
                <c:pt idx="2">
                  <c:v>61</c:v>
                </c:pt>
                <c:pt idx="3">
                  <c:v>13</c:v>
                </c:pt>
                <c:pt idx="4">
                  <c:v>30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0"/>
        <c:overlap val="-25"/>
        <c:axId val="37502336"/>
        <c:axId val="37516416"/>
      </c:barChart>
      <c:catAx>
        <c:axId val="37502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37516416"/>
        <c:crosses val="autoZero"/>
        <c:auto val="1"/>
        <c:lblAlgn val="ctr"/>
        <c:lblOffset val="100"/>
        <c:noMultiLvlLbl val="0"/>
      </c:catAx>
      <c:valAx>
        <c:axId val="37516416"/>
        <c:scaling>
          <c:orientation val="minMax"/>
          <c:max val="100"/>
        </c:scaling>
        <c:delete val="1"/>
        <c:axPos val="l"/>
        <c:numFmt formatCode="0" sourceLinked="1"/>
        <c:majorTickMark val="out"/>
        <c:minorTickMark val="none"/>
        <c:tickLblPos val="nextTo"/>
        <c:crossAx val="37502336"/>
        <c:crosses val="autoZero"/>
        <c:crossBetween val="between"/>
      </c:valAx>
      <c:spPr>
        <a:noFill/>
        <a:ln w="25346">
          <a:noFill/>
        </a:ln>
      </c:spPr>
    </c:plotArea>
    <c:legend>
      <c:legendPos val="t"/>
      <c:layout/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96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1.5277777777777777E-2"/>
          <c:y val="0"/>
          <c:w val="0.96944444444444444"/>
          <c:h val="0.8335793810657389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Femmes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Sheet1!$A$2:$A$9</c:f>
              <c:strCache>
                <c:ptCount val="8"/>
                <c:pt idx="0">
                  <c:v>Cadre/ technicien/ direction</c:v>
                </c:pt>
                <c:pt idx="1">
                  <c:v>Employée</c:v>
                </c:pt>
                <c:pt idx="2">
                  <c:v>Ventes et services</c:v>
                </c:pt>
                <c:pt idx="3">
                  <c:v>Manuel qualifié</c:v>
                </c:pt>
                <c:pt idx="4">
                  <c:v>Manuel non qualifié</c:v>
                </c:pt>
                <c:pt idx="5">
                  <c:v>Employé du maison</c:v>
                </c:pt>
                <c:pt idx="6">
                  <c:v>Agriculture</c:v>
                </c:pt>
                <c:pt idx="7">
                  <c:v>Chômeuse/ étudiante</c:v>
                </c:pt>
              </c:strCache>
            </c:strRef>
          </c:cat>
          <c:val>
            <c:numRef>
              <c:f>Sheet1!$B$2:$B$9</c:f>
              <c:numCache>
                <c:formatCode>0</c:formatCode>
                <c:ptCount val="8"/>
                <c:pt idx="0">
                  <c:v>3</c:v>
                </c:pt>
                <c:pt idx="1">
                  <c:v>2</c:v>
                </c:pt>
                <c:pt idx="2">
                  <c:v>50</c:v>
                </c:pt>
                <c:pt idx="3">
                  <c:v>9</c:v>
                </c:pt>
                <c:pt idx="5">
                  <c:v>1</c:v>
                </c:pt>
                <c:pt idx="6">
                  <c:v>21</c:v>
                </c:pt>
                <c:pt idx="7">
                  <c:v>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Hommes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Sheet1!$A$2:$A$9</c:f>
              <c:strCache>
                <c:ptCount val="8"/>
                <c:pt idx="0">
                  <c:v>Cadre/ technicien/ direction</c:v>
                </c:pt>
                <c:pt idx="1">
                  <c:v>Employée</c:v>
                </c:pt>
                <c:pt idx="2">
                  <c:v>Ventes et services</c:v>
                </c:pt>
                <c:pt idx="3">
                  <c:v>Manuel qualifié</c:v>
                </c:pt>
                <c:pt idx="4">
                  <c:v>Manuel non qualifié</c:v>
                </c:pt>
                <c:pt idx="5">
                  <c:v>Employé du maison</c:v>
                </c:pt>
                <c:pt idx="6">
                  <c:v>Agriculture</c:v>
                </c:pt>
                <c:pt idx="7">
                  <c:v>Chômeuse/ étudiante</c:v>
                </c:pt>
              </c:strCache>
            </c:strRef>
          </c:cat>
          <c:val>
            <c:numRef>
              <c:f>Sheet1!$C$2:$C$9</c:f>
              <c:numCache>
                <c:formatCode>0</c:formatCode>
                <c:ptCount val="8"/>
                <c:pt idx="0">
                  <c:v>10</c:v>
                </c:pt>
                <c:pt idx="1">
                  <c:v>3</c:v>
                </c:pt>
                <c:pt idx="2">
                  <c:v>16</c:v>
                </c:pt>
                <c:pt idx="3">
                  <c:v>22</c:v>
                </c:pt>
                <c:pt idx="4">
                  <c:v>2</c:v>
                </c:pt>
                <c:pt idx="6">
                  <c:v>40</c:v>
                </c:pt>
                <c:pt idx="7">
                  <c:v>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7444224"/>
        <c:axId val="37454208"/>
      </c:barChart>
      <c:catAx>
        <c:axId val="37444224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600"/>
            </a:pPr>
            <a:endParaRPr lang="en-US"/>
          </a:p>
        </c:txPr>
        <c:crossAx val="37454208"/>
        <c:crosses val="autoZero"/>
        <c:auto val="1"/>
        <c:lblAlgn val="ctr"/>
        <c:lblOffset val="50"/>
        <c:noMultiLvlLbl val="0"/>
      </c:catAx>
      <c:valAx>
        <c:axId val="37454208"/>
        <c:scaling>
          <c:orientation val="minMax"/>
          <c:max val="100"/>
        </c:scaling>
        <c:delete val="1"/>
        <c:axPos val="l"/>
        <c:numFmt formatCode="0" sourceLinked="1"/>
        <c:majorTickMark val="none"/>
        <c:minorTickMark val="none"/>
        <c:tickLblPos val="nextTo"/>
        <c:crossAx val="37444224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4555008748906386"/>
          <c:y val="0.10810434021834227"/>
          <c:w val="0.43747460386896081"/>
          <c:h val="0.8653256114724789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Hommes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Pt>
            <c:idx val="4"/>
            <c:invertIfNegative val="0"/>
            <c:bubble3D val="0"/>
          </c:dPt>
          <c:dPt>
            <c:idx val="8"/>
            <c:invertIfNegative val="0"/>
            <c:bubble3D val="0"/>
          </c:dPt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Sheet1!$A$2:$A$9</c:f>
              <c:strCache>
                <c:ptCount val="8"/>
                <c:pt idx="0">
                  <c:v>Utilisent des plantes traditionnelles</c:v>
                </c:pt>
                <c:pt idx="1">
                  <c:v>One arrete de fumer</c:v>
                </c:pt>
                <c:pt idx="2">
                  <c:v>Font d'exercise</c:v>
                </c:pt>
                <c:pt idx="3">
                  <c:v>Reduisent la consommation de sel dans leur alimentation</c:v>
                </c:pt>
                <c:pt idx="4">
                  <c:v>Surveillent leur poids/essayent d'en perdre</c:v>
                </c:pt>
                <c:pt idx="5">
                  <c:v>Prennent les medicaments prescrits</c:v>
                </c:pt>
                <c:pt idx="7">
                  <c:v>Un prestataire de sante a dit que la tension arterielle etait elevee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66</c:v>
                </c:pt>
                <c:pt idx="1">
                  <c:v>67</c:v>
                </c:pt>
                <c:pt idx="2">
                  <c:v>59</c:v>
                </c:pt>
                <c:pt idx="3">
                  <c:v>58</c:v>
                </c:pt>
                <c:pt idx="4">
                  <c:v>68</c:v>
                </c:pt>
                <c:pt idx="5">
                  <c:v>71</c:v>
                </c:pt>
                <c:pt idx="7">
                  <c:v>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Femmes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Sheet1!$A$2:$A$9</c:f>
              <c:strCache>
                <c:ptCount val="8"/>
                <c:pt idx="0">
                  <c:v>Utilisent des plantes traditionnelles</c:v>
                </c:pt>
                <c:pt idx="1">
                  <c:v>One arrete de fumer</c:v>
                </c:pt>
                <c:pt idx="2">
                  <c:v>Font d'exercise</c:v>
                </c:pt>
                <c:pt idx="3">
                  <c:v>Reduisent la consommation de sel dans leur alimentation</c:v>
                </c:pt>
                <c:pt idx="4">
                  <c:v>Surveillent leur poids/essayent d'en perdre</c:v>
                </c:pt>
                <c:pt idx="5">
                  <c:v>Prennent les medicaments prescrits</c:v>
                </c:pt>
                <c:pt idx="7">
                  <c:v>Un prestataire de sante a dit que la tension arterielle etait elevee</c:v>
                </c:pt>
              </c:strCache>
            </c:strRef>
          </c:cat>
          <c:val>
            <c:numRef>
              <c:f>Sheet1!$C$2:$C$9</c:f>
              <c:numCache>
                <c:formatCode>General</c:formatCode>
                <c:ptCount val="8"/>
                <c:pt idx="0">
                  <c:v>52</c:v>
                </c:pt>
                <c:pt idx="1">
                  <c:v>45</c:v>
                </c:pt>
                <c:pt idx="2">
                  <c:v>41</c:v>
                </c:pt>
                <c:pt idx="3">
                  <c:v>60</c:v>
                </c:pt>
                <c:pt idx="4">
                  <c:v>44</c:v>
                </c:pt>
                <c:pt idx="5">
                  <c:v>55</c:v>
                </c:pt>
                <c:pt idx="7">
                  <c:v>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7096832"/>
        <c:axId val="37098624"/>
      </c:barChart>
      <c:catAx>
        <c:axId val="37096832"/>
        <c:scaling>
          <c:orientation val="minMax"/>
        </c:scaling>
        <c:delete val="0"/>
        <c:axPos val="l"/>
        <c:majorTickMark val="none"/>
        <c:minorTickMark val="none"/>
        <c:tickLblPos val="nextTo"/>
        <c:crossAx val="37098624"/>
        <c:crosses val="autoZero"/>
        <c:auto val="1"/>
        <c:lblAlgn val="ctr"/>
        <c:lblOffset val="100"/>
        <c:noMultiLvlLbl val="0"/>
      </c:catAx>
      <c:valAx>
        <c:axId val="3709862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37096832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79476839700592983"/>
          <c:y val="5.7971014492753624E-2"/>
          <c:w val="0.194413823272091"/>
          <c:h val="0.12984347065312488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Femmes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Hypertension</c:v>
                </c:pt>
                <c:pt idx="2">
                  <c:v>15-19</c:v>
                </c:pt>
                <c:pt idx="3">
                  <c:v>20-24</c:v>
                </c:pt>
                <c:pt idx="4">
                  <c:v>25-29</c:v>
                </c:pt>
                <c:pt idx="5">
                  <c:v>30-34</c:v>
                </c:pt>
                <c:pt idx="6">
                  <c:v>35-39</c:v>
                </c:pt>
                <c:pt idx="7">
                  <c:v>40-44</c:v>
                </c:pt>
                <c:pt idx="8">
                  <c:v>45-49</c:v>
                </c:pt>
                <c:pt idx="9">
                  <c:v>50-64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2">
                  <c:v>4</c:v>
                </c:pt>
                <c:pt idx="3">
                  <c:v>5</c:v>
                </c:pt>
                <c:pt idx="4">
                  <c:v>7</c:v>
                </c:pt>
                <c:pt idx="5">
                  <c:v>9</c:v>
                </c:pt>
                <c:pt idx="6">
                  <c:v>14</c:v>
                </c:pt>
                <c:pt idx="7">
                  <c:v>18</c:v>
                </c:pt>
                <c:pt idx="8">
                  <c:v>25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Hommes</c:v>
                </c:pt>
              </c:strCache>
            </c:strRef>
          </c:tx>
          <c:spPr>
            <a:solidFill>
              <a:schemeClr val="bg2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Sheet1!$A$2:$A$11</c:f>
              <c:strCache>
                <c:ptCount val="10"/>
                <c:pt idx="0">
                  <c:v>Hypertension</c:v>
                </c:pt>
                <c:pt idx="2">
                  <c:v>15-19</c:v>
                </c:pt>
                <c:pt idx="3">
                  <c:v>20-24</c:v>
                </c:pt>
                <c:pt idx="4">
                  <c:v>25-29</c:v>
                </c:pt>
                <c:pt idx="5">
                  <c:v>30-34</c:v>
                </c:pt>
                <c:pt idx="6">
                  <c:v>35-39</c:v>
                </c:pt>
                <c:pt idx="7">
                  <c:v>40-44</c:v>
                </c:pt>
                <c:pt idx="8">
                  <c:v>45-49</c:v>
                </c:pt>
                <c:pt idx="9">
                  <c:v>50-64</c:v>
                </c:pt>
              </c:strCache>
            </c:strRef>
          </c:cat>
          <c:val>
            <c:numRef>
              <c:f>Sheet1!$C$2:$C$11</c:f>
              <c:numCache>
                <c:formatCode>General</c:formatCode>
                <c:ptCount val="10"/>
                <c:pt idx="0">
                  <c:v>28</c:v>
                </c:pt>
                <c:pt idx="5">
                  <c:v>24</c:v>
                </c:pt>
                <c:pt idx="6">
                  <c:v>26</c:v>
                </c:pt>
                <c:pt idx="7">
                  <c:v>24</c:v>
                </c:pt>
                <c:pt idx="8">
                  <c:v>29</c:v>
                </c:pt>
                <c:pt idx="9">
                  <c:v>35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7138816"/>
        <c:axId val="37140352"/>
      </c:barChart>
      <c:catAx>
        <c:axId val="37138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crossAx val="37140352"/>
        <c:crosses val="autoZero"/>
        <c:auto val="1"/>
        <c:lblAlgn val="ctr"/>
        <c:lblOffset val="100"/>
        <c:noMultiLvlLbl val="0"/>
      </c:catAx>
      <c:valAx>
        <c:axId val="3714035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37138816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0.35944849081364832"/>
          <c:y val="0.12619124556514158"/>
          <c:w val="0.27832513123359581"/>
          <c:h val="7.2967976280351565E-2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</cdr:x>
      <cdr:y>0.21739</cdr:y>
    </cdr:from>
    <cdr:to>
      <cdr:x>0.5</cdr:x>
      <cdr:y>0.34032</cdr:y>
    </cdr:to>
    <cdr:sp macro="" textlink="">
      <cdr:nvSpPr>
        <cdr:cNvPr id="2" name="Text Box 4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0" y="1142993"/>
          <a:ext cx="4114800" cy="64633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wrap="square">
          <a:spAutoFit/>
        </a:bodyPr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pitchFamily="34" charset="0"/>
              <a:ea typeface="+mn-ea"/>
              <a:cs typeface="Arial" pitchFamily="34" charset="0"/>
            </a:defRPr>
          </a:lvl9pPr>
        </a:lstStyle>
        <a:p xmlns:a="http://schemas.openxmlformats.org/drawingml/2006/main">
          <a:pPr eaLnBrk="0" hangingPunct="0">
            <a:spcBef>
              <a:spcPct val="50000"/>
            </a:spcBef>
          </a:pPr>
          <a:r>
            <a:rPr lang="en-US" sz="1800" i="1" dirty="0" err="1" smtClean="0">
              <a:latin typeface="+mn-lt"/>
            </a:rPr>
            <a:t>Parmi</a:t>
          </a:r>
          <a:r>
            <a:rPr lang="en-US" sz="1800" i="1" dirty="0" smtClean="0">
              <a:latin typeface="+mn-lt"/>
            </a:rPr>
            <a:t> </a:t>
          </a:r>
          <a:r>
            <a:rPr lang="en-US" sz="1800" i="1" dirty="0" err="1" smtClean="0">
              <a:latin typeface="+mn-lt"/>
            </a:rPr>
            <a:t>ceux</a:t>
          </a:r>
          <a:r>
            <a:rPr lang="en-US" sz="1800" i="1" dirty="0" smtClean="0">
              <a:latin typeface="+mn-lt"/>
            </a:rPr>
            <a:t> qui </a:t>
          </a:r>
          <a:r>
            <a:rPr lang="en-US" sz="1800" i="1" dirty="0" err="1" smtClean="0">
              <a:latin typeface="+mn-lt"/>
            </a:rPr>
            <a:t>savent</a:t>
          </a:r>
          <a:r>
            <a:rPr lang="en-US" sz="1800" i="1" dirty="0" smtClean="0">
              <a:latin typeface="+mn-lt"/>
            </a:rPr>
            <a:t> </a:t>
          </a:r>
          <a:r>
            <a:rPr lang="en-US" sz="1800" i="1" dirty="0" err="1" smtClean="0">
              <a:latin typeface="+mn-lt"/>
            </a:rPr>
            <a:t>que</a:t>
          </a:r>
          <a:r>
            <a:rPr lang="en-US" sz="1800" i="1" dirty="0" smtClean="0">
              <a:latin typeface="+mn-lt"/>
            </a:rPr>
            <a:t> </a:t>
          </a:r>
          <a:r>
            <a:rPr lang="en-US" sz="1800" i="1" dirty="0" err="1" smtClean="0">
              <a:latin typeface="+mn-lt"/>
            </a:rPr>
            <a:t>leur</a:t>
          </a:r>
          <a:r>
            <a:rPr lang="en-US" sz="1800" i="1" dirty="0" smtClean="0">
              <a:latin typeface="+mn-lt"/>
            </a:rPr>
            <a:t> tension </a:t>
          </a:r>
          <a:r>
            <a:rPr lang="en-US" sz="1800" i="1" dirty="0" err="1" smtClean="0">
              <a:latin typeface="+mn-lt"/>
            </a:rPr>
            <a:t>arterielle</a:t>
          </a:r>
          <a:r>
            <a:rPr lang="en-US" sz="1800" i="1" dirty="0" smtClean="0">
              <a:latin typeface="+mn-lt"/>
            </a:rPr>
            <a:t> </a:t>
          </a:r>
          <a:r>
            <a:rPr lang="en-US" sz="1800" i="1" dirty="0" err="1" smtClean="0">
              <a:latin typeface="+mn-lt"/>
            </a:rPr>
            <a:t>est</a:t>
          </a:r>
          <a:r>
            <a:rPr lang="en-US" sz="1800" i="1" dirty="0" smtClean="0">
              <a:latin typeface="+mn-lt"/>
            </a:rPr>
            <a:t> </a:t>
          </a:r>
          <a:r>
            <a:rPr lang="en-US" sz="1800" i="1" dirty="0" err="1" smtClean="0">
              <a:latin typeface="+mn-lt"/>
            </a:rPr>
            <a:t>elevee</a:t>
          </a:r>
          <a:r>
            <a:rPr lang="en-US" sz="1800" i="1" dirty="0" smtClean="0">
              <a:latin typeface="+mn-lt"/>
            </a:rPr>
            <a:t>:  </a:t>
          </a:r>
          <a:endParaRPr lang="en-US" sz="1800" i="1" dirty="0">
            <a:latin typeface="+mn-lt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71066" cy="46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6" tIns="46063" rIns="92126" bIns="46063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5361" y="1"/>
            <a:ext cx="2971066" cy="46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6" tIns="46063" rIns="92126" bIns="46063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1157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817"/>
            <a:ext cx="2971066" cy="46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6" tIns="46063" rIns="92126" bIns="46063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fr-CI"/>
          </a:p>
        </p:txBody>
      </p:sp>
      <p:sp>
        <p:nvSpPr>
          <p:cNvPr id="1157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5361" y="8829817"/>
            <a:ext cx="2971066" cy="46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6" tIns="46063" rIns="92126" bIns="46063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5551F674-91ED-40BF-834C-687DE0C9E14C}" type="slidenum">
              <a:rPr lang="fr-CI"/>
              <a:pPr>
                <a:defRPr/>
              </a:pPr>
              <a:t>‹#›</a:t>
            </a:fld>
            <a:endParaRPr lang="fr-CI"/>
          </a:p>
        </p:txBody>
      </p:sp>
    </p:spTree>
    <p:extLst>
      <p:ext uri="{BB962C8B-B14F-4D97-AF65-F5344CB8AC3E}">
        <p14:creationId xmlns:p14="http://schemas.microsoft.com/office/powerpoint/2010/main" val="32641461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71066" cy="46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6" tIns="46063" rIns="92126" bIns="46063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934" y="1"/>
            <a:ext cx="2971066" cy="46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6" tIns="46063" rIns="92126" bIns="46063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49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295" y="4415710"/>
            <a:ext cx="5029410" cy="418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6" tIns="46063" rIns="92126" bIns="4606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420"/>
            <a:ext cx="2971066" cy="46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6" tIns="46063" rIns="92126" bIns="46063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934" y="8831420"/>
            <a:ext cx="2971066" cy="464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126" tIns="46063" rIns="92126" bIns="46063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Times New Roman" pitchFamily="18" charset="0"/>
                <a:cs typeface="+mn-cs"/>
              </a:defRPr>
            </a:lvl1pPr>
          </a:lstStyle>
          <a:p>
            <a:pPr>
              <a:defRPr/>
            </a:pPr>
            <a:fld id="{FFED1D6B-A2FD-4E3E-9835-7FA8C26912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0159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8E52C-CC40-4821-A1DC-C7B3ACC19E36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AE1D-743B-4FC1-9F78-272E509B1E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83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8E52C-CC40-4821-A1DC-C7B3ACC19E36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AE1D-743B-4FC1-9F78-272E509B1E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183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8E52C-CC40-4821-A1DC-C7B3ACC19E36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AE1D-743B-4FC1-9F78-272E509B1E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9177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8E52C-CC40-4821-A1DC-C7B3ACC19E36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AE1D-743B-4FC1-9F78-272E509B1E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8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8E52C-CC40-4821-A1DC-C7B3ACC19E36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AE1D-743B-4FC1-9F78-272E509B1E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107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8E52C-CC40-4821-A1DC-C7B3ACC19E36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AE1D-743B-4FC1-9F78-272E509B1E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105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8E52C-CC40-4821-A1DC-C7B3ACC19E36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AE1D-743B-4FC1-9F78-272E509B1E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0652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8E52C-CC40-4821-A1DC-C7B3ACC19E36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AE1D-743B-4FC1-9F78-272E509B1E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8158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8E52C-CC40-4821-A1DC-C7B3ACC19E36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AE1D-743B-4FC1-9F78-272E509B1E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4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8E52C-CC40-4821-A1DC-C7B3ACC19E36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AE1D-743B-4FC1-9F78-272E509B1E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820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8E52C-CC40-4821-A1DC-C7B3ACC19E36}" type="datetimeFigureOut">
              <a:rPr lang="en-US" smtClean="0"/>
              <a:t>11/6/2013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0EAE1D-743B-4FC1-9F78-272E509B1E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57254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381000"/>
            <a:ext cx="80772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590800" y="1981200"/>
            <a:ext cx="62484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4299778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-83127" y="1752600"/>
            <a:ext cx="9334005" cy="381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sz="3200" b="1" i="1" smtClean="0">
              <a:solidFill>
                <a:srgbClr val="FFFFFF"/>
              </a:solidFill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342900" y="5181600"/>
            <a:ext cx="8458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baseline="30000" dirty="0" smtClean="0">
                <a:solidFill>
                  <a:srgbClr val="FFFFFF"/>
                </a:solidFill>
                <a:latin typeface="Calibri"/>
              </a:rPr>
              <a:t>Enquête Démographique et de Santé et à Indicateurs Multiples </a:t>
            </a:r>
          </a:p>
          <a:p>
            <a:pPr algn="ctr"/>
            <a:r>
              <a:rPr lang="en-US" sz="4800" b="1" baseline="30000" dirty="0" smtClean="0">
                <a:solidFill>
                  <a:srgbClr val="FFFFFF"/>
                </a:solidFill>
                <a:latin typeface="Calibri"/>
              </a:rPr>
              <a:t>Niger 2012</a:t>
            </a:r>
            <a:endParaRPr lang="fr-SN" sz="4800" b="1" dirty="0" smtClean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0592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2356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361333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8264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0536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5811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69904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7656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480061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0325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609600"/>
            <a:ext cx="200025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4835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4995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098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5245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98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245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2575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09800" y="2057400"/>
            <a:ext cx="6477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7982473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 bwMode="auto">
          <a:xfrm>
            <a:off x="-83127" y="1752600"/>
            <a:ext cx="9334005" cy="38100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eaLnBrk="0" hangingPunct="0">
              <a:spcBef>
                <a:spcPct val="50000"/>
              </a:spcBef>
            </a:pPr>
            <a:endParaRPr lang="en-US" sz="3200" b="1" i="1" smtClean="0">
              <a:solidFill>
                <a:srgbClr val="FFFFFF"/>
              </a:solidFill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342900" y="5181600"/>
            <a:ext cx="8458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800" b="1" baseline="30000" dirty="0" smtClean="0">
                <a:solidFill>
                  <a:srgbClr val="FFFFFF"/>
                </a:solidFill>
                <a:latin typeface="Calibri"/>
              </a:rPr>
              <a:t>Enquête Démographique et de Santé (EDSB-IV)</a:t>
            </a:r>
          </a:p>
          <a:p>
            <a:pPr algn="ctr"/>
            <a:r>
              <a:rPr lang="en-US" sz="4800" b="1" baseline="30000" dirty="0" err="1" smtClean="0">
                <a:solidFill>
                  <a:srgbClr val="FFFFFF"/>
                </a:solidFill>
                <a:latin typeface="Calibri"/>
              </a:rPr>
              <a:t>Bénin</a:t>
            </a:r>
            <a:r>
              <a:rPr lang="en-US" sz="4800" b="1" baseline="30000" dirty="0" smtClean="0">
                <a:solidFill>
                  <a:srgbClr val="FFFFFF"/>
                </a:solidFill>
                <a:latin typeface="Calibri"/>
              </a:rPr>
              <a:t> 2011-2012</a:t>
            </a:r>
            <a:endParaRPr lang="fr-SN" sz="4800" b="1" dirty="0" smtClean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546780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52805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791836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98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24500" y="2057400"/>
            <a:ext cx="31623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1694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6970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0079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82677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2902060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006171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44322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86550" y="609600"/>
            <a:ext cx="2000250" cy="5562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848350" cy="5562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96834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2098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524500" y="20574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2098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24500" y="4191000"/>
            <a:ext cx="3162300" cy="1981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2742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2209800" y="2057400"/>
            <a:ext cx="6477000" cy="4114800"/>
          </a:xfrm>
        </p:spPr>
        <p:txBody>
          <a:bodyPr/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766342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60000"/>
            <a:lumOff val="40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SN" noProof="0" smtClean="0"/>
              <a:t>Click to edit Master title style</a:t>
            </a:r>
            <a:endParaRPr lang="fr-SN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SN" noProof="0" smtClean="0"/>
              <a:t>Click to edit Master text styles</a:t>
            </a:r>
          </a:p>
          <a:p>
            <a:pPr lvl="1"/>
            <a:r>
              <a:rPr lang="fr-SN" noProof="0" smtClean="0"/>
              <a:t>Second level</a:t>
            </a:r>
          </a:p>
          <a:p>
            <a:pPr lvl="2"/>
            <a:r>
              <a:rPr lang="fr-SN" noProof="0" smtClean="0"/>
              <a:t>Third level</a:t>
            </a:r>
          </a:p>
          <a:p>
            <a:pPr lvl="3"/>
            <a:r>
              <a:rPr lang="fr-SN" noProof="0" smtClean="0"/>
              <a:t>Fourth level</a:t>
            </a:r>
          </a:p>
          <a:p>
            <a:pPr lvl="4"/>
            <a:r>
              <a:rPr lang="fr-SN" noProof="0" smtClean="0"/>
              <a:t>Fifth level</a:t>
            </a:r>
            <a:endParaRPr lang="fr-SN" noProof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8E52C-CC40-4821-A1DC-C7B3ACC19E36}" type="datetimeFigureOut">
              <a:rPr lang="fr-SN" noProof="0" smtClean="0"/>
              <a:t>06/11/2013</a:t>
            </a:fld>
            <a:endParaRPr lang="fr-SN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SN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EAE1D-743B-4FC1-9F78-272E509B1EE9}" type="slidenum">
              <a:rPr lang="fr-SN" noProof="0" smtClean="0"/>
              <a:t>‹#›</a:t>
            </a:fld>
            <a:endParaRPr lang="fr-SN" noProof="0"/>
          </a:p>
        </p:txBody>
      </p:sp>
    </p:spTree>
    <p:extLst>
      <p:ext uri="{BB962C8B-B14F-4D97-AF65-F5344CB8AC3E}">
        <p14:creationId xmlns:p14="http://schemas.microsoft.com/office/powerpoint/2010/main" val="2937996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60000"/>
            <a:lumOff val="40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81200"/>
            <a:ext cx="7924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657636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2">
            <a:lumMod val="60000"/>
            <a:lumOff val="40000"/>
            <a:alpha val="3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62000" y="1981200"/>
            <a:ext cx="79248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168113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CC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rgbClr val="3366CC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311"/>
          <a:stretch/>
        </p:blipFill>
        <p:spPr>
          <a:xfrm>
            <a:off x="0" y="2438400"/>
            <a:ext cx="9144000" cy="176782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5697" y="533400"/>
            <a:ext cx="843260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fr-FR" sz="4400" b="1" dirty="0">
                <a:solidFill>
                  <a:srgbClr val="FFFFFF"/>
                </a:solidFill>
                <a:latin typeface="Calibri"/>
              </a:rPr>
              <a:t>Caractéristiques des Ménages et des Enquêtés  </a:t>
            </a:r>
            <a:endParaRPr lang="fr-CI" sz="4400" b="1" dirty="0">
              <a:solidFill>
                <a:srgbClr val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786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ontent Placeholder 9"/>
          <p:cNvSpPr>
            <a:spLocks noGrp="1"/>
          </p:cNvSpPr>
          <p:nvPr>
            <p:ph sz="half" idx="1"/>
          </p:nvPr>
        </p:nvSpPr>
        <p:spPr>
          <a:xfrm>
            <a:off x="0" y="1143000"/>
            <a:ext cx="4648200" cy="4648200"/>
          </a:xfrm>
        </p:spPr>
        <p:txBody>
          <a:bodyPr>
            <a:normAutofit/>
          </a:bodyPr>
          <a:lstStyle/>
          <a:p>
            <a:r>
              <a:rPr lang="fr-SN" sz="2400" b="1" dirty="0" smtClean="0">
                <a:solidFill>
                  <a:schemeClr val="tx2"/>
                </a:solidFill>
              </a:rPr>
              <a:t>Caractéristiques des ménages</a:t>
            </a:r>
          </a:p>
          <a:p>
            <a:pPr lvl="1"/>
            <a:r>
              <a:rPr lang="fr-SN" sz="2000" b="1" dirty="0" smtClean="0">
                <a:solidFill>
                  <a:schemeClr val="tx2"/>
                </a:solidFill>
              </a:rPr>
              <a:t>Eau de boisson, type de toilettes, électricité</a:t>
            </a:r>
          </a:p>
          <a:p>
            <a:pPr lvl="1"/>
            <a:r>
              <a:rPr lang="fr-SN" sz="2000" b="1" dirty="0" smtClean="0">
                <a:solidFill>
                  <a:schemeClr val="tx2"/>
                </a:solidFill>
              </a:rPr>
              <a:t>Biens durables possédés</a:t>
            </a:r>
          </a:p>
          <a:p>
            <a:pPr lvl="1"/>
            <a:r>
              <a:rPr lang="fr-SN" sz="2000" b="1" dirty="0" smtClean="0">
                <a:solidFill>
                  <a:schemeClr val="tx2"/>
                </a:solidFill>
              </a:rPr>
              <a:t>Quintiles de bien-être économique</a:t>
            </a:r>
          </a:p>
          <a:p>
            <a:r>
              <a:rPr lang="fr-SN" sz="2400" dirty="0" smtClean="0"/>
              <a:t>Caractéristiques des femmes et des hommes enquêtés</a:t>
            </a:r>
          </a:p>
          <a:p>
            <a:pPr lvl="1"/>
            <a:r>
              <a:rPr lang="fr-SN" sz="2000" dirty="0" smtClean="0"/>
              <a:t>Niveau d’instruction et alphabétisation</a:t>
            </a:r>
          </a:p>
          <a:p>
            <a:pPr lvl="1"/>
            <a:r>
              <a:rPr lang="fr-SN" sz="2000" dirty="0" smtClean="0"/>
              <a:t>Exposition aux médias</a:t>
            </a:r>
          </a:p>
          <a:p>
            <a:pPr lvl="1"/>
            <a:r>
              <a:rPr lang="fr-SN" sz="2000" dirty="0" smtClean="0"/>
              <a:t>Emploi</a:t>
            </a:r>
          </a:p>
          <a:p>
            <a:pPr lvl="1"/>
            <a:r>
              <a:rPr lang="fr-SN" sz="2000" dirty="0" smtClean="0"/>
              <a:t>Tension art</a:t>
            </a:r>
            <a:r>
              <a:rPr lang="fr-SN" sz="2000" dirty="0"/>
              <a:t>é</a:t>
            </a:r>
            <a:r>
              <a:rPr lang="fr-SN" sz="2000" dirty="0" smtClean="0"/>
              <a:t>rielle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679374" y="1641757"/>
            <a:ext cx="4508664" cy="3897615"/>
            <a:chOff x="4038600" y="1772562"/>
            <a:chExt cx="4508664" cy="3897615"/>
          </a:xfrm>
        </p:grpSpPr>
        <p:sp>
          <p:nvSpPr>
            <p:cNvPr id="3" name="TextBox 2"/>
            <p:cNvSpPr txBox="1"/>
            <p:nvPr/>
          </p:nvSpPr>
          <p:spPr>
            <a:xfrm>
              <a:off x="4888676" y="5408567"/>
              <a:ext cx="365858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 smtClean="0"/>
                <a:t>© </a:t>
              </a:r>
              <a:r>
                <a:rPr lang="en-US" sz="1100" dirty="0"/>
                <a:t>2006 Rebecca </a:t>
              </a:r>
              <a:r>
                <a:rPr lang="en-US" sz="1100" dirty="0" err="1"/>
                <a:t>Mrljak</a:t>
              </a:r>
              <a:r>
                <a:rPr lang="en-US" sz="1100" dirty="0"/>
                <a:t>, Courtesy of </a:t>
              </a:r>
              <a:r>
                <a:rPr lang="en-US" sz="1100" dirty="0" err="1"/>
                <a:t>Photoshare</a:t>
              </a:r>
              <a:endParaRPr lang="en-US" sz="1100" dirty="0"/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600" y="1772562"/>
              <a:ext cx="4280118" cy="35052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fr-SN" sz="4000" dirty="0" smtClean="0"/>
              <a:t>Caractéristiques des ménages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Clr>
                <a:schemeClr val="tx1"/>
              </a:buClr>
              <a:buSzPct val="90000"/>
              <a:defRPr/>
            </a:pPr>
            <a:r>
              <a:rPr lang="fr-SN" dirty="0" smtClean="0"/>
              <a:t>La taille moyenne des ménages est de </a:t>
            </a:r>
            <a:r>
              <a:rPr lang="fr-SN" b="1" dirty="0" smtClean="0">
                <a:solidFill>
                  <a:schemeClr val="tx2"/>
                </a:solidFill>
              </a:rPr>
              <a:t>5,0</a:t>
            </a:r>
            <a:r>
              <a:rPr lang="fr-SN" b="1" dirty="0" smtClean="0">
                <a:solidFill>
                  <a:schemeClr val="accent2"/>
                </a:solidFill>
              </a:rPr>
              <a:t> </a:t>
            </a:r>
            <a:r>
              <a:rPr lang="fr-SN" dirty="0" smtClean="0"/>
              <a:t>personnes pour l’ensemble du pays</a:t>
            </a:r>
          </a:p>
          <a:p>
            <a:pPr>
              <a:buClr>
                <a:schemeClr val="tx1"/>
              </a:buClr>
              <a:buSzPct val="90000"/>
              <a:defRPr/>
            </a:pPr>
            <a:r>
              <a:rPr lang="fr-SN" b="1" dirty="0" smtClean="0">
                <a:solidFill>
                  <a:schemeClr val="tx2"/>
                </a:solidFill>
              </a:rPr>
              <a:t>23 %</a:t>
            </a:r>
            <a:r>
              <a:rPr lang="fr-SN" dirty="0" smtClean="0"/>
              <a:t> des ménages sont dirigés par une femme</a:t>
            </a:r>
          </a:p>
          <a:p>
            <a:pPr>
              <a:buClr>
                <a:schemeClr val="tx1"/>
              </a:buClr>
              <a:buSzPct val="90000"/>
              <a:defRPr/>
            </a:pPr>
            <a:r>
              <a:rPr lang="fr-SN" b="1" dirty="0" smtClean="0">
                <a:solidFill>
                  <a:schemeClr val="tx2"/>
                </a:solidFill>
              </a:rPr>
              <a:t>49 %</a:t>
            </a:r>
            <a:r>
              <a:rPr lang="fr-SN" dirty="0" smtClean="0"/>
              <a:t> de la population des ménages est </a:t>
            </a:r>
            <a:r>
              <a:rPr lang="fr-SN" b="1" dirty="0" smtClean="0">
                <a:solidFill>
                  <a:schemeClr val="tx2"/>
                </a:solidFill>
              </a:rPr>
              <a:t>composée d’enfants de moins de 15 ans</a:t>
            </a:r>
            <a:r>
              <a:rPr lang="fr-SN" dirty="0" smtClean="0"/>
              <a:t>.</a:t>
            </a:r>
            <a:endParaRPr lang="fr-S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itle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fr-SN" sz="4000" dirty="0" smtClean="0"/>
              <a:t>Eau de boisson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350577823"/>
              </p:ext>
            </p:extLst>
          </p:nvPr>
        </p:nvGraphicFramePr>
        <p:xfrm>
          <a:off x="457200" y="1295400"/>
          <a:ext cx="81534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76200" y="762000"/>
            <a:ext cx="502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latin typeface="+mn-lt"/>
              </a:rPr>
              <a:t>Pourcentage de ménages</a:t>
            </a:r>
            <a:endParaRPr lang="en-US" sz="18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title"/>
          </p:nvPr>
        </p:nvSpPr>
        <p:spPr>
          <a:xfrm>
            <a:off x="-10886" y="7917"/>
            <a:ext cx="9154886" cy="1143000"/>
          </a:xfrm>
        </p:spPr>
        <p:txBody>
          <a:bodyPr/>
          <a:lstStyle/>
          <a:p>
            <a:r>
              <a:rPr lang="fr-SN" sz="4000" dirty="0" smtClean="0"/>
              <a:t>Source d’approvisionnement en eau</a:t>
            </a:r>
          </a:p>
        </p:txBody>
      </p:sp>
      <p:sp>
        <p:nvSpPr>
          <p:cNvPr id="17411" name="Content Placeholder 10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754563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fr-SN" b="1" dirty="0" smtClean="0">
                <a:solidFill>
                  <a:schemeClr val="tx2"/>
                </a:solidFill>
              </a:rPr>
              <a:t>78 %</a:t>
            </a:r>
            <a:r>
              <a:rPr lang="fr-SN" b="1" dirty="0" smtClean="0">
                <a:solidFill>
                  <a:schemeClr val="bg2"/>
                </a:solidFill>
              </a:rPr>
              <a:t> </a:t>
            </a:r>
            <a:r>
              <a:rPr lang="fr-SN" dirty="0" smtClean="0"/>
              <a:t>de ménages s’approvisionne en eau auprès </a:t>
            </a:r>
            <a:r>
              <a:rPr lang="fr-SN" b="1" dirty="0" smtClean="0">
                <a:solidFill>
                  <a:schemeClr val="tx2"/>
                </a:solidFill>
              </a:rPr>
              <a:t>d</a:t>
            </a:r>
            <a:r>
              <a:rPr lang="fr-SN" dirty="0" smtClean="0">
                <a:solidFill>
                  <a:schemeClr val="tx2"/>
                </a:solidFill>
              </a:rPr>
              <a:t>’</a:t>
            </a:r>
            <a:r>
              <a:rPr lang="fr-SN" b="1" dirty="0" smtClean="0">
                <a:solidFill>
                  <a:schemeClr val="tx2"/>
                </a:solidFill>
              </a:rPr>
              <a:t>une source améliorée</a:t>
            </a:r>
          </a:p>
          <a:p>
            <a:r>
              <a:rPr lang="fr-SN" dirty="0" smtClean="0"/>
              <a:t>Il faut </a:t>
            </a:r>
            <a:r>
              <a:rPr lang="fr-SN" b="1" i="1" dirty="0" smtClean="0">
                <a:solidFill>
                  <a:schemeClr val="tx2"/>
                </a:solidFill>
              </a:rPr>
              <a:t>30 minutes ou plus</a:t>
            </a:r>
            <a:r>
              <a:rPr lang="fr-SN" i="1" dirty="0" smtClean="0">
                <a:solidFill>
                  <a:schemeClr val="tx2"/>
                </a:solidFill>
              </a:rPr>
              <a:t> </a:t>
            </a:r>
            <a:r>
              <a:rPr lang="fr-SN" dirty="0" smtClean="0"/>
              <a:t>à </a:t>
            </a:r>
            <a:r>
              <a:rPr lang="fr-SN" b="1" dirty="0" smtClean="0">
                <a:solidFill>
                  <a:schemeClr val="tx2"/>
                </a:solidFill>
              </a:rPr>
              <a:t>14 %</a:t>
            </a:r>
            <a:r>
              <a:rPr lang="fr-SN" b="1" dirty="0" smtClean="0">
                <a:solidFill>
                  <a:schemeClr val="bg2"/>
                </a:solidFill>
              </a:rPr>
              <a:t> </a:t>
            </a:r>
            <a:r>
              <a:rPr lang="fr-SN" dirty="0" smtClean="0"/>
              <a:t>des ménages pour s’approvisionner en eau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172200" y="1009471"/>
            <a:ext cx="2743200" cy="1200329"/>
          </a:xfrm>
          <a:prstGeom prst="rect">
            <a:avLst/>
          </a:prstGeom>
          <a:solidFill>
            <a:schemeClr val="tx2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fr-SN" sz="2400" b="1" dirty="0" smtClean="0">
                <a:solidFill>
                  <a:schemeClr val="bg1"/>
                </a:solidFill>
              </a:rPr>
              <a:t>66 % </a:t>
            </a:r>
            <a:r>
              <a:rPr lang="fr-SN" sz="2400" dirty="0" smtClean="0">
                <a:solidFill>
                  <a:schemeClr val="bg1"/>
                </a:solidFill>
              </a:rPr>
              <a:t>des ménages utilisent les toilettes non améliorées</a:t>
            </a:r>
            <a:endParaRPr lang="fr-SN" sz="2400" dirty="0">
              <a:solidFill>
                <a:schemeClr val="bg1"/>
              </a:solidFill>
            </a:endParaRPr>
          </a:p>
        </p:txBody>
      </p:sp>
      <p:sp>
        <p:nvSpPr>
          <p:cNvPr id="4103" name="Rectangle 3"/>
          <p:cNvSpPr>
            <a:spLocks noGrp="1" noChangeArrowheads="1"/>
          </p:cNvSpPr>
          <p:nvPr>
            <p:ph type="title"/>
          </p:nvPr>
        </p:nvSpPr>
        <p:spPr>
          <a:xfrm>
            <a:off x="-19792" y="0"/>
            <a:ext cx="9163792" cy="914400"/>
          </a:xfrm>
        </p:spPr>
        <p:txBody>
          <a:bodyPr>
            <a:normAutofit/>
          </a:bodyPr>
          <a:lstStyle/>
          <a:p>
            <a:r>
              <a:rPr lang="fr-SN" sz="4000" dirty="0" smtClean="0"/>
              <a:t>Type de toilettes </a:t>
            </a:r>
            <a:endParaRPr lang="fr-SN" sz="36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0" y="6553200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SN" sz="1600" i="1" dirty="0" smtClean="0">
                <a:latin typeface="+mn-lt"/>
              </a:rPr>
              <a:t>*Toilettes partagées qui seraient considérées comme "améliorées" si elles n'étaient pas partagées. </a:t>
            </a:r>
            <a:endParaRPr lang="fr-SN" sz="1600" i="1" dirty="0">
              <a:latin typeface="+mn-lt"/>
            </a:endParaRPr>
          </a:p>
        </p:txBody>
      </p:sp>
      <p:graphicFrame>
        <p:nvGraphicFramePr>
          <p:cNvPr id="8" name="Content Placeholder 5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970949823"/>
              </p:ext>
            </p:extLst>
          </p:nvPr>
        </p:nvGraphicFramePr>
        <p:xfrm>
          <a:off x="457200" y="1295400"/>
          <a:ext cx="81534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6200" y="762000"/>
            <a:ext cx="502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latin typeface="+mn-lt"/>
              </a:rPr>
              <a:t>Pourcentage de ménages</a:t>
            </a:r>
            <a:endParaRPr lang="en-US" sz="18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5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/>
          </a:bodyPr>
          <a:lstStyle/>
          <a:p>
            <a:r>
              <a:rPr lang="fr-SN" sz="4000" dirty="0" smtClean="0"/>
              <a:t>Électricité </a:t>
            </a:r>
            <a:endParaRPr lang="fr-SN" sz="3600" dirty="0" smtClean="0"/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0" y="1099066"/>
            <a:ext cx="5867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SN" sz="1800" i="1" dirty="0" smtClean="0">
                <a:latin typeface="+mn-lt"/>
                <a:cs typeface="+mn-cs"/>
              </a:rPr>
              <a:t>Pourcentage de ménages qui disposent d’électricité</a:t>
            </a:r>
            <a:endParaRPr lang="fr-SN" sz="1800" i="1" dirty="0">
              <a:latin typeface="+mn-lt"/>
              <a:cs typeface="+mn-cs"/>
            </a:endParaRP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489825257"/>
              </p:ext>
            </p:extLst>
          </p:nvPr>
        </p:nvGraphicFramePr>
        <p:xfrm>
          <a:off x="381000" y="2057400"/>
          <a:ext cx="84582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4"/>
          <p:cNvSpPr>
            <a:spLocks noGrp="1" noChangeArrowheads="1"/>
          </p:cNvSpPr>
          <p:nvPr>
            <p:ph type="title"/>
          </p:nvPr>
        </p:nvSpPr>
        <p:spPr>
          <a:xfrm>
            <a:off x="-76200" y="141357"/>
            <a:ext cx="9220200" cy="707886"/>
          </a:xfr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SN" sz="4000" dirty="0" smtClean="0"/>
              <a:t>Biens possédés par les ménages  </a:t>
            </a:r>
          </a:p>
        </p:txBody>
      </p:sp>
      <p:graphicFrame>
        <p:nvGraphicFramePr>
          <p:cNvPr id="2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4399162"/>
              </p:ext>
            </p:extLst>
          </p:nvPr>
        </p:nvGraphicFramePr>
        <p:xfrm>
          <a:off x="1095374" y="914400"/>
          <a:ext cx="7820025" cy="5943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7010400" y="6096000"/>
            <a:ext cx="1981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  <a:defRPr/>
            </a:pPr>
            <a:r>
              <a:rPr lang="fr-SN" sz="1800" i="1" dirty="0" smtClean="0">
                <a:latin typeface="+mn-lt"/>
                <a:cs typeface="+mn-cs"/>
              </a:rPr>
              <a:t>Pourcentage de ménages</a:t>
            </a:r>
            <a:endParaRPr lang="fr-SN" sz="1800" i="1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r>
              <a:rPr lang="fr-SN" sz="4000" dirty="0" smtClean="0"/>
              <a:t>Quintile de bien-être économique</a:t>
            </a:r>
          </a:p>
        </p:txBody>
      </p:sp>
      <p:sp>
        <p:nvSpPr>
          <p:cNvPr id="18435" name="Content Placeholder 3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419600"/>
          </a:xfrm>
        </p:spPr>
        <p:txBody>
          <a:bodyPr/>
          <a:lstStyle/>
          <a:p>
            <a:r>
              <a:rPr lang="fr-SN" dirty="0" smtClean="0"/>
              <a:t>Un indice construit à partir des informations sur la possession par les ménages de certains bien durables et sur certaines caractéristiques du logement. On attribue un score à chaque ménage.</a:t>
            </a:r>
          </a:p>
          <a:p>
            <a:r>
              <a:rPr lang="fr-SN" dirty="0" smtClean="0"/>
              <a:t>Les ménages sont divisés et classés en cinq catégories d’effectifs égaux appelées quintiles.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84" name="Title 1"/>
          <p:cNvSpPr>
            <a:spLocks noGrp="1"/>
          </p:cNvSpPr>
          <p:nvPr>
            <p:ph type="title"/>
          </p:nvPr>
        </p:nvSpPr>
        <p:spPr>
          <a:xfrm>
            <a:off x="0" y="2969"/>
            <a:ext cx="9144000" cy="762000"/>
          </a:xfrm>
        </p:spPr>
        <p:txBody>
          <a:bodyPr/>
          <a:lstStyle/>
          <a:p>
            <a:r>
              <a:rPr lang="fr-SN" sz="4000" dirty="0" smtClean="0"/>
              <a:t>Quintile de bien-être économique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9659503"/>
              </p:ext>
            </p:extLst>
          </p:nvPr>
        </p:nvGraphicFramePr>
        <p:xfrm>
          <a:off x="381000" y="914400"/>
          <a:ext cx="8229600" cy="1554276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639949">
                <a:tc>
                  <a:txBody>
                    <a:bodyPr/>
                    <a:lstStyle/>
                    <a:p>
                      <a:pPr algn="ctr"/>
                      <a:endParaRPr lang="fr-SN" sz="1800" noProof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T="45711" marB="45711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SN" sz="1800" noProof="0" dirty="0" smtClean="0"/>
                        <a:t>Le plus bas</a:t>
                      </a:r>
                      <a:endParaRPr lang="fr-SN" sz="1800" noProof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T="45711" marB="45711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SN" sz="1800" noProof="0" dirty="0" smtClean="0"/>
                        <a:t>Second</a:t>
                      </a:r>
                      <a:endParaRPr lang="fr-SN" sz="1800" noProof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T="45711" marB="45711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SN" sz="1800" noProof="0" dirty="0" smtClean="0"/>
                        <a:t>Moyen</a:t>
                      </a:r>
                      <a:endParaRPr lang="fr-SN" sz="1800" noProof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T="45711" marB="45711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SN" sz="1800" noProof="0" dirty="0" smtClean="0"/>
                        <a:t>Quatrième</a:t>
                      </a:r>
                      <a:endParaRPr lang="fr-SN" sz="1800" noProof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T="45711" marB="45711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SN" sz="1800" noProof="0" dirty="0" smtClean="0"/>
                        <a:t>Le plus</a:t>
                      </a:r>
                      <a:r>
                        <a:rPr lang="fr-SN" sz="1800" baseline="0" noProof="0" dirty="0" smtClean="0"/>
                        <a:t> élevé</a:t>
                      </a:r>
                      <a:endParaRPr lang="fr-SN" sz="1800" noProof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 marT="45711" marB="45711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457107">
                <a:tc>
                  <a:txBody>
                    <a:bodyPr/>
                    <a:lstStyle/>
                    <a:p>
                      <a:r>
                        <a:rPr lang="fr-SN" sz="1800" noProof="0" dirty="0" smtClean="0"/>
                        <a:t>Urbain</a:t>
                      </a:r>
                      <a:endParaRPr lang="fr-SN" sz="1800" b="1" noProof="0" dirty="0" smtClean="0">
                        <a:latin typeface="+mn-lt"/>
                      </a:endParaRPr>
                    </a:p>
                  </a:txBody>
                  <a:tcPr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SN" sz="1800" noProof="0" dirty="0" smtClean="0"/>
                        <a:t>9 %</a:t>
                      </a:r>
                      <a:endParaRPr lang="fr-SN" sz="1800" noProof="0" dirty="0">
                        <a:latin typeface="+mn-lt"/>
                      </a:endParaRPr>
                    </a:p>
                  </a:txBody>
                  <a:tcPr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SN" sz="1800" noProof="0" dirty="0" smtClean="0"/>
                        <a:t>8 %</a:t>
                      </a:r>
                      <a:endParaRPr lang="fr-SN" sz="1800" noProof="0" dirty="0">
                        <a:latin typeface="+mn-lt"/>
                      </a:endParaRPr>
                    </a:p>
                  </a:txBody>
                  <a:tcPr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SN" sz="1800" noProof="0" dirty="0" smtClean="0"/>
                        <a:t>12 %</a:t>
                      </a:r>
                      <a:endParaRPr lang="fr-SN" sz="1800" noProof="0" dirty="0">
                        <a:latin typeface="+mn-lt"/>
                      </a:endParaRPr>
                    </a:p>
                  </a:txBody>
                  <a:tcPr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SN" sz="1800" noProof="0" dirty="0" smtClean="0"/>
                        <a:t>28 %</a:t>
                      </a:r>
                      <a:endParaRPr lang="fr-SN" sz="1800" noProof="0" dirty="0">
                        <a:latin typeface="+mn-lt"/>
                      </a:endParaRPr>
                    </a:p>
                  </a:txBody>
                  <a:tcPr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SN" sz="1800" noProof="0" dirty="0" smtClean="0"/>
                        <a:t>44 %</a:t>
                      </a:r>
                      <a:endParaRPr lang="fr-SN" sz="1800" noProof="0" dirty="0">
                        <a:latin typeface="+mn-lt"/>
                      </a:endParaRPr>
                    </a:p>
                  </a:txBody>
                  <a:tcPr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7107">
                <a:tc>
                  <a:txBody>
                    <a:bodyPr/>
                    <a:lstStyle/>
                    <a:p>
                      <a:r>
                        <a:rPr lang="fr-SN" sz="1800" noProof="0" dirty="0" smtClean="0"/>
                        <a:t>Rural</a:t>
                      </a:r>
                      <a:endParaRPr lang="fr-SN" sz="1800" b="1" noProof="0" dirty="0">
                        <a:latin typeface="+mn-lt"/>
                      </a:endParaRPr>
                    </a:p>
                  </a:txBody>
                  <a:tcPr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SN" sz="1800" noProof="0" dirty="0" smtClean="0"/>
                        <a:t>28%</a:t>
                      </a:r>
                      <a:endParaRPr lang="fr-SN" sz="1800" noProof="0" dirty="0">
                        <a:latin typeface="+mn-lt"/>
                      </a:endParaRPr>
                    </a:p>
                  </a:txBody>
                  <a:tcPr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SN" sz="1800" noProof="0" dirty="0" smtClean="0"/>
                        <a:t>29 %</a:t>
                      </a:r>
                      <a:endParaRPr lang="fr-SN" sz="1800" noProof="0" dirty="0">
                        <a:latin typeface="+mn-lt"/>
                      </a:endParaRPr>
                    </a:p>
                  </a:txBody>
                  <a:tcPr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SN" sz="1800" noProof="0" dirty="0" smtClean="0"/>
                        <a:t>26 %</a:t>
                      </a:r>
                      <a:endParaRPr lang="fr-SN" sz="1800" noProof="0" dirty="0">
                        <a:latin typeface="+mn-lt"/>
                      </a:endParaRPr>
                    </a:p>
                  </a:txBody>
                  <a:tcPr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SN" sz="1800" noProof="0" dirty="0" smtClean="0"/>
                        <a:t> 14 %</a:t>
                      </a:r>
                      <a:endParaRPr lang="fr-SN" sz="1800" noProof="0" dirty="0">
                        <a:latin typeface="+mn-lt"/>
                      </a:endParaRPr>
                    </a:p>
                  </a:txBody>
                  <a:tcPr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SN" sz="1800" noProof="0" dirty="0" smtClean="0"/>
                        <a:t>3 %</a:t>
                      </a:r>
                      <a:endParaRPr lang="fr-SN" sz="1800" noProof="0" dirty="0">
                        <a:latin typeface="+mn-lt"/>
                      </a:endParaRPr>
                    </a:p>
                  </a:txBody>
                  <a:tcPr marT="45711" marB="4571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33400" y="2569029"/>
            <a:ext cx="7848600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0" hangingPunct="0">
              <a:buClr>
                <a:schemeClr val="tx1"/>
              </a:buClr>
              <a:buSzPct val="90000"/>
              <a:defRPr/>
            </a:pPr>
            <a:r>
              <a:rPr lang="fr-SN" sz="2600" b="1" dirty="0" smtClean="0">
                <a:solidFill>
                  <a:schemeClr val="tx2"/>
                </a:solidFill>
                <a:latin typeface="+mn-lt"/>
                <a:cs typeface="+mn-cs"/>
              </a:rPr>
              <a:t>44 %</a:t>
            </a:r>
            <a:r>
              <a:rPr lang="fr-SN" sz="2600" b="1" dirty="0" smtClean="0">
                <a:solidFill>
                  <a:srgbClr val="FF0000"/>
                </a:solidFill>
                <a:latin typeface="+mn-lt"/>
                <a:cs typeface="+mn-cs"/>
              </a:rPr>
              <a:t> </a:t>
            </a:r>
            <a:r>
              <a:rPr lang="fr-SN" sz="2600" dirty="0" smtClean="0">
                <a:latin typeface="+mn-lt"/>
                <a:cs typeface="+mn-cs"/>
              </a:rPr>
              <a:t>des ménages urbains sont classés dans le quintile le plus élevé.</a:t>
            </a:r>
          </a:p>
          <a:p>
            <a:pPr algn="ctr" eaLnBrk="0" hangingPunct="0">
              <a:buClr>
                <a:schemeClr val="tx1"/>
              </a:buClr>
              <a:buSzPct val="90000"/>
              <a:defRPr/>
            </a:pPr>
            <a:endParaRPr lang="fr-SN" sz="2600" dirty="0" smtClean="0">
              <a:latin typeface="+mn-lt"/>
              <a:cs typeface="+mn-cs"/>
            </a:endParaRPr>
          </a:p>
          <a:p>
            <a:pPr algn="ctr" eaLnBrk="0" hangingPunct="0">
              <a:buClr>
                <a:schemeClr val="tx1"/>
              </a:buClr>
              <a:buSzPct val="90000"/>
              <a:defRPr/>
            </a:pPr>
            <a:r>
              <a:rPr lang="fr-SN" sz="2600" b="1" dirty="0" smtClean="0">
                <a:solidFill>
                  <a:schemeClr val="tx2"/>
                </a:solidFill>
                <a:latin typeface="+mn-lt"/>
                <a:cs typeface="+mn-cs"/>
              </a:rPr>
              <a:t>28 %</a:t>
            </a:r>
            <a:r>
              <a:rPr lang="fr-SN" sz="2600" dirty="0" smtClean="0">
                <a:latin typeface="+mn-lt"/>
                <a:cs typeface="+mn-cs"/>
              </a:rPr>
              <a:t> des ménages du milieu rural sont classés dans les deux quintiles les plus bas.</a:t>
            </a:r>
          </a:p>
          <a:p>
            <a:pPr algn="ctr" eaLnBrk="0" hangingPunct="0">
              <a:buClr>
                <a:schemeClr val="tx1"/>
              </a:buClr>
              <a:buSzPct val="90000"/>
              <a:defRPr/>
            </a:pPr>
            <a:endParaRPr lang="fr-SN" sz="2600" dirty="0" smtClean="0">
              <a:latin typeface="+mn-lt"/>
              <a:cs typeface="+mn-cs"/>
            </a:endParaRPr>
          </a:p>
          <a:p>
            <a:pPr algn="ctr" eaLnBrk="0" hangingPunct="0">
              <a:buClr>
                <a:schemeClr val="tx1"/>
              </a:buClr>
              <a:buSzPct val="90000"/>
              <a:defRPr/>
            </a:pPr>
            <a:r>
              <a:rPr lang="fr-SN" sz="2600" dirty="0" smtClean="0">
                <a:latin typeface="+mn-lt"/>
                <a:cs typeface="+mn-cs"/>
              </a:rPr>
              <a:t>C’est </a:t>
            </a:r>
            <a:r>
              <a:rPr lang="fr-FR" sz="2600" b="1" dirty="0" smtClean="0">
                <a:solidFill>
                  <a:schemeClr val="tx2"/>
                </a:solidFill>
                <a:latin typeface="+mn-lt"/>
                <a:cs typeface="+mn-cs"/>
              </a:rPr>
              <a:t>Littoral </a:t>
            </a:r>
            <a:r>
              <a:rPr lang="fr-SN" sz="2600" dirty="0" smtClean="0">
                <a:latin typeface="+mn-lt"/>
                <a:cs typeface="+mn-cs"/>
              </a:rPr>
              <a:t>qui compte la proportion la plus élevée de ménages du quintile le plus élevé. À l’opposé, c’est dans le département</a:t>
            </a:r>
            <a:r>
              <a:rPr lang="fr-SN" sz="2600" dirty="0" smtClean="0">
                <a:latin typeface="+mn-lt"/>
                <a:cs typeface="Calibri"/>
              </a:rPr>
              <a:t> de la </a:t>
            </a:r>
            <a:r>
              <a:rPr lang="fr-SN" sz="2600" b="1" dirty="0" err="1" smtClean="0">
                <a:solidFill>
                  <a:schemeClr val="tx2"/>
                </a:solidFill>
                <a:latin typeface="+mn-lt"/>
                <a:cs typeface="Calibri"/>
              </a:rPr>
              <a:t>Atacora</a:t>
            </a:r>
            <a:r>
              <a:rPr lang="fr-SN" sz="2600" b="1" dirty="0" smtClean="0">
                <a:latin typeface="+mn-lt"/>
                <a:cs typeface="+mn-cs"/>
              </a:rPr>
              <a:t> </a:t>
            </a:r>
            <a:r>
              <a:rPr lang="fr-SN" sz="2600" dirty="0" smtClean="0">
                <a:latin typeface="+mn-lt"/>
                <a:cs typeface="+mn-cs"/>
              </a:rPr>
              <a:t>qui détient la proportion la plus élevée de ménages du quintile le plus bas.</a:t>
            </a:r>
            <a:endParaRPr lang="fr-SN" sz="2600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9"/>
          <p:cNvSpPr>
            <a:spLocks noGrp="1"/>
          </p:cNvSpPr>
          <p:nvPr>
            <p:ph sz="half" idx="1"/>
          </p:nvPr>
        </p:nvSpPr>
        <p:spPr>
          <a:xfrm>
            <a:off x="0" y="1204309"/>
            <a:ext cx="4648200" cy="4449381"/>
          </a:xfrm>
        </p:spPr>
        <p:txBody>
          <a:bodyPr>
            <a:normAutofit/>
          </a:bodyPr>
          <a:lstStyle/>
          <a:p>
            <a:r>
              <a:rPr lang="fr-SN" sz="2400" dirty="0" smtClean="0"/>
              <a:t>Caractéristiques des ménages</a:t>
            </a:r>
          </a:p>
          <a:p>
            <a:pPr lvl="1"/>
            <a:r>
              <a:rPr lang="fr-SN" sz="2000" dirty="0" smtClean="0"/>
              <a:t>Eau de boisson, type de toilettes, électricité</a:t>
            </a:r>
          </a:p>
          <a:p>
            <a:pPr lvl="1"/>
            <a:r>
              <a:rPr lang="fr-SN" sz="2000" dirty="0" smtClean="0"/>
              <a:t>Biens durables possédés</a:t>
            </a:r>
          </a:p>
          <a:p>
            <a:pPr lvl="1"/>
            <a:r>
              <a:rPr lang="fr-SN" sz="2000" dirty="0" smtClean="0"/>
              <a:t>Quintiles de bien-être économique</a:t>
            </a:r>
          </a:p>
          <a:p>
            <a:r>
              <a:rPr lang="fr-SN" sz="2400" b="1" dirty="0" smtClean="0">
                <a:solidFill>
                  <a:schemeClr val="tx2"/>
                </a:solidFill>
              </a:rPr>
              <a:t>Caractéristiques des femmes et des hommes enquêtés</a:t>
            </a:r>
          </a:p>
          <a:p>
            <a:pPr lvl="1"/>
            <a:r>
              <a:rPr lang="fr-SN" sz="2000" b="1" dirty="0" smtClean="0">
                <a:solidFill>
                  <a:schemeClr val="tx2"/>
                </a:solidFill>
              </a:rPr>
              <a:t>Niveau d’instruction et alphabétisation</a:t>
            </a:r>
          </a:p>
          <a:p>
            <a:pPr lvl="1"/>
            <a:r>
              <a:rPr lang="fr-SN" sz="2000" b="1" dirty="0" smtClean="0">
                <a:solidFill>
                  <a:schemeClr val="tx2"/>
                </a:solidFill>
              </a:rPr>
              <a:t>Exposition aux médias</a:t>
            </a:r>
          </a:p>
          <a:p>
            <a:pPr lvl="1"/>
            <a:r>
              <a:rPr lang="fr-SN" sz="2000" b="1" dirty="0" smtClean="0">
                <a:solidFill>
                  <a:schemeClr val="tx2"/>
                </a:solidFill>
              </a:rPr>
              <a:t>Emploi</a:t>
            </a:r>
          </a:p>
          <a:p>
            <a:pPr lvl="1"/>
            <a:r>
              <a:rPr lang="fr-SN" sz="2000" b="1" dirty="0">
                <a:solidFill>
                  <a:srgbClr val="FF0000"/>
                </a:solidFill>
              </a:rPr>
              <a:t>Tension artérielle</a:t>
            </a:r>
          </a:p>
          <a:p>
            <a:pPr lvl="1"/>
            <a:endParaRPr lang="fr-SN" sz="2000" b="1" dirty="0" smtClean="0">
              <a:solidFill>
                <a:schemeClr val="tx2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79374" y="1641757"/>
            <a:ext cx="4508664" cy="3897615"/>
            <a:chOff x="4038600" y="1772562"/>
            <a:chExt cx="4508664" cy="3897615"/>
          </a:xfrm>
        </p:grpSpPr>
        <p:sp>
          <p:nvSpPr>
            <p:cNvPr id="6" name="TextBox 5"/>
            <p:cNvSpPr txBox="1"/>
            <p:nvPr/>
          </p:nvSpPr>
          <p:spPr>
            <a:xfrm>
              <a:off x="4888676" y="5408567"/>
              <a:ext cx="365858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dirty="0" smtClean="0"/>
                <a:t>© </a:t>
              </a:r>
              <a:r>
                <a:rPr lang="en-US" sz="1100" dirty="0"/>
                <a:t>2006 Rebecca </a:t>
              </a:r>
              <a:r>
                <a:rPr lang="en-US" sz="1100" dirty="0" err="1"/>
                <a:t>Mrljak</a:t>
              </a:r>
              <a:r>
                <a:rPr lang="en-US" sz="1100" dirty="0"/>
                <a:t>, Courtesy of </a:t>
              </a:r>
              <a:r>
                <a:rPr lang="en-US" sz="1100" dirty="0" err="1"/>
                <a:t>Photoshare</a:t>
              </a:r>
              <a:endParaRPr lang="en-US" sz="1100" dirty="0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8600" y="1772562"/>
              <a:ext cx="4280118" cy="350520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628" y="-1"/>
            <a:ext cx="9144000" cy="838201"/>
          </a:xfrm>
        </p:spPr>
        <p:txBody>
          <a:bodyPr>
            <a:normAutofit/>
          </a:bodyPr>
          <a:lstStyle/>
          <a:p>
            <a:r>
              <a:rPr lang="fr-SN" sz="4000" dirty="0" smtClean="0"/>
              <a:t>Niveau d’instruction des enquêtés</a:t>
            </a:r>
          </a:p>
        </p:txBody>
      </p:sp>
      <p:sp>
        <p:nvSpPr>
          <p:cNvPr id="110598" name="Text Box 6"/>
          <p:cNvSpPr txBox="1">
            <a:spLocks noChangeArrowheads="1"/>
          </p:cNvSpPr>
          <p:nvPr/>
        </p:nvSpPr>
        <p:spPr bwMode="auto">
          <a:xfrm>
            <a:off x="0" y="860786"/>
            <a:ext cx="1905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SN" sz="1800" i="1" dirty="0" smtClean="0">
                <a:latin typeface="+mn-lt"/>
                <a:cs typeface="+mn-cs"/>
              </a:rPr>
              <a:t>Pourcentage</a:t>
            </a:r>
            <a:endParaRPr lang="fr-SN" sz="1800" i="1" dirty="0">
              <a:latin typeface="+mn-lt"/>
              <a:cs typeface="+mn-cs"/>
            </a:endParaRPr>
          </a:p>
        </p:txBody>
      </p:sp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2557759818"/>
              </p:ext>
            </p:extLst>
          </p:nvPr>
        </p:nvGraphicFramePr>
        <p:xfrm>
          <a:off x="975756" y="1044142"/>
          <a:ext cx="8153400" cy="58138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1027"/>
          <p:cNvSpPr>
            <a:spLocks noGrp="1" noChangeArrowheads="1"/>
          </p:cNvSpPr>
          <p:nvPr>
            <p:ph type="title"/>
          </p:nvPr>
        </p:nvSpPr>
        <p:spPr>
          <a:xfrm>
            <a:off x="-6824" y="-11373"/>
            <a:ext cx="9150824" cy="1143000"/>
          </a:xfrm>
        </p:spPr>
        <p:txBody>
          <a:bodyPr>
            <a:normAutofit/>
          </a:bodyPr>
          <a:lstStyle/>
          <a:p>
            <a:r>
              <a:rPr lang="fr-SN" sz="4000" dirty="0" smtClean="0"/>
              <a:t>Alphabétisation</a:t>
            </a:r>
            <a:endParaRPr lang="fr-SN" sz="3600" dirty="0" smtClean="0"/>
          </a:p>
        </p:txBody>
      </p:sp>
      <p:sp>
        <p:nvSpPr>
          <p:cNvPr id="9220" name="Text Box 1040"/>
          <p:cNvSpPr txBox="1">
            <a:spLocks noChangeArrowheads="1"/>
          </p:cNvSpPr>
          <p:nvPr/>
        </p:nvSpPr>
        <p:spPr bwMode="auto">
          <a:xfrm>
            <a:off x="457200" y="2667000"/>
            <a:ext cx="2209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fr-SN" dirty="0"/>
          </a:p>
        </p:txBody>
      </p:sp>
      <p:sp>
        <p:nvSpPr>
          <p:cNvPr id="102417" name="Text Box 1041"/>
          <p:cNvSpPr txBox="1">
            <a:spLocks noChangeArrowheads="1"/>
          </p:cNvSpPr>
          <p:nvPr/>
        </p:nvSpPr>
        <p:spPr bwMode="auto">
          <a:xfrm>
            <a:off x="0" y="1002268"/>
            <a:ext cx="70866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r>
              <a:rPr lang="fr-SN" sz="1800" i="1" dirty="0" smtClean="0">
                <a:latin typeface="+mn-lt"/>
                <a:cs typeface="+mn-cs"/>
              </a:rPr>
              <a:t>Pourcentage de femmes et d’hommes qui sont alphabétisés</a:t>
            </a:r>
            <a:endParaRPr lang="fr-SN" sz="1800" i="1" dirty="0">
              <a:latin typeface="+mn-lt"/>
              <a:cs typeface="+mn-cs"/>
            </a:endParaRPr>
          </a:p>
        </p:txBody>
      </p:sp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123771093"/>
              </p:ext>
            </p:extLst>
          </p:nvPr>
        </p:nvGraphicFramePr>
        <p:xfrm>
          <a:off x="381000" y="1524000"/>
          <a:ext cx="8305800" cy="5054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12322"/>
          </a:xfrm>
        </p:spPr>
        <p:txBody>
          <a:bodyPr>
            <a:normAutofit/>
          </a:bodyPr>
          <a:lstStyle/>
          <a:p>
            <a:r>
              <a:rPr lang="fr-SN" sz="4000" dirty="0" smtClean="0"/>
              <a:t>Exposition aux médias</a:t>
            </a:r>
          </a:p>
        </p:txBody>
      </p:sp>
      <p:graphicFrame>
        <p:nvGraphicFramePr>
          <p:cNvPr id="2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3826458"/>
              </p:ext>
            </p:extLst>
          </p:nvPr>
        </p:nvGraphicFramePr>
        <p:xfrm>
          <a:off x="76200" y="1438914"/>
          <a:ext cx="9067800" cy="5052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6491287"/>
            <a:ext cx="3886200" cy="366713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SN" sz="1800" dirty="0" smtClean="0">
                <a:latin typeface="Calibri" pitchFamily="34" charset="0"/>
              </a:rPr>
              <a:t>* Au moins, une fois par semaine</a:t>
            </a:r>
            <a:endParaRPr lang="fr-SN" sz="1800" dirty="0">
              <a:latin typeface="Calibri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069582"/>
            <a:ext cx="66284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SN" sz="1800" i="1" dirty="0" smtClean="0">
                <a:latin typeface="+mn-lt"/>
                <a:cs typeface="+mn-cs"/>
              </a:rPr>
              <a:t>Pourcentage de femmes et d’hommes</a:t>
            </a:r>
            <a:endParaRPr lang="fr-SN" sz="1800" i="1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fr-SN" sz="4000" dirty="0" smtClean="0"/>
              <a:t>Activité économique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</a:pPr>
            <a:r>
              <a:rPr lang="en-US" sz="3600" b="1" dirty="0" smtClean="0">
                <a:solidFill>
                  <a:schemeClr val="tx2"/>
                </a:solidFill>
              </a:rPr>
              <a:t>	</a:t>
            </a:r>
            <a:r>
              <a:rPr lang="fr-SN" sz="3600" b="1" dirty="0" smtClean="0">
                <a:solidFill>
                  <a:schemeClr val="tx2"/>
                </a:solidFill>
              </a:rPr>
              <a:t>67 % </a:t>
            </a:r>
            <a:r>
              <a:rPr lang="fr-SN" sz="3600" dirty="0" smtClean="0"/>
              <a:t>des femmes et </a:t>
            </a:r>
            <a:r>
              <a:rPr lang="fr-SN" sz="3600" b="1" dirty="0" smtClean="0">
                <a:solidFill>
                  <a:schemeClr val="tx2"/>
                </a:solidFill>
              </a:rPr>
              <a:t>78 % </a:t>
            </a:r>
            <a:r>
              <a:rPr lang="fr-SN" sz="3600" dirty="0" smtClean="0"/>
              <a:t>des hommes ont </a:t>
            </a:r>
            <a:r>
              <a:rPr lang="fr-SN" sz="3600" b="1" dirty="0" smtClean="0">
                <a:solidFill>
                  <a:schemeClr val="tx2"/>
                </a:solidFill>
              </a:rPr>
              <a:t>travaillé</a:t>
            </a:r>
            <a:r>
              <a:rPr lang="fr-SN" sz="3600" dirty="0" smtClean="0">
                <a:solidFill>
                  <a:schemeClr val="tx2"/>
                </a:solidFill>
              </a:rPr>
              <a:t> </a:t>
            </a:r>
            <a:r>
              <a:rPr lang="fr-SN" sz="3600" dirty="0" smtClean="0"/>
              <a:t>au cours des 12 mois avant l’enquête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/>
          <a:lstStyle/>
          <a:p>
            <a:r>
              <a:rPr lang="fr-SN" sz="4000" noProof="0" dirty="0" smtClean="0"/>
              <a:t>Occupation</a:t>
            </a:r>
            <a:endParaRPr lang="fr-SN" noProof="0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1876" y="762000"/>
            <a:ext cx="911827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fr-SN" sz="1800" i="1" smtClean="0">
                <a:latin typeface="+mn-lt"/>
                <a:cs typeface="+mn-cs"/>
              </a:rPr>
              <a:t>Pourcentage de femmes et d’hommes de 15-49 ans ayant eu un emploi au cours des 12 mois ayant précédé l’enquête</a:t>
            </a:r>
            <a:endParaRPr lang="fr-SN" sz="1800" i="1">
              <a:latin typeface="+mn-lt"/>
              <a:cs typeface="+mn-cs"/>
            </a:endParaRPr>
          </a:p>
        </p:txBody>
      </p:sp>
      <p:graphicFrame>
        <p:nvGraphicFramePr>
          <p:cNvPr id="4" name="Chart 3"/>
          <p:cNvGraphicFramePr/>
          <p:nvPr>
            <p:extLst>
              <p:ext uri="{D42A27DB-BD31-4B8C-83A1-F6EECF244321}">
                <p14:modId xmlns:p14="http://schemas.microsoft.com/office/powerpoint/2010/main" val="1809974812"/>
              </p:ext>
            </p:extLst>
          </p:nvPr>
        </p:nvGraphicFramePr>
        <p:xfrm>
          <a:off x="36616" y="1307391"/>
          <a:ext cx="9144000" cy="5461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4648" y="0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Tension </a:t>
            </a:r>
            <a:r>
              <a:rPr lang="en-US" dirty="0" err="1" smtClean="0"/>
              <a:t>artérielle</a:t>
            </a:r>
            <a:endParaRPr lang="en-US" dirty="0"/>
          </a:p>
        </p:txBody>
      </p:sp>
      <p:graphicFrame>
        <p:nvGraphicFramePr>
          <p:cNvPr id="4" name="Chart Placeholder 3"/>
          <p:cNvGraphicFramePr>
            <a:graphicFrameLocks noGrp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1529070663"/>
              </p:ext>
            </p:extLst>
          </p:nvPr>
        </p:nvGraphicFramePr>
        <p:xfrm>
          <a:off x="457200" y="1219200"/>
          <a:ext cx="8229600" cy="525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1099066"/>
            <a:ext cx="516909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1800" i="1" dirty="0" smtClean="0">
                <a:latin typeface="+mn-lt"/>
              </a:rPr>
              <a:t>Percent of women and men 15-49</a:t>
            </a:r>
            <a:endParaRPr lang="en-US" sz="1800" i="1" dirty="0">
              <a:latin typeface="+mn-lt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953000" y="2438400"/>
            <a:ext cx="36576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2780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381000" y="891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M" smtClean="0"/>
              <a:t>Prévalence de l’hypertension  selon l’âge</a:t>
            </a:r>
            <a:endParaRPr lang="fr-CM" smtClean="0"/>
          </a:p>
        </p:txBody>
      </p:sp>
      <p:graphicFrame>
        <p:nvGraphicFramePr>
          <p:cNvPr id="6" name="Chart Placeholder 4"/>
          <p:cNvGraphicFramePr>
            <a:graphicFrameLocks noGrp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640769834"/>
              </p:ext>
            </p:extLst>
          </p:nvPr>
        </p:nvGraphicFramePr>
        <p:xfrm>
          <a:off x="5687" y="1617428"/>
          <a:ext cx="9144000" cy="4830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-12510" y="1295400"/>
            <a:ext cx="892791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eaLnBrk="0" hangingPunct="0">
              <a:spcBef>
                <a:spcPct val="50000"/>
              </a:spcBef>
            </a:pPr>
            <a:r>
              <a:rPr lang="fr-CM" sz="1800" i="1" smtClean="0"/>
              <a:t>Pourcentage des femmes et d’hommes ayant un niveau de la tension artérielle élevée</a:t>
            </a:r>
            <a:endParaRPr lang="fr-CM" sz="1800" i="1"/>
          </a:p>
        </p:txBody>
      </p:sp>
    </p:spTree>
    <p:extLst>
      <p:ext uri="{BB962C8B-B14F-4D97-AF65-F5344CB8AC3E}">
        <p14:creationId xmlns:p14="http://schemas.microsoft.com/office/powerpoint/2010/main" val="286354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990" y="9896"/>
            <a:ext cx="9143010" cy="1143000"/>
          </a:xfrm>
        </p:spPr>
        <p:txBody>
          <a:bodyPr/>
          <a:lstStyle/>
          <a:p>
            <a:r>
              <a:rPr lang="fr-SN" sz="4000" dirty="0" smtClean="0"/>
              <a:t>Principaux</a:t>
            </a:r>
            <a:r>
              <a:rPr lang="fr-SN" dirty="0" smtClean="0"/>
              <a:t> résultats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1143000"/>
            <a:ext cx="8686800" cy="4572000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buClr>
                <a:schemeClr val="tx1"/>
              </a:buClr>
              <a:buSzPct val="90000"/>
            </a:pPr>
            <a:r>
              <a:rPr lang="fr-SN" sz="2800" b="1" dirty="0" smtClean="0">
                <a:solidFill>
                  <a:schemeClr val="tx2"/>
                </a:solidFill>
              </a:rPr>
              <a:t>78 %</a:t>
            </a:r>
            <a:r>
              <a:rPr lang="fr-SN" sz="2800" dirty="0" smtClean="0"/>
              <a:t> des ménages au Bénin s’approvisionne en </a:t>
            </a:r>
            <a:r>
              <a:rPr lang="fr-SN" sz="2800" b="1" dirty="0" smtClean="0">
                <a:solidFill>
                  <a:schemeClr val="tx2"/>
                </a:solidFill>
              </a:rPr>
              <a:t>eau de boisson auprès d’une source améliorée</a:t>
            </a:r>
          </a:p>
          <a:p>
            <a:pPr>
              <a:lnSpc>
                <a:spcPct val="110000"/>
              </a:lnSpc>
              <a:buClr>
                <a:schemeClr val="tx1"/>
              </a:buClr>
              <a:buSzPct val="90000"/>
            </a:pPr>
            <a:r>
              <a:rPr lang="fr-SN" sz="2800" b="1" dirty="0" smtClean="0">
                <a:solidFill>
                  <a:schemeClr val="tx2"/>
                </a:solidFill>
              </a:rPr>
              <a:t>66 % </a:t>
            </a:r>
            <a:r>
              <a:rPr lang="fr-SN" sz="2800" dirty="0" smtClean="0"/>
              <a:t>des ménages utilisent des </a:t>
            </a:r>
            <a:r>
              <a:rPr lang="fr-SN" sz="2800" b="1" dirty="0" smtClean="0">
                <a:solidFill>
                  <a:schemeClr val="tx2"/>
                </a:solidFill>
              </a:rPr>
              <a:t>toilettes non améliorées</a:t>
            </a:r>
          </a:p>
          <a:p>
            <a:pPr>
              <a:lnSpc>
                <a:spcPct val="110000"/>
              </a:lnSpc>
              <a:buClr>
                <a:schemeClr val="tx1"/>
              </a:buClr>
              <a:buSzPct val="90000"/>
            </a:pPr>
            <a:r>
              <a:rPr lang="fr-FR" sz="2800" b="1" dirty="0" smtClean="0">
                <a:solidFill>
                  <a:schemeClr val="tx2"/>
                </a:solidFill>
              </a:rPr>
              <a:t>38 </a:t>
            </a:r>
            <a:r>
              <a:rPr lang="fr-FR" sz="2800" b="1" dirty="0">
                <a:solidFill>
                  <a:schemeClr val="tx2"/>
                </a:solidFill>
              </a:rPr>
              <a:t>% </a:t>
            </a:r>
            <a:r>
              <a:rPr lang="fr-FR" sz="2800" dirty="0"/>
              <a:t>des ménages ont </a:t>
            </a:r>
            <a:r>
              <a:rPr lang="fr-FR" sz="2800" b="1" dirty="0" smtClean="0">
                <a:solidFill>
                  <a:schemeClr val="tx2"/>
                </a:solidFill>
              </a:rPr>
              <a:t>l’électricité</a:t>
            </a:r>
            <a:endParaRPr lang="fr-SN" sz="2800" b="1" dirty="0" smtClean="0">
              <a:solidFill>
                <a:schemeClr val="tx2"/>
              </a:solidFill>
            </a:endParaRPr>
          </a:p>
          <a:p>
            <a:pPr>
              <a:lnSpc>
                <a:spcPct val="110000"/>
              </a:lnSpc>
              <a:buClr>
                <a:schemeClr val="tx1"/>
              </a:buClr>
              <a:buSzPct val="90000"/>
            </a:pPr>
            <a:r>
              <a:rPr lang="fr-SN" sz="2800" b="1" dirty="0" smtClean="0">
                <a:solidFill>
                  <a:schemeClr val="tx2"/>
                </a:solidFill>
              </a:rPr>
              <a:t>60 %</a:t>
            </a:r>
            <a:r>
              <a:rPr lang="fr-SN" sz="2800" dirty="0"/>
              <a:t> </a:t>
            </a:r>
            <a:r>
              <a:rPr lang="fr-SN" sz="2800" dirty="0" smtClean="0"/>
              <a:t>des femmes n’ont</a:t>
            </a:r>
            <a:r>
              <a:rPr lang="fr-SN" sz="2800" dirty="0" smtClean="0">
                <a:solidFill>
                  <a:schemeClr val="bg2"/>
                </a:solidFill>
              </a:rPr>
              <a:t> </a:t>
            </a:r>
            <a:r>
              <a:rPr lang="fr-SN" sz="2800" b="1" dirty="0" smtClean="0">
                <a:solidFill>
                  <a:schemeClr val="tx2"/>
                </a:solidFill>
              </a:rPr>
              <a:t>aucune instruction</a:t>
            </a:r>
            <a:r>
              <a:rPr lang="fr-SN" sz="2800" dirty="0" smtClean="0"/>
              <a:t>, contre </a:t>
            </a:r>
            <a:r>
              <a:rPr lang="fr-SN" sz="2800" b="1" dirty="0" smtClean="0">
                <a:solidFill>
                  <a:schemeClr val="tx2"/>
                </a:solidFill>
              </a:rPr>
              <a:t>33 %</a:t>
            </a:r>
            <a:r>
              <a:rPr lang="fr-SN" sz="2800" dirty="0" smtClean="0"/>
              <a:t> des hommes</a:t>
            </a:r>
          </a:p>
          <a:p>
            <a:pPr>
              <a:lnSpc>
                <a:spcPct val="110000"/>
              </a:lnSpc>
              <a:buClr>
                <a:schemeClr val="tx1"/>
              </a:buClr>
              <a:buSzPct val="90000"/>
            </a:pPr>
            <a:r>
              <a:rPr lang="fr-SN" sz="2800" b="1" dirty="0" smtClean="0">
                <a:solidFill>
                  <a:schemeClr val="tx2"/>
                </a:solidFill>
              </a:rPr>
              <a:t>35 % </a:t>
            </a:r>
            <a:r>
              <a:rPr lang="fr-SN" sz="2800" dirty="0" smtClean="0"/>
              <a:t>de</a:t>
            </a:r>
            <a:r>
              <a:rPr lang="fr-SN" sz="2800" b="1" dirty="0" smtClean="0">
                <a:solidFill>
                  <a:schemeClr val="tx2"/>
                </a:solidFill>
              </a:rPr>
              <a:t> </a:t>
            </a:r>
            <a:r>
              <a:rPr lang="fr-SN" sz="2800" dirty="0" smtClean="0"/>
              <a:t>femmes et  </a:t>
            </a:r>
            <a:r>
              <a:rPr lang="fr-SN" sz="2800" b="1" dirty="0" smtClean="0">
                <a:solidFill>
                  <a:schemeClr val="tx2"/>
                </a:solidFill>
              </a:rPr>
              <a:t>61 %</a:t>
            </a:r>
            <a:r>
              <a:rPr lang="fr-SN" sz="2800" dirty="0" smtClean="0">
                <a:solidFill>
                  <a:schemeClr val="bg2"/>
                </a:solidFill>
              </a:rPr>
              <a:t> </a:t>
            </a:r>
            <a:r>
              <a:rPr lang="fr-SN" sz="2800" dirty="0" smtClean="0"/>
              <a:t>des hommes sont </a:t>
            </a:r>
            <a:r>
              <a:rPr lang="fr-SN" sz="2800" b="1" dirty="0" smtClean="0">
                <a:solidFill>
                  <a:schemeClr val="tx2"/>
                </a:solidFill>
              </a:rPr>
              <a:t>alphabétisés</a:t>
            </a:r>
          </a:p>
          <a:p>
            <a:pPr>
              <a:lnSpc>
                <a:spcPct val="110000"/>
              </a:lnSpc>
              <a:buClr>
                <a:schemeClr val="tx1"/>
              </a:buClr>
              <a:buSzPct val="90000"/>
            </a:pPr>
            <a:r>
              <a:rPr lang="fr-SN" sz="2800" b="1" dirty="0" smtClean="0">
                <a:solidFill>
                  <a:schemeClr val="tx2"/>
                </a:solidFill>
              </a:rPr>
              <a:t>10 % </a:t>
            </a:r>
            <a:r>
              <a:rPr lang="fr-SN" sz="2800" dirty="0" smtClean="0"/>
              <a:t>des femmes et </a:t>
            </a:r>
            <a:r>
              <a:rPr lang="fr-SN" sz="2800" b="1" dirty="0" smtClean="0">
                <a:solidFill>
                  <a:schemeClr val="tx2"/>
                </a:solidFill>
              </a:rPr>
              <a:t>28 % </a:t>
            </a:r>
            <a:r>
              <a:rPr lang="fr-SN" sz="2800" dirty="0" smtClean="0"/>
              <a:t>des hommes ont </a:t>
            </a:r>
            <a:r>
              <a:rPr lang="fr-SN" sz="2800" b="1" dirty="0" smtClean="0">
                <a:solidFill>
                  <a:schemeClr val="tx2"/>
                </a:solidFill>
              </a:rPr>
              <a:t>la tension artérielle élevée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Benin draft">
      <a:dk1>
        <a:srgbClr val="000000"/>
      </a:dk1>
      <a:lt1>
        <a:srgbClr val="FFFFFF"/>
      </a:lt1>
      <a:dk2>
        <a:srgbClr val="C22726"/>
      </a:dk2>
      <a:lt2>
        <a:srgbClr val="E8CD2C"/>
      </a:lt2>
      <a:accent1>
        <a:srgbClr val="00B050"/>
      </a:accent1>
      <a:accent2>
        <a:srgbClr val="7F7F7F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lank Presentation">
  <a:themeElements>
    <a:clrScheme name="Custom 2">
      <a:dk1>
        <a:srgbClr val="000000"/>
      </a:dk1>
      <a:lt1>
        <a:srgbClr val="FFFFFF"/>
      </a:lt1>
      <a:dk2>
        <a:srgbClr val="463146"/>
      </a:dk2>
      <a:lt2>
        <a:srgbClr val="FAA61A"/>
      </a:lt2>
      <a:accent1>
        <a:srgbClr val="166827"/>
      </a:accent1>
      <a:accent2>
        <a:srgbClr val="C22726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Blank Presentation">
  <a:themeElements>
    <a:clrScheme name="Benin draft">
      <a:dk1>
        <a:srgbClr val="000000"/>
      </a:dk1>
      <a:lt1>
        <a:srgbClr val="FFFFFF"/>
      </a:lt1>
      <a:dk2>
        <a:srgbClr val="C22726"/>
      </a:dk2>
      <a:lt2>
        <a:srgbClr val="E8CD2C"/>
      </a:lt2>
      <a:accent1>
        <a:srgbClr val="00B050"/>
      </a:accent1>
      <a:accent2>
        <a:srgbClr val="7F7F7F"/>
      </a:accent2>
      <a:accent3>
        <a:srgbClr val="DD9C50"/>
      </a:accent3>
      <a:accent4>
        <a:srgbClr val="FDB714"/>
      </a:accent4>
      <a:accent5>
        <a:srgbClr val="63B2E3"/>
      </a:accent5>
      <a:accent6>
        <a:srgbClr val="205742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3200" b="1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Presentation.po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.pot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.po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5656</TotalTime>
  <Words>536</Words>
  <Application>Microsoft Office PowerPoint</Application>
  <PresentationFormat>On-screen Show (4:3)</PresentationFormat>
  <Paragraphs>87</Paragraphs>
  <Slides>19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Custom Design</vt:lpstr>
      <vt:lpstr>Blank Presentation</vt:lpstr>
      <vt:lpstr>1_Blank Presentation</vt:lpstr>
      <vt:lpstr>PowerPoint Presentation</vt:lpstr>
      <vt:lpstr>PowerPoint Presentation</vt:lpstr>
      <vt:lpstr>Caractéristiques des ménages</vt:lpstr>
      <vt:lpstr>Eau de boisson</vt:lpstr>
      <vt:lpstr>Source d’approvisionnement en eau</vt:lpstr>
      <vt:lpstr>Type de toilettes </vt:lpstr>
      <vt:lpstr>Électricité </vt:lpstr>
      <vt:lpstr>Biens possédés par les ménages  </vt:lpstr>
      <vt:lpstr>Quintile de bien-être économique</vt:lpstr>
      <vt:lpstr>Quintile de bien-être économique</vt:lpstr>
      <vt:lpstr>PowerPoint Presentation</vt:lpstr>
      <vt:lpstr>Niveau d’instruction des enquêtés</vt:lpstr>
      <vt:lpstr>Alphabétisation</vt:lpstr>
      <vt:lpstr>Exposition aux médias</vt:lpstr>
      <vt:lpstr>Activité économique</vt:lpstr>
      <vt:lpstr>Occupation</vt:lpstr>
      <vt:lpstr>Tension artérielle</vt:lpstr>
      <vt:lpstr>Prévalence de l’hypertension  selon l’âge</vt:lpstr>
      <vt:lpstr>Principaux résultats</vt:lpstr>
    </vt:vector>
  </TitlesOfParts>
  <Company>Macro International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Noah M. Bartlett</dc:creator>
  <cp:lastModifiedBy>Sarah Balian</cp:lastModifiedBy>
  <cp:revision>369</cp:revision>
  <cp:lastPrinted>2012-10-02T13:05:49Z</cp:lastPrinted>
  <dcterms:created xsi:type="dcterms:W3CDTF">2001-09-27T19:12:32Z</dcterms:created>
  <dcterms:modified xsi:type="dcterms:W3CDTF">2013-11-06T14:56:14Z</dcterms:modified>
</cp:coreProperties>
</file>