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94.xml" ContentType="application/vnd.openxmlformats-officedocument.presentationml.slide+xml"/>
  <Override PartName="/ppt/charts/chart68.xml" ContentType="application/vnd.openxmlformats-officedocument.drawingml.chart+xml"/>
  <Override PartName="/ppt/charts/style33.xml" ContentType="application/vnd.ms-office.chartstyle+xml"/>
  <Override PartName="/ppt/charts/style80.xml" ContentType="application/vnd.ms-office.chartstyle+xml"/>
  <Override PartName="/ppt/slides/slide120.xml" ContentType="application/vnd.openxmlformats-officedocument.presentationml.slide+xml"/>
  <Override PartName="/ppt/charts/chart46.xml" ContentType="application/vnd.openxmlformats-officedocument.drawingml.chart+xml"/>
  <Override PartName="/ppt/charts/chart93.xml" ContentType="application/vnd.openxmlformats-officedocument.drawingml.chart+xml"/>
  <Override PartName="/ppt/charts/colors56.xml" ContentType="application/vnd.ms-office.chartcolorstyle+xml"/>
  <Override PartName="/ppt/slides/slide25.xml" ContentType="application/vnd.openxmlformats-officedocument.presentationml.slide+xml"/>
  <Override PartName="/ppt/slides/slide72.xml" ContentType="application/vnd.openxmlformats-officedocument.presentationml.slide+xml"/>
  <Override PartName="/ppt/slideLayouts/slideLayout2.xml" ContentType="application/vnd.openxmlformats-officedocument.presentationml.slideLayout+xml"/>
  <Override PartName="/ppt/charts/style11.xml" ContentType="application/vnd.ms-office.chartstyle+xml"/>
  <Override PartName="/ppt/charts/colors34.xml" ContentType="application/vnd.ms-office.chartcolorstyle+xml"/>
  <Override PartName="/ppt/charts/colors81.xml" ContentType="application/vnd.ms-office.chartcolorstyle+xml"/>
  <Default Extension="xml" ContentType="application/xml"/>
  <Override PartName="/ppt/slides/slide50.xml" ContentType="application/vnd.openxmlformats-officedocument.presentationml.slide+xml"/>
  <Override PartName="/ppt/charts/chart24.xml" ContentType="application/vnd.openxmlformats-officedocument.drawingml.chart+xml"/>
  <Override PartName="/ppt/charts/chart71.xml" ContentType="application/vnd.openxmlformats-officedocument.drawingml.chart+xml"/>
  <Override PartName="/ppt/charts/chart108.xml" ContentType="application/vnd.openxmlformats-officedocument.drawingml.chart+xml"/>
  <Override PartName="/ppt/charts/colors111.xml" ContentType="application/vnd.ms-office.chartcolorstyle+xml"/>
  <Override PartName="/ppt/theme/themeOverride39.xml" ContentType="application/vnd.openxmlformats-officedocument.themeOverride+xml"/>
  <Override PartName="/ppt/charts/style107.xml" ContentType="application/vnd.ms-office.chartstyle+xml"/>
  <Override PartName="/ppt/charts/colors12.xml" ContentType="application/vnd.ms-office.chartcolorstyle+xml"/>
  <Override PartName="/ppt/theme/themeOverride17.xml" ContentType="application/vnd.openxmlformats-officedocument.themeOverride+xml"/>
  <Override PartName="/ppt/theme/themeOverride64.xml" ContentType="application/vnd.openxmlformats-officedocument.themeOverride+xml"/>
  <Override PartName="/ppt/charts/style49.xml" ContentType="application/vnd.ms-office.chartstyle+xml"/>
  <Override PartName="/ppt/charts/style96.xml" ContentType="application/vnd.ms-office.chartstyle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111.xml" ContentType="application/vnd.openxmlformats-officedocument.drawingml.chart+xml"/>
  <Override PartName="/ppt/charts/style27.xml" ContentType="application/vnd.ms-office.chartstyle+xml"/>
  <Override PartName="/ppt/charts/style74.xml" ContentType="application/vnd.ms-office.chartstyle+xml"/>
  <Override PartName="/ppt/slides/slide88.xml" ContentType="application/vnd.openxmlformats-officedocument.presentationml.slide+xml"/>
  <Override PartName="/ppt/theme/themeOverride42.xml" ContentType="application/vnd.openxmlformats-officedocument.themeOverride+xml"/>
  <Override PartName="/ppt/charts/style110.xml" ContentType="application/vnd.ms-office.chartstyle+xml"/>
  <Override PartName="/ppt/charts/colors97.xml" ContentType="application/vnd.ms-office.chartcolorstyle+xml"/>
  <Override PartName="/ppt/slides/slide19.xml" ContentType="application/vnd.openxmlformats-officedocument.presentationml.slide+xml"/>
  <Override PartName="/ppt/slides/slide66.xml" ContentType="application/vnd.openxmlformats-officedocument.presentationml.slide+xml"/>
  <Override PartName="/ppt/slides/slide114.xml" ContentType="application/vnd.openxmlformats-officedocument.presentationml.slide+xml"/>
  <Default Extension="png" ContentType="image/png"/>
  <Override PartName="/ppt/theme/themeOverride20.xml" ContentType="application/vnd.openxmlformats-officedocument.themeOverride+xml"/>
  <Override PartName="/ppt/charts/chart87.xml" ContentType="application/vnd.openxmlformats-officedocument.drawingml.chart+xml"/>
  <Override PartName="/ppt/charts/style52.xml" ContentType="application/vnd.ms-office.chartstyle+xml"/>
  <Override PartName="/ppt/theme/themeOverride6.xml" ContentType="application/vnd.openxmlformats-officedocument.themeOverride+xml"/>
  <Override PartName="/ppt/charts/chart18.xml" ContentType="application/vnd.openxmlformats-officedocument.drawingml.chart+xml"/>
  <Override PartName="/ppt/charts/chart65.xml" ContentType="application/vnd.openxmlformats-officedocument.drawingml.chart+xml"/>
  <Override PartName="/ppt/charts/colors105.xml" ContentType="application/vnd.ms-office.chartcolorstyle+xml"/>
  <Override PartName="/ppt/charts/style30.xml" ContentType="application/vnd.ms-office.chartstyle+xml"/>
  <Override PartName="/ppt/charts/colors28.xml" ContentType="application/vnd.ms-office.chartcolorstyle+xml"/>
  <Override PartName="/ppt/charts/colors75.xml" ContentType="application/vnd.ms-office.chartcolorstyle+xml"/>
  <Override PartName="/ppt/slides/slide44.xml" ContentType="application/vnd.openxmlformats-officedocument.presentationml.slide+xml"/>
  <Override PartName="/ppt/slides/slide91.xml" ContentType="application/vnd.openxmlformats-officedocument.presentationml.slide+xml"/>
  <Default Extension="emf" ContentType="image/x-emf"/>
  <Override PartName="/ppt/charts/colors53.xml" ContentType="application/vnd.ms-office.chartcolorstyle+xml"/>
  <Override PartName="/ppt/slides/slide22.xml" ContentType="application/vnd.openxmlformats-officedocument.presentationml.slide+xml"/>
  <Override PartName="/ppt/charts/chart43.xml" ContentType="application/vnd.openxmlformats-officedocument.drawingml.chart+xml"/>
  <Override PartName="/ppt/charts/chart90.xml" ContentType="application/vnd.openxmlformats-officedocument.drawingml.chart+xml"/>
  <Override PartName="/ppt/charts/style126.xml" ContentType="application/vnd.ms-office.chartstyle+xml"/>
  <Override PartName="/ppt/charts/chart21.xml" ContentType="application/vnd.openxmlformats-officedocument.drawingml.chart+xml"/>
  <Override PartName="/ppt/theme/themeOverride58.xml" ContentType="application/vnd.openxmlformats-officedocument.themeOverride+xml"/>
  <Override PartName="/ppt/charts/chart105.xml" ContentType="application/vnd.openxmlformats-officedocument.drawingml.chart+xml"/>
  <Override PartName="/ppt/charts/colors31.xml" ContentType="application/vnd.ms-office.chartcolorstyle+xml"/>
  <Override PartName="/ppt/theme/themeOverride36.xml" ContentType="application/vnd.openxmlformats-officedocument.themeOverride+xml"/>
  <Override PartName="/ppt/charts/style68.xml" ContentType="application/vnd.ms-office.chartstyle+xml"/>
  <Override PartName="/ppt/charts/style104.xml" ContentType="application/vnd.ms-office.chartstyle+xml"/>
  <Override PartName="/ppt/slides/slide108.xml" ContentType="application/vnd.openxmlformats-officedocument.presentationml.slide+xml"/>
  <Override PartName="/ppt/charts/style46.xml" ContentType="application/vnd.ms-office.chartstyle+xml"/>
  <Override PartName="/ppt/charts/style93.xml" ContentType="application/vnd.ms-office.chartstyle+xml"/>
  <Override PartName="/ppt/theme/themeOverride14.xml" ContentType="application/vnd.openxmlformats-officedocument.themeOverride+xml"/>
  <Override PartName="/ppt/charts/chart59.xml" ContentType="application/vnd.openxmlformats-officedocument.drawingml.chart+xml"/>
  <Override PartName="/ppt/theme/themeOverride61.xml" ContentType="application/vnd.openxmlformats-officedocument.themeOverride+xml"/>
  <Override PartName="/ppt/charts/colors69.xml" ContentType="application/vnd.ms-office.chartcolorstyle+xml"/>
  <Override PartName="/ppt/slides/slide38.xml" ContentType="application/vnd.openxmlformats-officedocument.presentationml.slide+xml"/>
  <Override PartName="/ppt/slides/slide85.xml" ContentType="application/vnd.openxmlformats-officedocument.presentationml.slide+xml"/>
  <Override PartName="/ppt/charts/style24.xml" ContentType="application/vnd.ms-office.chartstyle+xml"/>
  <Override PartName="/ppt/charts/style71.xml" ContentType="application/vnd.ms-office.chartstyle+xml"/>
  <Override PartName="/ppt/charts/colors8.xml" ContentType="application/vnd.ms-office.chartcolorstyle+xml"/>
  <Override PartName="/ppt/slides/slide111.xml" ContentType="application/vnd.openxmlformats-officedocument.presentationml.slide+xml"/>
  <Override PartName="/ppt/charts/chart37.xml" ContentType="application/vnd.openxmlformats-officedocument.drawingml.chart+xml"/>
  <Override PartName="/ppt/charts/chart84.xml" ContentType="application/vnd.openxmlformats-officedocument.drawingml.chart+xml"/>
  <Override PartName="/ppt/charts/colors47.xml" ContentType="application/vnd.ms-office.chartcolorstyle+xml"/>
  <Override PartName="/ppt/charts/colors94.xml" ContentType="application/vnd.ms-office.chartcolorstyle+xml"/>
  <Override PartName="/ppt/charts/colors124.xml" ContentType="application/vnd.ms-office.chartcolorstyle+xml"/>
  <Override PartName="/ppt/slides/slide16.xml" ContentType="application/vnd.openxmlformats-officedocument.presentationml.slide+xml"/>
  <Override PartName="/ppt/slides/slide63.xml" ContentType="application/vnd.openxmlformats-officedocument.presentationml.slide+xml"/>
  <Override PartName="/ppt/theme/themeOverride3.xml" ContentType="application/vnd.openxmlformats-officedocument.themeOverride+xml"/>
  <Override PartName="/ppt/charts/colors25.xml" ContentType="application/vnd.ms-office.chartcolorstyle+xml"/>
  <Override PartName="/ppt/charts/colors72.xml" ContentType="application/vnd.ms-office.chartcolorstyle+xml"/>
  <Override PartName="/ppt/charts/colors102.xml" ContentType="application/vnd.ms-office.chartcolorstyle+xml"/>
  <Override PartName="/ppt/slides/slide41.xml" ContentType="application/vnd.openxmlformats-officedocument.presentationml.slide+xml"/>
  <Override PartName="/ppt/charts/chart15.xml" ContentType="application/vnd.openxmlformats-officedocument.drawingml.chart+xml"/>
  <Override PartName="/ppt/charts/chart62.xml" ContentType="application/vnd.openxmlformats-officedocument.drawingml.chart+xml"/>
  <Override PartName="/ppt/charts/chart40.xml" ContentType="application/vnd.openxmlformats-officedocument.drawingml.chart+xml"/>
  <Override PartName="/ppt/theme/themeOverride77.xml" ContentType="application/vnd.openxmlformats-officedocument.themeOverride+xml"/>
  <Override PartName="/ppt/charts/chart124.xml" ContentType="application/vnd.openxmlformats-officedocument.drawingml.chart+xml"/>
  <Override PartName="/ppt/charts/colors50.xml" ContentType="application/vnd.ms-office.chartcolorstyle+xml"/>
  <Override PartName="/ppt/theme/themeOverride55.xml" ContentType="application/vnd.openxmlformats-officedocument.themeOverride+xml"/>
  <Override PartName="/ppt/charts/style7.xml" ContentType="application/vnd.ms-office.chartstyle+xml"/>
  <Override PartName="/ppt/charts/style87.xml" ContentType="application/vnd.ms-office.chartstyle+xml"/>
  <Override PartName="/ppt/charts/style123.xml" ContentType="application/vnd.ms-office.chartstyle+xml"/>
  <Override PartName="/ppt/slides/slide79.xml" ContentType="application/vnd.openxmlformats-officedocument.presentationml.slide+xml"/>
  <Override PartName="/ppt/slides/slide127.xml" ContentType="application/vnd.openxmlformats-officedocument.presentationml.slide+xml"/>
  <Override PartName="/ppt/charts/chart102.xml" ContentType="application/vnd.openxmlformats-officedocument.drawingml.chart+xml"/>
  <Override PartName="/ppt/charts/style18.xml" ContentType="application/vnd.ms-office.chartstyle+xml"/>
  <Override PartName="/ppt/charts/style65.xml" ContentType="application/vnd.ms-office.chartstyle+xml"/>
  <Override PartName="/ppt/charts/style101.xml" ContentType="application/vnd.ms-office.chartstyl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theme/themeOverride33.xml" ContentType="application/vnd.openxmlformats-officedocument.themeOverride+xml"/>
  <Override PartName="/ppt/charts/chart78.xml" ContentType="application/vnd.openxmlformats-officedocument.drawingml.chart+xml"/>
  <Override PartName="/ppt/theme/themeOverride80.xml" ContentType="application/vnd.openxmlformats-officedocument.themeOverride+xml"/>
  <Override PartName="/ppt/charts/colors88.xml" ContentType="application/vnd.ms-office.chartcolorstyle+xml"/>
  <Override PartName="/ppt/charts/colors118.xml" ContentType="application/vnd.ms-office.chartcolorstyle+xml"/>
  <Override PartName="/ppt/slides/slide57.xml" ContentType="application/vnd.openxmlformats-officedocument.presentationml.slide+xml"/>
  <Override PartName="/ppt/slides/slide105.xml" ContentType="application/vnd.openxmlformats-officedocument.presentationml.slide+xml"/>
  <Override PartName="/ppt/theme/themeOverride11.xml" ContentType="application/vnd.openxmlformats-officedocument.themeOverride+xml"/>
  <Override PartName="/ppt/charts/style43.xml" ContentType="application/vnd.ms-office.chartstyle+xml"/>
  <Override PartName="/ppt/charts/style90.xml" ContentType="application/vnd.ms-office.chartstyle+xml"/>
  <Override PartName="/ppt/charts/chart56.xml" ContentType="application/vnd.openxmlformats-officedocument.drawingml.chart+xml"/>
  <Override PartName="/ppt/charts/colors19.xml" ContentType="application/vnd.ms-office.chartcolorstyle+xml"/>
  <Override PartName="/ppt/charts/colors66.xml" ContentType="application/vnd.ms-office.chartcolorstyle+xml"/>
  <Override PartName="/ppt/charts/style21.xml" ContentType="application/vnd.ms-office.chartstyle+xml"/>
  <Override PartName="/ppt/slides/slide35.xml" ContentType="application/vnd.openxmlformats-officedocument.presentationml.slide+xml"/>
  <Override PartName="/ppt/slides/slide82.xml" ContentType="application/vnd.openxmlformats-officedocument.presentationml.slide+xml"/>
  <Override PartName="/ppt/charts/chart34.xml" ContentType="application/vnd.openxmlformats-officedocument.drawingml.chart+xml"/>
  <Override PartName="/ppt/charts/chart81.xml" ContentType="application/vnd.openxmlformats-officedocument.drawingml.chart+xml"/>
  <Override PartName="/ppt/charts/colors5.xml" ContentType="application/vnd.ms-office.chartcolorstyle+xml"/>
  <Override PartName="/ppt/charts/colors44.xml" ContentType="application/vnd.ms-office.chartcolorstyle+xml"/>
  <Override PartName="/ppt/charts/colors91.xml" ContentType="application/vnd.ms-office.chartcolorstyle+xml"/>
  <Override PartName="/ppt/charts/colors121.xml" ContentType="application/vnd.ms-office.chartcolorstyle+xml"/>
  <Override PartName="/ppt/slides/slide13.xml" ContentType="application/vnd.openxmlformats-officedocument.presentationml.slide+xml"/>
  <Override PartName="/ppt/slides/slide60.xml" ContentType="application/vnd.openxmlformats-officedocument.presentationml.slide+xml"/>
  <Override PartName="/ppt/charts/chart118.xml" ContentType="application/vnd.openxmlformats-officedocument.drawingml.chart+xml"/>
  <Override PartName="/ppt/charts/style117.xml" ContentType="application/vnd.ms-office.chartstyle+xml"/>
  <Override PartName="/ppt/charts/chart12.xml" ContentType="application/vnd.openxmlformats-officedocument.drawingml.chart+xml"/>
  <Override PartName="/ppt/theme/themeOverride49.xml" ContentType="application/vnd.openxmlformats-officedocument.themeOverride+xml"/>
  <Override PartName="/ppt/charts/colors22.xml" ContentType="application/vnd.ms-office.chartcolorstyle+xml"/>
  <Override PartName="/ppt/theme/themeOverride27.xml" ContentType="application/vnd.openxmlformats-officedocument.themeOverride+xml"/>
  <Override PartName="/ppt/theme/themeOverride74.xml" ContentType="application/vnd.openxmlformats-officedocument.themeOverride+xml"/>
  <Override PartName="/ppt/charts/style59.xml" ContentType="application/vnd.ms-office.chartstyle+xml"/>
  <Override PartName="/ppt/slides/slide98.xml" ContentType="application/vnd.openxmlformats-officedocument.presentationml.slide+xml"/>
  <Override PartName="/ppt/charts/chart121.xml" ContentType="application/vnd.openxmlformats-officedocument.drawingml.chart+xml"/>
  <Override PartName="/ppt/charts/style37.xml" ContentType="application/vnd.ms-office.chartstyle+xml"/>
  <Override PartName="/ppt/charts/style84.xml" ContentType="application/vnd.ms-office.chartstyle+xml"/>
  <Override PartName="/ppt/charts/style120.xml" ContentType="application/vnd.ms-office.chartstyle+xml"/>
  <Override PartName="/ppt/slides/slide124.xml" ContentType="application/vnd.openxmlformats-officedocument.presentationml.slide+xml"/>
  <Override PartName="/ppt/theme/themeOverride52.xml" ContentType="application/vnd.openxmlformats-officedocument.themeOverride+xml"/>
  <Override PartName="/ppt/charts/chart97.xml" ContentType="application/vnd.openxmlformats-officedocument.drawingml.chart+xml"/>
  <Override PartName="/ppt/charts/style4.xml" ContentType="application/vnd.ms-office.chartstyle+xml"/>
  <Override PartName="/ppt/slides/slide29.xml" ContentType="application/vnd.openxmlformats-officedocument.presentationml.slide+xml"/>
  <Override PartName="/ppt/slides/slide76.xml" ContentType="application/vnd.openxmlformats-officedocument.presentationml.slide+xml"/>
  <Override PartName="/ppt/theme/themeOverride30.xml" ContentType="application/vnd.openxmlformats-officedocument.themeOverride+xml"/>
  <Override PartName="/ppt/charts/colors38.xml" ContentType="application/vnd.ms-office.chartcolorstyle+xml"/>
  <Override PartName="/ppt/charts/colors85.xml" ContentType="application/vnd.ms-office.chartcolorstyle+xml"/>
  <Override PartName="/ppt/charts/style15.xml" ContentType="application/vnd.ms-office.chartstyle+xml"/>
  <Override PartName="/ppt/charts/style62.xml" ContentType="application/vnd.ms-office.chartstyle+xml"/>
  <Override PartName="/ppt/slides/slide4.xml" ContentType="application/vnd.openxmlformats-officedocument.presentationml.slide+xml"/>
  <Override PartName="/ppt/slides/slide54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charts/chart28.xml" ContentType="application/vnd.openxmlformats-officedocument.drawingml.chart+xml"/>
  <Override PartName="/ppt/charts/chart75.xml" ContentType="application/vnd.openxmlformats-officedocument.drawingml.chart+xml"/>
  <Override PartName="/ppt/charts/colors115.xml" ContentType="application/vnd.ms-office.chartcolorstyle+xml"/>
  <Override PartName="/ppt/charts/style40.xml" ContentType="application/vnd.ms-office.chartstyle+xml"/>
  <Override PartName="/ppt/charts/chart53.xml" ContentType="application/vnd.openxmlformats-officedocument.drawingml.chart+xml"/>
  <Override PartName="/ppt/charts/colors16.xml" ContentType="application/vnd.ms-office.chartcolorstyle+xml"/>
  <Override PartName="/ppt/charts/colors63.xml" ContentType="application/vnd.ms-office.chartcolorstyle+xml"/>
  <Override PartName="/ppt/slides/slide32.xml" ContentType="application/vnd.openxmlformats-officedocument.presentationml.slide+xml"/>
  <Override PartName="/ppt/theme/themeOverride68.xml" ContentType="application/vnd.openxmlformats-officedocument.themeOverride+xml"/>
  <Override PartName="/ppt/charts/colors2.xml" ContentType="application/vnd.ms-office.chartcolorstyle+xml"/>
  <Override PartName="/ppt/charts/colors41.xml" ContentType="application/vnd.ms-office.chartcolorstyle+xml"/>
  <Override PartName="/ppt/slides/slide10.xml" ContentType="application/vnd.openxmlformats-officedocument.presentationml.slide+xml"/>
  <Override PartName="/ppt/charts/chart31.xml" ContentType="application/vnd.openxmlformats-officedocument.drawingml.chart+xml"/>
  <Override PartName="/ppt/charts/chart115.xml" ContentType="application/vnd.openxmlformats-officedocument.drawingml.chart+xml"/>
  <Override PartName="/ppt/charts/style78.xml" ContentType="application/vnd.ms-office.chartstyle+xml"/>
  <Override PartName="/ppt/charts/chart7.xml" ContentType="application/vnd.openxmlformats-officedocument.drawingml.chart+xml"/>
  <Override PartName="/ppt/theme/themeOverride46.xml" ContentType="application/vnd.openxmlformats-officedocument.themeOverride+xml"/>
  <Override PartName="/ppt/charts/style114.xml" ContentType="application/vnd.ms-office.chartstyle+xml"/>
  <Override PartName="/ppt/slides/slide118.xml" ContentType="application/vnd.openxmlformats-officedocument.presentationml.slide+xml"/>
  <Override PartName="/ppt/theme/themeOverride24.xml" ContentType="application/vnd.openxmlformats-officedocument.themeOverride+xml"/>
  <Override PartName="/ppt/theme/themeOverride71.xml" ContentType="application/vnd.openxmlformats-officedocument.themeOverride+xml"/>
  <Override PartName="/ppt/charts/style56.xml" ContentType="application/vnd.ms-office.chartstyl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107.xml" ContentType="application/vnd.openxmlformats-officedocument.presentationml.slide+xml"/>
  <Override PartName="/ppt/viewProps.xml" ContentType="application/vnd.openxmlformats-officedocument.presentationml.viewProps+xml"/>
  <Override PartName="/ppt/theme/themeOverride13.xml" ContentType="application/vnd.openxmlformats-officedocument.themeOverride+xml"/>
  <Override PartName="/ppt/charts/chart69.xml" ContentType="application/vnd.openxmlformats-officedocument.drawingml.chart+xml"/>
  <Override PartName="/ppt/theme/themeOverride60.xml" ContentType="application/vnd.openxmlformats-officedocument.themeOverride+xml"/>
  <Override PartName="/ppt/charts/colors79.xml" ContentType="application/vnd.ms-office.chartcolorstyle+xml"/>
  <Override PartName="/ppt/charts/colors109.xml" ContentType="application/vnd.ms-office.chartcolorstyle+xml"/>
  <Override PartName="/ppt/charts/style45.xml" ContentType="application/vnd.ms-office.chartstyle+xml"/>
  <Override PartName="/ppt/charts/style92.xml" ContentType="application/vnd.ms-office.chartstyle+xml"/>
  <Override PartName="/ppt/slides/slide48.xml" ContentType="application/vnd.openxmlformats-officedocument.presentationml.slide+xml"/>
  <Override PartName="/ppt/slides/slide95.xml" ContentType="application/vnd.openxmlformats-officedocument.presentationml.slide+xml"/>
  <Override PartName="/ppt/charts/chart58.xml" ContentType="application/vnd.openxmlformats-officedocument.drawingml.chart+xml"/>
  <Override PartName="/ppt/charts/colors68.xml" ContentType="application/vnd.ms-office.chartcolorstyle+xml"/>
  <Override PartName="/ppt/charts/colors57.xml" ContentType="application/vnd.ms-office.chartcolorstyle+xml"/>
  <Override PartName="/ppt/charts/style1.xml" ContentType="application/vnd.ms-office.chartstyle+xml"/>
  <Override PartName="/ppt/charts/style34.xml" ContentType="application/vnd.ms-office.chartstyle+xml"/>
  <Override PartName="/ppt/charts/style81.xml" ContentType="application/vnd.ms-office.chartstyle+xml"/>
  <Override PartName="/ppt/charts/style23.xml" ContentType="application/vnd.ms-office.chartstyle+xml"/>
  <Override PartName="/ppt/charts/style70.xml" ContentType="application/vnd.ms-office.chartstyl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121.xml" ContentType="application/vnd.openxmlformats-officedocument.presentationml.slide+xml"/>
  <Override PartName="/ppt/presProps.xml" ContentType="application/vnd.openxmlformats-officedocument.presentationml.presProps+xml"/>
  <Override PartName="/ppt/charts/chart36.xml" ContentType="application/vnd.openxmlformats-officedocument.drawingml.chart+xml"/>
  <Override PartName="/ppt/charts/chart47.xml" ContentType="application/vnd.openxmlformats-officedocument.drawingml.chart+xml"/>
  <Override PartName="/ppt/charts/chart83.xml" ContentType="application/vnd.openxmlformats-officedocument.drawingml.chart+xml"/>
  <Override PartName="/ppt/charts/chart94.xml" ContentType="application/vnd.openxmlformats-officedocument.drawingml.chart+xml"/>
  <Override PartName="/ppt/charts/colors7.xml" ContentType="application/vnd.ms-office.chartcolorstyle+xml"/>
  <Override PartName="/ppt/charts/colors46.xml" ContentType="application/vnd.ms-office.chartcolorstyle+xml"/>
  <Override PartName="/ppt/charts/colors93.xml" ContentType="application/vnd.ms-office.chartcolorstyle+xml"/>
  <Override PartName="/ppt/charts/colors123.xml" ContentType="application/vnd.ms-office.chartcolorstyle+xml"/>
  <Override PartName="/ppt/charts/style12.xml" ContentType="application/vnd.ms-office.chart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62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Override PartName="/ppt/charts/chart25.xml" ContentType="application/vnd.openxmlformats-officedocument.drawingml.chart+xml"/>
  <Override PartName="/ppt/charts/chart72.xml" ContentType="application/vnd.openxmlformats-officedocument.drawingml.chart+xml"/>
  <Override PartName="/ppt/charts/chart109.xml" ContentType="application/vnd.openxmlformats-officedocument.drawingml.chart+xml"/>
  <Override PartName="/ppt/charts/colors35.xml" ContentType="application/vnd.ms-office.chartcolorstyle+xml"/>
  <Override PartName="/ppt/charts/colors82.xml" ContentType="application/vnd.ms-office.chartcolorstyle+xml"/>
  <Override PartName="/ppt/charts/colors112.xml" ContentType="application/vnd.ms-office.chartcolorstyle+xml"/>
  <Override PartName="/ppt/charts/style119.xml" ContentType="application/vnd.ms-office.chartstyle+xml"/>
  <Override PartName="/ppt/slides/slide51.xml" ContentType="application/vnd.openxmlformats-officedocument.presentationml.slide+xml"/>
  <Override PartName="/ppt/theme/themeOverride2.xml" ContentType="application/vnd.openxmlformats-officedocument.themeOverride+xml"/>
  <Override PartName="/ppt/charts/chart14.xml" ContentType="application/vnd.openxmlformats-officedocument.drawingml.chart+xml"/>
  <Override PartName="/ppt/charts/chart61.xml" ContentType="application/vnd.openxmlformats-officedocument.drawingml.chart+xml"/>
  <Override PartName="/ppt/charts/style108.xml" ContentType="application/vnd.ms-office.chartstyle+xml"/>
  <Override PartName="/ppt/charts/colors24.xml" ContentType="application/vnd.ms-office.chartcolorstyle+xml"/>
  <Override PartName="/ppt/charts/colors71.xml" ContentType="application/vnd.ms-office.chartcolorstyle+xml"/>
  <Override PartName="/ppt/charts/colors13.xml" ContentType="application/vnd.ms-office.chartcolorstyle+xml"/>
  <Override PartName="/ppt/charts/colors60.xml" ContentType="application/vnd.ms-office.chartcolorstyle+xml"/>
  <Override PartName="/ppt/charts/colors101.xml" ContentType="application/vnd.ms-office.chartcolorstyle+xml"/>
  <Override PartName="/ppt/slides/slide40.xml" ContentType="application/vnd.openxmlformats-officedocument.presentationml.slide+xml"/>
  <Override PartName="/ppt/charts/chart50.xml" ContentType="application/vnd.openxmlformats-officedocument.drawingml.chart+xml"/>
  <Override PartName="/ppt/theme/themeOverride29.xml" ContentType="application/vnd.openxmlformats-officedocument.themeOverride+xml"/>
  <Override PartName="/ppt/theme/themeOverride76.xml" ContentType="application/vnd.openxmlformats-officedocument.themeOverride+xml"/>
  <Override PartName="/ppt/charts/style97.xml" ContentType="application/vnd.ms-office.chartstyle+xml"/>
  <Default Extension="vml" ContentType="application/vnd.openxmlformats-officedocument.vmlDrawing"/>
  <Override PartName="/ppt/theme/themeOverride18.xml" ContentType="application/vnd.openxmlformats-officedocument.themeOverride+xml"/>
  <Override PartName="/ppt/theme/themeOverride65.xml" ContentType="application/vnd.openxmlformats-officedocument.themeOverride+xml"/>
  <Override PartName="/ppt/charts/chart112.xml" ContentType="application/vnd.openxmlformats-officedocument.drawingml.chart+xml"/>
  <Override PartName="/ppt/charts/chart123.xml" ContentType="application/vnd.openxmlformats-officedocument.drawingml.chart+xml"/>
  <Override PartName="/ppt/charts/style39.xml" ContentType="application/vnd.ms-office.chartstyle+xml"/>
  <Override PartName="/ppt/charts/style86.xml" ContentType="application/vnd.ms-office.chartstyle+xml"/>
  <Override PartName="/ppt/charts/style122.xml" ContentType="application/vnd.ms-office.chartstyle+xml"/>
  <Override PartName="/ppt/slides/slide89.xml" ContentType="application/vnd.openxmlformats-officedocument.presentationml.slide+xml"/>
  <Override PartName="/ppt/slides/slide126.xml" ContentType="application/vnd.openxmlformats-officedocument.presentationml.slide+xml"/>
  <Override PartName="/ppt/charts/chart4.xml" ContentType="application/vnd.openxmlformats-officedocument.drawingml.chart+xml"/>
  <Override PartName="/ppt/theme/themeOverride43.xml" ContentType="application/vnd.openxmlformats-officedocument.themeOverride+xml"/>
  <Override PartName="/ppt/theme/themeOverride54.xml" ContentType="application/vnd.openxmlformats-officedocument.themeOverride+xml"/>
  <Override PartName="/ppt/charts/chart99.xml" ContentType="application/vnd.openxmlformats-officedocument.drawingml.chart+xml"/>
  <Override PartName="/ppt/charts/chart101.xml" ContentType="application/vnd.openxmlformats-officedocument.drawingml.chart+xml"/>
  <Override PartName="/ppt/charts/style111.xml" ContentType="application/vnd.ms-office.chartstyle+xml"/>
  <Override PartName="/ppt/charts/style6.xml" ContentType="application/vnd.ms-office.chartstyle+xml"/>
  <Override PartName="/ppt/charts/style28.xml" ContentType="application/vnd.ms-office.chartstyle+xml"/>
  <Override PartName="/ppt/charts/style75.xml" ContentType="application/vnd.ms-office.chartstyle+xml"/>
  <Override PartName="/ppt/slides/slide78.xml" ContentType="application/vnd.openxmlformats-officedocument.presentationml.slide+xml"/>
  <Override PartName="/ppt/slides/slide115.xml" ContentType="application/vnd.openxmlformats-officedocument.presentationml.slide+xml"/>
  <Override PartName="/ppt/theme/themeOverride32.xml" ContentType="application/vnd.openxmlformats-officedocument.themeOverride+xml"/>
  <Override PartName="/ppt/charts/chart88.xml" ContentType="application/vnd.openxmlformats-officedocument.drawingml.chart+xml"/>
  <Override PartName="/docProps/core.xml" ContentType="application/vnd.openxmlformats-package.core-properties+xml"/>
  <Override PartName="/ppt/charts/style17.xml" ContentType="application/vnd.ms-office.chartstyle+xml"/>
  <Override PartName="/ppt/charts/style64.xml" ContentType="application/vnd.ms-office.chartstyle+xml"/>
  <Override PartName="/ppt/charts/colors98.xml" ContentType="application/vnd.ms-office.chartcolorstyle+xml"/>
  <Override PartName="/ppt/charts/colors87.xml" ContentType="application/vnd.ms-office.chartcolorstyle+xml"/>
  <Override PartName="/ppt/charts/style53.xml" ContentType="application/vnd.ms-office.chartstyle+xml"/>
  <Override PartName="/ppt/charts/style100.xml" ContentType="application/vnd.ms-office.chartstyle+xml"/>
  <Override PartName="/ppt/slides/slide6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theme/themeOverride7.xml" ContentType="application/vnd.openxmlformats-officedocument.themeOverride+xml"/>
  <Override PartName="/ppt/theme/themeOverride21.xml" ContentType="application/vnd.openxmlformats-officedocument.themeOverride+xml"/>
  <Override PartName="/ppt/charts/chart77.xml" ContentType="application/vnd.openxmlformats-officedocument.drawingml.chart+xml"/>
  <Override PartName="/ppt/charts/style42.xml" ContentType="application/vnd.ms-office.chartstyle+xml"/>
  <Override PartName="/ppt/charts/colors29.xml" ContentType="application/vnd.ms-office.chartcolorstyle+xml"/>
  <Override PartName="/ppt/charts/colors76.xml" ContentType="application/vnd.ms-office.chartcolorstyle+xml"/>
  <Override PartName="/ppt/charts/colors117.xml" ContentType="application/vnd.ms-office.chartcolorstyle+xml"/>
  <Override PartName="/ppt/charts/colors106.xml" ContentType="application/vnd.ms-office.chartcolorstyle+xml"/>
  <Override PartName="/ppt/slideMasters/slideMaster1.xml" ContentType="application/vnd.openxmlformats-officedocument.presentationml.slideMaster+xml"/>
  <Override PartName="/ppt/slides/slide45.xml" ContentType="application/vnd.openxmlformats-officedocument.presentationml.slide+xml"/>
  <Override PartName="/ppt/slides/slide92.xml" ContentType="application/vnd.openxmlformats-officedocument.presentationml.slide+xml"/>
  <Override PartName="/ppt/theme/themeOverride10.xml" ContentType="application/vnd.openxmlformats-officedocument.themeOverride+xml"/>
  <Override PartName="/ppt/charts/chart19.xml" ContentType="application/vnd.openxmlformats-officedocument.drawingml.chart+xml"/>
  <Override PartName="/ppt/charts/chart55.xml" ContentType="application/vnd.openxmlformats-officedocument.drawingml.chart+xml"/>
  <Override PartName="/ppt/charts/chart66.xml" ContentType="application/vnd.openxmlformats-officedocument.drawingml.chart+xml"/>
  <Override PartName="/ppt/charts/colors18.xml" ContentType="application/vnd.ms-office.chartcolorstyle+xml"/>
  <Override PartName="/ppt/charts/colors65.xml" ContentType="application/vnd.ms-office.chartcolorstyle+xml"/>
  <Override PartName="/ppt/charts/style31.xml" ContentType="application/vnd.ms-office.chartstyle+xml"/>
  <Override PartName="/ppt/slides/slide34.xml" ContentType="application/vnd.openxmlformats-officedocument.presentationml.slide+xml"/>
  <Override PartName="/ppt/slides/slide81.xml" ContentType="application/vnd.openxmlformats-officedocument.presentationml.slide+xml"/>
  <Override PartName="/ppt/charts/chart44.xml" ContentType="application/vnd.openxmlformats-officedocument.drawingml.chart+xml"/>
  <Override PartName="/ppt/charts/chart91.xml" ContentType="application/vnd.openxmlformats-officedocument.drawingml.chart+xml"/>
  <Override PartName="/ppt/charts/style20.xml" ContentType="application/vnd.ms-office.chartstyle+xml"/>
  <Override PartName="/ppt/charts/colors4.xml" ContentType="application/vnd.ms-office.chartcolorstyle+xml"/>
  <Override PartName="/ppt/charts/colors54.xml" ContentType="application/vnd.ms-office.chartcolorstyl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70.xml" ContentType="application/vnd.openxmlformats-officedocument.presentationml.slide+xml"/>
  <Override PartName="/ppt/charts/chart33.xml" ContentType="application/vnd.openxmlformats-officedocument.drawingml.chart+xml"/>
  <Override PartName="/ppt/charts/chart80.xml" ContentType="application/vnd.openxmlformats-officedocument.drawingml.chart+xml"/>
  <Override PartName="/ppt/theme/themeOverride59.xml" ContentType="application/vnd.openxmlformats-officedocument.themeOverride+xml"/>
  <Override PartName="/ppt/charts/chart117.xml" ContentType="application/vnd.openxmlformats-officedocument.drawingml.chart+xml"/>
  <Override PartName="/ppt/charts/colors43.xml" ContentType="application/vnd.ms-office.chartcolorstyle+xml"/>
  <Override PartName="/ppt/charts/colors90.xml" ContentType="application/vnd.ms-office.chartcolorstyle+xml"/>
  <Override PartName="/ppt/charts/colors32.xml" ContentType="application/vnd.ms-office.chartcolorstyle+xml"/>
  <Override PartName="/ppt/charts/colors120.xml" ContentType="application/vnd.ms-office.chartcolorstyle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22.xml" ContentType="application/vnd.openxmlformats-officedocument.drawingml.chart+xml"/>
  <Override PartName="/ppt/theme/themeOverride48.xml" ContentType="application/vnd.openxmlformats-officedocument.themeOverride+xml"/>
  <Override PartName="/ppt/charts/chart106.xml" ContentType="application/vnd.openxmlformats-officedocument.drawingml.chart+xml"/>
  <Override PartName="/ppt/charts/style116.xml" ContentType="application/vnd.ms-office.chartstyle+xml"/>
  <Override PartName="/ppt/charts/style105.xml" ContentType="application/vnd.ms-office.chartstyle+xml"/>
  <Override PartName="/ppt/charts/colors21.xml" ContentType="application/vnd.ms-office.chartcolorstyle+xml"/>
  <Override PartName="/ppt/charts/style69.xml" ContentType="application/vnd.ms-office.chartstyle+xml"/>
  <Override PartName="/ppt/theme/themeOverride37.xml" ContentType="application/vnd.openxmlformats-officedocument.themeOverride+xml"/>
  <Override PartName="/ppt/charts/style58.xml" ContentType="application/vnd.ms-office.chartstyle+xml"/>
  <Override PartName="/ppt/charts/colors10.xml" ContentType="application/vnd.ms-office.chartcolorstyle+xml"/>
  <Override PartName="/ppt/slides/slide109.xml" ContentType="application/vnd.openxmlformats-officedocument.presentationml.slide+xml"/>
  <Override PartName="/ppt/theme/themeOverride15.xml" ContentType="application/vnd.openxmlformats-officedocument.themeOverride+xml"/>
  <Override PartName="/ppt/theme/themeOverride26.xml" ContentType="application/vnd.openxmlformats-officedocument.themeOverride+xml"/>
  <Override PartName="/ppt/theme/themeOverride62.xml" ContentType="application/vnd.openxmlformats-officedocument.themeOverride+xml"/>
  <Override PartName="/ppt/theme/themeOverride73.xml" ContentType="application/vnd.openxmlformats-officedocument.themeOverride+xml"/>
  <Override PartName="/ppt/charts/chart120.xml" ContentType="application/vnd.openxmlformats-officedocument.drawingml.chart+xml"/>
  <Override PartName="/ppt/charts/style47.xml" ContentType="application/vnd.ms-office.chartstyle+xml"/>
  <Override PartName="/ppt/charts/style94.xml" ContentType="application/vnd.ms-office.chartstyle+xml"/>
  <Override PartName="/ppt/slides/slide97.xml" ContentType="application/vnd.openxmlformats-officedocument.presentationml.slide+xml"/>
  <Override PartName="/ppt/charts/chart1.xml" ContentType="application/vnd.openxmlformats-officedocument.drawingml.chart+xml"/>
  <Override PartName="/ppt/theme/themeOverride51.xml" ContentType="application/vnd.openxmlformats-officedocument.themeOverride+xml"/>
  <Override PartName="/ppt/charts/style36.xml" ContentType="application/vnd.ms-office.chartstyle+xml"/>
  <Override PartName="/ppt/charts/style83.xml" ContentType="application/vnd.ms-office.chartstyle+xml"/>
  <Override PartName="/ppt/charts/style25.xml" ContentType="application/vnd.ms-office.chartstyle+xml"/>
  <Override PartName="/ppt/charts/style72.xml" ContentType="application/vnd.ms-office.chartstyle+xml"/>
  <Override PartName="/ppt/charts/colors59.xml" ContentType="application/vnd.ms-office.chartcolorstyle+xml"/>
  <Override PartName="/ppt/charts/style3.xml" ContentType="application/vnd.ms-office.chartstyl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23.xml" ContentType="application/vnd.openxmlformats-officedocument.presentationml.slide+xml"/>
  <Override PartName="/ppt/charts/chart49.xml" ContentType="application/vnd.openxmlformats-officedocument.drawingml.chart+xml"/>
  <Override PartName="/ppt/theme/themeOverride40.xml" ContentType="application/vnd.openxmlformats-officedocument.themeOverride+xml"/>
  <Override PartName="/ppt/charts/chart96.xml" ContentType="application/vnd.openxmlformats-officedocument.drawingml.chart+xml"/>
  <Override PartName="/ppt/charts/style14.xml" ContentType="application/vnd.ms-office.chartstyle+xml"/>
  <Override PartName="/ppt/charts/style61.xml" ContentType="application/vnd.ms-office.chartstyle+xml"/>
  <Override PartName="/ppt/charts/colors9.xml" ContentType="application/vnd.ms-office.chartcolorstyle+xml"/>
  <Override PartName="/ppt/charts/colors48.xml" ContentType="application/vnd.ms-office.chartcolorstyle+xml"/>
  <Override PartName="/ppt/charts/colors95.xml" ContentType="application/vnd.ms-office.chartcolorstyle+xml"/>
  <Override PartName="/ppt/charts/colors125.xml" ContentType="application/vnd.ms-office.chartcolor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64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Layouts/slideLayout5.xml" ContentType="application/vnd.openxmlformats-officedocument.presentationml.slideLayout+xml"/>
  <Override PartName="/ppt/drawings/drawing1.xml" ContentType="application/vnd.openxmlformats-officedocument.drawingml.chartshapes+xml"/>
  <Override PartName="/ppt/charts/chart27.xml" ContentType="application/vnd.openxmlformats-officedocument.drawingml.chart+xml"/>
  <Override PartName="/ppt/charts/chart38.xml" ContentType="application/vnd.openxmlformats-officedocument.drawingml.chart+xml"/>
  <Override PartName="/ppt/charts/chart74.xml" ContentType="application/vnd.openxmlformats-officedocument.drawingml.chart+xml"/>
  <Override PartName="/ppt/charts/chart85.xml" ContentType="application/vnd.openxmlformats-officedocument.drawingml.chart+xml"/>
  <Override PartName="/ppt/charts/style50.xml" ContentType="application/vnd.ms-office.chartstyle+xml"/>
  <Override PartName="/ppt/charts/colors37.xml" ContentType="application/vnd.ms-office.chartcolorstyle+xml"/>
  <Override PartName="/ppt/charts/colors84.xml" ContentType="application/vnd.ms-office.chartcolorstyle+xml"/>
  <Override PartName="/ppt/charts/colors114.xml" ContentType="application/vnd.ms-office.chartcolorstyle+xml"/>
  <Override PartName="/ppt/slides/slide53.xml" ContentType="application/vnd.openxmlformats-officedocument.presentationml.slide+xml"/>
  <Override PartName="/ppt/theme/themeOverride4.xml" ContentType="application/vnd.openxmlformats-officedocument.themeOverride+xml"/>
  <Override PartName="/ppt/charts/chart16.xml" ContentType="application/vnd.openxmlformats-officedocument.drawingml.chart+xml"/>
  <Default Extension="jpeg" ContentType="image/jpeg"/>
  <Override PartName="/ppt/charts/chart63.xml" ContentType="application/vnd.openxmlformats-officedocument.drawingml.chart+xml"/>
  <Override PartName="/ppt/charts/colors26.xml" ContentType="application/vnd.ms-office.chartcolorstyle+xml"/>
  <Override PartName="/ppt/charts/colors73.xml" ContentType="application/vnd.ms-office.chartcolorstyle+xml"/>
  <Override PartName="/ppt/charts/colors15.xml" ContentType="application/vnd.ms-office.chartcolorstyle+xml"/>
  <Override PartName="/ppt/charts/colors62.xml" ContentType="application/vnd.ms-office.chartcolorstyle+xml"/>
  <Override PartName="/ppt/charts/colors103.xml" ContentType="application/vnd.ms-office.chartcolorstyl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charts/chart52.xml" ContentType="application/vnd.openxmlformats-officedocument.drawingml.chart+xml"/>
  <Override PartName="/ppt/theme/themeOverride78.xml" ContentType="application/vnd.openxmlformats-officedocument.themeOverride+xml"/>
  <Override PartName="/ppt/charts/style99.xml" ContentType="application/vnd.ms-office.chartstyle+xml"/>
  <Override PartName="/ppt/charts/colors51.xml" ContentType="application/vnd.ms-office.chartcolorstyle+xml"/>
  <Override PartName="/ppt/slides/slide20.xml" ContentType="application/vnd.openxmlformats-officedocument.presentationml.slide+xml"/>
  <Override PartName="/ppt/charts/chart30.xml" ContentType="application/vnd.openxmlformats-officedocument.drawingml.chart+xml"/>
  <Override PartName="/ppt/charts/chart41.xml" ContentType="application/vnd.openxmlformats-officedocument.drawingml.chart+xml"/>
  <Override PartName="/ppt/theme/themeOverride67.xml" ContentType="application/vnd.openxmlformats-officedocument.themeOverride+xml"/>
  <Override PartName="/ppt/charts/chart125.xml" ContentType="application/vnd.openxmlformats-officedocument.drawingml.chart+xml"/>
  <Override PartName="/ppt/charts/style88.xml" ContentType="application/vnd.ms-office.chartstyle+xml"/>
  <Override PartName="/ppt/charts/style124.xml" ContentType="application/vnd.ms-office.chartstyle+xml"/>
  <Override PartName="/ppt/charts/colors1.xml" ContentType="application/vnd.ms-office.chartcolorstyle+xml"/>
  <Override PartName="/ppt/charts/colors40.xml" ContentType="application/vnd.ms-office.chartcolorstyle+xml"/>
  <Override PartName="/ppt/charts/chart6.xml" ContentType="application/vnd.openxmlformats-officedocument.drawingml.chart+xml"/>
  <Override PartName="/ppt/theme/themeOverride45.xml" ContentType="application/vnd.openxmlformats-officedocument.themeOverride+xml"/>
  <Override PartName="/ppt/theme/themeOverride56.xml" ContentType="application/vnd.openxmlformats-officedocument.themeOverride+xml"/>
  <Override PartName="/ppt/charts/chart103.xml" ContentType="application/vnd.openxmlformats-officedocument.drawingml.chart+xml"/>
  <Override PartName="/ppt/charts/chart114.xml" ContentType="application/vnd.openxmlformats-officedocument.drawingml.chart+xml"/>
  <Override PartName="/ppt/charts/style77.xml" ContentType="application/vnd.ms-office.chartstyle+xml"/>
  <Override PartName="/ppt/charts/style113.xml" ContentType="application/vnd.ms-office.chartstyle+xml"/>
  <Override PartName="/ppt/charts/style8.xml" ContentType="application/vnd.ms-office.chartstyle+xml"/>
  <Override PartName="/ppt/slides/slide117.xml" ContentType="application/vnd.openxmlformats-officedocument.presentationml.slide+xml"/>
  <Override PartName="/ppt/theme/themeOverride34.xml" ContentType="application/vnd.openxmlformats-officedocument.themeOverride+xml"/>
  <Override PartName="/ppt/theme/themeOverride81.xml" ContentType="application/vnd.openxmlformats-officedocument.themeOverride+xml"/>
  <Override PartName="/ppt/charts/style19.xml" ContentType="application/vnd.ms-office.chartstyle+xml"/>
  <Override PartName="/ppt/charts/style66.xml" ContentType="application/vnd.ms-office.chartstyle+xml"/>
  <Override PartName="/ppt/charts/style55.xml" ContentType="application/vnd.ms-office.chartstyle+xml"/>
  <Override PartName="/ppt/charts/style102.xml" ContentType="application/vnd.ms-office.chartstyle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slides/slide106.xml" ContentType="application/vnd.openxmlformats-officedocument.presentationml.slide+xml"/>
  <Override PartName="/ppt/theme/themeOverride9.xml" ContentType="application/vnd.openxmlformats-officedocument.themeOverride+xml"/>
  <Override PartName="/ppt/theme/themeOverride23.xml" ContentType="application/vnd.openxmlformats-officedocument.themeOverride+xml"/>
  <Override PartName="/ppt/charts/chart79.xml" ContentType="application/vnd.openxmlformats-officedocument.drawingml.chart+xml"/>
  <Override PartName="/ppt/theme/themeOverride70.xml" ContentType="application/vnd.openxmlformats-officedocument.themeOverride+xml"/>
  <Override PartName="/ppt/charts/colors108.xml" ContentType="application/vnd.ms-office.chartcolorstyle+xml"/>
  <Override PartName="/ppt/charts/style44.xml" ContentType="application/vnd.ms-office.chartstyle+xml"/>
  <Override PartName="/ppt/charts/style91.xml" ContentType="application/vnd.ms-office.chartstyle+xml"/>
  <Override PartName="/ppt/charts/colors89.xml" ContentType="application/vnd.ms-office.chartcolorstyle+xml"/>
  <Override PartName="/ppt/charts/colors78.xml" ContentType="application/vnd.ms-office.chartcolorstyle+xml"/>
  <Override PartName="/ppt/charts/colors119.xml" ContentType="application/vnd.ms-office.chartcolorstyle+xml"/>
  <Override PartName="/ppt/slides/slide58.xml" ContentType="application/vnd.openxmlformats-officedocument.presentationml.slide+xml"/>
  <Override PartName="/ppt/theme/themeOverride12.xml" ContentType="application/vnd.openxmlformats-officedocument.themeOverride+xml"/>
  <Override PartName="/ppt/charts/chart57.xml" ContentType="application/vnd.openxmlformats-officedocument.drawingml.chart+xml"/>
  <Override PartName="/ppt/charts/colors67.xml" ContentType="application/vnd.ms-office.chartcolorstyle+xml"/>
  <Override PartName="/ppt/slides/slide36.xml" ContentType="application/vnd.openxmlformats-officedocument.presentationml.slide+xml"/>
  <Override PartName="/ppt/slides/slide83.xml" ContentType="application/vnd.openxmlformats-officedocument.presentationml.slide+xml"/>
  <Override PartName="/ppt/charts/style22.xml" ContentType="application/vnd.ms-office.chartstyle+xml"/>
  <Override PartName="/ppt/charts/colors6.xml" ContentType="application/vnd.ms-office.chartcolorstyle+xml"/>
  <Override PartName="/ppt/charts/chart35.xml" ContentType="application/vnd.openxmlformats-officedocument.drawingml.chart+xml"/>
  <Override PartName="/ppt/charts/chart82.xml" ContentType="application/vnd.openxmlformats-officedocument.drawingml.chart+xml"/>
  <Override PartName="/ppt/charts/chart119.xml" ContentType="application/vnd.openxmlformats-officedocument.drawingml.chart+xml"/>
  <Override PartName="/ppt/charts/colors45.xml" ContentType="application/vnd.ms-office.chartcolorstyle+xml"/>
  <Override PartName="/ppt/charts/colors92.xml" ContentType="application/vnd.ms-office.chartcolorstyle+xml"/>
  <Override PartName="/ppt/charts/colors122.xml" ContentType="application/vnd.ms-office.chartcolorstyle+xml"/>
  <Override PartName="/ppt/slides/slide14.xml" ContentType="application/vnd.openxmlformats-officedocument.presentationml.slide+xml"/>
  <Override PartName="/ppt/slides/slide61.xml" ContentType="application/vnd.openxmlformats-officedocument.presentationml.slide+xml"/>
  <Override PartName="/ppt/theme/themeOverride1.xml" ContentType="application/vnd.openxmlformats-officedocument.themeOverride+xml"/>
  <Override PartName="/ppt/charts/chart13.xml" ContentType="application/vnd.openxmlformats-officedocument.drawingml.chart+xml"/>
  <Override PartName="/ppt/charts/chart60.xml" ContentType="application/vnd.openxmlformats-officedocument.drawingml.chart+xml"/>
  <Override PartName="/ppt/charts/style118.xml" ContentType="application/vnd.ms-office.chartstyle+xml"/>
  <Override PartName="/ppt/charts/colors23.xml" ContentType="application/vnd.ms-office.chartcolorstyle+xml"/>
  <Override PartName="/ppt/charts/colors70.xml" ContentType="application/vnd.ms-office.chartcolorstyle+xml"/>
  <Override PartName="/ppt/charts/colors100.xml" ContentType="application/vnd.ms-office.chartcolorstyle+xml"/>
  <Override PartName="/ppt/tableStyles.xml" ContentType="application/vnd.openxmlformats-officedocument.presentationml.tableStyles+xml"/>
  <Override PartName="/ppt/theme/themeOverride28.xml" ContentType="application/vnd.openxmlformats-officedocument.themeOverride+xml"/>
  <Override PartName="/ppt/theme/themeOverride75.xml" ContentType="application/vnd.openxmlformats-officedocument.themeOverride+xml"/>
  <Override PartName="/ppt/charts/chart122.xml" ContentType="application/vnd.openxmlformats-officedocument.drawingml.chart+xml"/>
  <Override PartName="/ppt/slides/slide99.xml" ContentType="application/vnd.openxmlformats-officedocument.presentationml.slide+xml"/>
  <Override PartName="/ppt/theme/themeOverride53.xml" ContentType="application/vnd.openxmlformats-officedocument.themeOverride+xml"/>
  <Override PartName="/ppt/charts/style5.xml" ContentType="application/vnd.ms-office.chartstyle+xml"/>
  <Override PartName="/ppt/charts/style38.xml" ContentType="application/vnd.ms-office.chartstyle+xml"/>
  <Override PartName="/ppt/charts/style85.xml" ContentType="application/vnd.ms-office.chartstyle+xml"/>
  <Override PartName="/ppt/charts/style121.xml" ContentType="application/vnd.ms-office.chartstyle+xml"/>
  <Override PartName="/ppt/slides/slide77.xml" ContentType="application/vnd.openxmlformats-officedocument.presentationml.slide+xml"/>
  <Override PartName="/ppt/slides/slide125.xml" ContentType="application/vnd.openxmlformats-officedocument.presentationml.slide+xml"/>
  <Override PartName="/ppt/charts/chart98.xml" ContentType="application/vnd.openxmlformats-officedocument.drawingml.chart+xml"/>
  <Override PartName="/ppt/charts/chart100.xml" ContentType="application/vnd.openxmlformats-officedocument.drawingml.chart+xml"/>
  <Override PartName="/ppt/charts/style16.xml" ContentType="application/vnd.ms-office.chartstyle+xml"/>
  <Override PartName="/ppt/charts/style63.xml" ContentType="application/vnd.ms-office.chartstyle+xml"/>
  <Override PartName="/ppt/slides/slide5.xml" ContentType="application/vnd.openxmlformats-officedocument.presentationml.slide+xml"/>
  <Override PartName="/ppt/slides/slide103.xml" ContentType="application/vnd.openxmlformats-officedocument.presentationml.slide+xml"/>
  <Override PartName="/ppt/slideLayouts/slideLayout7.xml" ContentType="application/vnd.openxmlformats-officedocument.presentationml.slideLayout+xml"/>
  <Override PartName="/ppt/charts/chart29.xml" ContentType="application/vnd.openxmlformats-officedocument.drawingml.chart+xml"/>
  <Override PartName="/ppt/theme/themeOverride31.xml" ContentType="application/vnd.openxmlformats-officedocument.themeOverride+xml"/>
  <Override PartName="/ppt/charts/chart76.xml" ContentType="application/vnd.openxmlformats-officedocument.drawingml.chart+xml"/>
  <Override PartName="/ppt/charts/colors39.xml" ContentType="application/vnd.ms-office.chartcolorstyle+xml"/>
  <Override PartName="/ppt/charts/colors86.xml" ContentType="application/vnd.ms-office.chartcolorstyle+xml"/>
  <Override PartName="/ppt/charts/colors116.xml" ContentType="application/vnd.ms-office.chartcolorstyle+xml"/>
  <Override PartName="/ppt/slides/slide55.xml" ContentType="application/vnd.openxmlformats-officedocument.presentationml.slide+xml"/>
  <Override PartName="/ppt/charts/colors17.xml" ContentType="application/vnd.ms-office.chartcolorstyle+xml"/>
  <Override PartName="/ppt/charts/colors64.xml" ContentType="application/vnd.ms-office.chartcolorstyle+xml"/>
  <Override PartName="/ppt/charts/style41.xml" ContentType="application/vnd.ms-office.chartstyle+xml"/>
  <Override PartName="/ppt/slides/slide33.xml" ContentType="application/vnd.openxmlformats-officedocument.presentationml.slide+xml"/>
  <Override PartName="/ppt/slides/slide80.xml" ContentType="application/vnd.openxmlformats-officedocument.presentationml.slide+xml"/>
  <Override PartName="/ppt/charts/chart54.xml" ContentType="application/vnd.openxmlformats-officedocument.drawingml.chart+xml"/>
  <Override PartName="/ppt/presentation.xml" ContentType="application/vnd.openxmlformats-officedocument.presentationml.presentation.main+xml"/>
  <Override PartName="/ppt/charts/chart32.xml" ContentType="application/vnd.openxmlformats-officedocument.drawingml.chart+xml"/>
  <Override PartName="/ppt/theme/themeOverride69.xml" ContentType="application/vnd.openxmlformats-officedocument.themeOverride+xml"/>
  <Override PartName="/docProps/app.xml" ContentType="application/vnd.openxmlformats-officedocument.extended-properties+xml"/>
  <Override PartName="/ppt/charts/colors42.xml" ContentType="application/vnd.ms-office.chartcolorstyle+xml"/>
  <Override PartName="/ppt/charts/colors3.xml" ContentType="application/vnd.ms-office.chartcolorstyle+xml"/>
  <Override PartName="/ppt/slides/slide11.xml" ContentType="application/vnd.openxmlformats-officedocument.presentationml.slide+xml"/>
  <Override PartName="/ppt/charts/chart8.xml" ContentType="application/vnd.openxmlformats-officedocument.drawingml.chart+xml"/>
  <Override PartName="/ppt/theme/themeOverride47.xml" ContentType="application/vnd.openxmlformats-officedocument.themeOverride+xml"/>
  <Override PartName="/ppt/charts/chart116.xml" ContentType="application/vnd.openxmlformats-officedocument.drawingml.chart+xml"/>
  <Override PartName="/ppt/charts/style79.xml" ContentType="application/vnd.ms-office.chartstyle+xml"/>
  <Override PartName="/ppt/charts/style115.xml" ContentType="application/vnd.ms-office.chartstyle+xml"/>
  <Override PartName="/ppt/slides/slide119.xml" ContentType="application/vnd.openxmlformats-officedocument.presentationml.slide+xml"/>
  <Override PartName="/ppt/slideLayouts/slideLayout10.xml" ContentType="application/vnd.openxmlformats-officedocument.presentationml.slideLayout+xml"/>
  <Override PartName="/ppt/charts/chart10.xml" ContentType="application/vnd.openxmlformats-officedocument.drawingml.chart+xml"/>
  <Override PartName="/ppt/charts/colors20.xml" ContentType="application/vnd.ms-office.chartcolorstyle+xml"/>
  <Override PartName="/ppt/theme/themeOverride25.xml" ContentType="application/vnd.openxmlformats-officedocument.themeOverride+xml"/>
  <Override PartName="/ppt/theme/themeOverride72.xml" ContentType="application/vnd.openxmlformats-officedocument.themeOverride+xml"/>
  <Override PartName="/ppt/charts/style57.xml" ContentType="application/vnd.ms-office.chartstyle+xml"/>
  <Override PartName="/ppt/slides/slide49.xml" ContentType="application/vnd.openxmlformats-officedocument.presentationml.slide+xml"/>
  <Override PartName="/ppt/slides/slide96.xml" ContentType="application/vnd.openxmlformats-officedocument.presentationml.slide+xml"/>
  <Override PartName="/ppt/charts/style35.xml" ContentType="application/vnd.ms-office.chartstyle+xml"/>
  <Override PartName="/ppt/charts/style82.xml" ContentType="application/vnd.ms-office.chartstyle+xml"/>
  <Override PartName="/ppt/slides/slide122.xml" ContentType="application/vnd.openxmlformats-officedocument.presentationml.slide+xml"/>
  <Override PartName="/ppt/charts/chart48.xml" ContentType="application/vnd.openxmlformats-officedocument.drawingml.chart+xml"/>
  <Override PartName="/ppt/theme/themeOverride50.xml" ContentType="application/vnd.openxmlformats-officedocument.themeOverride+xml"/>
  <Override PartName="/ppt/charts/chart95.xml" ContentType="application/vnd.openxmlformats-officedocument.drawingml.chart+xml"/>
  <Override PartName="/ppt/charts/colors58.xml" ContentType="application/vnd.ms-office.chartcolorstyle+xml"/>
  <Override PartName="/ppt/charts/style2.xml" ContentType="application/vnd.ms-office.chartstyle+xml"/>
  <Override PartName="/ppt/slides/slide27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charts/colors36.xml" ContentType="application/vnd.ms-office.chartcolorstyle+xml"/>
  <Override PartName="/ppt/charts/colors83.xml" ContentType="application/vnd.ms-office.chartcolorstyle+xml"/>
  <Override PartName="/ppt/charts/style13.xml" ContentType="application/vnd.ms-office.chartstyle+xml"/>
  <Override PartName="/ppt/charts/style60.xml" ContentType="application/vnd.ms-office.chartstyle+xml"/>
  <Override PartName="/ppt/slides/slide2.xml" ContentType="application/vnd.openxmlformats-officedocument.presentationml.slide+xml"/>
  <Override PartName="/ppt/slides/slide52.xml" ContentType="application/vnd.openxmlformats-officedocument.presentationml.slide+xml"/>
  <Override PartName="/ppt/slides/slide100.xml" ContentType="application/vnd.openxmlformats-officedocument.presentationml.slide+xml"/>
  <Override PartName="/ppt/charts/chart26.xml" ContentType="application/vnd.openxmlformats-officedocument.drawingml.chart+xml"/>
  <Override PartName="/ppt/charts/chart73.xml" ContentType="application/vnd.openxmlformats-officedocument.drawingml.chart+xml"/>
  <Override PartName="/ppt/charts/colors113.xml" ContentType="application/vnd.ms-office.chartcolorstyle+xml"/>
  <Override PartName="/ppt/charts/chart51.xml" ContentType="application/vnd.openxmlformats-officedocument.drawingml.chart+xml"/>
  <Override PartName="/ppt/charts/colors14.xml" ContentType="application/vnd.ms-office.chartcolorstyle+xml"/>
  <Override PartName="/ppt/charts/colors61.xml" ContentType="application/vnd.ms-office.chartcolorstyle+xml"/>
  <Override PartName="/ppt/charts/style109.xml" ContentType="application/vnd.ms-office.chartstyle+xml"/>
  <Override PartName="/ppt/slides/slide30.xml" ContentType="application/vnd.openxmlformats-officedocument.presentationml.slide+xml"/>
  <Override PartName="/ppt/theme/themeOverride19.xml" ContentType="application/vnd.openxmlformats-officedocument.themeOverride+xml"/>
  <Override PartName="/ppt/theme/themeOverride66.xml" ContentType="application/vnd.openxmlformats-officedocument.themeOverride+xml"/>
  <Override PartName="/ppt/charts/style98.xml" ContentType="application/vnd.ms-office.chartstyle+xml"/>
  <Override PartName="/ppt/charts/chart113.xml" ContentType="application/vnd.openxmlformats-officedocument.drawingml.chart+xml"/>
  <Override PartName="/ppt/charts/style29.xml" ContentType="application/vnd.ms-office.chartstyle+xml"/>
  <Override PartName="/ppt/charts/style76.xml" ContentType="application/vnd.ms-office.chartstyle+xml"/>
  <Override PartName="/ppt/charts/chart5.xml" ContentType="application/vnd.openxmlformats-officedocument.drawingml.chart+xml"/>
  <Override PartName="/ppt/theme/themeOverride44.xml" ContentType="application/vnd.openxmlformats-officedocument.themeOverride+xml"/>
  <Override PartName="/ppt/charts/colors99.xml" ContentType="application/vnd.ms-office.chartcolorstyle+xml"/>
  <Override PartName="/ppt/charts/style112.xml" ContentType="application/vnd.ms-office.chartstyle+xml"/>
  <Override PartName="/ppt/slides/slide68.xml" ContentType="application/vnd.openxmlformats-officedocument.presentationml.slide+xml"/>
  <Override PartName="/ppt/slides/slide116.xml" ContentType="application/vnd.openxmlformats-officedocument.presentationml.slide+xml"/>
  <Override PartName="/ppt/theme/themeOverride22.xml" ContentType="application/vnd.openxmlformats-officedocument.themeOverride+xml"/>
  <Override PartName="/ppt/charts/chart89.xml" ContentType="application/vnd.openxmlformats-officedocument.drawingml.chart+xml"/>
  <Override PartName="/ppt/charts/style54.xml" ContentType="application/vnd.ms-office.chartstyle+xml"/>
  <Override PartName="/ppt/theme/themeOverride8.xml" ContentType="application/vnd.openxmlformats-officedocument.themeOverride+xml"/>
  <Override PartName="/ppt/charts/chart67.xml" ContentType="application/vnd.openxmlformats-officedocument.drawingml.chart+xml"/>
  <Override PartName="/ppt/charts/colors77.xml" ContentType="application/vnd.ms-office.chartcolorstyle+xml"/>
  <Override PartName="/ppt/charts/colors107.xml" ContentType="application/vnd.ms-office.chartcolorstyle+xml"/>
  <Override PartName="/ppt/charts/style32.xml" ContentType="application/vnd.ms-office.chartstyle+xml"/>
  <Override PartName="/ppt/slides/slide46.xml" ContentType="application/vnd.openxmlformats-officedocument.presentationml.slide+xml"/>
  <Override PartName="/ppt/slides/slide93.xml" ContentType="application/vnd.openxmlformats-officedocument.presentationml.slide+xml"/>
  <Override PartName="/ppt/charts/colors55.xml" ContentType="application/vnd.ms-office.chartcolorstyle+xml"/>
  <Override PartName="/ppt/slides/slide24.xml" ContentType="application/vnd.openxmlformats-officedocument.presentationml.slide+xml"/>
  <Override PartName="/ppt/slides/slide71.xml" ContentType="application/vnd.openxmlformats-officedocument.presentationml.slide+xml"/>
  <Override PartName="/ppt/charts/chart45.xml" ContentType="application/vnd.openxmlformats-officedocument.drawingml.chart+xml"/>
  <Override PartName="/ppt/charts/chart92.xml" ContentType="application/vnd.openxmlformats-officedocument.drawingml.chart+xml"/>
  <Override PartName="/ppt/charts/style10.xml" ContentType="application/vnd.ms-office.chartstyle+xml"/>
  <Override PartName="/ppt/slideLayouts/slideLayout1.xml" ContentType="application/vnd.openxmlformats-officedocument.presentationml.slideLayout+xml"/>
  <Override PartName="/ppt/charts/chart23.xml" ContentType="application/vnd.openxmlformats-officedocument.drawingml.chart+xml"/>
  <Override PartName="/ppt/charts/chart70.xml" ContentType="application/vnd.openxmlformats-officedocument.drawingml.chart+xml"/>
  <Override PartName="/ppt/charts/chart107.xml" ContentType="application/vnd.openxmlformats-officedocument.drawingml.chart+xml"/>
  <Override PartName="/ppt/charts/colors33.xml" ContentType="application/vnd.ms-office.chartcolorstyle+xml"/>
  <Override PartName="/ppt/charts/colors80.xml" ContentType="application/vnd.ms-office.chartcolorstyle+xml"/>
  <Override PartName="/ppt/charts/colors110.xml" ContentType="application/vnd.ms-office.chartcolorstyle+xml"/>
  <Override PartName="/ppt/theme/themeOverride38.xml" ContentType="application/vnd.openxmlformats-officedocument.themeOverride+xml"/>
  <Override PartName="/ppt/charts/colors11.xml" ContentType="application/vnd.ms-office.chartcolorstyle+xml"/>
  <Override PartName="/ppt/charts/style106.xml" ContentType="application/vnd.ms-office.chartstyle+xml"/>
  <Override PartName="/ppt/charts/style48.xml" ContentType="application/vnd.ms-office.chartstyle+xml"/>
  <Override PartName="/ppt/charts/style95.xml" ContentType="application/vnd.ms-office.chartstyle+xml"/>
  <Override PartName="/ppt/theme/themeOverride16.xml" ContentType="application/vnd.openxmlformats-officedocument.themeOverride+xml"/>
  <Override PartName="/ppt/theme/themeOverride63.xml" ContentType="application/vnd.openxmlformats-officedocument.themeOverride+xml"/>
  <Override PartName="/ppt/charts/chart110.xml" ContentType="application/vnd.openxmlformats-officedocument.drawingml.chart+xml"/>
  <Override PartName="/ppt/slides/slide87.xml" ContentType="application/vnd.openxmlformats-officedocument.presentationml.slide+xml"/>
  <Override PartName="/ppt/charts/chart2.xml" ContentType="application/vnd.openxmlformats-officedocument.drawingml.chart+xml"/>
  <Override PartName="/ppt/theme/themeOverride41.xml" ContentType="application/vnd.openxmlformats-officedocument.themeOverride+xml"/>
  <Override PartName="/ppt/charts/style26.xml" ContentType="application/vnd.ms-office.chartstyle+xml"/>
  <Override PartName="/ppt/charts/style73.xml" ContentType="application/vnd.ms-office.chartstyle+xml"/>
  <Override PartName="/ppt/slides/slide113.xml" ContentType="application/vnd.openxmlformats-officedocument.presentationml.slide+xml"/>
  <Override PartName="/ppt/charts/chart39.xml" ContentType="application/vnd.openxmlformats-officedocument.drawingml.chart+xml"/>
  <Override PartName="/ppt/charts/chart86.xml" ContentType="application/vnd.openxmlformats-officedocument.drawingml.chart+xml"/>
  <Override PartName="/ppt/charts/colors49.xml" ContentType="application/vnd.ms-office.chartcolorstyle+xml"/>
  <Override PartName="/ppt/charts/colors96.xml" ContentType="application/vnd.ms-office.chartcolorstyle+xml"/>
  <Override PartName="/ppt/charts/colors126.xml" ContentType="application/vnd.ms-office.chartcolorstyle+xml"/>
  <Override PartName="/ppt/charts/style51.xml" ContentType="application/vnd.ms-office.chartstyle+xml"/>
  <Override PartName="/ppt/slides/slide18.xml" ContentType="application/vnd.openxmlformats-officedocument.presentationml.slide+xml"/>
  <Override PartName="/ppt/slides/slide65.xml" ContentType="application/vnd.openxmlformats-officedocument.presentationml.slide+xml"/>
  <Override PartName="/ppt/theme/themeOverride5.xml" ContentType="application/vnd.openxmlformats-officedocument.themeOverride+xml"/>
  <Override PartName="/ppt/drawings/drawing2.xml" ContentType="application/vnd.openxmlformats-officedocument.drawingml.chartshapes+xml"/>
  <Override PartName="/ppt/charts/colors27.xml" ContentType="application/vnd.ms-office.chartcolorstyle+xml"/>
  <Override PartName="/ppt/charts/colors74.xml" ContentType="application/vnd.ms-office.chartcolorstyle+xml"/>
  <Override PartName="/ppt/charts/colors104.xml" ContentType="application/vnd.ms-office.chartcolorstyle+xml"/>
  <Override PartName="/ppt/slides/slide43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charts/chart17.xml" ContentType="application/vnd.openxmlformats-officedocument.drawingml.chart+xml"/>
  <Override PartName="/ppt/charts/chart64.xml" ContentType="application/vnd.openxmlformats-officedocument.drawingml.chart+xml"/>
  <Override PartName="/ppt/charts/chart42.xml" ContentType="application/vnd.openxmlformats-officedocument.drawingml.chart+xml"/>
  <Override PartName="/ppt/theme/themeOverride79.xml" ContentType="application/vnd.openxmlformats-officedocument.themeOverride+xml"/>
  <Override PartName="/ppt/charts/chart126.xml" ContentType="application/vnd.openxmlformats-officedocument.drawingml.chart+xml"/>
  <Override PartName="/ppt/charts/colors52.xml" ContentType="application/vnd.ms-office.chartcolorstyle+xml"/>
  <Override PartName="/ppt/slides/slide21.xml" ContentType="application/vnd.openxmlformats-officedocument.presentationml.slide+xml"/>
  <Override PartName="/ppt/theme/themeOverride57.xml" ContentType="application/vnd.openxmlformats-officedocument.themeOverride+xml"/>
  <Override PartName="/ppt/charts/colors30.xml" ContentType="application/vnd.ms-office.chartcolorstyle+xml"/>
  <Override PartName="/ppt/charts/style89.xml" ContentType="application/vnd.ms-office.chartstyle+xml"/>
  <Override PartName="/ppt/charts/style125.xml" ContentType="application/vnd.ms-office.chartstyle+xml"/>
  <Override PartName="/ppt/charts/chart20.xml" ContentType="application/vnd.openxmlformats-officedocument.drawingml.chart+xml"/>
  <Override PartName="/ppt/charts/chart104.xml" ContentType="application/vnd.openxmlformats-officedocument.drawingml.chart+xml"/>
  <Override PartName="/ppt/charts/style9.xml" ContentType="application/vnd.ms-office.chartstyle+xml"/>
  <Override PartName="/ppt/charts/style67.xml" ContentType="application/vnd.ms-office.chartstyle+xml"/>
  <Override PartName="/ppt/charts/style103.xml" ContentType="application/vnd.ms-office.chartstyle+xml"/>
  <Override PartName="/ppt/theme/themeOverride35.xml" ContentType="application/vnd.openxmlformats-officedocument.themeOverride+xml"/>
  <Override PartName="/ppt/theme/themeOverride82.xml" ContentType="application/vnd.openxmlformats-officedocument.themeOverr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1" r:id="rId2"/>
    <p:sldId id="332" r:id="rId3"/>
    <p:sldId id="312" r:id="rId4"/>
    <p:sldId id="466" r:id="rId5"/>
    <p:sldId id="467" r:id="rId6"/>
    <p:sldId id="468" r:id="rId7"/>
    <p:sldId id="469" r:id="rId8"/>
    <p:sldId id="470" r:id="rId9"/>
    <p:sldId id="471" r:id="rId10"/>
    <p:sldId id="472" r:id="rId11"/>
    <p:sldId id="473" r:id="rId12"/>
    <p:sldId id="474" r:id="rId13"/>
    <p:sldId id="475" r:id="rId14"/>
    <p:sldId id="314" r:id="rId15"/>
    <p:sldId id="293" r:id="rId16"/>
    <p:sldId id="294" r:id="rId17"/>
    <p:sldId id="315" r:id="rId18"/>
    <p:sldId id="348" r:id="rId19"/>
    <p:sldId id="313" r:id="rId20"/>
    <p:sldId id="464" r:id="rId21"/>
    <p:sldId id="327" r:id="rId22"/>
    <p:sldId id="456" r:id="rId23"/>
    <p:sldId id="350" r:id="rId24"/>
    <p:sldId id="318" r:id="rId25"/>
    <p:sldId id="476" r:id="rId26"/>
    <p:sldId id="477" r:id="rId27"/>
    <p:sldId id="478" r:id="rId28"/>
    <p:sldId id="479" r:id="rId29"/>
    <p:sldId id="480" r:id="rId30"/>
    <p:sldId id="481" r:id="rId31"/>
    <p:sldId id="482" r:id="rId32"/>
    <p:sldId id="323" r:id="rId33"/>
    <p:sldId id="329" r:id="rId34"/>
    <p:sldId id="333" r:id="rId35"/>
    <p:sldId id="336" r:id="rId36"/>
    <p:sldId id="335" r:id="rId37"/>
    <p:sldId id="483" r:id="rId38"/>
    <p:sldId id="484" r:id="rId39"/>
    <p:sldId id="485" r:id="rId40"/>
    <p:sldId id="307" r:id="rId41"/>
    <p:sldId id="267" r:id="rId42"/>
    <p:sldId id="275" r:id="rId43"/>
    <p:sldId id="274" r:id="rId44"/>
    <p:sldId id="308" r:id="rId45"/>
    <p:sldId id="270" r:id="rId46"/>
    <p:sldId id="278" r:id="rId47"/>
    <p:sldId id="279" r:id="rId48"/>
    <p:sldId id="305" r:id="rId49"/>
    <p:sldId id="306" r:id="rId50"/>
    <p:sldId id="280" r:id="rId51"/>
    <p:sldId id="360" r:id="rId52"/>
    <p:sldId id="319" r:id="rId53"/>
    <p:sldId id="361" r:id="rId54"/>
    <p:sldId id="265" r:id="rId55"/>
    <p:sldId id="266" r:id="rId56"/>
    <p:sldId id="356" r:id="rId57"/>
    <p:sldId id="358" r:id="rId58"/>
    <p:sldId id="357" r:id="rId59"/>
    <p:sldId id="261" r:id="rId60"/>
    <p:sldId id="342" r:id="rId61"/>
    <p:sldId id="262" r:id="rId62"/>
    <p:sldId id="347" r:id="rId63"/>
    <p:sldId id="364" r:id="rId64"/>
    <p:sldId id="365" r:id="rId65"/>
    <p:sldId id="366" r:id="rId66"/>
    <p:sldId id="367" r:id="rId67"/>
    <p:sldId id="368" r:id="rId68"/>
    <p:sldId id="371" r:id="rId69"/>
    <p:sldId id="369" r:id="rId70"/>
    <p:sldId id="373" r:id="rId71"/>
    <p:sldId id="370" r:id="rId72"/>
    <p:sldId id="491" r:id="rId73"/>
    <p:sldId id="492" r:id="rId74"/>
    <p:sldId id="493" r:id="rId75"/>
    <p:sldId id="494" r:id="rId76"/>
    <p:sldId id="495" r:id="rId77"/>
    <p:sldId id="379" r:id="rId78"/>
    <p:sldId id="382" r:id="rId79"/>
    <p:sldId id="490" r:id="rId80"/>
    <p:sldId id="489" r:id="rId81"/>
    <p:sldId id="381" r:id="rId82"/>
    <p:sldId id="383" r:id="rId83"/>
    <p:sldId id="384" r:id="rId84"/>
    <p:sldId id="376" r:id="rId85"/>
    <p:sldId id="385" r:id="rId86"/>
    <p:sldId id="377" r:id="rId87"/>
    <p:sldId id="415" r:id="rId88"/>
    <p:sldId id="455" r:id="rId89"/>
    <p:sldId id="378" r:id="rId90"/>
    <p:sldId id="386" r:id="rId91"/>
    <p:sldId id="428" r:id="rId92"/>
    <p:sldId id="417" r:id="rId93"/>
    <p:sldId id="418" r:id="rId94"/>
    <p:sldId id="416" r:id="rId95"/>
    <p:sldId id="419" r:id="rId96"/>
    <p:sldId id="424" r:id="rId97"/>
    <p:sldId id="423" r:id="rId98"/>
    <p:sldId id="422" r:id="rId99"/>
    <p:sldId id="421" r:id="rId100"/>
    <p:sldId id="420" r:id="rId101"/>
    <p:sldId id="425" r:id="rId102"/>
    <p:sldId id="426" r:id="rId103"/>
    <p:sldId id="453" r:id="rId104"/>
    <p:sldId id="458" r:id="rId105"/>
    <p:sldId id="409" r:id="rId106"/>
    <p:sldId id="408" r:id="rId107"/>
    <p:sldId id="488" r:id="rId108"/>
    <p:sldId id="411" r:id="rId109"/>
    <p:sldId id="496" r:id="rId110"/>
    <p:sldId id="498" r:id="rId111"/>
    <p:sldId id="497" r:id="rId112"/>
    <p:sldId id="440" r:id="rId113"/>
    <p:sldId id="441" r:id="rId114"/>
    <p:sldId id="442" r:id="rId115"/>
    <p:sldId id="443" r:id="rId116"/>
    <p:sldId id="444" r:id="rId117"/>
    <p:sldId id="445" r:id="rId118"/>
    <p:sldId id="446" r:id="rId119"/>
    <p:sldId id="447" r:id="rId120"/>
    <p:sldId id="448" r:id="rId121"/>
    <p:sldId id="449" r:id="rId122"/>
    <p:sldId id="450" r:id="rId123"/>
    <p:sldId id="451" r:id="rId124"/>
    <p:sldId id="452" r:id="rId125"/>
    <p:sldId id="400" r:id="rId126"/>
    <p:sldId id="487" r:id="rId127"/>
    <p:sldId id="399" r:id="rId12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FF9900"/>
    <a:srgbClr val="D2ECB6"/>
    <a:srgbClr val="CC00CC"/>
    <a:srgbClr val="D60093"/>
    <a:srgbClr val="FF66FF"/>
    <a:srgbClr val="00FFFF"/>
    <a:srgbClr val="CCEC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1250" autoAdjust="0"/>
    <p:restoredTop sz="94660"/>
  </p:normalViewPr>
  <p:slideViewPr>
    <p:cSldViewPr snapToGrid="0">
      <p:cViewPr>
        <p:scale>
          <a:sx n="75" d="100"/>
          <a:sy n="75" d="100"/>
        </p:scale>
        <p:origin x="-690" y="-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26" Type="http://schemas.openxmlformats.org/officeDocument/2006/relationships/slide" Target="slides/slide12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12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3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theme" Target="theme/theme1.xml"/><Relationship Id="rId61" Type="http://schemas.openxmlformats.org/officeDocument/2006/relationships/slide" Target="slides/slide60.xml"/><Relationship Id="rId82" Type="http://schemas.openxmlformats.org/officeDocument/2006/relationships/slide" Target="slides/slide8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file:///C:\Users\Anne-Michele\Documents\Doc%20PAM%20B&#233;nin\1707_229_CFSVA\4_OutputTables\RESULTAT_171018CORR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openxmlformats.org/officeDocument/2006/relationships/package" Target="../embeddings/Feuille_Microsoft_Office_Excel1.xlsx"/><Relationship Id="rId1" Type="http://schemas.openxmlformats.org/officeDocument/2006/relationships/themeOverride" Target="../theme/themeOverride1.xml"/><Relationship Id="rId4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ColorStyle" Target="colors3.xml"/><Relationship Id="rId2" Type="http://schemas.openxmlformats.org/officeDocument/2006/relationships/package" Target="../embeddings/Feuille_Microsoft_Office_Excel2.xlsx"/><Relationship Id="rId1" Type="http://schemas.openxmlformats.org/officeDocument/2006/relationships/themeOverride" Target="../theme/themeOverride2.xml"/><Relationship Id="rId4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ColorStyle" Target="colors4.xml"/><Relationship Id="rId2" Type="http://schemas.openxmlformats.org/officeDocument/2006/relationships/package" Target="../embeddings/Feuille_Microsoft_Office_Excel4.xlsx"/><Relationship Id="rId1" Type="http://schemas.openxmlformats.org/officeDocument/2006/relationships/themeOverride" Target="../theme/themeOverride3.xml"/><Relationship Id="rId4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ColorStyle" Target="colors5.xml"/><Relationship Id="rId2" Type="http://schemas.openxmlformats.org/officeDocument/2006/relationships/package" Target="../embeddings/Feuille_Microsoft_Office_Excel6.xlsx"/><Relationship Id="rId1" Type="http://schemas.openxmlformats.org/officeDocument/2006/relationships/themeOverride" Target="../theme/themeOverride4.xml"/><Relationship Id="rId4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microsoft.com/office/2011/relationships/chartStyle" Target="style6.xml"/><Relationship Id="rId2" Type="http://schemas.microsoft.com/office/2011/relationships/chartColorStyle" Target="colors6.xml"/><Relationship Id="rId1" Type="http://schemas.openxmlformats.org/officeDocument/2006/relationships/oleObject" Target="file:///C:\Users\Anne-Michele\Documents\Doc%20PAM%20B&#233;nin\1707_229_CFSVA\4_OutputTables\RESULTAT_171026.xlsx" TargetMode="External"/></Relationships>
</file>

<file path=ppt/charts/_rels/chart7.xml.rels><?xml version="1.0" encoding="UTF-8" standalone="yes"?>
<Relationships xmlns="http://schemas.openxmlformats.org/package/2006/relationships"><Relationship Id="rId3" Type="http://schemas.microsoft.com/office/2011/relationships/chartColorStyle" Target="colors7.xml"/><Relationship Id="rId2" Type="http://schemas.openxmlformats.org/officeDocument/2006/relationships/package" Target="../embeddings/Feuille_Microsoft_Office_Excel7.xlsx"/><Relationship Id="rId1" Type="http://schemas.openxmlformats.org/officeDocument/2006/relationships/themeOverride" Target="../theme/themeOverride5.xml"/><Relationship Id="rId4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microsoft.com/office/2011/relationships/chartColorStyle" Target="colors8.xml"/><Relationship Id="rId2" Type="http://schemas.openxmlformats.org/officeDocument/2006/relationships/package" Target="../embeddings/Feuille_Microsoft_Office_Excel8.xlsx"/><Relationship Id="rId1" Type="http://schemas.openxmlformats.org/officeDocument/2006/relationships/themeOverride" Target="../theme/themeOverride6.xml"/><Relationship Id="rId4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microsoft.com/office/2011/relationships/chartColorStyle" Target="colors9.xml"/><Relationship Id="rId2" Type="http://schemas.openxmlformats.org/officeDocument/2006/relationships/package" Target="../embeddings/Feuille_Microsoft_Office_Excel9.xlsx"/><Relationship Id="rId1" Type="http://schemas.openxmlformats.org/officeDocument/2006/relationships/themeOverride" Target="../theme/themeOverride7.xml"/><Relationship Id="rId4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microsoft.com/office/2011/relationships/chartStyle" Target="style10.xml"/><Relationship Id="rId2" Type="http://schemas.microsoft.com/office/2011/relationships/chartColorStyle" Target="colors10.xml"/><Relationship Id="rId1" Type="http://schemas.openxmlformats.org/officeDocument/2006/relationships/oleObject" Target="file:///C:\Users\Anne-Michele\Documents\Doc%20PAM%20B&#233;nin\1707_229_CFSVA\4_OutputTables\RESULTAT_171026.xlsx" TargetMode="External"/></Relationships>
</file>

<file path=ppt/charts/_rels/chart11.xml.rels><?xml version="1.0" encoding="UTF-8" standalone="yes"?>
<Relationships xmlns="http://schemas.openxmlformats.org/package/2006/relationships"><Relationship Id="rId3" Type="http://schemas.microsoft.com/office/2011/relationships/chartColorStyle" Target="colors11.xml"/><Relationship Id="rId2" Type="http://schemas.openxmlformats.org/officeDocument/2006/relationships/package" Target="../embeddings/Feuille_Microsoft_Office_Excel10.xlsx"/><Relationship Id="rId1" Type="http://schemas.openxmlformats.org/officeDocument/2006/relationships/themeOverride" Target="../theme/themeOverride8.xml"/><Relationship Id="rId4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microsoft.com/office/2011/relationships/chartColorStyle" Target="colors12.xml"/><Relationship Id="rId2" Type="http://schemas.openxmlformats.org/officeDocument/2006/relationships/package" Target="../embeddings/Feuille_Microsoft_Office_Excel11.xlsx"/><Relationship Id="rId1" Type="http://schemas.openxmlformats.org/officeDocument/2006/relationships/themeOverride" Target="../theme/themeOverride9.xml"/><Relationship Id="rId4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microsoft.com/office/2011/relationships/chartColorStyle" Target="colors13.xml"/><Relationship Id="rId2" Type="http://schemas.openxmlformats.org/officeDocument/2006/relationships/package" Target="../embeddings/Feuille_Microsoft_Office_Excel12.xlsx"/><Relationship Id="rId1" Type="http://schemas.openxmlformats.org/officeDocument/2006/relationships/themeOverride" Target="../theme/themeOverride10.xml"/><Relationship Id="rId4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microsoft.com/office/2011/relationships/chartColorStyle" Target="colors14.xml"/><Relationship Id="rId2" Type="http://schemas.openxmlformats.org/officeDocument/2006/relationships/oleObject" Target="file:///C:\Users\Anne-Michele\Documents\Doc%20PAM%20B&#233;nin\1707_229_CFSVA\4_OutputTables\RESULTAT_171018CORR.xlsx" TargetMode="External"/><Relationship Id="rId1" Type="http://schemas.openxmlformats.org/officeDocument/2006/relationships/themeOverride" Target="../theme/themeOverride11.xml"/><Relationship Id="rId4" Type="http://schemas.microsoft.com/office/2011/relationships/chartStyle" Target="style14.xml"/></Relationships>
</file>

<file path=ppt/charts/_rels/chart15.xml.rels><?xml version="1.0" encoding="UTF-8" standalone="yes"?>
<Relationships xmlns="http://schemas.openxmlformats.org/package/2006/relationships"><Relationship Id="rId3" Type="http://schemas.microsoft.com/office/2011/relationships/chartStyle" Target="style15.xml"/><Relationship Id="rId2" Type="http://schemas.microsoft.com/office/2011/relationships/chartColorStyle" Target="colors15.xml"/><Relationship Id="rId1" Type="http://schemas.openxmlformats.org/officeDocument/2006/relationships/oleObject" Target="file:///C:\Users\Anne-Michele\Documents\Doc%20PAM%20B&#233;nin\1707_229_CFSVA\4_OutputTables\RESULTAT_171018CORR.xlsx" TargetMode="External"/></Relationships>
</file>

<file path=ppt/charts/_rels/chart16.xml.rels><?xml version="1.0" encoding="UTF-8" standalone="yes"?>
<Relationships xmlns="http://schemas.openxmlformats.org/package/2006/relationships"><Relationship Id="rId3" Type="http://schemas.microsoft.com/office/2011/relationships/chartColorStyle" Target="colors16.xml"/><Relationship Id="rId2" Type="http://schemas.openxmlformats.org/officeDocument/2006/relationships/package" Target="../embeddings/Feuille_Microsoft_Office_Excel13.xlsx"/><Relationship Id="rId1" Type="http://schemas.openxmlformats.org/officeDocument/2006/relationships/themeOverride" Target="../theme/themeOverride12.xml"/><Relationship Id="rId4" Type="http://schemas.microsoft.com/office/2011/relationships/chartStyle" Target="style16.xml"/></Relationships>
</file>

<file path=ppt/charts/_rels/chart17.xml.rels><?xml version="1.0" encoding="UTF-8" standalone="yes"?>
<Relationships xmlns="http://schemas.openxmlformats.org/package/2006/relationships"><Relationship Id="rId3" Type="http://schemas.microsoft.com/office/2011/relationships/chartStyle" Target="style17.xml"/><Relationship Id="rId2" Type="http://schemas.microsoft.com/office/2011/relationships/chartColorStyle" Target="colors17.xml"/><Relationship Id="rId1" Type="http://schemas.openxmlformats.org/officeDocument/2006/relationships/oleObject" Target="file:///C:\Users\Anne-Michele\Documents\Doc%20PAM%20B&#233;nin\1707_229_CFSVA\4_OutputTables\RESULTAT_171017.xlsx" TargetMode="External"/></Relationships>
</file>

<file path=ppt/charts/_rels/chart18.xml.rels><?xml version="1.0" encoding="UTF-8" standalone="yes"?>
<Relationships xmlns="http://schemas.openxmlformats.org/package/2006/relationships"><Relationship Id="rId3" Type="http://schemas.microsoft.com/office/2011/relationships/chartColorStyle" Target="colors18.xml"/><Relationship Id="rId2" Type="http://schemas.openxmlformats.org/officeDocument/2006/relationships/package" Target="../embeddings/Feuille_Microsoft_Office_Excel14.xlsx"/><Relationship Id="rId1" Type="http://schemas.openxmlformats.org/officeDocument/2006/relationships/themeOverride" Target="../theme/themeOverride13.xml"/><Relationship Id="rId4" Type="http://schemas.microsoft.com/office/2011/relationships/chartStyle" Target="style18.xml"/></Relationships>
</file>

<file path=ppt/charts/_rels/chart19.xml.rels><?xml version="1.0" encoding="UTF-8" standalone="yes"?>
<Relationships xmlns="http://schemas.openxmlformats.org/package/2006/relationships"><Relationship Id="rId3" Type="http://schemas.microsoft.com/office/2011/relationships/chartColorStyle" Target="colors19.xml"/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Anne-Michele\Documents\Doc%20PAM%20B&#233;nin\1707_229_CFSVA\4_OutputTables\RESULTAT_171017.xlsx" TargetMode="External"/><Relationship Id="rId4" Type="http://schemas.microsoft.com/office/2011/relationships/chartStyle" Target="style19.xml"/></Relationships>
</file>

<file path=ppt/charts/_rels/chart20.xml.rels><?xml version="1.0" encoding="UTF-8" standalone="yes"?>
<Relationships xmlns="http://schemas.openxmlformats.org/package/2006/relationships"><Relationship Id="rId3" Type="http://schemas.microsoft.com/office/2011/relationships/chartColorStyle" Target="colors20.xml"/><Relationship Id="rId2" Type="http://schemas.openxmlformats.org/officeDocument/2006/relationships/oleObject" Target="file:///C:\Users\Anne-Michele\Documents\Doc%20PAM%20B&#233;nin\Analyses\1707_229_CFSVA\4_Output\Resultats_traites.xlsx" TargetMode="External"/><Relationship Id="rId1" Type="http://schemas.openxmlformats.org/officeDocument/2006/relationships/image" Target="../media/image24.jpeg"/><Relationship Id="rId4" Type="http://schemas.microsoft.com/office/2011/relationships/chartStyle" Target="style20.xml"/></Relationships>
</file>

<file path=ppt/charts/_rels/chart21.xml.rels><?xml version="1.0" encoding="UTF-8" standalone="yes"?>
<Relationships xmlns="http://schemas.openxmlformats.org/package/2006/relationships"><Relationship Id="rId3" Type="http://schemas.microsoft.com/office/2011/relationships/chartStyle" Target="style21.xml"/><Relationship Id="rId2" Type="http://schemas.microsoft.com/office/2011/relationships/chartColorStyle" Target="colors21.xml"/><Relationship Id="rId1" Type="http://schemas.openxmlformats.org/officeDocument/2006/relationships/oleObject" Target="file:///C:\Users\Anne-Michele\Documents\Doc%20PAM%20B&#233;nin\Analyses\1707_229_CFSVA\4_Output\Resultats_traites.xlsx" TargetMode="External"/></Relationships>
</file>

<file path=ppt/charts/_rels/chart22.xml.rels><?xml version="1.0" encoding="UTF-8" standalone="yes"?>
<Relationships xmlns="http://schemas.openxmlformats.org/package/2006/relationships"><Relationship Id="rId3" Type="http://schemas.microsoft.com/office/2011/relationships/chartStyle" Target="style22.xml"/><Relationship Id="rId2" Type="http://schemas.microsoft.com/office/2011/relationships/chartColorStyle" Target="colors22.xml"/><Relationship Id="rId1" Type="http://schemas.openxmlformats.org/officeDocument/2006/relationships/oleObject" Target="file:///C:\Users\Anne-Michele\Documents\Doc%20PAM%20B&#233;nin\Analyses\1707_229_CFSVA\4_Output\Resultats_traites.xlsx" TargetMode="External"/></Relationships>
</file>

<file path=ppt/charts/_rels/chart23.xml.rels><?xml version="1.0" encoding="UTF-8" standalone="yes"?>
<Relationships xmlns="http://schemas.openxmlformats.org/package/2006/relationships"><Relationship Id="rId3" Type="http://schemas.microsoft.com/office/2011/relationships/chartStyle" Target="style23.xml"/><Relationship Id="rId2" Type="http://schemas.microsoft.com/office/2011/relationships/chartColorStyle" Target="colors23.xml"/><Relationship Id="rId1" Type="http://schemas.openxmlformats.org/officeDocument/2006/relationships/oleObject" Target="file:///C:\Users\Anne-Michele\Documents\Doc%20PAM%20B&#233;nin\Analyses\1707_229_CFSVA\4_Output\Resultats_traites-171005_c.xlsx" TargetMode="External"/></Relationships>
</file>

<file path=ppt/charts/_rels/chart24.xml.rels><?xml version="1.0" encoding="UTF-8" standalone="yes"?>
<Relationships xmlns="http://schemas.openxmlformats.org/package/2006/relationships"><Relationship Id="rId3" Type="http://schemas.microsoft.com/office/2011/relationships/chartStyle" Target="style24.xml"/><Relationship Id="rId2" Type="http://schemas.microsoft.com/office/2011/relationships/chartColorStyle" Target="colors24.xml"/><Relationship Id="rId1" Type="http://schemas.openxmlformats.org/officeDocument/2006/relationships/oleObject" Target="file:///C:\Users\Anne-Michele\Documents\Doc%20PAM%20B&#233;nin\Analyses\1707_229_CFSVA\4_Output\Resultats_traites-171005_c.xlsx" TargetMode="External"/></Relationships>
</file>

<file path=ppt/charts/_rels/chart25.xml.rels><?xml version="1.0" encoding="UTF-8" standalone="yes"?>
<Relationships xmlns="http://schemas.openxmlformats.org/package/2006/relationships"><Relationship Id="rId3" Type="http://schemas.microsoft.com/office/2011/relationships/chartStyle" Target="style25.xml"/><Relationship Id="rId2" Type="http://schemas.microsoft.com/office/2011/relationships/chartColorStyle" Target="colors25.xml"/><Relationship Id="rId1" Type="http://schemas.openxmlformats.org/officeDocument/2006/relationships/oleObject" Target="file:///C:\Users\Anne-Michele\Documents\Doc%20PAM%20B&#233;nin\Analyses\1707_229_CFSVA\4_Output\Resultats_traites-171005_c.xlsx" TargetMode="External"/></Relationships>
</file>

<file path=ppt/charts/_rels/chart26.xml.rels><?xml version="1.0" encoding="UTF-8" standalone="yes"?>
<Relationships xmlns="http://schemas.openxmlformats.org/package/2006/relationships"><Relationship Id="rId3" Type="http://schemas.microsoft.com/office/2011/relationships/chartColorStyle" Target="colors26.xml"/><Relationship Id="rId2" Type="http://schemas.openxmlformats.org/officeDocument/2006/relationships/oleObject" Target="file:///C:\Users\Anne-Michele\Documents\Doc%20PAM%20B&#233;nin\Analyses\1707_229_CFSVA\4_Output\Resultats_traites-171005_c.xlsx" TargetMode="External"/><Relationship Id="rId1" Type="http://schemas.openxmlformats.org/officeDocument/2006/relationships/themeOverride" Target="../theme/themeOverride14.xml"/><Relationship Id="rId4" Type="http://schemas.microsoft.com/office/2011/relationships/chartStyle" Target="style26.xml"/></Relationships>
</file>

<file path=ppt/charts/_rels/chart27.xml.rels><?xml version="1.0" encoding="UTF-8" standalone="yes"?>
<Relationships xmlns="http://schemas.openxmlformats.org/package/2006/relationships"><Relationship Id="rId3" Type="http://schemas.microsoft.com/office/2011/relationships/chartColorStyle" Target="colors27.xml"/><Relationship Id="rId2" Type="http://schemas.openxmlformats.org/officeDocument/2006/relationships/oleObject" Target="file:///C:\Users\Anne-Michele\Documents\Doc%20PAM%20B&#233;nin\Analyses\1707_229_CFSVA\4_Output\Resultats_traites-171005_c.xlsx" TargetMode="External"/><Relationship Id="rId1" Type="http://schemas.openxmlformats.org/officeDocument/2006/relationships/themeOverride" Target="../theme/themeOverride15.xml"/><Relationship Id="rId4" Type="http://schemas.microsoft.com/office/2011/relationships/chartStyle" Target="style27.xml"/></Relationships>
</file>

<file path=ppt/charts/_rels/chart28.xml.rels><?xml version="1.0" encoding="UTF-8" standalone="yes"?>
<Relationships xmlns="http://schemas.openxmlformats.org/package/2006/relationships"><Relationship Id="rId3" Type="http://schemas.microsoft.com/office/2011/relationships/chartColorStyle" Target="colors28.xml"/><Relationship Id="rId2" Type="http://schemas.openxmlformats.org/officeDocument/2006/relationships/oleObject" Target="file:///C:\Users\Anne-Michele\Documents\Doc%20PAM%20B&#233;nin\Analyses\1707_229_CFSVA\4_Output\Resultats_traites-171005_c.xlsx" TargetMode="External"/><Relationship Id="rId1" Type="http://schemas.openxmlformats.org/officeDocument/2006/relationships/themeOverride" Target="../theme/themeOverride16.xml"/><Relationship Id="rId4" Type="http://schemas.microsoft.com/office/2011/relationships/chartStyle" Target="style28.xml"/></Relationships>
</file>

<file path=ppt/charts/_rels/chart29.xml.rels><?xml version="1.0" encoding="UTF-8" standalone="yes"?>
<Relationships xmlns="http://schemas.openxmlformats.org/package/2006/relationships"><Relationship Id="rId3" Type="http://schemas.microsoft.com/office/2011/relationships/chartColorStyle" Target="colors29.xml"/><Relationship Id="rId2" Type="http://schemas.openxmlformats.org/officeDocument/2006/relationships/oleObject" Target="file:///C:\Users\Anne-Michele\Documents\Doc%20PAM%20B&#233;nin\1707_229_CFSVA\4_OutputTables\Resultats_traites-171006a.xlsx" TargetMode="External"/><Relationship Id="rId1" Type="http://schemas.openxmlformats.org/officeDocument/2006/relationships/themeOverride" Target="../theme/themeOverride17.xml"/><Relationship Id="rId4" Type="http://schemas.microsoft.com/office/2011/relationships/chartStyle" Target="style29.xml"/></Relationships>
</file>

<file path=ppt/charts/_rels/chart30.xml.rels><?xml version="1.0" encoding="UTF-8" standalone="yes"?>
<Relationships xmlns="http://schemas.openxmlformats.org/package/2006/relationships"><Relationship Id="rId3" Type="http://schemas.microsoft.com/office/2011/relationships/chartColorStyle" Target="colors30.xml"/><Relationship Id="rId2" Type="http://schemas.openxmlformats.org/officeDocument/2006/relationships/oleObject" Target="file:///C:\Users\Anne-Michele\Documents\Doc%20PAM%20B&#233;nin\1707_229_CFSVA\4_OutputTables\Resultats_traites-171006a.xlsx" TargetMode="External"/><Relationship Id="rId1" Type="http://schemas.openxmlformats.org/officeDocument/2006/relationships/themeOverride" Target="../theme/themeOverride18.xml"/><Relationship Id="rId4" Type="http://schemas.microsoft.com/office/2011/relationships/chartStyle" Target="style30.xml"/></Relationships>
</file>

<file path=ppt/charts/_rels/chart31.xml.rels><?xml version="1.0" encoding="UTF-8" standalone="yes"?>
<Relationships xmlns="http://schemas.openxmlformats.org/package/2006/relationships"><Relationship Id="rId3" Type="http://schemas.microsoft.com/office/2011/relationships/chartColorStyle" Target="colors31.xml"/><Relationship Id="rId2" Type="http://schemas.openxmlformats.org/officeDocument/2006/relationships/oleObject" Target="file:///C:\Users\Anne-Michele\Desktop\RESULTAT_171010.xlsx" TargetMode="External"/><Relationship Id="rId1" Type="http://schemas.openxmlformats.org/officeDocument/2006/relationships/themeOverride" Target="../theme/themeOverride19.xml"/><Relationship Id="rId4" Type="http://schemas.microsoft.com/office/2011/relationships/chartStyle" Target="style31.xml"/></Relationships>
</file>

<file path=ppt/charts/_rels/chart32.xml.rels><?xml version="1.0" encoding="UTF-8" standalone="yes"?>
<Relationships xmlns="http://schemas.openxmlformats.org/package/2006/relationships"><Relationship Id="rId3" Type="http://schemas.microsoft.com/office/2011/relationships/chartColorStyle" Target="colors32.xml"/><Relationship Id="rId2" Type="http://schemas.openxmlformats.org/officeDocument/2006/relationships/oleObject" Target="file:///C:\Users\Anne-Michele\Desktop\RESULTAT_171010.xlsx" TargetMode="External"/><Relationship Id="rId1" Type="http://schemas.openxmlformats.org/officeDocument/2006/relationships/themeOverride" Target="../theme/themeOverride20.xml"/><Relationship Id="rId4" Type="http://schemas.microsoft.com/office/2011/relationships/chartStyle" Target="style32.xml"/></Relationships>
</file>

<file path=ppt/charts/_rels/chart33.xml.rels><?xml version="1.0" encoding="UTF-8" standalone="yes"?>
<Relationships xmlns="http://schemas.openxmlformats.org/package/2006/relationships"><Relationship Id="rId3" Type="http://schemas.microsoft.com/office/2011/relationships/chartStyle" Target="style33.xml"/><Relationship Id="rId2" Type="http://schemas.microsoft.com/office/2011/relationships/chartColorStyle" Target="colors33.xml"/><Relationship Id="rId1" Type="http://schemas.openxmlformats.org/officeDocument/2006/relationships/oleObject" Target="file:///C:\Users\Anne-Michele\Documents\Doc%20PAM%20B&#233;nin\Analyses\1707_229_CFSVA\4_Output\Resultats_traites.xlsx" TargetMode="External"/></Relationships>
</file>

<file path=ppt/charts/_rels/chart34.xml.rels><?xml version="1.0" encoding="UTF-8" standalone="yes"?>
<Relationships xmlns="http://schemas.openxmlformats.org/package/2006/relationships"><Relationship Id="rId3" Type="http://schemas.microsoft.com/office/2011/relationships/chartStyle" Target="style34.xml"/><Relationship Id="rId2" Type="http://schemas.microsoft.com/office/2011/relationships/chartColorStyle" Target="colors34.xml"/><Relationship Id="rId1" Type="http://schemas.openxmlformats.org/officeDocument/2006/relationships/oleObject" Target="file:///C:\Users\Anne-Michele\Documents\Doc%20PAM%20B&#233;nin\Analyses\1707_229_CFSVA\4_Output\Resultats_traites.xlsx" TargetMode="External"/></Relationships>
</file>

<file path=ppt/charts/_rels/chart35.xml.rels><?xml version="1.0" encoding="UTF-8" standalone="yes"?>
<Relationships xmlns="http://schemas.openxmlformats.org/package/2006/relationships"><Relationship Id="rId3" Type="http://schemas.microsoft.com/office/2011/relationships/chartColorStyle" Target="colors35.xml"/><Relationship Id="rId2" Type="http://schemas.openxmlformats.org/officeDocument/2006/relationships/package" Target="../embeddings/Feuille_Microsoft_Office_Excel16.xlsx"/><Relationship Id="rId1" Type="http://schemas.openxmlformats.org/officeDocument/2006/relationships/themeOverride" Target="../theme/themeOverride21.xml"/><Relationship Id="rId4" Type="http://schemas.microsoft.com/office/2011/relationships/chartStyle" Target="style35.xml"/></Relationships>
</file>

<file path=ppt/charts/_rels/chart36.xml.rels><?xml version="1.0" encoding="UTF-8" standalone="yes"?>
<Relationships xmlns="http://schemas.openxmlformats.org/package/2006/relationships"><Relationship Id="rId3" Type="http://schemas.microsoft.com/office/2011/relationships/chartColorStyle" Target="colors36.xml"/><Relationship Id="rId2" Type="http://schemas.openxmlformats.org/officeDocument/2006/relationships/oleObject" Target="file:///C:\Users\Anne-Michele\Documents\Doc%20PAM%20B&#233;nin\1707_229_CFSVA\4_OutputTables\Resultats_traites-171008.xlsx" TargetMode="External"/><Relationship Id="rId1" Type="http://schemas.openxmlformats.org/officeDocument/2006/relationships/themeOverride" Target="../theme/themeOverride22.xml"/><Relationship Id="rId4" Type="http://schemas.microsoft.com/office/2011/relationships/chartStyle" Target="style36.xml"/></Relationships>
</file>

<file path=ppt/charts/_rels/chart37.xml.rels><?xml version="1.0" encoding="UTF-8" standalone="yes"?>
<Relationships xmlns="http://schemas.openxmlformats.org/package/2006/relationships"><Relationship Id="rId3" Type="http://schemas.microsoft.com/office/2011/relationships/chartStyle" Target="style37.xml"/><Relationship Id="rId2" Type="http://schemas.microsoft.com/office/2011/relationships/chartColorStyle" Target="colors37.xml"/><Relationship Id="rId1" Type="http://schemas.openxmlformats.org/officeDocument/2006/relationships/oleObject" Target="file:///C:\Users\Anne-Michele\Documents\Doc%20PAM%20B&#233;nin\Analyses\1707_229_CFSVA\4_Output\Resultats_traites.xlsx" TargetMode="External"/></Relationships>
</file>

<file path=ppt/charts/_rels/chart38.xml.rels><?xml version="1.0" encoding="UTF-8" standalone="yes"?>
<Relationships xmlns="http://schemas.openxmlformats.org/package/2006/relationships"><Relationship Id="rId3" Type="http://schemas.microsoft.com/office/2011/relationships/chartStyle" Target="style38.xml"/><Relationship Id="rId2" Type="http://schemas.microsoft.com/office/2011/relationships/chartColorStyle" Target="colors38.xml"/><Relationship Id="rId1" Type="http://schemas.openxmlformats.org/officeDocument/2006/relationships/oleObject" Target="file:///C:\Users\Anne-Michele\Documents\Doc%20PAM%20B&#233;nin\Analyses\1707_229_CFSVA\4_Output\Resultats_traites.xlsx" TargetMode="External"/></Relationships>
</file>

<file path=ppt/charts/_rels/chart39.xml.rels><?xml version="1.0" encoding="UTF-8" standalone="yes"?>
<Relationships xmlns="http://schemas.openxmlformats.org/package/2006/relationships"><Relationship Id="rId3" Type="http://schemas.microsoft.com/office/2011/relationships/chartColorStyle" Target="colors39.xml"/><Relationship Id="rId2" Type="http://schemas.openxmlformats.org/officeDocument/2006/relationships/package" Target="../embeddings/Feuille_Microsoft_Office_Excel17.xlsx"/><Relationship Id="rId1" Type="http://schemas.openxmlformats.org/officeDocument/2006/relationships/themeOverride" Target="../theme/themeOverride23.xml"/><Relationship Id="rId4" Type="http://schemas.microsoft.com/office/2011/relationships/chartStyle" Target="style39.xml"/></Relationships>
</file>

<file path=ppt/charts/_rels/chart40.xml.rels><?xml version="1.0" encoding="UTF-8" standalone="yes"?>
<Relationships xmlns="http://schemas.openxmlformats.org/package/2006/relationships"><Relationship Id="rId3" Type="http://schemas.microsoft.com/office/2011/relationships/chartStyle" Target="style40.xml"/><Relationship Id="rId2" Type="http://schemas.microsoft.com/office/2011/relationships/chartColorStyle" Target="colors40.xml"/><Relationship Id="rId1" Type="http://schemas.openxmlformats.org/officeDocument/2006/relationships/oleObject" Target="file:///C:\Users\Anne-Michele\Documents\Doc%20PAM%20B&#233;nin\1707_229_CFSVA\4_OutputTables\RESULTAT_171012.xlsx" TargetMode="External"/></Relationships>
</file>

<file path=ppt/charts/_rels/chart41.xml.rels><?xml version="1.0" encoding="UTF-8" standalone="yes"?>
<Relationships xmlns="http://schemas.openxmlformats.org/package/2006/relationships"><Relationship Id="rId3" Type="http://schemas.microsoft.com/office/2011/relationships/chartColorStyle" Target="colors41.xml"/><Relationship Id="rId2" Type="http://schemas.openxmlformats.org/officeDocument/2006/relationships/package" Target="../embeddings/Feuille_Microsoft_Office_Excel18.xlsx"/><Relationship Id="rId1" Type="http://schemas.openxmlformats.org/officeDocument/2006/relationships/themeOverride" Target="../theme/themeOverride24.xml"/><Relationship Id="rId4" Type="http://schemas.microsoft.com/office/2011/relationships/chartStyle" Target="style41.xml"/></Relationships>
</file>

<file path=ppt/charts/_rels/chart42.xml.rels><?xml version="1.0" encoding="UTF-8" standalone="yes"?>
<Relationships xmlns="http://schemas.openxmlformats.org/package/2006/relationships"><Relationship Id="rId3" Type="http://schemas.microsoft.com/office/2011/relationships/chartStyle" Target="style42.xml"/><Relationship Id="rId2" Type="http://schemas.microsoft.com/office/2011/relationships/chartColorStyle" Target="colors42.xml"/><Relationship Id="rId1" Type="http://schemas.openxmlformats.org/officeDocument/2006/relationships/oleObject" Target="file:///C:\Users\Anne-Michele\Documents\Doc%20PAM%20B&#233;nin\1707_229_CFSVA\4_OutputTables\RESULTAT_171012.xlsx" TargetMode="External"/></Relationships>
</file>

<file path=ppt/charts/_rels/chart43.xml.rels><?xml version="1.0" encoding="UTF-8" standalone="yes"?>
<Relationships xmlns="http://schemas.openxmlformats.org/package/2006/relationships"><Relationship Id="rId3" Type="http://schemas.microsoft.com/office/2011/relationships/chartColorStyle" Target="colors43.xml"/><Relationship Id="rId2" Type="http://schemas.openxmlformats.org/officeDocument/2006/relationships/oleObject" Target="file:///C:\Users\Anne-Michele\Documents\Doc%20PAM%20B&#233;nin\1707_229_CFSVA\4_OutputTables\RESULTAT_171012.xlsx" TargetMode="External"/><Relationship Id="rId1" Type="http://schemas.openxmlformats.org/officeDocument/2006/relationships/themeOverride" Target="../theme/themeOverride25.xml"/><Relationship Id="rId4" Type="http://schemas.microsoft.com/office/2011/relationships/chartStyle" Target="style43.xml"/></Relationships>
</file>

<file path=ppt/charts/_rels/chart44.xml.rels><?xml version="1.0" encoding="UTF-8" standalone="yes"?>
<Relationships xmlns="http://schemas.openxmlformats.org/package/2006/relationships"><Relationship Id="rId3" Type="http://schemas.microsoft.com/office/2011/relationships/chartStyle" Target="style44.xml"/><Relationship Id="rId2" Type="http://schemas.microsoft.com/office/2011/relationships/chartColorStyle" Target="colors44.xml"/><Relationship Id="rId1" Type="http://schemas.openxmlformats.org/officeDocument/2006/relationships/oleObject" Target="file:///C:\Users\Anne-Michele\Documents\Doc%20PAM%20B&#233;nin\1707_229_CFSVA\4_OutputTables\RESULTAT_171012.xlsx" TargetMode="External"/></Relationships>
</file>

<file path=ppt/charts/_rels/chart45.xml.rels><?xml version="1.0" encoding="UTF-8" standalone="yes"?>
<Relationships xmlns="http://schemas.openxmlformats.org/package/2006/relationships"><Relationship Id="rId3" Type="http://schemas.microsoft.com/office/2011/relationships/chartStyle" Target="style45.xml"/><Relationship Id="rId2" Type="http://schemas.microsoft.com/office/2011/relationships/chartColorStyle" Target="colors45.xml"/><Relationship Id="rId1" Type="http://schemas.openxmlformats.org/officeDocument/2006/relationships/oleObject" Target="file:///C:\Users\Anne-Michele\Documents\Doc%20PAM%20B&#233;nin\1707_229_CFSVA\4_OutputTables\RESULTAT_171017.xlsx" TargetMode="External"/></Relationships>
</file>

<file path=ppt/charts/_rels/chart46.xml.rels><?xml version="1.0" encoding="UTF-8" standalone="yes"?>
<Relationships xmlns="http://schemas.openxmlformats.org/package/2006/relationships"><Relationship Id="rId3" Type="http://schemas.microsoft.com/office/2011/relationships/chartStyle" Target="style46.xml"/><Relationship Id="rId2" Type="http://schemas.microsoft.com/office/2011/relationships/chartColorStyle" Target="colors46.xml"/><Relationship Id="rId1" Type="http://schemas.openxmlformats.org/officeDocument/2006/relationships/oleObject" Target="file:///C:\Users\Anne-Michele\Documents\Doc%20PAM%20B&#233;nin\1707_229_CFSVA\4_OutputTables\RESULTAT_171017.xlsx" TargetMode="External"/></Relationships>
</file>

<file path=ppt/charts/_rels/chart47.xml.rels><?xml version="1.0" encoding="UTF-8" standalone="yes"?>
<Relationships xmlns="http://schemas.openxmlformats.org/package/2006/relationships"><Relationship Id="rId3" Type="http://schemas.microsoft.com/office/2011/relationships/chartColorStyle" Target="colors47.xml"/><Relationship Id="rId2" Type="http://schemas.openxmlformats.org/officeDocument/2006/relationships/package" Target="../embeddings/Feuille_Microsoft_Office_Excel19.xlsx"/><Relationship Id="rId1" Type="http://schemas.openxmlformats.org/officeDocument/2006/relationships/themeOverride" Target="../theme/themeOverride26.xml"/><Relationship Id="rId4" Type="http://schemas.microsoft.com/office/2011/relationships/chartStyle" Target="style47.xml"/></Relationships>
</file>

<file path=ppt/charts/_rels/chart48.xml.rels><?xml version="1.0" encoding="UTF-8" standalone="yes"?>
<Relationships xmlns="http://schemas.openxmlformats.org/package/2006/relationships"><Relationship Id="rId3" Type="http://schemas.microsoft.com/office/2011/relationships/chartStyle" Target="style48.xml"/><Relationship Id="rId2" Type="http://schemas.microsoft.com/office/2011/relationships/chartColorStyle" Target="colors48.xml"/><Relationship Id="rId1" Type="http://schemas.openxmlformats.org/officeDocument/2006/relationships/oleObject" Target="file:///C:\Users\Anne-Michele\Documents\Doc%20PAM%20B&#233;nin\1707_229_CFSVA\4_OutputTables\RESULTAT_171017.xlsx" TargetMode="External"/></Relationships>
</file>

<file path=ppt/charts/_rels/chart49.xml.rels><?xml version="1.0" encoding="UTF-8" standalone="yes"?>
<Relationships xmlns="http://schemas.openxmlformats.org/package/2006/relationships"><Relationship Id="rId3" Type="http://schemas.microsoft.com/office/2011/relationships/chartColorStyle" Target="colors49.xml"/><Relationship Id="rId2" Type="http://schemas.openxmlformats.org/officeDocument/2006/relationships/package" Target="../embeddings/Feuille_Microsoft_Office_Excel20.xlsx"/><Relationship Id="rId1" Type="http://schemas.openxmlformats.org/officeDocument/2006/relationships/themeOverride" Target="../theme/themeOverride27.xml"/><Relationship Id="rId4" Type="http://schemas.microsoft.com/office/2011/relationships/chartStyle" Target="style49.xml"/></Relationships>
</file>

<file path=ppt/charts/_rels/chart50.xml.rels><?xml version="1.0" encoding="UTF-8" standalone="yes"?>
<Relationships xmlns="http://schemas.openxmlformats.org/package/2006/relationships"><Relationship Id="rId3" Type="http://schemas.microsoft.com/office/2011/relationships/chartColorStyle" Target="colors50.xml"/><Relationship Id="rId2" Type="http://schemas.openxmlformats.org/officeDocument/2006/relationships/package" Target="../embeddings/Feuille_Microsoft_Office_Excel21.xlsx"/><Relationship Id="rId1" Type="http://schemas.openxmlformats.org/officeDocument/2006/relationships/themeOverride" Target="../theme/themeOverride28.xml"/><Relationship Id="rId4" Type="http://schemas.microsoft.com/office/2011/relationships/chartStyle" Target="style50.xml"/></Relationships>
</file>

<file path=ppt/charts/_rels/chart51.xml.rels><?xml version="1.0" encoding="UTF-8" standalone="yes"?>
<Relationships xmlns="http://schemas.openxmlformats.org/package/2006/relationships"><Relationship Id="rId3" Type="http://schemas.microsoft.com/office/2011/relationships/chartColorStyle" Target="colors51.xml"/><Relationship Id="rId2" Type="http://schemas.openxmlformats.org/officeDocument/2006/relationships/package" Target="../embeddings/Feuille_Microsoft_Office_Excel22.xlsx"/><Relationship Id="rId1" Type="http://schemas.openxmlformats.org/officeDocument/2006/relationships/themeOverride" Target="../theme/themeOverride29.xml"/><Relationship Id="rId4" Type="http://schemas.microsoft.com/office/2011/relationships/chartStyle" Target="style51.xml"/></Relationships>
</file>

<file path=ppt/charts/_rels/chart52.xml.rels><?xml version="1.0" encoding="UTF-8" standalone="yes"?>
<Relationships xmlns="http://schemas.openxmlformats.org/package/2006/relationships"><Relationship Id="rId3" Type="http://schemas.microsoft.com/office/2011/relationships/chartStyle" Target="style52.xml"/><Relationship Id="rId2" Type="http://schemas.microsoft.com/office/2011/relationships/chartColorStyle" Target="colors52.xml"/><Relationship Id="rId1" Type="http://schemas.openxmlformats.org/officeDocument/2006/relationships/oleObject" Target="file:///C:\Users\Anne-Michele\Documents\Doc%20PAM%20B&#233;nin\1707_229_CFSVA\4_OutputTables\RESULTAT_171026.xlsx" TargetMode="External"/></Relationships>
</file>

<file path=ppt/charts/_rels/chart53.xml.rels><?xml version="1.0" encoding="UTF-8" standalone="yes"?>
<Relationships xmlns="http://schemas.openxmlformats.org/package/2006/relationships"><Relationship Id="rId3" Type="http://schemas.microsoft.com/office/2011/relationships/chartColorStyle" Target="colors53.xml"/><Relationship Id="rId2" Type="http://schemas.openxmlformats.org/officeDocument/2006/relationships/oleObject" Target="file:///C:\Users\Anne-Michele\Documents\Doc%20PAM%20B&#233;nin\1707_229_CFSVA\4_OutputTables\RESULTAT_171026.xlsx" TargetMode="External"/><Relationship Id="rId1" Type="http://schemas.openxmlformats.org/officeDocument/2006/relationships/themeOverride" Target="../theme/themeOverride30.xml"/><Relationship Id="rId4" Type="http://schemas.microsoft.com/office/2011/relationships/chartStyle" Target="style53.xml"/></Relationships>
</file>

<file path=ppt/charts/_rels/chart54.xml.rels><?xml version="1.0" encoding="UTF-8" standalone="yes"?>
<Relationships xmlns="http://schemas.openxmlformats.org/package/2006/relationships"><Relationship Id="rId3" Type="http://schemas.microsoft.com/office/2011/relationships/chartStyle" Target="style54.xml"/><Relationship Id="rId2" Type="http://schemas.microsoft.com/office/2011/relationships/chartColorStyle" Target="colors54.xml"/><Relationship Id="rId1" Type="http://schemas.openxmlformats.org/officeDocument/2006/relationships/oleObject" Target="file:///C:\Users\Anne-Michele\Documents\Doc%20PAM%20B&#233;nin\1707_229_CFSVA\4_OutputTables\RESULTAT_Disponibilite.xlsx" TargetMode="External"/></Relationships>
</file>

<file path=ppt/charts/_rels/chart55.xml.rels><?xml version="1.0" encoding="UTF-8" standalone="yes"?>
<Relationships xmlns="http://schemas.openxmlformats.org/package/2006/relationships"><Relationship Id="rId3" Type="http://schemas.microsoft.com/office/2011/relationships/chartStyle" Target="style55.xml"/><Relationship Id="rId2" Type="http://schemas.microsoft.com/office/2011/relationships/chartColorStyle" Target="colors55.xml"/><Relationship Id="rId1" Type="http://schemas.openxmlformats.org/officeDocument/2006/relationships/oleObject" Target="file:///C:\Users\Anne-Michele\Documents\Doc%20PAM%20B&#233;nin\1707_229_CFSVA\8_SecondaryInfo\ProductionAgricole\Donn&#233;es_AGVSA_MAEP.xlsx" TargetMode="External"/></Relationships>
</file>

<file path=ppt/charts/_rels/chart56.xml.rels><?xml version="1.0" encoding="UTF-8" standalone="yes"?>
<Relationships xmlns="http://schemas.openxmlformats.org/package/2006/relationships"><Relationship Id="rId3" Type="http://schemas.microsoft.com/office/2011/relationships/chartColorStyle" Target="colors56.xml"/><Relationship Id="rId2" Type="http://schemas.openxmlformats.org/officeDocument/2006/relationships/package" Target="../embeddings/Feuille_Microsoft_Office_Excel23.xlsx"/><Relationship Id="rId1" Type="http://schemas.openxmlformats.org/officeDocument/2006/relationships/themeOverride" Target="../theme/themeOverride31.xml"/><Relationship Id="rId4" Type="http://schemas.microsoft.com/office/2011/relationships/chartStyle" Target="style56.xml"/></Relationships>
</file>

<file path=ppt/charts/_rels/chart57.xml.rels><?xml version="1.0" encoding="UTF-8" standalone="yes"?>
<Relationships xmlns="http://schemas.openxmlformats.org/package/2006/relationships"><Relationship Id="rId3" Type="http://schemas.microsoft.com/office/2011/relationships/chartStyle" Target="style57.xml"/><Relationship Id="rId2" Type="http://schemas.microsoft.com/office/2011/relationships/chartColorStyle" Target="colors57.xml"/><Relationship Id="rId1" Type="http://schemas.openxmlformats.org/officeDocument/2006/relationships/oleObject" Target="file:///C:\Users\Anne-Michele\Documents\Doc%20PAM%20B&#233;nin\1707_229_CFSVA\8_SecondaryInfo\ProductionAgricole\Donn&#233;es_AGVSA_MAEP.xlsx" TargetMode="External"/></Relationships>
</file>

<file path=ppt/charts/_rels/chart58.xml.rels><?xml version="1.0" encoding="UTF-8" standalone="yes"?>
<Relationships xmlns="http://schemas.openxmlformats.org/package/2006/relationships"><Relationship Id="rId3" Type="http://schemas.microsoft.com/office/2011/relationships/chartStyle" Target="style58.xml"/><Relationship Id="rId2" Type="http://schemas.microsoft.com/office/2011/relationships/chartColorStyle" Target="colors58.xml"/><Relationship Id="rId1" Type="http://schemas.openxmlformats.org/officeDocument/2006/relationships/oleObject" Target="file:///C:\Users\Anne-Michele\Documents\Doc%20PAM%20B&#233;nin\1707_229_CFSVA\4_OutputTables\RESULTAT_Disponibilite.xlsx" TargetMode="External"/></Relationships>
</file>

<file path=ppt/charts/_rels/chart59.xml.rels><?xml version="1.0" encoding="UTF-8" standalone="yes"?>
<Relationships xmlns="http://schemas.openxmlformats.org/package/2006/relationships"><Relationship Id="rId3" Type="http://schemas.microsoft.com/office/2011/relationships/chartColorStyle" Target="colors59.xml"/><Relationship Id="rId2" Type="http://schemas.openxmlformats.org/officeDocument/2006/relationships/package" Target="../embeddings/Feuille_Microsoft_Office_Excel24.xlsx"/><Relationship Id="rId1" Type="http://schemas.openxmlformats.org/officeDocument/2006/relationships/themeOverride" Target="../theme/themeOverride32.xml"/><Relationship Id="rId4" Type="http://schemas.microsoft.com/office/2011/relationships/chartStyle" Target="style59.xml"/></Relationships>
</file>

<file path=ppt/charts/_rels/chart60.xml.rels><?xml version="1.0" encoding="UTF-8" standalone="yes"?>
<Relationships xmlns="http://schemas.openxmlformats.org/package/2006/relationships"><Relationship Id="rId3" Type="http://schemas.microsoft.com/office/2011/relationships/chartStyle" Target="style60.xml"/><Relationship Id="rId2" Type="http://schemas.microsoft.com/office/2011/relationships/chartColorStyle" Target="colors60.xml"/><Relationship Id="rId1" Type="http://schemas.openxmlformats.org/officeDocument/2006/relationships/oleObject" Target="file:///C:\Users\Anne-Michele\Documents\Doc%20PAM%20B&#233;nin\1707_229_CFSVA\4_OutputTables\RESULTAT_Disponibilite.xlsx" TargetMode="External"/></Relationships>
</file>

<file path=ppt/charts/_rels/chart61.xml.rels><?xml version="1.0" encoding="UTF-8" standalone="yes"?>
<Relationships xmlns="http://schemas.openxmlformats.org/package/2006/relationships"><Relationship Id="rId3" Type="http://schemas.microsoft.com/office/2011/relationships/chartStyle" Target="style61.xml"/><Relationship Id="rId2" Type="http://schemas.microsoft.com/office/2011/relationships/chartColorStyle" Target="colors61.xml"/><Relationship Id="rId1" Type="http://schemas.openxmlformats.org/officeDocument/2006/relationships/oleObject" Target="file:///C:\Users\Anne-Michele\Documents\Doc%20PAM%20B&#233;nin\1707_229_CFSVA\4_OutputTables\RESULTAT_Disponibilite.xlsx" TargetMode="External"/></Relationships>
</file>

<file path=ppt/charts/_rels/chart62.xml.rels><?xml version="1.0" encoding="UTF-8" standalone="yes"?>
<Relationships xmlns="http://schemas.openxmlformats.org/package/2006/relationships"><Relationship Id="rId3" Type="http://schemas.microsoft.com/office/2011/relationships/chartStyle" Target="style62.xml"/><Relationship Id="rId2" Type="http://schemas.microsoft.com/office/2011/relationships/chartColorStyle" Target="colors62.xml"/><Relationship Id="rId1" Type="http://schemas.openxmlformats.org/officeDocument/2006/relationships/oleObject" Target="file:///C:\Users\Anne-Michele\Documents\Doc%20PAM%20B&#233;nin\1707_229_CFSVA\4_OutputTables\RESULTAT_Disponibilite.xlsx" TargetMode="External"/></Relationships>
</file>

<file path=ppt/charts/_rels/chart63.xml.rels><?xml version="1.0" encoding="UTF-8" standalone="yes"?>
<Relationships xmlns="http://schemas.openxmlformats.org/package/2006/relationships"><Relationship Id="rId3" Type="http://schemas.microsoft.com/office/2011/relationships/chartStyle" Target="style63.xml"/><Relationship Id="rId2" Type="http://schemas.microsoft.com/office/2011/relationships/chartColorStyle" Target="colors63.xml"/><Relationship Id="rId1" Type="http://schemas.openxmlformats.org/officeDocument/2006/relationships/oleObject" Target="file:///C:\Users\Anne-Michele\Documents\Doc%20PAM%20B&#233;nin\1707_229_CFSVA\4_OutputTables\RESULTAT_Disponibilite.xlsx" TargetMode="External"/></Relationships>
</file>

<file path=ppt/charts/_rels/chart64.xml.rels><?xml version="1.0" encoding="UTF-8" standalone="yes"?>
<Relationships xmlns="http://schemas.openxmlformats.org/package/2006/relationships"><Relationship Id="rId3" Type="http://schemas.microsoft.com/office/2011/relationships/chartColorStyle" Target="colors64.xml"/><Relationship Id="rId2" Type="http://schemas.openxmlformats.org/officeDocument/2006/relationships/package" Target="../embeddings/Feuille_Microsoft_Office_Excel25.xlsx"/><Relationship Id="rId1" Type="http://schemas.openxmlformats.org/officeDocument/2006/relationships/themeOverride" Target="../theme/themeOverride33.xml"/><Relationship Id="rId4" Type="http://schemas.microsoft.com/office/2011/relationships/chartStyle" Target="style64.xml"/></Relationships>
</file>

<file path=ppt/charts/_rels/chart65.xml.rels><?xml version="1.0" encoding="UTF-8" standalone="yes"?>
<Relationships xmlns="http://schemas.openxmlformats.org/package/2006/relationships"><Relationship Id="rId3" Type="http://schemas.microsoft.com/office/2011/relationships/chartStyle" Target="style65.xml"/><Relationship Id="rId2" Type="http://schemas.microsoft.com/office/2011/relationships/chartColorStyle" Target="colors65.xml"/><Relationship Id="rId1" Type="http://schemas.openxmlformats.org/officeDocument/2006/relationships/oleObject" Target="file:///C:\Users\Anne-Michele\Documents\Doc%20PAM%20B&#233;nin\1707_229_CFSVA\4_OutputTables\RESULTAT_Disponibilite.xlsx" TargetMode="External"/></Relationships>
</file>

<file path=ppt/charts/_rels/chart66.xml.rels><?xml version="1.0" encoding="UTF-8" standalone="yes"?>
<Relationships xmlns="http://schemas.openxmlformats.org/package/2006/relationships"><Relationship Id="rId3" Type="http://schemas.microsoft.com/office/2011/relationships/chartStyle" Target="style66.xml"/><Relationship Id="rId2" Type="http://schemas.microsoft.com/office/2011/relationships/chartColorStyle" Target="colors66.xml"/><Relationship Id="rId1" Type="http://schemas.openxmlformats.org/officeDocument/2006/relationships/oleObject" Target="file:///C:\Users\Anne-Michele\Documents\Doc%20PAM%20B&#233;nin\1707_229_CFSVA\4_OutputTables\RESULTAT_Disponibilite.xlsx" TargetMode="External"/></Relationships>
</file>

<file path=ppt/charts/_rels/chart67.xml.rels><?xml version="1.0" encoding="UTF-8" standalone="yes"?>
<Relationships xmlns="http://schemas.openxmlformats.org/package/2006/relationships"><Relationship Id="rId3" Type="http://schemas.microsoft.com/office/2011/relationships/chartColorStyle" Target="colors67.xml"/><Relationship Id="rId2" Type="http://schemas.openxmlformats.org/officeDocument/2006/relationships/package" Target="../embeddings/Feuille_Microsoft_Office_Excel26.xlsx"/><Relationship Id="rId1" Type="http://schemas.openxmlformats.org/officeDocument/2006/relationships/themeOverride" Target="../theme/themeOverride34.xml"/><Relationship Id="rId4" Type="http://schemas.microsoft.com/office/2011/relationships/chartStyle" Target="style67.xml"/></Relationships>
</file>

<file path=ppt/charts/_rels/chart68.xml.rels><?xml version="1.0" encoding="UTF-8" standalone="yes"?>
<Relationships xmlns="http://schemas.openxmlformats.org/package/2006/relationships"><Relationship Id="rId3" Type="http://schemas.microsoft.com/office/2011/relationships/chartStyle" Target="style68.xml"/><Relationship Id="rId2" Type="http://schemas.microsoft.com/office/2011/relationships/chartColorStyle" Target="colors68.xml"/><Relationship Id="rId1" Type="http://schemas.openxmlformats.org/officeDocument/2006/relationships/oleObject" Target="file:///C:\Users\Anne-Michele\Documents\Doc%20PAM%20B&#233;nin\1707_229_CFSVA\4_OutputTables\RESULTAT_Disponibilite.xlsx" TargetMode="External"/></Relationships>
</file>

<file path=ppt/charts/_rels/chart69.xml.rels><?xml version="1.0" encoding="UTF-8" standalone="yes"?>
<Relationships xmlns="http://schemas.openxmlformats.org/package/2006/relationships"><Relationship Id="rId3" Type="http://schemas.microsoft.com/office/2011/relationships/chartStyle" Target="style69.xml"/><Relationship Id="rId2" Type="http://schemas.microsoft.com/office/2011/relationships/chartColorStyle" Target="colors69.xml"/><Relationship Id="rId1" Type="http://schemas.openxmlformats.org/officeDocument/2006/relationships/oleObject" Target="file:///C:\Users\Anne-Michele\Documents\Doc%20PAM%20B&#233;nin\1707_229_CFSVA\4_OutputTables\RESULTAT_Disponibilite.xlsx" TargetMode="External"/></Relationships>
</file>

<file path=ppt/charts/_rels/chart70.xml.rels><?xml version="1.0" encoding="UTF-8" standalone="yes"?>
<Relationships xmlns="http://schemas.openxmlformats.org/package/2006/relationships"><Relationship Id="rId3" Type="http://schemas.microsoft.com/office/2011/relationships/chartColorStyle" Target="colors70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35.xml"/><Relationship Id="rId4" Type="http://schemas.microsoft.com/office/2011/relationships/chartStyle" Target="style70.xml"/></Relationships>
</file>

<file path=ppt/charts/_rels/chart71.xml.rels><?xml version="1.0" encoding="UTF-8" standalone="yes"?>
<Relationships xmlns="http://schemas.openxmlformats.org/package/2006/relationships"><Relationship Id="rId3" Type="http://schemas.microsoft.com/office/2011/relationships/chartColorStyle" Target="colors71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36.xml"/><Relationship Id="rId4" Type="http://schemas.microsoft.com/office/2011/relationships/chartStyle" Target="style71.xml"/></Relationships>
</file>

<file path=ppt/charts/_rels/chart72.xml.rels><?xml version="1.0" encoding="UTF-8" standalone="yes"?>
<Relationships xmlns="http://schemas.openxmlformats.org/package/2006/relationships"><Relationship Id="rId3" Type="http://schemas.microsoft.com/office/2011/relationships/chartColorStyle" Target="colors72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37.xml"/><Relationship Id="rId4" Type="http://schemas.microsoft.com/office/2011/relationships/chartStyle" Target="style72.xml"/></Relationships>
</file>

<file path=ppt/charts/_rels/chart73.xml.rels><?xml version="1.0" encoding="UTF-8" standalone="yes"?>
<Relationships xmlns="http://schemas.openxmlformats.org/package/2006/relationships"><Relationship Id="rId3" Type="http://schemas.microsoft.com/office/2011/relationships/chartColorStyle" Target="colors73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38.xml"/><Relationship Id="rId4" Type="http://schemas.microsoft.com/office/2011/relationships/chartStyle" Target="style73.xml"/></Relationships>
</file>

<file path=ppt/charts/_rels/chart74.xml.rels><?xml version="1.0" encoding="UTF-8" standalone="yes"?>
<Relationships xmlns="http://schemas.openxmlformats.org/package/2006/relationships"><Relationship Id="rId3" Type="http://schemas.microsoft.com/office/2011/relationships/chartColorStyle" Target="colors74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39.xml"/><Relationship Id="rId4" Type="http://schemas.microsoft.com/office/2011/relationships/chartStyle" Target="style74.xml"/></Relationships>
</file>

<file path=ppt/charts/_rels/chart75.xml.rels><?xml version="1.0" encoding="UTF-8" standalone="yes"?>
<Relationships xmlns="http://schemas.openxmlformats.org/package/2006/relationships"><Relationship Id="rId3" Type="http://schemas.microsoft.com/office/2011/relationships/chartStyle" Target="style75.xml"/><Relationship Id="rId2" Type="http://schemas.microsoft.com/office/2011/relationships/chartColorStyle" Target="colors75.xml"/><Relationship Id="rId1" Type="http://schemas.openxmlformats.org/officeDocument/2006/relationships/oleObject" Target="file:///C:\Users\Anne-Michele\Documents\Doc%20PAM%20B&#233;nin\1707_229_CFSVA\4_OutputTables\RESULTAT_Disponibilite.xlsx" TargetMode="External"/></Relationships>
</file>

<file path=ppt/charts/_rels/chart76.xml.rels><?xml version="1.0" encoding="UTF-8" standalone="yes"?>
<Relationships xmlns="http://schemas.openxmlformats.org/package/2006/relationships"><Relationship Id="rId3" Type="http://schemas.microsoft.com/office/2011/relationships/chartColorStyle" Target="colors76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40.xml"/><Relationship Id="rId4" Type="http://schemas.microsoft.com/office/2011/relationships/chartStyle" Target="style76.xml"/></Relationships>
</file>

<file path=ppt/charts/_rels/chart77.xml.rels><?xml version="1.0" encoding="UTF-8" standalone="yes"?>
<Relationships xmlns="http://schemas.openxmlformats.org/package/2006/relationships"><Relationship Id="rId3" Type="http://schemas.microsoft.com/office/2011/relationships/chartColorStyle" Target="colors77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41.xml"/><Relationship Id="rId4" Type="http://schemas.microsoft.com/office/2011/relationships/chartStyle" Target="style77.xml"/></Relationships>
</file>

<file path=ppt/charts/_rels/chart78.xml.rels><?xml version="1.0" encoding="UTF-8" standalone="yes"?>
<Relationships xmlns="http://schemas.openxmlformats.org/package/2006/relationships"><Relationship Id="rId3" Type="http://schemas.microsoft.com/office/2011/relationships/chartColorStyle" Target="colors78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42.xml"/><Relationship Id="rId4" Type="http://schemas.microsoft.com/office/2011/relationships/chartStyle" Target="style78.xml"/></Relationships>
</file>

<file path=ppt/charts/_rels/chart79.xml.rels><?xml version="1.0" encoding="UTF-8" standalone="yes"?>
<Relationships xmlns="http://schemas.openxmlformats.org/package/2006/relationships"><Relationship Id="rId3" Type="http://schemas.microsoft.com/office/2011/relationships/chartColorStyle" Target="colors79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43.xml"/><Relationship Id="rId4" Type="http://schemas.microsoft.com/office/2011/relationships/chartStyle" Target="style79.xml"/></Relationships>
</file>

<file path=ppt/charts/_rels/chart80.xml.rels><?xml version="1.0" encoding="UTF-8" standalone="yes"?>
<Relationships xmlns="http://schemas.openxmlformats.org/package/2006/relationships"><Relationship Id="rId3" Type="http://schemas.microsoft.com/office/2011/relationships/chartColorStyle" Target="colors80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44.xml"/><Relationship Id="rId4" Type="http://schemas.microsoft.com/office/2011/relationships/chartStyle" Target="style80.xml"/></Relationships>
</file>

<file path=ppt/charts/_rels/chart81.xml.rels><?xml version="1.0" encoding="UTF-8" standalone="yes"?>
<Relationships xmlns="http://schemas.openxmlformats.org/package/2006/relationships"><Relationship Id="rId3" Type="http://schemas.microsoft.com/office/2011/relationships/chartColorStyle" Target="colors81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45.xml"/><Relationship Id="rId4" Type="http://schemas.microsoft.com/office/2011/relationships/chartStyle" Target="style81.xml"/></Relationships>
</file>

<file path=ppt/charts/_rels/chart82.xml.rels><?xml version="1.0" encoding="UTF-8" standalone="yes"?>
<Relationships xmlns="http://schemas.openxmlformats.org/package/2006/relationships"><Relationship Id="rId3" Type="http://schemas.microsoft.com/office/2011/relationships/chartColorStyle" Target="colors82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46.xml"/><Relationship Id="rId4" Type="http://schemas.microsoft.com/office/2011/relationships/chartStyle" Target="style82.xml"/></Relationships>
</file>

<file path=ppt/charts/_rels/chart83.xml.rels><?xml version="1.0" encoding="UTF-8" standalone="yes"?>
<Relationships xmlns="http://schemas.openxmlformats.org/package/2006/relationships"><Relationship Id="rId3" Type="http://schemas.microsoft.com/office/2011/relationships/chartColorStyle" Target="colors83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47.xml"/><Relationship Id="rId4" Type="http://schemas.microsoft.com/office/2011/relationships/chartStyle" Target="style83.xml"/></Relationships>
</file>

<file path=ppt/charts/_rels/chart84.xml.rels><?xml version="1.0" encoding="UTF-8" standalone="yes"?>
<Relationships xmlns="http://schemas.openxmlformats.org/package/2006/relationships"><Relationship Id="rId3" Type="http://schemas.microsoft.com/office/2011/relationships/chartStyle" Target="style84.xml"/><Relationship Id="rId2" Type="http://schemas.microsoft.com/office/2011/relationships/chartColorStyle" Target="colors84.xml"/><Relationship Id="rId1" Type="http://schemas.openxmlformats.org/officeDocument/2006/relationships/oleObject" Target="file:///C:\Users\Anne-Michele\Documents\Doc%20PAM%20B&#233;nin\1707_229_CFSVA\4_OutputTables\RESULTAT_Disponibilite.xlsx" TargetMode="External"/></Relationships>
</file>

<file path=ppt/charts/_rels/chart85.xml.rels><?xml version="1.0" encoding="UTF-8" standalone="yes"?>
<Relationships xmlns="http://schemas.openxmlformats.org/package/2006/relationships"><Relationship Id="rId3" Type="http://schemas.microsoft.com/office/2011/relationships/chartColorStyle" Target="colors85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48.xml"/><Relationship Id="rId4" Type="http://schemas.microsoft.com/office/2011/relationships/chartStyle" Target="style85.xml"/></Relationships>
</file>

<file path=ppt/charts/_rels/chart86.xml.rels><?xml version="1.0" encoding="UTF-8" standalone="yes"?>
<Relationships xmlns="http://schemas.openxmlformats.org/package/2006/relationships"><Relationship Id="rId3" Type="http://schemas.microsoft.com/office/2011/relationships/chartColorStyle" Target="colors86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49.xml"/><Relationship Id="rId4" Type="http://schemas.microsoft.com/office/2011/relationships/chartStyle" Target="style86.xml"/></Relationships>
</file>

<file path=ppt/charts/_rels/chart87.xml.rels><?xml version="1.0" encoding="UTF-8" standalone="yes"?>
<Relationships xmlns="http://schemas.openxmlformats.org/package/2006/relationships"><Relationship Id="rId3" Type="http://schemas.microsoft.com/office/2011/relationships/chartColorStyle" Target="colors87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50.xml"/><Relationship Id="rId4" Type="http://schemas.microsoft.com/office/2011/relationships/chartStyle" Target="style87.xml"/></Relationships>
</file>

<file path=ppt/charts/_rels/chart88.xml.rels><?xml version="1.0" encoding="UTF-8" standalone="yes"?>
<Relationships xmlns="http://schemas.openxmlformats.org/package/2006/relationships"><Relationship Id="rId3" Type="http://schemas.microsoft.com/office/2011/relationships/chartColorStyle" Target="colors88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51.xml"/><Relationship Id="rId4" Type="http://schemas.microsoft.com/office/2011/relationships/chartStyle" Target="style88.xml"/></Relationships>
</file>

<file path=ppt/charts/_rels/chart89.xml.rels><?xml version="1.0" encoding="UTF-8" standalone="yes"?>
<Relationships xmlns="http://schemas.openxmlformats.org/package/2006/relationships"><Relationship Id="rId3" Type="http://schemas.microsoft.com/office/2011/relationships/chartColorStyle" Target="colors89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52.xml"/><Relationship Id="rId4" Type="http://schemas.microsoft.com/office/2011/relationships/chartStyle" Target="style89.xml"/></Relationships>
</file>

<file path=ppt/charts/_rels/chart90.xml.rels><?xml version="1.0" encoding="UTF-8" standalone="yes"?>
<Relationships xmlns="http://schemas.openxmlformats.org/package/2006/relationships"><Relationship Id="rId3" Type="http://schemas.microsoft.com/office/2011/relationships/chartColorStyle" Target="colors90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53.xml"/><Relationship Id="rId4" Type="http://schemas.microsoft.com/office/2011/relationships/chartStyle" Target="style90.xml"/></Relationships>
</file>

<file path=ppt/charts/_rels/chart91.xml.rels><?xml version="1.0" encoding="UTF-8" standalone="yes"?>
<Relationships xmlns="http://schemas.openxmlformats.org/package/2006/relationships"><Relationship Id="rId3" Type="http://schemas.microsoft.com/office/2011/relationships/chartColorStyle" Target="colors91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54.xml"/><Relationship Id="rId4" Type="http://schemas.microsoft.com/office/2011/relationships/chartStyle" Target="style91.xml"/></Relationships>
</file>

<file path=ppt/charts/_rels/chart92.xml.rels><?xml version="1.0" encoding="UTF-8" standalone="yes"?>
<Relationships xmlns="http://schemas.openxmlformats.org/package/2006/relationships"><Relationship Id="rId3" Type="http://schemas.microsoft.com/office/2011/relationships/chartColorStyle" Target="colors92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55.xml"/><Relationship Id="rId4" Type="http://schemas.microsoft.com/office/2011/relationships/chartStyle" Target="style92.xml"/></Relationships>
</file>

<file path=ppt/charts/_rels/chart93.xml.rels><?xml version="1.0" encoding="UTF-8" standalone="yes"?>
<Relationships xmlns="http://schemas.openxmlformats.org/package/2006/relationships"><Relationship Id="rId3" Type="http://schemas.microsoft.com/office/2011/relationships/chartColorStyle" Target="colors93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56.xml"/><Relationship Id="rId4" Type="http://schemas.microsoft.com/office/2011/relationships/chartStyle" Target="style93.xml"/></Relationships>
</file>

<file path=ppt/charts/_rels/chart94.xml.rels><?xml version="1.0" encoding="UTF-8" standalone="yes"?>
<Relationships xmlns="http://schemas.openxmlformats.org/package/2006/relationships"><Relationship Id="rId3" Type="http://schemas.microsoft.com/office/2011/relationships/chartColorStyle" Target="colors94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57.xml"/><Relationship Id="rId4" Type="http://schemas.microsoft.com/office/2011/relationships/chartStyle" Target="style94.xml"/></Relationships>
</file>

<file path=ppt/charts/_rels/chart95.xml.rels><?xml version="1.0" encoding="UTF-8" standalone="yes"?>
<Relationships xmlns="http://schemas.openxmlformats.org/package/2006/relationships"><Relationship Id="rId3" Type="http://schemas.microsoft.com/office/2011/relationships/chartColorStyle" Target="colors95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58.xml"/><Relationship Id="rId4" Type="http://schemas.microsoft.com/office/2011/relationships/chartStyle" Target="style95.xml"/></Relationships>
</file>

<file path=ppt/charts/_rels/chart96.xml.rels><?xml version="1.0" encoding="UTF-8" standalone="yes"?>
<Relationships xmlns="http://schemas.openxmlformats.org/package/2006/relationships"><Relationship Id="rId3" Type="http://schemas.microsoft.com/office/2011/relationships/chartColorStyle" Target="colors96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59.xml"/><Relationship Id="rId4" Type="http://schemas.microsoft.com/office/2011/relationships/chartStyle" Target="style96.xml"/></Relationships>
</file>

<file path=ppt/charts/_rels/chart97.xml.rels><?xml version="1.0" encoding="UTF-8" standalone="yes"?>
<Relationships xmlns="http://schemas.openxmlformats.org/package/2006/relationships"><Relationship Id="rId3" Type="http://schemas.microsoft.com/office/2011/relationships/chartColorStyle" Target="colors97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60.xml"/><Relationship Id="rId4" Type="http://schemas.microsoft.com/office/2011/relationships/chartStyle" Target="style97.xml"/></Relationships>
</file>

<file path=ppt/charts/_rels/chart98.xml.rels><?xml version="1.0" encoding="UTF-8" standalone="yes"?>
<Relationships xmlns="http://schemas.openxmlformats.org/package/2006/relationships"><Relationship Id="rId3" Type="http://schemas.microsoft.com/office/2011/relationships/chartColorStyle" Target="colors98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61.xml"/><Relationship Id="rId4" Type="http://schemas.microsoft.com/office/2011/relationships/chartStyle" Target="style98.xml"/></Relationships>
</file>

<file path=ppt/charts/_rels/chart99.xml.rels><?xml version="1.0" encoding="UTF-8" standalone="yes"?>
<Relationships xmlns="http://schemas.openxmlformats.org/package/2006/relationships"><Relationship Id="rId3" Type="http://schemas.microsoft.com/office/2011/relationships/chartColorStyle" Target="colors99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62.xml"/><Relationship Id="rId4" Type="http://schemas.microsoft.com/office/2011/relationships/chartStyle" Target="style99.xml"/></Relationships>
</file>

<file path=ppt/charts/_rels/chart100.xml.rels><?xml version="1.0" encoding="UTF-8" standalone="yes"?>
<Relationships xmlns="http://schemas.openxmlformats.org/package/2006/relationships"><Relationship Id="rId3" Type="http://schemas.microsoft.com/office/2011/relationships/chartColorStyle" Target="colors100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63.xml"/><Relationship Id="rId4" Type="http://schemas.microsoft.com/office/2011/relationships/chartStyle" Target="style100.xml"/></Relationships>
</file>

<file path=ppt/charts/_rels/chart101.xml.rels><?xml version="1.0" encoding="UTF-8" standalone="yes"?>
<Relationships xmlns="http://schemas.openxmlformats.org/package/2006/relationships"><Relationship Id="rId3" Type="http://schemas.microsoft.com/office/2011/relationships/chartColorStyle" Target="colors101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64.xml"/><Relationship Id="rId4" Type="http://schemas.microsoft.com/office/2011/relationships/chartStyle" Target="style101.xml"/></Relationships>
</file>

<file path=ppt/charts/_rels/chart102.xml.rels><?xml version="1.0" encoding="UTF-8" standalone="yes"?>
<Relationships xmlns="http://schemas.openxmlformats.org/package/2006/relationships"><Relationship Id="rId3" Type="http://schemas.microsoft.com/office/2011/relationships/chartColorStyle" Target="colors102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65.xml"/><Relationship Id="rId4" Type="http://schemas.microsoft.com/office/2011/relationships/chartStyle" Target="style102.xml"/></Relationships>
</file>

<file path=ppt/charts/_rels/chart103.xml.rels><?xml version="1.0" encoding="UTF-8" standalone="yes"?>
<Relationships xmlns="http://schemas.openxmlformats.org/package/2006/relationships"><Relationship Id="rId3" Type="http://schemas.microsoft.com/office/2011/relationships/chartColorStyle" Target="colors103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66.xml"/><Relationship Id="rId4" Type="http://schemas.microsoft.com/office/2011/relationships/chartStyle" Target="style103.xml"/></Relationships>
</file>

<file path=ppt/charts/_rels/chart104.xml.rels><?xml version="1.0" encoding="UTF-8" standalone="yes"?>
<Relationships xmlns="http://schemas.openxmlformats.org/package/2006/relationships"><Relationship Id="rId3" Type="http://schemas.microsoft.com/office/2011/relationships/chartColorStyle" Target="colors104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67.xml"/><Relationship Id="rId4" Type="http://schemas.microsoft.com/office/2011/relationships/chartStyle" Target="style104.xml"/></Relationships>
</file>

<file path=ppt/charts/_rels/chart105.xml.rels><?xml version="1.0" encoding="UTF-8" standalone="yes"?>
<Relationships xmlns="http://schemas.openxmlformats.org/package/2006/relationships"><Relationship Id="rId3" Type="http://schemas.microsoft.com/office/2011/relationships/chartColorStyle" Target="colors105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68.xml"/><Relationship Id="rId4" Type="http://schemas.microsoft.com/office/2011/relationships/chartStyle" Target="style105.xml"/></Relationships>
</file>

<file path=ppt/charts/_rels/chart106.xml.rels><?xml version="1.0" encoding="UTF-8" standalone="yes"?>
<Relationships xmlns="http://schemas.openxmlformats.org/package/2006/relationships"><Relationship Id="rId3" Type="http://schemas.microsoft.com/office/2011/relationships/chartColorStyle" Target="colors106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69.xml"/><Relationship Id="rId4" Type="http://schemas.microsoft.com/office/2011/relationships/chartStyle" Target="style106.xml"/></Relationships>
</file>

<file path=ppt/charts/_rels/chart107.xml.rels><?xml version="1.0" encoding="UTF-8" standalone="yes"?>
<Relationships xmlns="http://schemas.openxmlformats.org/package/2006/relationships"><Relationship Id="rId3" Type="http://schemas.microsoft.com/office/2011/relationships/chartColorStyle" Target="colors107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70.xml"/><Relationship Id="rId4" Type="http://schemas.microsoft.com/office/2011/relationships/chartStyle" Target="style107.xml"/></Relationships>
</file>

<file path=ppt/charts/_rels/chart108.xml.rels><?xml version="1.0" encoding="UTF-8" standalone="yes"?>
<Relationships xmlns="http://schemas.openxmlformats.org/package/2006/relationships"><Relationship Id="rId3" Type="http://schemas.microsoft.com/office/2011/relationships/chartColorStyle" Target="colors108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71.xml"/><Relationship Id="rId4" Type="http://schemas.microsoft.com/office/2011/relationships/chartStyle" Target="style108.xml"/></Relationships>
</file>

<file path=ppt/charts/_rels/chart109.xml.rels><?xml version="1.0" encoding="UTF-8" standalone="yes"?>
<Relationships xmlns="http://schemas.openxmlformats.org/package/2006/relationships"><Relationship Id="rId3" Type="http://schemas.microsoft.com/office/2011/relationships/chartColorStyle" Target="colors109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72.xml"/><Relationship Id="rId4" Type="http://schemas.microsoft.com/office/2011/relationships/chartStyle" Target="style109.xml"/></Relationships>
</file>

<file path=ppt/charts/_rels/chart110.xml.rels><?xml version="1.0" encoding="UTF-8" standalone="yes"?>
<Relationships xmlns="http://schemas.openxmlformats.org/package/2006/relationships"><Relationship Id="rId3" Type="http://schemas.microsoft.com/office/2011/relationships/chartColorStyle" Target="colors110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73.xml"/><Relationship Id="rId4" Type="http://schemas.microsoft.com/office/2011/relationships/chartStyle" Target="style110.xml"/></Relationships>
</file>

<file path=ppt/charts/_rels/chart111.xml.rels><?xml version="1.0" encoding="UTF-8" standalone="yes"?>
<Relationships xmlns="http://schemas.openxmlformats.org/package/2006/relationships"><Relationship Id="rId3" Type="http://schemas.microsoft.com/office/2011/relationships/chartColorStyle" Target="colors111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74.xml"/><Relationship Id="rId4" Type="http://schemas.microsoft.com/office/2011/relationships/chartStyle" Target="style111.xml"/></Relationships>
</file>

<file path=ppt/charts/_rels/chart112.xml.rels><?xml version="1.0" encoding="UTF-8" standalone="yes"?>
<Relationships xmlns="http://schemas.openxmlformats.org/package/2006/relationships"><Relationship Id="rId3" Type="http://schemas.microsoft.com/office/2011/relationships/chartColorStyle" Target="colors112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75.xml"/><Relationship Id="rId4" Type="http://schemas.microsoft.com/office/2011/relationships/chartStyle" Target="style112.xml"/></Relationships>
</file>

<file path=ppt/charts/_rels/chart113.xml.rels><?xml version="1.0" encoding="UTF-8" standalone="yes"?>
<Relationships xmlns="http://schemas.openxmlformats.org/package/2006/relationships"><Relationship Id="rId3" Type="http://schemas.microsoft.com/office/2011/relationships/chartColorStyle" Target="colors113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76.xml"/><Relationship Id="rId4" Type="http://schemas.microsoft.com/office/2011/relationships/chartStyle" Target="style113.xml"/></Relationships>
</file>

<file path=ppt/charts/_rels/chart114.xml.rels><?xml version="1.0" encoding="UTF-8" standalone="yes"?>
<Relationships xmlns="http://schemas.openxmlformats.org/package/2006/relationships"><Relationship Id="rId3" Type="http://schemas.microsoft.com/office/2011/relationships/chartColorStyle" Target="colors114.xml"/><Relationship Id="rId2" Type="http://schemas.openxmlformats.org/officeDocument/2006/relationships/oleObject" Target="file:///C:\Users\Anne-Michele\Documents\Doc%20PAM%20B&#233;nin\1707_229_CFSVA\4_OutputTables\RESULTAT_Disponibilite.xlsx" TargetMode="External"/><Relationship Id="rId1" Type="http://schemas.openxmlformats.org/officeDocument/2006/relationships/themeOverride" Target="../theme/themeOverride77.xml"/><Relationship Id="rId4" Type="http://schemas.microsoft.com/office/2011/relationships/chartStyle" Target="style114.xml"/></Relationships>
</file>

<file path=ppt/charts/_rels/chart115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package" Target="../embeddings/Feuille_Microsoft_Office_Excel27.xlsx"/><Relationship Id="rId1" Type="http://schemas.openxmlformats.org/officeDocument/2006/relationships/themeOverride" Target="../theme/themeOverride78.xml"/><Relationship Id="rId5" Type="http://schemas.microsoft.com/office/2011/relationships/chartStyle" Target="style115.xml"/><Relationship Id="rId4" Type="http://schemas.microsoft.com/office/2011/relationships/chartColorStyle" Target="colors115.xml"/></Relationships>
</file>

<file path=ppt/charts/_rels/chart116.xml.rels><?xml version="1.0" encoding="UTF-8" standalone="yes"?>
<Relationships xmlns="http://schemas.openxmlformats.org/package/2006/relationships"><Relationship Id="rId3" Type="http://schemas.microsoft.com/office/2011/relationships/chartStyle" Target="style116.xml"/><Relationship Id="rId2" Type="http://schemas.microsoft.com/office/2011/relationships/chartColorStyle" Target="colors116.xml"/><Relationship Id="rId1" Type="http://schemas.openxmlformats.org/officeDocument/2006/relationships/oleObject" Target="file:///C:\Users\Anne-Michele\Documents\Doc%20PAM%20B&#233;nin\1707_229_CFSVA\4_OutputTables\RESULTAT_171018CORR.xlsx" TargetMode="External"/></Relationships>
</file>

<file path=ppt/charts/_rels/chart117.xml.rels><?xml version="1.0" encoding="UTF-8" standalone="yes"?>
<Relationships xmlns="http://schemas.openxmlformats.org/package/2006/relationships"><Relationship Id="rId3" Type="http://schemas.microsoft.com/office/2011/relationships/chartColorStyle" Target="colors117.xml"/><Relationship Id="rId2" Type="http://schemas.openxmlformats.org/officeDocument/2006/relationships/package" Target="../embeddings/Feuille_Microsoft_Office_Excel28.xlsx"/><Relationship Id="rId1" Type="http://schemas.openxmlformats.org/officeDocument/2006/relationships/themeOverride" Target="../theme/themeOverride79.xml"/><Relationship Id="rId4" Type="http://schemas.microsoft.com/office/2011/relationships/chartStyle" Target="style117.xml"/></Relationships>
</file>

<file path=ppt/charts/_rels/chart118.xml.rels><?xml version="1.0" encoding="UTF-8" standalone="yes"?>
<Relationships xmlns="http://schemas.openxmlformats.org/package/2006/relationships"><Relationship Id="rId3" Type="http://schemas.microsoft.com/office/2011/relationships/chartStyle" Target="style118.xml"/><Relationship Id="rId2" Type="http://schemas.microsoft.com/office/2011/relationships/chartColorStyle" Target="colors118.xml"/><Relationship Id="rId1" Type="http://schemas.openxmlformats.org/officeDocument/2006/relationships/oleObject" Target="file:///C:\Users\Anne-Michele\Documents\Doc%20PAM%20B&#233;nin\1707_229_CFSVA\4_OutputTables\RESULTAT_171018CORR.xlsx" TargetMode="External"/></Relationships>
</file>

<file path=ppt/charts/_rels/chart119.xml.rels><?xml version="1.0" encoding="UTF-8" standalone="yes"?>
<Relationships xmlns="http://schemas.openxmlformats.org/package/2006/relationships"><Relationship Id="rId3" Type="http://schemas.microsoft.com/office/2011/relationships/chartColorStyle" Target="colors119.xml"/><Relationship Id="rId2" Type="http://schemas.openxmlformats.org/officeDocument/2006/relationships/package" Target="../embeddings/Feuille_Microsoft_Office_Excel29.xlsx"/><Relationship Id="rId1" Type="http://schemas.openxmlformats.org/officeDocument/2006/relationships/themeOverride" Target="../theme/themeOverride80.xml"/><Relationship Id="rId4" Type="http://schemas.microsoft.com/office/2011/relationships/chartStyle" Target="style119.xml"/></Relationships>
</file>

<file path=ppt/charts/_rels/chart120.xml.rels><?xml version="1.0" encoding="UTF-8" standalone="yes"?>
<Relationships xmlns="http://schemas.openxmlformats.org/package/2006/relationships"><Relationship Id="rId3" Type="http://schemas.microsoft.com/office/2011/relationships/chartColorStyle" Target="colors120.xml"/><Relationship Id="rId2" Type="http://schemas.openxmlformats.org/officeDocument/2006/relationships/package" Target="../embeddings/Feuille_Microsoft_Office_Excel30.xlsx"/><Relationship Id="rId1" Type="http://schemas.openxmlformats.org/officeDocument/2006/relationships/themeOverride" Target="../theme/themeOverride81.xml"/><Relationship Id="rId4" Type="http://schemas.microsoft.com/office/2011/relationships/chartStyle" Target="style120.xml"/></Relationships>
</file>

<file path=ppt/charts/_rels/chart121.xml.rels><?xml version="1.0" encoding="UTF-8" standalone="yes"?>
<Relationships xmlns="http://schemas.openxmlformats.org/package/2006/relationships"><Relationship Id="rId3" Type="http://schemas.microsoft.com/office/2011/relationships/chartStyle" Target="style121.xml"/><Relationship Id="rId2" Type="http://schemas.microsoft.com/office/2011/relationships/chartColorStyle" Target="colors121.xml"/><Relationship Id="rId1" Type="http://schemas.openxmlformats.org/officeDocument/2006/relationships/oleObject" Target="file:///C:\Users\Anne-Michele\Documents\Doc%20PAM%20B&#233;nin\1707_229_CFSVA\4_OutputTables\RESULTAT_171026.xlsx" TargetMode="External"/></Relationships>
</file>

<file path=ppt/charts/_rels/chart122.xml.rels><?xml version="1.0" encoding="UTF-8" standalone="yes"?>
<Relationships xmlns="http://schemas.openxmlformats.org/package/2006/relationships"><Relationship Id="rId3" Type="http://schemas.microsoft.com/office/2011/relationships/chartStyle" Target="style122.xml"/><Relationship Id="rId2" Type="http://schemas.microsoft.com/office/2011/relationships/chartColorStyle" Target="colors122.xml"/><Relationship Id="rId1" Type="http://schemas.openxmlformats.org/officeDocument/2006/relationships/oleObject" Target="file:///C:\Users\Anne-Michele\Documents\Doc%20PAM%20B&#233;nin\1707_229_CFSVA\4_OutputTables\RESULTAT_Disponibilite.xlsx" TargetMode="External"/></Relationships>
</file>

<file path=ppt/charts/_rels/chart123.xml.rels><?xml version="1.0" encoding="UTF-8" standalone="yes"?>
<Relationships xmlns="http://schemas.openxmlformats.org/package/2006/relationships"><Relationship Id="rId3" Type="http://schemas.microsoft.com/office/2011/relationships/chartColorStyle" Target="colors123.xml"/><Relationship Id="rId2" Type="http://schemas.openxmlformats.org/officeDocument/2006/relationships/package" Target="../embeddings/Feuille_Microsoft_Office_Excel31.xlsx"/><Relationship Id="rId1" Type="http://schemas.openxmlformats.org/officeDocument/2006/relationships/themeOverride" Target="../theme/themeOverride82.xml"/><Relationship Id="rId4" Type="http://schemas.microsoft.com/office/2011/relationships/chartStyle" Target="style123.xml"/></Relationships>
</file>

<file path=ppt/charts/_rels/chart124.xml.rels><?xml version="1.0" encoding="UTF-8" standalone="yes"?>
<Relationships xmlns="http://schemas.openxmlformats.org/package/2006/relationships"><Relationship Id="rId3" Type="http://schemas.microsoft.com/office/2011/relationships/chartStyle" Target="style124.xml"/><Relationship Id="rId2" Type="http://schemas.microsoft.com/office/2011/relationships/chartColorStyle" Target="colors124.xml"/><Relationship Id="rId1" Type="http://schemas.openxmlformats.org/officeDocument/2006/relationships/oleObject" Target="file:///C:\Users\Anne-Michele\Documents\Doc%20PAM%20B&#233;nin\1707_229_CFSVA\4_OutputTables\Resultat_traites_VILLAGE_171007.xlsx" TargetMode="External"/></Relationships>
</file>

<file path=ppt/charts/_rels/chart125.xml.rels><?xml version="1.0" encoding="UTF-8" standalone="yes"?>
<Relationships xmlns="http://schemas.openxmlformats.org/package/2006/relationships"><Relationship Id="rId3" Type="http://schemas.microsoft.com/office/2011/relationships/chartStyle" Target="style125.xml"/><Relationship Id="rId2" Type="http://schemas.microsoft.com/office/2011/relationships/chartColorStyle" Target="colors125.xml"/><Relationship Id="rId1" Type="http://schemas.openxmlformats.org/officeDocument/2006/relationships/oleObject" Target="file:///C:\Users\Anne-Michele\Documents\Doc%20PAM%20B&#233;nin\1707_229_CFSVA\4_OutputTables\RESULTAT_171018CORR.xlsx" TargetMode="External"/></Relationships>
</file>

<file path=ppt/charts/_rels/chart126.xml.rels><?xml version="1.0" encoding="UTF-8" standalone="yes"?>
<Relationships xmlns="http://schemas.openxmlformats.org/package/2006/relationships"><Relationship Id="rId3" Type="http://schemas.microsoft.com/office/2011/relationships/chartStyle" Target="style126.xml"/><Relationship Id="rId2" Type="http://schemas.microsoft.com/office/2011/relationships/chartColorStyle" Target="colors126.xml"/><Relationship Id="rId1" Type="http://schemas.openxmlformats.org/officeDocument/2006/relationships/oleObject" Target="file:///C:\Users\Anne-Michele\Documents\Doc%20PAM%20B&#233;nin\1707_229_CFSVA\4_OutputTables\RESULTAT_171026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/>
              <a:t>Proportion d'insécurité alimentaire modérée</a:t>
            </a:r>
            <a:r>
              <a:rPr lang="fr-FR" baseline="0"/>
              <a:t> et sévère (par département) </a:t>
            </a:r>
            <a:endParaRPr lang="fr-FR"/>
          </a:p>
        </c:rich>
      </c:tx>
      <c:layout>
        <c:manualLayout>
          <c:xMode val="edge"/>
          <c:yMode val="edge"/>
          <c:x val="0.1550485677946393"/>
          <c:y val="0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9.482784237575391E-2"/>
          <c:y val="0.19627479278274029"/>
          <c:w val="0.87086416120878107"/>
          <c:h val="0.49974019807886833"/>
        </c:manualLayout>
      </c:layout>
      <c:barChart>
        <c:barDir val="col"/>
        <c:grouping val="stacked"/>
        <c:ser>
          <c:idx val="1"/>
          <c:order val="0"/>
          <c:tx>
            <c:v>Insécurité alimentaire sévère</c:v>
          </c:tx>
          <c:spPr>
            <a:solidFill>
              <a:srgbClr val="FF0000"/>
            </a:solidFill>
            <a:ln>
              <a:noFill/>
            </a:ln>
            <a:effectLst/>
          </c:spPr>
          <c:dLbls>
            <c:dLbl>
              <c:idx val="0"/>
              <c:layout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elete val="1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'INDICE SECALrevu'!$R$7:$R$19</c:f>
              <c:strCache>
                <c:ptCount val="13"/>
                <c:pt idx="0">
                  <c:v>Atacora</c:v>
                </c:pt>
                <c:pt idx="1">
                  <c:v>Couffo</c:v>
                </c:pt>
                <c:pt idx="2">
                  <c:v>Collines</c:v>
                </c:pt>
                <c:pt idx="3">
                  <c:v>Zou</c:v>
                </c:pt>
                <c:pt idx="4">
                  <c:v>Plateau</c:v>
                </c:pt>
                <c:pt idx="5">
                  <c:v>Ouémé</c:v>
                </c:pt>
                <c:pt idx="6">
                  <c:v>Alibori</c:v>
                </c:pt>
                <c:pt idx="7">
                  <c:v>Borgou</c:v>
                </c:pt>
                <c:pt idx="8">
                  <c:v>Atlantique</c:v>
                </c:pt>
                <c:pt idx="9">
                  <c:v>Mono</c:v>
                </c:pt>
                <c:pt idx="10">
                  <c:v>Donga</c:v>
                </c:pt>
                <c:pt idx="11">
                  <c:v>Littoral</c:v>
                </c:pt>
                <c:pt idx="12">
                  <c:v>NATIONAL</c:v>
                </c:pt>
              </c:strCache>
            </c:strRef>
          </c:cat>
          <c:val>
            <c:numRef>
              <c:f>'INDICE SECALrevu'!$T$7:$T$19</c:f>
              <c:numCache>
                <c:formatCode>0.0%</c:formatCode>
                <c:ptCount val="13"/>
                <c:pt idx="0">
                  <c:v>2.6885936625414632E-2</c:v>
                </c:pt>
                <c:pt idx="1">
                  <c:v>1.327098543033383E-2</c:v>
                </c:pt>
                <c:pt idx="2">
                  <c:v>2.3877755509175293E-2</c:v>
                </c:pt>
                <c:pt idx="3">
                  <c:v>5.8062758458735072E-3</c:v>
                </c:pt>
                <c:pt idx="4">
                  <c:v>6.4380580155198137E-3</c:v>
                </c:pt>
                <c:pt idx="5">
                  <c:v>6.7570309304435874E-3</c:v>
                </c:pt>
                <c:pt idx="6">
                  <c:v>3.5645293772322102E-3</c:v>
                </c:pt>
                <c:pt idx="7">
                  <c:v>2.1450294941534748E-3</c:v>
                </c:pt>
                <c:pt idx="8">
                  <c:v>1.5284839175401181E-3</c:v>
                </c:pt>
                <c:pt idx="9">
                  <c:v>4.2481082407110566E-3</c:v>
                </c:pt>
                <c:pt idx="10">
                  <c:v>4.4574232685563112E-3</c:v>
                </c:pt>
                <c:pt idx="11">
                  <c:v>0</c:v>
                </c:pt>
                <c:pt idx="12">
                  <c:v>7.2662557121141629E-3</c:v>
                </c:pt>
              </c:numCache>
            </c:numRef>
          </c:val>
        </c:ser>
        <c:ser>
          <c:idx val="0"/>
          <c:order val="1"/>
          <c:tx>
            <c:strRef>
              <c:f>'INDICE SECALrevu'!$S$6</c:f>
              <c:strCache>
                <c:ptCount val="1"/>
                <c:pt idx="0">
                  <c:v>Insécurité alimentaire modérée</c:v>
                </c:pt>
              </c:strCache>
            </c:strRef>
          </c:tx>
          <c:spPr>
            <a:solidFill>
              <a:srgbClr val="FF9900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'INDICE SECALrevu'!$R$7:$R$19</c:f>
              <c:strCache>
                <c:ptCount val="13"/>
                <c:pt idx="0">
                  <c:v>Atacora</c:v>
                </c:pt>
                <c:pt idx="1">
                  <c:v>Couffo</c:v>
                </c:pt>
                <c:pt idx="2">
                  <c:v>Collines</c:v>
                </c:pt>
                <c:pt idx="3">
                  <c:v>Zou</c:v>
                </c:pt>
                <c:pt idx="4">
                  <c:v>Plateau</c:v>
                </c:pt>
                <c:pt idx="5">
                  <c:v>Ouémé</c:v>
                </c:pt>
                <c:pt idx="6">
                  <c:v>Alibori</c:v>
                </c:pt>
                <c:pt idx="7">
                  <c:v>Borgou</c:v>
                </c:pt>
                <c:pt idx="8">
                  <c:v>Atlantique</c:v>
                </c:pt>
                <c:pt idx="9">
                  <c:v>Mono</c:v>
                </c:pt>
                <c:pt idx="10">
                  <c:v>Donga</c:v>
                </c:pt>
                <c:pt idx="11">
                  <c:v>Littoral</c:v>
                </c:pt>
                <c:pt idx="12">
                  <c:v>NATIONAL</c:v>
                </c:pt>
              </c:strCache>
            </c:strRef>
          </c:cat>
          <c:val>
            <c:numRef>
              <c:f>'INDICE SECALrevu'!$S$7:$S$19</c:f>
              <c:numCache>
                <c:formatCode>0.0%</c:formatCode>
                <c:ptCount val="13"/>
                <c:pt idx="0">
                  <c:v>0.20877488910414771</c:v>
                </c:pt>
                <c:pt idx="1">
                  <c:v>0.14872659901613838</c:v>
                </c:pt>
                <c:pt idx="2">
                  <c:v>0.12940954559883716</c:v>
                </c:pt>
                <c:pt idx="3">
                  <c:v>0.11141550794636994</c:v>
                </c:pt>
                <c:pt idx="4">
                  <c:v>8.5275442750473537E-2</c:v>
                </c:pt>
                <c:pt idx="5">
                  <c:v>7.4055192847162776E-2</c:v>
                </c:pt>
                <c:pt idx="6">
                  <c:v>7.6274861135407157E-2</c:v>
                </c:pt>
                <c:pt idx="7">
                  <c:v>7.7092309895606156E-2</c:v>
                </c:pt>
                <c:pt idx="8">
                  <c:v>7.2250350011721504E-2</c:v>
                </c:pt>
                <c:pt idx="9">
                  <c:v>6.1543175513747279E-2</c:v>
                </c:pt>
                <c:pt idx="10">
                  <c:v>4.9194383456873707E-2</c:v>
                </c:pt>
                <c:pt idx="11">
                  <c:v>1.5177145005169111E-2</c:v>
                </c:pt>
                <c:pt idx="12">
                  <c:v>8.9298348468633271E-2</c:v>
                </c:pt>
              </c:numCache>
            </c:numRef>
          </c:val>
        </c:ser>
        <c:dLbls/>
        <c:gapWidth val="140"/>
        <c:overlap val="100"/>
        <c:axId val="72803072"/>
        <c:axId val="72804608"/>
      </c:barChart>
      <c:catAx>
        <c:axId val="7280307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2804608"/>
        <c:crosses val="autoZero"/>
        <c:auto val="1"/>
        <c:lblAlgn val="ctr"/>
        <c:lblOffset val="100"/>
      </c:catAx>
      <c:valAx>
        <c:axId val="72804608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28030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u="sng"/>
              <a:t>Communes les plus en insécurité alimentaire (IA globale&gt;25%)</a:t>
            </a:r>
          </a:p>
        </c:rich>
      </c:tx>
      <c:layout>
        <c:manualLayout>
          <c:xMode val="edge"/>
          <c:yMode val="edge"/>
          <c:x val="0.22824889155816419"/>
          <c:y val="1.3750609968723536E-2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9.8981433912858532E-2"/>
          <c:y val="0.18324130014532128"/>
          <c:w val="0.88882999737626989"/>
          <c:h val="0.60027982911454492"/>
        </c:manualLayout>
      </c:layout>
      <c:barChart>
        <c:barDir val="col"/>
        <c:grouping val="stacked"/>
        <c:ser>
          <c:idx val="1"/>
          <c:order val="0"/>
          <c:tx>
            <c:strRef>
              <c:f>'INDICE SECALok'!$V$24</c:f>
              <c:strCache>
                <c:ptCount val="1"/>
                <c:pt idx="0">
                  <c:v>Insécurité alimentaire sévère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dLbls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'INDICE SECALok'!$Q$41:$R$48</c:f>
              <c:multiLvlStrCache>
                <c:ptCount val="7"/>
                <c:lvl>
                  <c:pt idx="0">
                    <c:v>Boukoumbé</c:v>
                  </c:pt>
                  <c:pt idx="1">
                    <c:v>Toucountouna</c:v>
                  </c:pt>
                  <c:pt idx="2">
                    <c:v>Natitingou</c:v>
                  </c:pt>
                  <c:pt idx="3">
                    <c:v>Tanguiéta</c:v>
                  </c:pt>
                  <c:pt idx="4">
                    <c:v>Matéri</c:v>
                  </c:pt>
                  <c:pt idx="5">
                    <c:v>Glazoué</c:v>
                  </c:pt>
                  <c:pt idx="6">
                    <c:v>Savè</c:v>
                  </c:pt>
                </c:lvl>
                <c:lvl>
                  <c:pt idx="0">
                    <c:v>ATACORA</c:v>
                  </c:pt>
                  <c:pt idx="5">
                    <c:v>COLLINES</c:v>
                  </c:pt>
                </c:lvl>
              </c:multiLvlStrCache>
            </c:multiLvlStrRef>
          </c:cat>
          <c:val>
            <c:numRef>
              <c:f>'INDICE SECALok'!$V$41:$V$47</c:f>
              <c:numCache>
                <c:formatCode>0.0%</c:formatCode>
                <c:ptCount val="7"/>
                <c:pt idx="0">
                  <c:v>3.6943990559186693E-2</c:v>
                </c:pt>
                <c:pt idx="1">
                  <c:v>0</c:v>
                </c:pt>
                <c:pt idx="2">
                  <c:v>4.4182562457798856E-2</c:v>
                </c:pt>
                <c:pt idx="3">
                  <c:v>1.4512682971179195E-2</c:v>
                </c:pt>
                <c:pt idx="4">
                  <c:v>4.3474670812800292E-2</c:v>
                </c:pt>
                <c:pt idx="5">
                  <c:v>4.5546628627719563E-2</c:v>
                </c:pt>
                <c:pt idx="6">
                  <c:v>3.7955858598409532E-2</c:v>
                </c:pt>
              </c:numCache>
            </c:numRef>
          </c:val>
        </c:ser>
        <c:ser>
          <c:idx val="0"/>
          <c:order val="1"/>
          <c:tx>
            <c:strRef>
              <c:f>'INDICE SECALok'!$U$24</c:f>
              <c:strCache>
                <c:ptCount val="1"/>
                <c:pt idx="0">
                  <c:v>Insécurité alimentaire modérée</c:v>
                </c:pt>
              </c:strCache>
            </c:strRef>
          </c:tx>
          <c:spPr>
            <a:solidFill>
              <a:srgbClr val="FF9900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'INDICE SECALok'!$Q$41:$R$48</c:f>
              <c:multiLvlStrCache>
                <c:ptCount val="7"/>
                <c:lvl>
                  <c:pt idx="0">
                    <c:v>Boukoumbé</c:v>
                  </c:pt>
                  <c:pt idx="1">
                    <c:v>Toucountouna</c:v>
                  </c:pt>
                  <c:pt idx="2">
                    <c:v>Natitingou</c:v>
                  </c:pt>
                  <c:pt idx="3">
                    <c:v>Tanguiéta</c:v>
                  </c:pt>
                  <c:pt idx="4">
                    <c:v>Matéri</c:v>
                  </c:pt>
                  <c:pt idx="5">
                    <c:v>Glazoué</c:v>
                  </c:pt>
                  <c:pt idx="6">
                    <c:v>Savè</c:v>
                  </c:pt>
                </c:lvl>
                <c:lvl>
                  <c:pt idx="0">
                    <c:v>ATACORA</c:v>
                  </c:pt>
                  <c:pt idx="5">
                    <c:v>COLLINES</c:v>
                  </c:pt>
                </c:lvl>
              </c:multiLvlStrCache>
            </c:multiLvlStrRef>
          </c:cat>
          <c:val>
            <c:numRef>
              <c:f>'INDICE SECALok'!$U$41:$U$47</c:f>
              <c:numCache>
                <c:formatCode>0.0%</c:formatCode>
                <c:ptCount val="7"/>
                <c:pt idx="0">
                  <c:v>0.425692931493586</c:v>
                </c:pt>
                <c:pt idx="1">
                  <c:v>0.29806727374094033</c:v>
                </c:pt>
                <c:pt idx="2">
                  <c:v>0.23403950033761001</c:v>
                </c:pt>
                <c:pt idx="3">
                  <c:v>0.24994658605327752</c:v>
                </c:pt>
                <c:pt idx="4">
                  <c:v>0.20705018402860101</c:v>
                </c:pt>
                <c:pt idx="5">
                  <c:v>0.21801626037062452</c:v>
                </c:pt>
                <c:pt idx="6">
                  <c:v>0.21386757579522861</c:v>
                </c:pt>
              </c:numCache>
            </c:numRef>
          </c:val>
        </c:ser>
        <c:dLbls/>
        <c:overlap val="100"/>
        <c:axId val="120111872"/>
        <c:axId val="120113408"/>
      </c:barChart>
      <c:catAx>
        <c:axId val="12011187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85000"/>
                <a:lumOff val="1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20113408"/>
        <c:crosses val="autoZero"/>
        <c:auto val="1"/>
        <c:lblAlgn val="ctr"/>
        <c:lblOffset val="100"/>
      </c:catAx>
      <c:valAx>
        <c:axId val="120113408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201118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089953154589854"/>
          <c:y val="0.92398388332008818"/>
          <c:w val="0.81787418186650718"/>
          <c:h val="6.4557307399972716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tx1">
          <a:lumMod val="50000"/>
          <a:lumOff val="50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u="sng"/>
              <a:t>Statut de sécurité alimentaire par principale</a:t>
            </a:r>
            <a:r>
              <a:rPr lang="en-US" sz="1600" u="sng" baseline="0"/>
              <a:t> </a:t>
            </a:r>
            <a:r>
              <a:rPr lang="en-US" sz="1600" u="sng"/>
              <a:t>activité du ménage</a:t>
            </a:r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bar"/>
        <c:grouping val="percentStacked"/>
        <c:ser>
          <c:idx val="0"/>
          <c:order val="0"/>
          <c:tx>
            <c:strRef>
              <c:f>'INDICE SECALrevu'!$J$135</c:f>
              <c:strCache>
                <c:ptCount val="1"/>
                <c:pt idx="0">
                  <c:v>Sécurité alimentaire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dLbls>
            <c:spPr>
              <a:solidFill>
                <a:sysClr val="window" lastClr="FFFFFF"/>
              </a:solidFill>
              <a:ln>
                <a:solidFill>
                  <a:srgbClr val="00B050"/>
                </a:solidFill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'INDICE SECALrevu'!$I$136:$I$153</c:f>
              <c:strCache>
                <c:ptCount val="18"/>
                <c:pt idx="0">
                  <c:v>Aide, don alimentaire</c:v>
                </c:pt>
                <c:pt idx="1">
                  <c:v>Pêche</c:v>
                </c:pt>
                <c:pt idx="2">
                  <c:v>Agriculture vivrière</c:v>
                </c:pt>
                <c:pt idx="3">
                  <c:v>Artisanat/petit métier</c:v>
                </c:pt>
                <c:pt idx="4">
                  <c:v>Travail journalier (payé en espèce)</c:v>
                </c:pt>
                <c:pt idx="5">
                  <c:v>Petit commerce/commerce informel</c:v>
                </c:pt>
                <c:pt idx="6">
                  <c:v>Transfert d'argent</c:v>
                </c:pt>
                <c:pt idx="7">
                  <c:v>Elevage (gros bétail)</c:v>
                </c:pt>
                <c:pt idx="8">
                  <c:v>Transport (y compris taxi-moto)</c:v>
                </c:pt>
                <c:pt idx="9">
                  <c:v>Agriculture de rente</c:v>
                </c:pt>
                <c:pt idx="10">
                  <c:v>Commerce de produits vivriers</c:v>
                </c:pt>
                <c:pt idx="11">
                  <c:v>Travail spécialisé (mécanicien, maçon..)</c:v>
                </c:pt>
                <c:pt idx="12">
                  <c:v>Autre</c:v>
                </c:pt>
                <c:pt idx="13">
                  <c:v>Pension</c:v>
                </c:pt>
                <c:pt idx="14">
                  <c:v>Entreprise/Location biens immobiliers</c:v>
                </c:pt>
                <c:pt idx="15">
                  <c:v>Gros commerce/commerce formel</c:v>
                </c:pt>
                <c:pt idx="16">
                  <c:v>Salarié/ Contractuel/ Consultant</c:v>
                </c:pt>
                <c:pt idx="17">
                  <c:v>Fonctionnaire/ permanent</c:v>
                </c:pt>
              </c:strCache>
            </c:strRef>
          </c:cat>
          <c:val>
            <c:numRef>
              <c:f>'INDICE SECALrevu'!$J$136:$J$153</c:f>
              <c:numCache>
                <c:formatCode>0%</c:formatCode>
                <c:ptCount val="18"/>
                <c:pt idx="0">
                  <c:v>0.30566884961196666</c:v>
                </c:pt>
                <c:pt idx="1">
                  <c:v>0.35763375048501261</c:v>
                </c:pt>
                <c:pt idx="2">
                  <c:v>0.37227503169523435</c:v>
                </c:pt>
                <c:pt idx="3">
                  <c:v>0.4037505279954145</c:v>
                </c:pt>
                <c:pt idx="4">
                  <c:v>0.41478448029436427</c:v>
                </c:pt>
                <c:pt idx="5">
                  <c:v>0.45239135732821628</c:v>
                </c:pt>
                <c:pt idx="6">
                  <c:v>0.45524862663608312</c:v>
                </c:pt>
                <c:pt idx="7">
                  <c:v>0.48339620422247537</c:v>
                </c:pt>
                <c:pt idx="8">
                  <c:v>0.48725409261915009</c:v>
                </c:pt>
                <c:pt idx="9">
                  <c:v>0.49921480709696792</c:v>
                </c:pt>
                <c:pt idx="10">
                  <c:v>0.50350024325431819</c:v>
                </c:pt>
                <c:pt idx="11">
                  <c:v>0.5282442468777756</c:v>
                </c:pt>
                <c:pt idx="12">
                  <c:v>0.60556097468298953</c:v>
                </c:pt>
                <c:pt idx="13">
                  <c:v>0.6922608941250985</c:v>
                </c:pt>
                <c:pt idx="14">
                  <c:v>0.71652494417311441</c:v>
                </c:pt>
                <c:pt idx="15">
                  <c:v>0.73897848737887262</c:v>
                </c:pt>
                <c:pt idx="16">
                  <c:v>0.74952359890681519</c:v>
                </c:pt>
                <c:pt idx="17">
                  <c:v>0.80702457622221602</c:v>
                </c:pt>
              </c:numCache>
            </c:numRef>
          </c:val>
        </c:ser>
        <c:ser>
          <c:idx val="1"/>
          <c:order val="1"/>
          <c:tx>
            <c:strRef>
              <c:f>'INDICE SECALrevu'!$K$135</c:f>
              <c:strCache>
                <c:ptCount val="1"/>
                <c:pt idx="0">
                  <c:v>Sécurité alimentaire limite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'INDICE SECALrevu'!$I$136:$I$153</c:f>
              <c:strCache>
                <c:ptCount val="18"/>
                <c:pt idx="0">
                  <c:v>Aide, don alimentaire</c:v>
                </c:pt>
                <c:pt idx="1">
                  <c:v>Pêche</c:v>
                </c:pt>
                <c:pt idx="2">
                  <c:v>Agriculture vivrière</c:v>
                </c:pt>
                <c:pt idx="3">
                  <c:v>Artisanat/petit métier</c:v>
                </c:pt>
                <c:pt idx="4">
                  <c:v>Travail journalier (payé en espèce)</c:v>
                </c:pt>
                <c:pt idx="5">
                  <c:v>Petit commerce/commerce informel</c:v>
                </c:pt>
                <c:pt idx="6">
                  <c:v>Transfert d'argent</c:v>
                </c:pt>
                <c:pt idx="7">
                  <c:v>Elevage (gros bétail)</c:v>
                </c:pt>
                <c:pt idx="8">
                  <c:v>Transport (y compris taxi-moto)</c:v>
                </c:pt>
                <c:pt idx="9">
                  <c:v>Agriculture de rente</c:v>
                </c:pt>
                <c:pt idx="10">
                  <c:v>Commerce de produits vivriers</c:v>
                </c:pt>
                <c:pt idx="11">
                  <c:v>Travail spécialisé (mécanicien, maçon..)</c:v>
                </c:pt>
                <c:pt idx="12">
                  <c:v>Autre</c:v>
                </c:pt>
                <c:pt idx="13">
                  <c:v>Pension</c:v>
                </c:pt>
                <c:pt idx="14">
                  <c:v>Entreprise/Location biens immobiliers</c:v>
                </c:pt>
                <c:pt idx="15">
                  <c:v>Gros commerce/commerce formel</c:v>
                </c:pt>
                <c:pt idx="16">
                  <c:v>Salarié/ Contractuel/ Consultant</c:v>
                </c:pt>
                <c:pt idx="17">
                  <c:v>Fonctionnaire/ permanent</c:v>
                </c:pt>
              </c:strCache>
            </c:strRef>
          </c:cat>
          <c:val>
            <c:numRef>
              <c:f>'INDICE SECALrevu'!$K$136:$K$153</c:f>
              <c:numCache>
                <c:formatCode>0%</c:formatCode>
                <c:ptCount val="18"/>
                <c:pt idx="0">
                  <c:v>0.4776749375972727</c:v>
                </c:pt>
                <c:pt idx="1">
                  <c:v>0.59836431697535453</c:v>
                </c:pt>
                <c:pt idx="2">
                  <c:v>0.48693853312834062</c:v>
                </c:pt>
                <c:pt idx="3">
                  <c:v>0.48084318589808034</c:v>
                </c:pt>
                <c:pt idx="4">
                  <c:v>0.406231999304562</c:v>
                </c:pt>
                <c:pt idx="5">
                  <c:v>0.4687764189705021</c:v>
                </c:pt>
                <c:pt idx="6">
                  <c:v>0.44017551028838553</c:v>
                </c:pt>
                <c:pt idx="7">
                  <c:v>0.46794819701904256</c:v>
                </c:pt>
                <c:pt idx="8">
                  <c:v>0.45843132494543526</c:v>
                </c:pt>
                <c:pt idx="9">
                  <c:v>0.39460286148901569</c:v>
                </c:pt>
                <c:pt idx="10">
                  <c:v>0.43654023726823415</c:v>
                </c:pt>
                <c:pt idx="11">
                  <c:v>0.42182442528629682</c:v>
                </c:pt>
                <c:pt idx="12">
                  <c:v>0.34751954364791521</c:v>
                </c:pt>
                <c:pt idx="13">
                  <c:v>0.27927580685781106</c:v>
                </c:pt>
                <c:pt idx="14">
                  <c:v>0.26870063768964342</c:v>
                </c:pt>
                <c:pt idx="15">
                  <c:v>0.24830379045502118</c:v>
                </c:pt>
                <c:pt idx="16">
                  <c:v>0.22643511865779725</c:v>
                </c:pt>
                <c:pt idx="17">
                  <c:v>0.18047707017038447</c:v>
                </c:pt>
              </c:numCache>
            </c:numRef>
          </c:val>
        </c:ser>
        <c:ser>
          <c:idx val="2"/>
          <c:order val="2"/>
          <c:tx>
            <c:strRef>
              <c:f>'INDICE SECALrevu'!$L$135</c:f>
              <c:strCache>
                <c:ptCount val="1"/>
                <c:pt idx="0">
                  <c:v>Insécurité alimentaire modérée</c:v>
                </c:pt>
              </c:strCache>
            </c:strRef>
          </c:tx>
          <c:spPr>
            <a:solidFill>
              <a:srgbClr val="FF9900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'INDICE SECALrevu'!$I$136:$I$153</c:f>
              <c:strCache>
                <c:ptCount val="18"/>
                <c:pt idx="0">
                  <c:v>Aide, don alimentaire</c:v>
                </c:pt>
                <c:pt idx="1">
                  <c:v>Pêche</c:v>
                </c:pt>
                <c:pt idx="2">
                  <c:v>Agriculture vivrière</c:v>
                </c:pt>
                <c:pt idx="3">
                  <c:v>Artisanat/petit métier</c:v>
                </c:pt>
                <c:pt idx="4">
                  <c:v>Travail journalier (payé en espèce)</c:v>
                </c:pt>
                <c:pt idx="5">
                  <c:v>Petit commerce/commerce informel</c:v>
                </c:pt>
                <c:pt idx="6">
                  <c:v>Transfert d'argent</c:v>
                </c:pt>
                <c:pt idx="7">
                  <c:v>Elevage (gros bétail)</c:v>
                </c:pt>
                <c:pt idx="8">
                  <c:v>Transport (y compris taxi-moto)</c:v>
                </c:pt>
                <c:pt idx="9">
                  <c:v>Agriculture de rente</c:v>
                </c:pt>
                <c:pt idx="10">
                  <c:v>Commerce de produits vivriers</c:v>
                </c:pt>
                <c:pt idx="11">
                  <c:v>Travail spécialisé (mécanicien, maçon..)</c:v>
                </c:pt>
                <c:pt idx="12">
                  <c:v>Autre</c:v>
                </c:pt>
                <c:pt idx="13">
                  <c:v>Pension</c:v>
                </c:pt>
                <c:pt idx="14">
                  <c:v>Entreprise/Location biens immobiliers</c:v>
                </c:pt>
                <c:pt idx="15">
                  <c:v>Gros commerce/commerce formel</c:v>
                </c:pt>
                <c:pt idx="16">
                  <c:v>Salarié/ Contractuel/ Consultant</c:v>
                </c:pt>
                <c:pt idx="17">
                  <c:v>Fonctionnaire/ permanent</c:v>
                </c:pt>
              </c:strCache>
            </c:strRef>
          </c:cat>
          <c:val>
            <c:numRef>
              <c:f>'INDICE SECALrevu'!$L$136:$L$153</c:f>
              <c:numCache>
                <c:formatCode>0%</c:formatCode>
                <c:ptCount val="18"/>
                <c:pt idx="0">
                  <c:v>0.17679241669420862</c:v>
                </c:pt>
                <c:pt idx="1">
                  <c:v>4.400193253963449E-2</c:v>
                </c:pt>
                <c:pt idx="2">
                  <c:v>0.12914100818798496</c:v>
                </c:pt>
                <c:pt idx="3">
                  <c:v>0.11175656268250705</c:v>
                </c:pt>
                <c:pt idx="4">
                  <c:v>0.16957223781172021</c:v>
                </c:pt>
                <c:pt idx="5">
                  <c:v>7.6625017261657075E-2</c:v>
                </c:pt>
                <c:pt idx="6">
                  <c:v>0.10457586307553125</c:v>
                </c:pt>
                <c:pt idx="7">
                  <c:v>4.8655598758481709E-2</c:v>
                </c:pt>
                <c:pt idx="8">
                  <c:v>5.2702553417688411E-2</c:v>
                </c:pt>
                <c:pt idx="9">
                  <c:v>0.101100060375583</c:v>
                </c:pt>
                <c:pt idx="10">
                  <c:v>5.0917641013141515E-2</c:v>
                </c:pt>
                <c:pt idx="11">
                  <c:v>4.4930530505058477E-2</c:v>
                </c:pt>
                <c:pt idx="12">
                  <c:v>4.4807712205364073E-2</c:v>
                </c:pt>
                <c:pt idx="13">
                  <c:v>2.5970810767379383E-2</c:v>
                </c:pt>
                <c:pt idx="14">
                  <c:v>1.4774418137242326E-2</c:v>
                </c:pt>
                <c:pt idx="15">
                  <c:v>1.2717722166107068E-2</c:v>
                </c:pt>
                <c:pt idx="16">
                  <c:v>2.4041282435392199E-2</c:v>
                </c:pt>
                <c:pt idx="17">
                  <c:v>1.2498353607399385E-2</c:v>
                </c:pt>
              </c:numCache>
            </c:numRef>
          </c:val>
        </c:ser>
        <c:ser>
          <c:idx val="3"/>
          <c:order val="3"/>
          <c:tx>
            <c:strRef>
              <c:f>'INDICE SECALrevu'!$M$135</c:f>
              <c:strCache>
                <c:ptCount val="1"/>
                <c:pt idx="0">
                  <c:v>Insécurité alimentaire sévère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dLbls>
            <c:dLbl>
              <c:idx val="0"/>
              <c:layout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elete val="1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'INDICE SECALrevu'!$I$136:$I$153</c:f>
              <c:strCache>
                <c:ptCount val="18"/>
                <c:pt idx="0">
                  <c:v>Aide, don alimentaire</c:v>
                </c:pt>
                <c:pt idx="1">
                  <c:v>Pêche</c:v>
                </c:pt>
                <c:pt idx="2">
                  <c:v>Agriculture vivrière</c:v>
                </c:pt>
                <c:pt idx="3">
                  <c:v>Artisanat/petit métier</c:v>
                </c:pt>
                <c:pt idx="4">
                  <c:v>Travail journalier (payé en espèce)</c:v>
                </c:pt>
                <c:pt idx="5">
                  <c:v>Petit commerce/commerce informel</c:v>
                </c:pt>
                <c:pt idx="6">
                  <c:v>Transfert d'argent</c:v>
                </c:pt>
                <c:pt idx="7">
                  <c:v>Elevage (gros bétail)</c:v>
                </c:pt>
                <c:pt idx="8">
                  <c:v>Transport (y compris taxi-moto)</c:v>
                </c:pt>
                <c:pt idx="9">
                  <c:v>Agriculture de rente</c:v>
                </c:pt>
                <c:pt idx="10">
                  <c:v>Commerce de produits vivriers</c:v>
                </c:pt>
                <c:pt idx="11">
                  <c:v>Travail spécialisé (mécanicien, maçon..)</c:v>
                </c:pt>
                <c:pt idx="12">
                  <c:v>Autre</c:v>
                </c:pt>
                <c:pt idx="13">
                  <c:v>Pension</c:v>
                </c:pt>
                <c:pt idx="14">
                  <c:v>Entreprise/Location biens immobiliers</c:v>
                </c:pt>
                <c:pt idx="15">
                  <c:v>Gros commerce/commerce formel</c:v>
                </c:pt>
                <c:pt idx="16">
                  <c:v>Salarié/ Contractuel/ Consultant</c:v>
                </c:pt>
                <c:pt idx="17">
                  <c:v>Fonctionnaire/ permanent</c:v>
                </c:pt>
              </c:strCache>
            </c:strRef>
          </c:cat>
          <c:val>
            <c:numRef>
              <c:f>'INDICE SECALrevu'!$M$136:$M$153</c:f>
              <c:numCache>
                <c:formatCode>0%</c:formatCode>
                <c:ptCount val="18"/>
                <c:pt idx="0">
                  <c:v>3.9863796096550497E-2</c:v>
                </c:pt>
                <c:pt idx="1">
                  <c:v>0</c:v>
                </c:pt>
                <c:pt idx="2">
                  <c:v>1.1645426988432671E-2</c:v>
                </c:pt>
                <c:pt idx="3">
                  <c:v>3.6497234239966292E-3</c:v>
                </c:pt>
                <c:pt idx="4">
                  <c:v>9.4112825893569278E-3</c:v>
                </c:pt>
                <c:pt idx="5">
                  <c:v>2.2072064396283157E-3</c:v>
                </c:pt>
                <c:pt idx="6">
                  <c:v>0</c:v>
                </c:pt>
                <c:pt idx="7">
                  <c:v>0</c:v>
                </c:pt>
                <c:pt idx="8">
                  <c:v>1.6120290177285162E-3</c:v>
                </c:pt>
                <c:pt idx="9">
                  <c:v>5.082271038432948E-3</c:v>
                </c:pt>
                <c:pt idx="10">
                  <c:v>9.0418784643066571E-3</c:v>
                </c:pt>
                <c:pt idx="11">
                  <c:v>5.0007973308775757E-3</c:v>
                </c:pt>
                <c:pt idx="12">
                  <c:v>2.1117694637324234E-3</c:v>
                </c:pt>
                <c:pt idx="13">
                  <c:v>2.4924882497109535E-3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</c:numCache>
            </c:numRef>
          </c:val>
        </c:ser>
        <c:dLbls/>
        <c:overlap val="100"/>
        <c:axId val="136318336"/>
        <c:axId val="136340608"/>
      </c:barChart>
      <c:catAx>
        <c:axId val="136318336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36340608"/>
        <c:crosses val="autoZero"/>
        <c:auto val="1"/>
        <c:lblAlgn val="ctr"/>
        <c:lblOffset val="100"/>
      </c:catAx>
      <c:valAx>
        <c:axId val="136340608"/>
        <c:scaling>
          <c:orientation val="minMax"/>
        </c:scaling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363183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u="sng" dirty="0"/>
              <a:t>Evolution de la proportion de ménage avec </a:t>
            </a:r>
            <a:r>
              <a:rPr lang="en-US" sz="1800" u="sng" dirty="0" err="1"/>
              <a:t>une</a:t>
            </a:r>
            <a:r>
              <a:rPr lang="en-US" sz="1800" u="sng" dirty="0"/>
              <a:t>  </a:t>
            </a:r>
            <a:r>
              <a:rPr lang="en-US" sz="1800" u="sng" dirty="0" err="1"/>
              <a:t>consommation</a:t>
            </a:r>
            <a:r>
              <a:rPr lang="en-US" sz="1800" u="sng" dirty="0"/>
              <a:t> </a:t>
            </a:r>
            <a:r>
              <a:rPr lang="en-US" sz="1800" u="sng" dirty="0" err="1"/>
              <a:t>alimentaire</a:t>
            </a:r>
            <a:r>
              <a:rPr lang="en-US" sz="1800" u="sng" dirty="0"/>
              <a:t> </a:t>
            </a:r>
            <a:r>
              <a:rPr lang="en-US" sz="1800" b="1" u="sng" dirty="0" err="1"/>
              <a:t>pauvre</a:t>
            </a:r>
            <a:r>
              <a:rPr lang="en-US" sz="1800" u="sng" dirty="0"/>
              <a:t> </a:t>
            </a:r>
            <a:r>
              <a:rPr lang="en-US" sz="1800" b="1" u="sng" dirty="0" err="1"/>
              <a:t>ou</a:t>
            </a:r>
            <a:r>
              <a:rPr lang="en-US" sz="1800" b="1" u="sng" dirty="0"/>
              <a:t> </a:t>
            </a:r>
            <a:r>
              <a:rPr lang="en-US" sz="1800" b="1" u="sng" dirty="0" err="1"/>
              <a:t>limite</a:t>
            </a:r>
            <a:r>
              <a:rPr lang="en-US" sz="1800" b="1" u="sng" dirty="0"/>
              <a:t> </a:t>
            </a:r>
            <a:r>
              <a:rPr lang="en-US" sz="1800" u="sng" dirty="0"/>
              <a:t>(SCA&lt;35)</a:t>
            </a:r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2"/>
          <c:order val="0"/>
          <c:tx>
            <c:strRef>
              <c:f>SCA!$W$7</c:f>
              <c:strCache>
                <c:ptCount val="1"/>
                <c:pt idx="0">
                  <c:v>Nov-Déc 2008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cat>
            <c:strRef>
              <c:f>SCA!$B$8:$B$20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SCA!$W$8:$W$21</c:f>
              <c:numCache>
                <c:formatCode>0.0%</c:formatCode>
                <c:ptCount val="14"/>
                <c:pt idx="0">
                  <c:v>6.0000000000000005E-2</c:v>
                </c:pt>
                <c:pt idx="1">
                  <c:v>0.51</c:v>
                </c:pt>
                <c:pt idx="2">
                  <c:v>0.1</c:v>
                </c:pt>
                <c:pt idx="3">
                  <c:v>0.29000000000000004</c:v>
                </c:pt>
                <c:pt idx="4">
                  <c:v>0.29000000000000009</c:v>
                </c:pt>
                <c:pt idx="5">
                  <c:v>0.41000000000000009</c:v>
                </c:pt>
                <c:pt idx="6">
                  <c:v>0.33000000000000007</c:v>
                </c:pt>
                <c:pt idx="7">
                  <c:v>9.0000000000000024E-2</c:v>
                </c:pt>
                <c:pt idx="8">
                  <c:v>0.52</c:v>
                </c:pt>
                <c:pt idx="9">
                  <c:v>0.2</c:v>
                </c:pt>
                <c:pt idx="10">
                  <c:v>9.0000000000000024E-2</c:v>
                </c:pt>
                <c:pt idx="11">
                  <c:v>0.36000000000000004</c:v>
                </c:pt>
                <c:pt idx="12">
                  <c:v>0.25</c:v>
                </c:pt>
                <c:pt idx="13" formatCode="General">
                  <c:v>0</c:v>
                </c:pt>
              </c:numCache>
            </c:numRef>
          </c:val>
        </c:ser>
        <c:ser>
          <c:idx val="1"/>
          <c:order val="1"/>
          <c:tx>
            <c:strRef>
              <c:f>SCA!$V$7</c:f>
              <c:strCache>
                <c:ptCount val="1"/>
                <c:pt idx="0">
                  <c:v>Fev-Mars 2013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SCA!$B$8:$B$20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SCA!$V$8:$V$21</c:f>
              <c:numCache>
                <c:formatCode>0.0%</c:formatCode>
                <c:ptCount val="14"/>
                <c:pt idx="0">
                  <c:v>0.16</c:v>
                </c:pt>
                <c:pt idx="1">
                  <c:v>0.48000000000000004</c:v>
                </c:pt>
                <c:pt idx="2">
                  <c:v>0.18000000000000002</c:v>
                </c:pt>
                <c:pt idx="3">
                  <c:v>0.34</c:v>
                </c:pt>
                <c:pt idx="4">
                  <c:v>0.27</c:v>
                </c:pt>
                <c:pt idx="5">
                  <c:v>0.47000000000000003</c:v>
                </c:pt>
                <c:pt idx="6">
                  <c:v>0.25</c:v>
                </c:pt>
                <c:pt idx="7">
                  <c:v>4.0000000000000008E-2</c:v>
                </c:pt>
                <c:pt idx="8">
                  <c:v>0.49000000000000005</c:v>
                </c:pt>
                <c:pt idx="9">
                  <c:v>0.12000000000000001</c:v>
                </c:pt>
                <c:pt idx="10">
                  <c:v>8.0000000000000016E-2</c:v>
                </c:pt>
                <c:pt idx="11">
                  <c:v>0.22</c:v>
                </c:pt>
                <c:pt idx="12">
                  <c:v>0.23</c:v>
                </c:pt>
                <c:pt idx="13" formatCode="General">
                  <c:v>0</c:v>
                </c:pt>
              </c:numCache>
            </c:numRef>
          </c:val>
        </c:ser>
        <c:ser>
          <c:idx val="0"/>
          <c:order val="2"/>
          <c:tx>
            <c:strRef>
              <c:f>SCA!$U$7</c:f>
              <c:strCache>
                <c:ptCount val="1"/>
                <c:pt idx="0">
                  <c:v>Juil-Aout 2017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strRef>
              <c:f>SCA!$B$8:$B$20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SCA!$U$8:$U$21</c:f>
              <c:numCache>
                <c:formatCode>0.0%</c:formatCode>
                <c:ptCount val="14"/>
                <c:pt idx="0">
                  <c:v>0.14521877091468086</c:v>
                </c:pt>
                <c:pt idx="1">
                  <c:v>0.33725743399154323</c:v>
                </c:pt>
                <c:pt idx="2">
                  <c:v>9.6993502061907017E-2</c:v>
                </c:pt>
                <c:pt idx="3">
                  <c:v>0.14966912218454023</c:v>
                </c:pt>
                <c:pt idx="4">
                  <c:v>0.25660291624197462</c:v>
                </c:pt>
                <c:pt idx="5">
                  <c:v>0.19136056700337836</c:v>
                </c:pt>
                <c:pt idx="6">
                  <c:v>0.16192079130208506</c:v>
                </c:pt>
                <c:pt idx="7">
                  <c:v>4.2900103373744163E-2</c:v>
                </c:pt>
                <c:pt idx="8">
                  <c:v>8.3496141992934647E-2</c:v>
                </c:pt>
                <c:pt idx="9">
                  <c:v>7.9441003095623172E-2</c:v>
                </c:pt>
                <c:pt idx="10">
                  <c:v>0.1000567902766365</c:v>
                </c:pt>
                <c:pt idx="11">
                  <c:v>0.18064728740108543</c:v>
                </c:pt>
                <c:pt idx="12">
                  <c:v>0.14049997101454795</c:v>
                </c:pt>
                <c:pt idx="13" formatCode="General">
                  <c:v>0</c:v>
                </c:pt>
              </c:numCache>
            </c:numRef>
          </c:val>
        </c:ser>
        <c:dLbls/>
        <c:gapWidth val="219"/>
        <c:overlap val="-27"/>
        <c:axId val="139057024"/>
        <c:axId val="139058560"/>
      </c:barChart>
      <c:catAx>
        <c:axId val="13905702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39058560"/>
        <c:crosses val="autoZero"/>
        <c:auto val="1"/>
        <c:lblAlgn val="ctr"/>
        <c:lblOffset val="100"/>
      </c:catAx>
      <c:valAx>
        <c:axId val="139058560"/>
        <c:scaling>
          <c:orientation val="minMax"/>
          <c:max val="0.6000000000000002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390570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noFill/>
    <a:ln>
      <a:solidFill>
        <a:sysClr val="window" lastClr="FFFFFF">
          <a:lumMod val="75000"/>
        </a:sysClr>
      </a:solidFill>
    </a:ln>
    <a:effectLst/>
  </c:spPr>
  <c:txPr>
    <a:bodyPr/>
    <a:lstStyle/>
    <a:p>
      <a:pPr>
        <a:defRPr sz="1200"/>
      </a:pPr>
      <a:endParaRPr lang="fr-FR"/>
    </a:p>
  </c:txPr>
  <c:externalData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sng" strike="noStrike" kern="1200" spc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b="0" u="sng"/>
              <a:t>Consommation alimentaire par activité</a:t>
            </a:r>
          </a:p>
        </c:rich>
      </c:tx>
      <c:layout>
        <c:manualLayout>
          <c:xMode val="edge"/>
          <c:yMode val="edge"/>
          <c:x val="0.27194950324460987"/>
          <c:y val="2.6567036792208117E-2"/>
        </c:manualLayout>
      </c:layout>
      <c:spPr>
        <a:noFill/>
        <a:ln>
          <a:noFill/>
        </a:ln>
        <a:effectLst/>
      </c:spPr>
    </c:title>
    <c:plotArea>
      <c:layout/>
      <c:barChart>
        <c:barDir val="bar"/>
        <c:grouping val="percentStacked"/>
        <c:ser>
          <c:idx val="2"/>
          <c:order val="0"/>
          <c:tx>
            <c:strRef>
              <c:f>SCArevu!$L$121</c:f>
              <c:strCache>
                <c:ptCount val="1"/>
                <c:pt idx="0">
                  <c:v>Acceptable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dLbls>
            <c:dLbl>
              <c:idx val="6"/>
              <c:layout>
                <c:manualLayout>
                  <c:x val="-2.1813224267212002E-2"/>
                  <c:y val="0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0%" sourceLinked="0"/>
            <c:spPr>
              <a:solidFill>
                <a:schemeClr val="accent6">
                  <a:lumMod val="40000"/>
                  <a:lumOff val="60000"/>
                </a:schemeClr>
              </a:solidFill>
              <a:ln>
                <a:solidFill>
                  <a:srgbClr val="00B050"/>
                </a:solidFill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SCArevu!$I$123:$I$140</c:f>
              <c:strCache>
                <c:ptCount val="18"/>
                <c:pt idx="0">
                  <c:v>Aide, don alimentaire</c:v>
                </c:pt>
                <c:pt idx="1">
                  <c:v>Travail journalier (payé en espèce)</c:v>
                </c:pt>
                <c:pt idx="2">
                  <c:v>Agriculture vivrière</c:v>
                </c:pt>
                <c:pt idx="3">
                  <c:v>Agriculture de rente</c:v>
                </c:pt>
                <c:pt idx="4">
                  <c:v>Artisanat/petit métier</c:v>
                </c:pt>
                <c:pt idx="5">
                  <c:v>Commerce de produits vivriers</c:v>
                </c:pt>
                <c:pt idx="6">
                  <c:v>Autre</c:v>
                </c:pt>
                <c:pt idx="7">
                  <c:v>Petit commerce/commerce informel</c:v>
                </c:pt>
                <c:pt idx="8">
                  <c:v>Transfert d'argent</c:v>
                </c:pt>
                <c:pt idx="9">
                  <c:v>Transport (y compris taxi-moto)</c:v>
                </c:pt>
                <c:pt idx="10">
                  <c:v>Elevage (gros bétail)</c:v>
                </c:pt>
                <c:pt idx="11">
                  <c:v>Travail spécialisé (mécanicien, maçon, tailleur, coiffeur)</c:v>
                </c:pt>
                <c:pt idx="12">
                  <c:v>Pension</c:v>
                </c:pt>
                <c:pt idx="13">
                  <c:v>Pêche</c:v>
                </c:pt>
                <c:pt idx="14">
                  <c:v>Salarié/ Contractuel/ Consultant</c:v>
                </c:pt>
                <c:pt idx="15">
                  <c:v>Gros commerce/commerce formel</c:v>
                </c:pt>
                <c:pt idx="16">
                  <c:v>Fonctionnaire/ permanent</c:v>
                </c:pt>
                <c:pt idx="17">
                  <c:v>Entreprise/Location de biens immobiliers</c:v>
                </c:pt>
              </c:strCache>
            </c:strRef>
          </c:cat>
          <c:val>
            <c:numRef>
              <c:f>SCArevu!$L$123:$L$140</c:f>
              <c:numCache>
                <c:formatCode>0.0%</c:formatCode>
                <c:ptCount val="18"/>
                <c:pt idx="0">
                  <c:v>0.75240378388416174</c:v>
                </c:pt>
                <c:pt idx="1">
                  <c:v>0.7829096115656079</c:v>
                </c:pt>
                <c:pt idx="2">
                  <c:v>0.78911499052572109</c:v>
                </c:pt>
                <c:pt idx="3">
                  <c:v>0.81896264967959675</c:v>
                </c:pt>
                <c:pt idx="4">
                  <c:v>0.83727106320702838</c:v>
                </c:pt>
                <c:pt idx="5">
                  <c:v>0.85551646820818372</c:v>
                </c:pt>
                <c:pt idx="6">
                  <c:v>0.9578351612840097</c:v>
                </c:pt>
                <c:pt idx="7">
                  <c:v>0.88122740598361082</c:v>
                </c:pt>
                <c:pt idx="8">
                  <c:v>0.89388252304300897</c:v>
                </c:pt>
                <c:pt idx="9">
                  <c:v>0.90865035057850774</c:v>
                </c:pt>
                <c:pt idx="10">
                  <c:v>0.91898268449582043</c:v>
                </c:pt>
                <c:pt idx="11">
                  <c:v>0.92611892282510266</c:v>
                </c:pt>
                <c:pt idx="12">
                  <c:v>0.94858771392567776</c:v>
                </c:pt>
                <c:pt idx="13">
                  <c:v>0.95251247388082871</c:v>
                </c:pt>
                <c:pt idx="14">
                  <c:v>0.9545155198016152</c:v>
                </c:pt>
                <c:pt idx="15">
                  <c:v>0.96554829007818288</c:v>
                </c:pt>
                <c:pt idx="16">
                  <c:v>0.97233762661390288</c:v>
                </c:pt>
                <c:pt idx="17">
                  <c:v>0.98522558186275777</c:v>
                </c:pt>
              </c:numCache>
            </c:numRef>
          </c:val>
        </c:ser>
        <c:ser>
          <c:idx val="1"/>
          <c:order val="1"/>
          <c:tx>
            <c:strRef>
              <c:f>SCArevu!$K$121</c:f>
              <c:strCache>
                <c:ptCount val="1"/>
                <c:pt idx="0">
                  <c:v>Limite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SCArevu!$I$123:$I$140</c:f>
              <c:strCache>
                <c:ptCount val="18"/>
                <c:pt idx="0">
                  <c:v>Aide, don alimentaire</c:v>
                </c:pt>
                <c:pt idx="1">
                  <c:v>Travail journalier (payé en espèce)</c:v>
                </c:pt>
                <c:pt idx="2">
                  <c:v>Agriculture vivrière</c:v>
                </c:pt>
                <c:pt idx="3">
                  <c:v>Agriculture de rente</c:v>
                </c:pt>
                <c:pt idx="4">
                  <c:v>Artisanat/petit métier</c:v>
                </c:pt>
                <c:pt idx="5">
                  <c:v>Commerce de produits vivriers</c:v>
                </c:pt>
                <c:pt idx="6">
                  <c:v>Autre</c:v>
                </c:pt>
                <c:pt idx="7">
                  <c:v>Petit commerce/commerce informel</c:v>
                </c:pt>
                <c:pt idx="8">
                  <c:v>Transfert d'argent</c:v>
                </c:pt>
                <c:pt idx="9">
                  <c:v>Transport (y compris taxi-moto)</c:v>
                </c:pt>
                <c:pt idx="10">
                  <c:v>Elevage (gros bétail)</c:v>
                </c:pt>
                <c:pt idx="11">
                  <c:v>Travail spécialisé (mécanicien, maçon, tailleur, coiffeur)</c:v>
                </c:pt>
                <c:pt idx="12">
                  <c:v>Pension</c:v>
                </c:pt>
                <c:pt idx="13">
                  <c:v>Pêche</c:v>
                </c:pt>
                <c:pt idx="14">
                  <c:v>Salarié/ Contractuel/ Consultant</c:v>
                </c:pt>
                <c:pt idx="15">
                  <c:v>Gros commerce/commerce formel</c:v>
                </c:pt>
                <c:pt idx="16">
                  <c:v>Fonctionnaire/ permanent</c:v>
                </c:pt>
                <c:pt idx="17">
                  <c:v>Entreprise/Location de biens immobiliers</c:v>
                </c:pt>
              </c:strCache>
            </c:strRef>
          </c:cat>
          <c:val>
            <c:numRef>
              <c:f>SCArevu!$K$123:$K$140</c:f>
              <c:numCache>
                <c:formatCode>0.0%</c:formatCode>
                <c:ptCount val="18"/>
                <c:pt idx="0">
                  <c:v>0.17539578668004321</c:v>
                </c:pt>
                <c:pt idx="1">
                  <c:v>0.1802165039009852</c:v>
                </c:pt>
                <c:pt idx="2">
                  <c:v>0.17609963695143263</c:v>
                </c:pt>
                <c:pt idx="3">
                  <c:v>0.14480395534341839</c:v>
                </c:pt>
                <c:pt idx="4">
                  <c:v>0.13663153414818388</c:v>
                </c:pt>
                <c:pt idx="5">
                  <c:v>0.14448353179181614</c:v>
                </c:pt>
                <c:pt idx="6">
                  <c:v>3.6870592250262124E-2</c:v>
                </c:pt>
                <c:pt idx="7">
                  <c:v>0.10310210484134069</c:v>
                </c:pt>
                <c:pt idx="8">
                  <c:v>0.10024014050726766</c:v>
                </c:pt>
                <c:pt idx="9">
                  <c:v>7.7423771773091413E-2</c:v>
                </c:pt>
                <c:pt idx="10">
                  <c:v>7.195312012959787E-2</c:v>
                </c:pt>
                <c:pt idx="11">
                  <c:v>6.800613969276123E-2</c:v>
                </c:pt>
                <c:pt idx="12">
                  <c:v>4.4523616254949466E-2</c:v>
                </c:pt>
                <c:pt idx="13">
                  <c:v>4.2954457310999047E-2</c:v>
                </c:pt>
                <c:pt idx="14">
                  <c:v>4.0594657593598031E-2</c:v>
                </c:pt>
                <c:pt idx="15">
                  <c:v>2.8092848838764204E-2</c:v>
                </c:pt>
                <c:pt idx="16">
                  <c:v>1.9148007923520526E-2</c:v>
                </c:pt>
                <c:pt idx="17">
                  <c:v>1.4774418137242326E-2</c:v>
                </c:pt>
              </c:numCache>
            </c:numRef>
          </c:val>
        </c:ser>
        <c:ser>
          <c:idx val="0"/>
          <c:order val="2"/>
          <c:tx>
            <c:strRef>
              <c:f>SCArevu!$J$121</c:f>
              <c:strCache>
                <c:ptCount val="1"/>
                <c:pt idx="0">
                  <c:v>Pauvre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dLbls>
            <c:dLbl>
              <c:idx val="0"/>
              <c:layout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elete val="1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SCArevu!$I$123:$I$140</c:f>
              <c:strCache>
                <c:ptCount val="18"/>
                <c:pt idx="0">
                  <c:v>Aide, don alimentaire</c:v>
                </c:pt>
                <c:pt idx="1">
                  <c:v>Travail journalier (payé en espèce)</c:v>
                </c:pt>
                <c:pt idx="2">
                  <c:v>Agriculture vivrière</c:v>
                </c:pt>
                <c:pt idx="3">
                  <c:v>Agriculture de rente</c:v>
                </c:pt>
                <c:pt idx="4">
                  <c:v>Artisanat/petit métier</c:v>
                </c:pt>
                <c:pt idx="5">
                  <c:v>Commerce de produits vivriers</c:v>
                </c:pt>
                <c:pt idx="6">
                  <c:v>Autre</c:v>
                </c:pt>
                <c:pt idx="7">
                  <c:v>Petit commerce/commerce informel</c:v>
                </c:pt>
                <c:pt idx="8">
                  <c:v>Transfert d'argent</c:v>
                </c:pt>
                <c:pt idx="9">
                  <c:v>Transport (y compris taxi-moto)</c:v>
                </c:pt>
                <c:pt idx="10">
                  <c:v>Elevage (gros bétail)</c:v>
                </c:pt>
                <c:pt idx="11">
                  <c:v>Travail spécialisé (mécanicien, maçon, tailleur, coiffeur)</c:v>
                </c:pt>
                <c:pt idx="12">
                  <c:v>Pension</c:v>
                </c:pt>
                <c:pt idx="13">
                  <c:v>Pêche</c:v>
                </c:pt>
                <c:pt idx="14">
                  <c:v>Salarié/ Contractuel/ Consultant</c:v>
                </c:pt>
                <c:pt idx="15">
                  <c:v>Gros commerce/commerce formel</c:v>
                </c:pt>
                <c:pt idx="16">
                  <c:v>Fonctionnaire/ permanent</c:v>
                </c:pt>
                <c:pt idx="17">
                  <c:v>Entreprise/Location de biens immobiliers</c:v>
                </c:pt>
              </c:strCache>
            </c:strRef>
          </c:cat>
          <c:val>
            <c:numRef>
              <c:f>SCArevu!$J$123:$J$140</c:f>
              <c:numCache>
                <c:formatCode>0.0%</c:formatCode>
                <c:ptCount val="18"/>
                <c:pt idx="0">
                  <c:v>7.2200429435793911E-2</c:v>
                </c:pt>
                <c:pt idx="1">
                  <c:v>3.6873884533411616E-2</c:v>
                </c:pt>
                <c:pt idx="2">
                  <c:v>3.4785372522843201E-2</c:v>
                </c:pt>
                <c:pt idx="3">
                  <c:v>3.6233394976982816E-2</c:v>
                </c:pt>
                <c:pt idx="4">
                  <c:v>2.6097402644787982E-2</c:v>
                </c:pt>
                <c:pt idx="5">
                  <c:v>0</c:v>
                </c:pt>
                <c:pt idx="6">
                  <c:v>5.2942464657283082E-3</c:v>
                </c:pt>
                <c:pt idx="7">
                  <c:v>1.56704891750464E-2</c:v>
                </c:pt>
                <c:pt idx="8">
                  <c:v>5.8773364497237707E-3</c:v>
                </c:pt>
                <c:pt idx="9">
                  <c:v>1.3925877648399618E-2</c:v>
                </c:pt>
                <c:pt idx="10">
                  <c:v>9.0641953745805286E-3</c:v>
                </c:pt>
                <c:pt idx="11">
                  <c:v>5.8749374821354004E-3</c:v>
                </c:pt>
                <c:pt idx="12">
                  <c:v>6.8886698193727112E-3</c:v>
                </c:pt>
                <c:pt idx="13">
                  <c:v>4.5330688081721745E-3</c:v>
                </c:pt>
                <c:pt idx="14">
                  <c:v>4.8898226047877904E-3</c:v>
                </c:pt>
                <c:pt idx="15">
                  <c:v>6.3588610830535349E-3</c:v>
                </c:pt>
                <c:pt idx="16">
                  <c:v>8.5143654625765477E-3</c:v>
                </c:pt>
                <c:pt idx="17">
                  <c:v>0</c:v>
                </c:pt>
              </c:numCache>
            </c:numRef>
          </c:val>
        </c:ser>
        <c:dLbls/>
        <c:overlap val="100"/>
        <c:axId val="139106944"/>
        <c:axId val="139112832"/>
      </c:barChart>
      <c:catAx>
        <c:axId val="139106944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39112832"/>
        <c:crosses val="autoZero"/>
        <c:auto val="1"/>
        <c:lblAlgn val="ctr"/>
        <c:lblOffset val="100"/>
      </c:catAx>
      <c:valAx>
        <c:axId val="139112832"/>
        <c:scaling>
          <c:orientation val="minMax"/>
        </c:scaling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391069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5648530130052767"/>
          <c:y val="0.92403448694240586"/>
          <c:w val="0.38696101637602048"/>
          <c:h val="5.6040235463437893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 sz="1100">
          <a:solidFill>
            <a:schemeClr val="tx1">
              <a:lumMod val="75000"/>
              <a:lumOff val="25000"/>
            </a:schemeClr>
          </a:solidFill>
        </a:defRPr>
      </a:pPr>
      <a:endParaRPr lang="fr-FR"/>
    </a:p>
  </c:txPr>
  <c:externalData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u="sng"/>
              <a:t>Fréquence de consommation des groupes d'aliments</a:t>
            </a:r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SDAM!$C$239</c:f>
              <c:strCache>
                <c:ptCount val="1"/>
                <c:pt idx="0">
                  <c:v>0 jours</c:v>
                </c:pt>
              </c:strCache>
            </c:strRef>
          </c:tx>
          <c:spPr>
            <a:solidFill>
              <a:srgbClr val="FF6600"/>
            </a:solidFill>
            <a:ln>
              <a:noFill/>
            </a:ln>
            <a:effectLst/>
          </c:spPr>
          <c:dLbls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SDAM!$A$240:$B$257</c:f>
              <c:multiLvlStrCache>
                <c:ptCount val="18"/>
                <c:lvl>
                  <c:pt idx="0">
                    <c:v>Pauvre</c:v>
                  </c:pt>
                  <c:pt idx="1">
                    <c:v>Limite</c:v>
                  </c:pt>
                  <c:pt idx="2">
                    <c:v>Acceptable</c:v>
                  </c:pt>
                  <c:pt idx="3">
                    <c:v>Pauvre</c:v>
                  </c:pt>
                  <c:pt idx="4">
                    <c:v>Limite</c:v>
                  </c:pt>
                  <c:pt idx="5">
                    <c:v>Acceptable</c:v>
                  </c:pt>
                  <c:pt idx="6">
                    <c:v>Pauvre</c:v>
                  </c:pt>
                  <c:pt idx="7">
                    <c:v>Limite</c:v>
                  </c:pt>
                  <c:pt idx="8">
                    <c:v>Acceptable</c:v>
                  </c:pt>
                  <c:pt idx="9">
                    <c:v>Pauvre</c:v>
                  </c:pt>
                  <c:pt idx="10">
                    <c:v>Limite</c:v>
                  </c:pt>
                  <c:pt idx="11">
                    <c:v>Acceptable</c:v>
                  </c:pt>
                  <c:pt idx="12">
                    <c:v>Pauvre</c:v>
                  </c:pt>
                  <c:pt idx="13">
                    <c:v>Limite</c:v>
                  </c:pt>
                  <c:pt idx="14">
                    <c:v>Acceptable</c:v>
                  </c:pt>
                  <c:pt idx="15">
                    <c:v>Pauvre</c:v>
                  </c:pt>
                  <c:pt idx="16">
                    <c:v>Limite</c:v>
                  </c:pt>
                  <c:pt idx="17">
                    <c:v>Acceptable</c:v>
                  </c:pt>
                </c:lvl>
                <c:lvl>
                  <c:pt idx="0">
                    <c:v>Aliment de base</c:v>
                  </c:pt>
                  <c:pt idx="3">
                    <c:v>Aliments riches en protéines animales</c:v>
                  </c:pt>
                  <c:pt idx="6">
                    <c:v>Légumineuses</c:v>
                  </c:pt>
                  <c:pt idx="9">
                    <c:v>Aliments riches en vitamine A</c:v>
                  </c:pt>
                  <c:pt idx="12">
                    <c:v>Aliments riches en Fer</c:v>
                  </c:pt>
                  <c:pt idx="15">
                    <c:v>Huiles/graisses</c:v>
                  </c:pt>
                </c:lvl>
              </c:multiLvlStrCache>
            </c:multiLvlStrRef>
          </c:cat>
          <c:val>
            <c:numRef>
              <c:f>SDAM!$C$240:$C$257</c:f>
              <c:numCache>
                <c:formatCode>0.0%</c:formatCode>
                <c:ptCount val="18"/>
                <c:pt idx="0">
                  <c:v>5.1216342907061896E-2</c:v>
                </c:pt>
                <c:pt idx="1">
                  <c:v>4.684043441098607E-3</c:v>
                </c:pt>
                <c:pt idx="2">
                  <c:v>1.1623455022453449E-3</c:v>
                </c:pt>
                <c:pt idx="3">
                  <c:v>0.90263675684793487</c:v>
                </c:pt>
                <c:pt idx="4">
                  <c:v>0.42580521086531481</c:v>
                </c:pt>
                <c:pt idx="5">
                  <c:v>9.1471295264892102E-3</c:v>
                </c:pt>
                <c:pt idx="6">
                  <c:v>0.93340961631012298</c:v>
                </c:pt>
                <c:pt idx="7">
                  <c:v>0.75371004770211925</c:v>
                </c:pt>
                <c:pt idx="8">
                  <c:v>0.3634555309711931</c:v>
                </c:pt>
                <c:pt idx="9">
                  <c:v>0.58688372190522575</c:v>
                </c:pt>
                <c:pt idx="10">
                  <c:v>0.43406271356541282</c:v>
                </c:pt>
                <c:pt idx="11">
                  <c:v>0.25905642790237465</c:v>
                </c:pt>
                <c:pt idx="12">
                  <c:v>0.58647520617354465</c:v>
                </c:pt>
                <c:pt idx="13">
                  <c:v>0.28290092738245409</c:v>
                </c:pt>
                <c:pt idx="14">
                  <c:v>0.12262506405453623</c:v>
                </c:pt>
                <c:pt idx="15">
                  <c:v>0.4407605531392953</c:v>
                </c:pt>
                <c:pt idx="16">
                  <c:v>0.10191051340679659</c:v>
                </c:pt>
                <c:pt idx="17">
                  <c:v>2.2678440978617948E-2</c:v>
                </c:pt>
              </c:numCache>
            </c:numRef>
          </c:val>
        </c:ser>
        <c:ser>
          <c:idx val="1"/>
          <c:order val="1"/>
          <c:tx>
            <c:strRef>
              <c:f>SDAM!$D$239</c:f>
              <c:strCache>
                <c:ptCount val="1"/>
                <c:pt idx="0">
                  <c:v>1-5 jours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SDAM!$A$240:$B$257</c:f>
              <c:multiLvlStrCache>
                <c:ptCount val="18"/>
                <c:lvl>
                  <c:pt idx="0">
                    <c:v>Pauvre</c:v>
                  </c:pt>
                  <c:pt idx="1">
                    <c:v>Limite</c:v>
                  </c:pt>
                  <c:pt idx="2">
                    <c:v>Acceptable</c:v>
                  </c:pt>
                  <c:pt idx="3">
                    <c:v>Pauvre</c:v>
                  </c:pt>
                  <c:pt idx="4">
                    <c:v>Limite</c:v>
                  </c:pt>
                  <c:pt idx="5">
                    <c:v>Acceptable</c:v>
                  </c:pt>
                  <c:pt idx="6">
                    <c:v>Pauvre</c:v>
                  </c:pt>
                  <c:pt idx="7">
                    <c:v>Limite</c:v>
                  </c:pt>
                  <c:pt idx="8">
                    <c:v>Acceptable</c:v>
                  </c:pt>
                  <c:pt idx="9">
                    <c:v>Pauvre</c:v>
                  </c:pt>
                  <c:pt idx="10">
                    <c:v>Limite</c:v>
                  </c:pt>
                  <c:pt idx="11">
                    <c:v>Acceptable</c:v>
                  </c:pt>
                  <c:pt idx="12">
                    <c:v>Pauvre</c:v>
                  </c:pt>
                  <c:pt idx="13">
                    <c:v>Limite</c:v>
                  </c:pt>
                  <c:pt idx="14">
                    <c:v>Acceptable</c:v>
                  </c:pt>
                  <c:pt idx="15">
                    <c:v>Pauvre</c:v>
                  </c:pt>
                  <c:pt idx="16">
                    <c:v>Limite</c:v>
                  </c:pt>
                  <c:pt idx="17">
                    <c:v>Acceptable</c:v>
                  </c:pt>
                </c:lvl>
                <c:lvl>
                  <c:pt idx="0">
                    <c:v>Aliment de base</c:v>
                  </c:pt>
                  <c:pt idx="3">
                    <c:v>Aliments riches en protéines animales</c:v>
                  </c:pt>
                  <c:pt idx="6">
                    <c:v>Légumineuses</c:v>
                  </c:pt>
                  <c:pt idx="9">
                    <c:v>Aliments riches en vitamine A</c:v>
                  </c:pt>
                  <c:pt idx="12">
                    <c:v>Aliments riches en Fer</c:v>
                  </c:pt>
                  <c:pt idx="15">
                    <c:v>Huiles/graisses</c:v>
                  </c:pt>
                </c:lvl>
              </c:multiLvlStrCache>
            </c:multiLvlStrRef>
          </c:cat>
          <c:val>
            <c:numRef>
              <c:f>SDAM!$D$240:$D$257</c:f>
              <c:numCache>
                <c:formatCode>0.0%</c:formatCode>
                <c:ptCount val="18"/>
                <c:pt idx="0">
                  <c:v>0.19895756571545778</c:v>
                </c:pt>
                <c:pt idx="1">
                  <c:v>6.3258867920437084E-2</c:v>
                </c:pt>
                <c:pt idx="2">
                  <c:v>1.9466601702661891E-2</c:v>
                </c:pt>
                <c:pt idx="3">
                  <c:v>9.7363243152064585E-2</c:v>
                </c:pt>
                <c:pt idx="4">
                  <c:v>0.57330096246676754</c:v>
                </c:pt>
                <c:pt idx="5">
                  <c:v>0.2551588330525395</c:v>
                </c:pt>
                <c:pt idx="6">
                  <c:v>6.6590383689876742E-2</c:v>
                </c:pt>
                <c:pt idx="7">
                  <c:v>0.24424796249271644</c:v>
                </c:pt>
                <c:pt idx="8">
                  <c:v>0.5935219668986772</c:v>
                </c:pt>
                <c:pt idx="9">
                  <c:v>0.16347440495106932</c:v>
                </c:pt>
                <c:pt idx="10">
                  <c:v>0.18623483796627749</c:v>
                </c:pt>
                <c:pt idx="11">
                  <c:v>0.25067543393567182</c:v>
                </c:pt>
                <c:pt idx="12">
                  <c:v>0.28696478205682546</c:v>
                </c:pt>
                <c:pt idx="13">
                  <c:v>0.50632002453713953</c:v>
                </c:pt>
                <c:pt idx="14">
                  <c:v>0.57273128971906651</c:v>
                </c:pt>
                <c:pt idx="15">
                  <c:v>0.34946819212122299</c:v>
                </c:pt>
                <c:pt idx="16">
                  <c:v>0.45758182887085458</c:v>
                </c:pt>
                <c:pt idx="17">
                  <c:v>0.29491323790024954</c:v>
                </c:pt>
              </c:numCache>
            </c:numRef>
          </c:val>
        </c:ser>
        <c:ser>
          <c:idx val="2"/>
          <c:order val="2"/>
          <c:tx>
            <c:strRef>
              <c:f>SDAM!$E$239</c:f>
              <c:strCache>
                <c:ptCount val="1"/>
                <c:pt idx="0">
                  <c:v>6-7 jours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dLbls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SDAM!$A$240:$B$257</c:f>
              <c:multiLvlStrCache>
                <c:ptCount val="18"/>
                <c:lvl>
                  <c:pt idx="0">
                    <c:v>Pauvre</c:v>
                  </c:pt>
                  <c:pt idx="1">
                    <c:v>Limite</c:v>
                  </c:pt>
                  <c:pt idx="2">
                    <c:v>Acceptable</c:v>
                  </c:pt>
                  <c:pt idx="3">
                    <c:v>Pauvre</c:v>
                  </c:pt>
                  <c:pt idx="4">
                    <c:v>Limite</c:v>
                  </c:pt>
                  <c:pt idx="5">
                    <c:v>Acceptable</c:v>
                  </c:pt>
                  <c:pt idx="6">
                    <c:v>Pauvre</c:v>
                  </c:pt>
                  <c:pt idx="7">
                    <c:v>Limite</c:v>
                  </c:pt>
                  <c:pt idx="8">
                    <c:v>Acceptable</c:v>
                  </c:pt>
                  <c:pt idx="9">
                    <c:v>Pauvre</c:v>
                  </c:pt>
                  <c:pt idx="10">
                    <c:v>Limite</c:v>
                  </c:pt>
                  <c:pt idx="11">
                    <c:v>Acceptable</c:v>
                  </c:pt>
                  <c:pt idx="12">
                    <c:v>Pauvre</c:v>
                  </c:pt>
                  <c:pt idx="13">
                    <c:v>Limite</c:v>
                  </c:pt>
                  <c:pt idx="14">
                    <c:v>Acceptable</c:v>
                  </c:pt>
                  <c:pt idx="15">
                    <c:v>Pauvre</c:v>
                  </c:pt>
                  <c:pt idx="16">
                    <c:v>Limite</c:v>
                  </c:pt>
                  <c:pt idx="17">
                    <c:v>Acceptable</c:v>
                  </c:pt>
                </c:lvl>
                <c:lvl>
                  <c:pt idx="0">
                    <c:v>Aliment de base</c:v>
                  </c:pt>
                  <c:pt idx="3">
                    <c:v>Aliments riches en protéines animales</c:v>
                  </c:pt>
                  <c:pt idx="6">
                    <c:v>Légumineuses</c:v>
                  </c:pt>
                  <c:pt idx="9">
                    <c:v>Aliments riches en vitamine A</c:v>
                  </c:pt>
                  <c:pt idx="12">
                    <c:v>Aliments riches en Fer</c:v>
                  </c:pt>
                  <c:pt idx="15">
                    <c:v>Huiles/graisses</c:v>
                  </c:pt>
                </c:lvl>
              </c:multiLvlStrCache>
            </c:multiLvlStrRef>
          </c:cat>
          <c:val>
            <c:numRef>
              <c:f>SDAM!$E$240:$E$257</c:f>
              <c:numCache>
                <c:formatCode>0.0%</c:formatCode>
                <c:ptCount val="18"/>
                <c:pt idx="0">
                  <c:v>0.74982609137747902</c:v>
                </c:pt>
                <c:pt idx="1">
                  <c:v>0.9320570886384637</c:v>
                </c:pt>
                <c:pt idx="2">
                  <c:v>0.97937105279509051</c:v>
                </c:pt>
                <c:pt idx="3">
                  <c:v>0</c:v>
                </c:pt>
                <c:pt idx="4">
                  <c:v>8.9382666792556654E-4</c:v>
                </c:pt>
                <c:pt idx="5">
                  <c:v>0.73569403742094985</c:v>
                </c:pt>
                <c:pt idx="6">
                  <c:v>0</c:v>
                </c:pt>
                <c:pt idx="7">
                  <c:v>2.0419898051678808E-3</c:v>
                </c:pt>
                <c:pt idx="8">
                  <c:v>4.3022502130085953E-2</c:v>
                </c:pt>
                <c:pt idx="9">
                  <c:v>0.24964187314370256</c:v>
                </c:pt>
                <c:pt idx="10">
                  <c:v>0.37970244846831974</c:v>
                </c:pt>
                <c:pt idx="11">
                  <c:v>0.49026813816191478</c:v>
                </c:pt>
                <c:pt idx="12">
                  <c:v>0.12656001176962742</c:v>
                </c:pt>
                <c:pt idx="13">
                  <c:v>0.21077904808041645</c:v>
                </c:pt>
                <c:pt idx="14">
                  <c:v>0.30464364622635326</c:v>
                </c:pt>
                <c:pt idx="15">
                  <c:v>0.20977125473947908</c:v>
                </c:pt>
                <c:pt idx="16">
                  <c:v>0.44050765772235778</c:v>
                </c:pt>
                <c:pt idx="17">
                  <c:v>0.68240832112110017</c:v>
                </c:pt>
              </c:numCache>
            </c:numRef>
          </c:val>
        </c:ser>
        <c:dLbls/>
        <c:overlap val="100"/>
        <c:axId val="73205248"/>
        <c:axId val="73206784"/>
      </c:barChart>
      <c:catAx>
        <c:axId val="7320524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3206784"/>
        <c:crosses val="autoZero"/>
        <c:auto val="1"/>
        <c:lblAlgn val="ctr"/>
        <c:lblOffset val="100"/>
      </c:catAx>
      <c:valAx>
        <c:axId val="73206784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32052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 u="sng" dirty="0"/>
              <a:t>Proportion de ménage </a:t>
            </a:r>
            <a:r>
              <a:rPr lang="en-US" b="1" u="sng" dirty="0" err="1"/>
              <a:t>ayant</a:t>
            </a:r>
            <a:r>
              <a:rPr lang="en-US" b="1" u="sng" dirty="0"/>
              <a:t> </a:t>
            </a:r>
            <a:r>
              <a:rPr lang="en-US" b="1" u="sng" dirty="0" err="1"/>
              <a:t>une</a:t>
            </a:r>
            <a:r>
              <a:rPr lang="en-US" b="1" u="sng" dirty="0"/>
              <a:t> </a:t>
            </a:r>
            <a:r>
              <a:rPr lang="en-US" b="1" u="sng" dirty="0" err="1"/>
              <a:t>faible</a:t>
            </a:r>
            <a:r>
              <a:rPr lang="en-US" b="1" u="sng" dirty="0"/>
              <a:t> </a:t>
            </a:r>
            <a:r>
              <a:rPr lang="en-US" b="1" u="sng" dirty="0" err="1"/>
              <a:t>diversité</a:t>
            </a:r>
            <a:r>
              <a:rPr lang="en-US" b="1" u="sng" dirty="0"/>
              <a:t> </a:t>
            </a:r>
            <a:r>
              <a:rPr lang="en-US" b="1" u="sng" dirty="0" err="1" smtClean="0"/>
              <a:t>alimentaire</a:t>
            </a:r>
            <a:r>
              <a:rPr lang="en-US" b="1" u="sng" dirty="0" smtClean="0"/>
              <a:t> (SDAM &lt;4)</a:t>
            </a:r>
            <a:endParaRPr lang="en-US" b="1" u="sng" dirty="0"/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SDAM!$C$32</c:f>
              <c:strCache>
                <c:ptCount val="1"/>
                <c:pt idx="0">
                  <c:v>1-2 groupes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dLbls>
            <c:dLbl>
              <c:idx val="9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SDAM!$A$34:$B$46</c:f>
              <c:strCache>
                <c:ptCount val="13"/>
                <c:pt idx="0">
                  <c:v>Atacora</c:v>
                </c:pt>
                <c:pt idx="1">
                  <c:v>Mono</c:v>
                </c:pt>
                <c:pt idx="2">
                  <c:v>Zou</c:v>
                </c:pt>
                <c:pt idx="3">
                  <c:v>Couffo</c:v>
                </c:pt>
                <c:pt idx="4">
                  <c:v>Ouémé</c:v>
                </c:pt>
                <c:pt idx="5">
                  <c:v>Plateau</c:v>
                </c:pt>
                <c:pt idx="6">
                  <c:v>Borgou</c:v>
                </c:pt>
                <c:pt idx="7">
                  <c:v>Collines</c:v>
                </c:pt>
                <c:pt idx="8">
                  <c:v>Alibori</c:v>
                </c:pt>
                <c:pt idx="9">
                  <c:v>Littoral</c:v>
                </c:pt>
                <c:pt idx="10">
                  <c:v>Atlantique</c:v>
                </c:pt>
                <c:pt idx="11">
                  <c:v>Donga</c:v>
                </c:pt>
                <c:pt idx="12">
                  <c:v>NATIONAL</c:v>
                </c:pt>
              </c:strCache>
            </c:strRef>
          </c:cat>
          <c:val>
            <c:numRef>
              <c:f>SDAM!$C$34:$C$46</c:f>
              <c:numCache>
                <c:formatCode>0.0%</c:formatCode>
                <c:ptCount val="13"/>
                <c:pt idx="0">
                  <c:v>4.4686968366283185E-2</c:v>
                </c:pt>
                <c:pt idx="1">
                  <c:v>1.7033161612540034E-2</c:v>
                </c:pt>
                <c:pt idx="2">
                  <c:v>5.6372769587306672E-2</c:v>
                </c:pt>
                <c:pt idx="3">
                  <c:v>3.573787614834259E-2</c:v>
                </c:pt>
                <c:pt idx="4">
                  <c:v>3.899653514866426E-2</c:v>
                </c:pt>
                <c:pt idx="5">
                  <c:v>2.0630095486245802E-2</c:v>
                </c:pt>
                <c:pt idx="6">
                  <c:v>1.0878887459112477E-2</c:v>
                </c:pt>
                <c:pt idx="7">
                  <c:v>1.1775170802764709E-2</c:v>
                </c:pt>
                <c:pt idx="8">
                  <c:v>1.4045521100297985E-2</c:v>
                </c:pt>
                <c:pt idx="9">
                  <c:v>8.0349591203836331E-3</c:v>
                </c:pt>
                <c:pt idx="10">
                  <c:v>6.1666429809578097E-3</c:v>
                </c:pt>
                <c:pt idx="11">
                  <c:v>0</c:v>
                </c:pt>
                <c:pt idx="12">
                  <c:v>2.275569411704444E-2</c:v>
                </c:pt>
              </c:numCache>
            </c:numRef>
          </c:val>
        </c:ser>
        <c:ser>
          <c:idx val="1"/>
          <c:order val="1"/>
          <c:tx>
            <c:strRef>
              <c:f>SDAM!$D$32</c:f>
              <c:strCache>
                <c:ptCount val="1"/>
                <c:pt idx="0">
                  <c:v>3 groupes</c:v>
                </c:pt>
              </c:strCache>
            </c:strRef>
          </c:tx>
          <c:spPr>
            <a:solidFill>
              <a:srgbClr val="99CCFF"/>
            </a:solidFill>
            <a:ln>
              <a:noFill/>
            </a:ln>
            <a:effectLst/>
          </c:spPr>
          <c:dLbls>
            <c:dLbl>
              <c:idx val="11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SDAM!$A$34:$B$46</c:f>
              <c:strCache>
                <c:ptCount val="13"/>
                <c:pt idx="0">
                  <c:v>Atacora</c:v>
                </c:pt>
                <c:pt idx="1">
                  <c:v>Mono</c:v>
                </c:pt>
                <c:pt idx="2">
                  <c:v>Zou</c:v>
                </c:pt>
                <c:pt idx="3">
                  <c:v>Couffo</c:v>
                </c:pt>
                <c:pt idx="4">
                  <c:v>Ouémé</c:v>
                </c:pt>
                <c:pt idx="5">
                  <c:v>Plateau</c:v>
                </c:pt>
                <c:pt idx="6">
                  <c:v>Borgou</c:v>
                </c:pt>
                <c:pt idx="7">
                  <c:v>Collines</c:v>
                </c:pt>
                <c:pt idx="8">
                  <c:v>Alibori</c:v>
                </c:pt>
                <c:pt idx="9">
                  <c:v>Littoral</c:v>
                </c:pt>
                <c:pt idx="10">
                  <c:v>Atlantique</c:v>
                </c:pt>
                <c:pt idx="11">
                  <c:v>Donga</c:v>
                </c:pt>
                <c:pt idx="12">
                  <c:v>NATIONAL</c:v>
                </c:pt>
              </c:strCache>
            </c:strRef>
          </c:cat>
          <c:val>
            <c:numRef>
              <c:f>SDAM!$D$34:$D$46</c:f>
              <c:numCache>
                <c:formatCode>0.0%</c:formatCode>
                <c:ptCount val="13"/>
                <c:pt idx="0">
                  <c:v>0.17886043477698371</c:v>
                </c:pt>
                <c:pt idx="1">
                  <c:v>0.12597627343035372</c:v>
                </c:pt>
                <c:pt idx="2">
                  <c:v>8.6334661367157256E-2</c:v>
                </c:pt>
                <c:pt idx="3">
                  <c:v>0.1016097094057269</c:v>
                </c:pt>
                <c:pt idx="4">
                  <c:v>6.9356823702644538E-2</c:v>
                </c:pt>
                <c:pt idx="5">
                  <c:v>8.4361718993681056E-2</c:v>
                </c:pt>
                <c:pt idx="6">
                  <c:v>5.5358544601041122E-2</c:v>
                </c:pt>
                <c:pt idx="7">
                  <c:v>5.1707453419355093E-2</c:v>
                </c:pt>
                <c:pt idx="8">
                  <c:v>4.4147181768802966E-2</c:v>
                </c:pt>
                <c:pt idx="9">
                  <c:v>1.4284371769570906E-2</c:v>
                </c:pt>
                <c:pt idx="10">
                  <c:v>1.0527257033478838E-2</c:v>
                </c:pt>
                <c:pt idx="11">
                  <c:v>3.0217161149830012E-3</c:v>
                </c:pt>
                <c:pt idx="12">
                  <c:v>6.3113013402460533E-2</c:v>
                </c:pt>
              </c:numCache>
            </c:numRef>
          </c:val>
        </c:ser>
        <c:dLbls/>
        <c:overlap val="100"/>
        <c:axId val="144136832"/>
        <c:axId val="144159104"/>
      </c:barChart>
      <c:catAx>
        <c:axId val="14413683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44159104"/>
        <c:crosses val="autoZero"/>
        <c:auto val="1"/>
        <c:lblAlgn val="ctr"/>
        <c:lblOffset val="100"/>
      </c:catAx>
      <c:valAx>
        <c:axId val="144159104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441368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 sz="1400"/>
      </a:pPr>
      <a:endParaRPr lang="fr-FR"/>
    </a:p>
  </c:txPr>
  <c:externalData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u="sng"/>
              <a:t>Principales céréales consommées</a:t>
            </a:r>
          </a:p>
        </c:rich>
      </c:tx>
      <c:layout/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0.12136754851972772"/>
          <c:y val="0.18142709591514344"/>
          <c:w val="0.84501123194213201"/>
          <c:h val="0.72601939128320514"/>
        </c:manualLayout>
      </c:layout>
      <c:barChart>
        <c:barDir val="col"/>
        <c:grouping val="clustered"/>
        <c:ser>
          <c:idx val="0"/>
          <c:order val="0"/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Village_Conso_Strat!$B$6:$B$11</c:f>
              <c:strCache>
                <c:ptCount val="6"/>
                <c:pt idx="0">
                  <c:v>Maïs</c:v>
                </c:pt>
                <c:pt idx="1">
                  <c:v>Riz</c:v>
                </c:pt>
                <c:pt idx="2">
                  <c:v>Sorgho</c:v>
                </c:pt>
                <c:pt idx="3">
                  <c:v>Autre</c:v>
                </c:pt>
                <c:pt idx="4">
                  <c:v>Mil</c:v>
                </c:pt>
                <c:pt idx="5">
                  <c:v>Fonio</c:v>
                </c:pt>
              </c:strCache>
            </c:strRef>
          </c:cat>
          <c:val>
            <c:numRef>
              <c:f>Village_Conso_Strat!$O$6:$O$11</c:f>
              <c:numCache>
                <c:formatCode>0%</c:formatCode>
                <c:ptCount val="6"/>
                <c:pt idx="0">
                  <c:v>0.98120805369127517</c:v>
                </c:pt>
                <c:pt idx="1">
                  <c:v>0.58120805369127515</c:v>
                </c:pt>
                <c:pt idx="2">
                  <c:v>0.21208053691275169</c:v>
                </c:pt>
                <c:pt idx="3">
                  <c:v>0.12080536912751676</c:v>
                </c:pt>
                <c:pt idx="4">
                  <c:v>6.9798657718120813E-2</c:v>
                </c:pt>
                <c:pt idx="5">
                  <c:v>6.7114093959731586E-3</c:v>
                </c:pt>
              </c:numCache>
            </c:numRef>
          </c:val>
        </c:ser>
        <c:dLbls/>
        <c:axId val="148739200"/>
        <c:axId val="148740736"/>
      </c:barChart>
      <c:catAx>
        <c:axId val="148739200"/>
        <c:scaling>
          <c:orientation val="minMax"/>
        </c:scaling>
        <c:axPos val="b"/>
        <c:numFmt formatCode="General" sourceLinked="1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48740736"/>
        <c:crosses val="autoZero"/>
        <c:auto val="1"/>
        <c:lblAlgn val="ctr"/>
        <c:lblOffset val="100"/>
      </c:catAx>
      <c:valAx>
        <c:axId val="148740736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487392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u="sng"/>
              <a:t>Principale activité source de revenu</a:t>
            </a:r>
          </a:p>
        </c:rich>
      </c:tx>
      <c:layout/>
      <c:spPr>
        <a:noFill/>
        <a:ln>
          <a:noFill/>
        </a:ln>
        <a:effectLst/>
      </c:spPr>
    </c:title>
    <c:view3D>
      <c:rotX val="75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6948473546069899E-3"/>
          <c:y val="0.16087359140687205"/>
          <c:w val="0.54818483215913816"/>
          <c:h val="0.74907954184519465"/>
        </c:manualLayout>
      </c:layout>
      <c:pie3DChart>
        <c:varyColors val="1"/>
        <c:ser>
          <c:idx val="0"/>
          <c:order val="0"/>
          <c:dPt>
            <c:idx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spPr>
              <a:solidFill>
                <a:srgbClr val="9900CC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4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5"/>
            <c:spPr>
              <a:solidFill>
                <a:srgbClr val="00B05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6"/>
            <c:spPr>
              <a:solidFill>
                <a:srgbClr val="FF3399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7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8"/>
            <c:spPr>
              <a:solidFill>
                <a:srgbClr val="FFFF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9"/>
            <c:spPr>
              <a:solidFill>
                <a:srgbClr val="92D05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1"/>
            <c:spPr>
              <a:solidFill>
                <a:srgbClr val="ED7D31">
                  <a:lumMod val="60000"/>
                  <a:lumOff val="40000"/>
                </a:srgb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2"/>
            <c:spPr>
              <a:solidFill>
                <a:schemeClr val="accent1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3"/>
            <c:spPr>
              <a:solidFill>
                <a:schemeClr val="accent2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4"/>
            <c:spPr>
              <a:solidFill>
                <a:schemeClr val="accent3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5"/>
            <c:spPr>
              <a:solidFill>
                <a:schemeClr val="accent4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6"/>
            <c:spPr>
              <a:solidFill>
                <a:schemeClr val="accent5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7"/>
            <c:spPr>
              <a:solidFill>
                <a:schemeClr val="accent6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8"/>
            <c:spPr>
              <a:solidFill>
                <a:schemeClr val="accent1">
                  <a:lumMod val="8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9"/>
            <c:spPr>
              <a:solidFill>
                <a:schemeClr val="accent2">
                  <a:lumMod val="8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0"/>
            <c:spPr>
              <a:solidFill>
                <a:schemeClr val="accent3">
                  <a:lumMod val="8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-6.4756460536156565E-2"/>
                  <c:y val="5.0203193516608992E-2"/>
                </c:manualLayout>
              </c:layout>
              <c:showPercent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5"/>
              <c:layout>
                <c:manualLayout>
                  <c:x val="7.5804669153197975E-4"/>
                  <c:y val="-2.6488637342265052E-2"/>
                </c:manualLayout>
              </c:layout>
              <c:showPercent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7"/>
              <c:layout>
                <c:manualLayout>
                  <c:x val="8.5840585716259168E-4"/>
                  <c:y val="-3.1646536660440774E-2"/>
                </c:manualLayout>
              </c:layout>
              <c:showPercent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8"/>
              <c:layout>
                <c:manualLayout>
                  <c:x val="5.7050697610167159E-3"/>
                  <c:y val="-5.2558253240818344E-2"/>
                </c:manualLayout>
              </c:layout>
              <c:showPercent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Percent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ACTIVITES!$H$38:$H$58</c:f>
              <c:strCache>
                <c:ptCount val="21"/>
                <c:pt idx="0">
                  <c:v>Agriculture vivrière</c:v>
                </c:pt>
                <c:pt idx="1">
                  <c:v>Petit commerce/Commerce informel</c:v>
                </c:pt>
                <c:pt idx="2">
                  <c:v>Travail spécialisé (mécanicien, maçon,…)</c:v>
                </c:pt>
                <c:pt idx="3">
                  <c:v>Salarié / contractuel /consultant</c:v>
                </c:pt>
                <c:pt idx="4">
                  <c:v>Transport (y compris taxi-moto)</c:v>
                </c:pt>
                <c:pt idx="5">
                  <c:v>Agriculture de rente</c:v>
                </c:pt>
                <c:pt idx="6">
                  <c:v>Travail journalier (payé en espèces)</c:v>
                </c:pt>
                <c:pt idx="7">
                  <c:v>Artisanat/petit métier</c:v>
                </c:pt>
                <c:pt idx="8">
                  <c:v>Fonctionnaire/Permanent</c:v>
                </c:pt>
                <c:pt idx="9">
                  <c:v>Pension</c:v>
                </c:pt>
                <c:pt idx="10">
                  <c:v>Aide, don alimentaire</c:v>
                </c:pt>
                <c:pt idx="11">
                  <c:v>Pêche</c:v>
                </c:pt>
                <c:pt idx="12">
                  <c:v>Commerce de produits vivriers</c:v>
                </c:pt>
                <c:pt idx="13">
                  <c:v>Elevage (gros bétail)</c:v>
                </c:pt>
                <c:pt idx="14">
                  <c:v>Entreprise/Location de biens immobiliers</c:v>
                </c:pt>
                <c:pt idx="15">
                  <c:v>Gros commerce/Commerce formel</c:v>
                </c:pt>
                <c:pt idx="16">
                  <c:v>Transfert d'argent</c:v>
                </c:pt>
                <c:pt idx="17">
                  <c:v>Travail journalier (payé en nature)</c:v>
                </c:pt>
                <c:pt idx="18">
                  <c:v>Aide, don non alimentaire</c:v>
                </c:pt>
                <c:pt idx="19">
                  <c:v>Elevage (bétail de taille moyenne)</c:v>
                </c:pt>
                <c:pt idx="20">
                  <c:v>Autres</c:v>
                </c:pt>
              </c:strCache>
            </c:strRef>
          </c:cat>
          <c:val>
            <c:numRef>
              <c:f>ACTIVITES!$I$38:$I$58</c:f>
              <c:numCache>
                <c:formatCode>###0</c:formatCode>
                <c:ptCount val="21"/>
                <c:pt idx="0">
                  <c:v>573627.30115211697</c:v>
                </c:pt>
                <c:pt idx="1">
                  <c:v>275046.88574284595</c:v>
                </c:pt>
                <c:pt idx="2">
                  <c:v>245902.33117406108</c:v>
                </c:pt>
                <c:pt idx="3">
                  <c:v>115825.11722425744</c:v>
                </c:pt>
                <c:pt idx="4">
                  <c:v>104392.51104616154</c:v>
                </c:pt>
                <c:pt idx="5">
                  <c:v>87588.374841952173</c:v>
                </c:pt>
                <c:pt idx="6">
                  <c:v>84155.994453506573</c:v>
                </c:pt>
                <c:pt idx="7">
                  <c:v>73149.743915363913</c:v>
                </c:pt>
                <c:pt idx="8">
                  <c:v>59246.234725132177</c:v>
                </c:pt>
                <c:pt idx="9">
                  <c:v>54396.81296183751</c:v>
                </c:pt>
                <c:pt idx="10">
                  <c:v>50147.720804599288</c:v>
                </c:pt>
                <c:pt idx="11">
                  <c:v>45796.288461872755</c:v>
                </c:pt>
                <c:pt idx="12">
                  <c:v>32584.662895945636</c:v>
                </c:pt>
                <c:pt idx="13">
                  <c:v>29574.168281942366</c:v>
                </c:pt>
                <c:pt idx="14">
                  <c:v>26551.450177406492</c:v>
                </c:pt>
                <c:pt idx="15">
                  <c:v>23933.572867698975</c:v>
                </c:pt>
                <c:pt idx="16">
                  <c:v>18462.991339198048</c:v>
                </c:pt>
                <c:pt idx="17">
                  <c:v>16068.6568166548</c:v>
                </c:pt>
                <c:pt idx="18">
                  <c:v>12442.292405469545</c:v>
                </c:pt>
                <c:pt idx="19">
                  <c:v>11608.687397674703</c:v>
                </c:pt>
                <c:pt idx="20">
                  <c:v>39258.686542902258</c:v>
                </c:pt>
              </c:numCache>
            </c:numRef>
          </c:val>
        </c:ser>
        <c:ser>
          <c:idx val="1"/>
          <c:order val="1"/>
          <c:dPt>
            <c:idx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4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5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6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7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8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9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1"/>
            <c:spPr>
              <a:solidFill>
                <a:schemeClr val="accent6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2"/>
            <c:spPr>
              <a:solidFill>
                <a:schemeClr val="accent1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3"/>
            <c:spPr>
              <a:solidFill>
                <a:schemeClr val="accent2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4"/>
            <c:spPr>
              <a:solidFill>
                <a:schemeClr val="accent3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5"/>
            <c:spPr>
              <a:solidFill>
                <a:schemeClr val="accent4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6"/>
            <c:spPr>
              <a:solidFill>
                <a:schemeClr val="accent5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7"/>
            <c:spPr>
              <a:solidFill>
                <a:schemeClr val="accent6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8"/>
            <c:spPr>
              <a:solidFill>
                <a:schemeClr val="accent1">
                  <a:lumMod val="8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9"/>
            <c:spPr>
              <a:solidFill>
                <a:schemeClr val="accent2">
                  <a:lumMod val="8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0"/>
            <c:spPr>
              <a:solidFill>
                <a:schemeClr val="accent3">
                  <a:lumMod val="8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Percent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ACTIVITES!$H$38:$H$58</c:f>
              <c:strCache>
                <c:ptCount val="21"/>
                <c:pt idx="0">
                  <c:v>Agriculture vivrière</c:v>
                </c:pt>
                <c:pt idx="1">
                  <c:v>Petit commerce/Commerce informel</c:v>
                </c:pt>
                <c:pt idx="2">
                  <c:v>Travail spécialisé (mécanicien, maçon,…)</c:v>
                </c:pt>
                <c:pt idx="3">
                  <c:v>Salarié / contractuel /consultant</c:v>
                </c:pt>
                <c:pt idx="4">
                  <c:v>Transport (y compris taxi-moto)</c:v>
                </c:pt>
                <c:pt idx="5">
                  <c:v>Agriculture de rente</c:v>
                </c:pt>
                <c:pt idx="6">
                  <c:v>Travail journalier (payé en espèces)</c:v>
                </c:pt>
                <c:pt idx="7">
                  <c:v>Artisanat/petit métier</c:v>
                </c:pt>
                <c:pt idx="8">
                  <c:v>Fonctionnaire/Permanent</c:v>
                </c:pt>
                <c:pt idx="9">
                  <c:v>Pension</c:v>
                </c:pt>
                <c:pt idx="10">
                  <c:v>Aide, don alimentaire</c:v>
                </c:pt>
                <c:pt idx="11">
                  <c:v>Pêche</c:v>
                </c:pt>
                <c:pt idx="12">
                  <c:v>Commerce de produits vivriers</c:v>
                </c:pt>
                <c:pt idx="13">
                  <c:v>Elevage (gros bétail)</c:v>
                </c:pt>
                <c:pt idx="14">
                  <c:v>Entreprise/Location de biens immobiliers</c:v>
                </c:pt>
                <c:pt idx="15">
                  <c:v>Gros commerce/Commerce formel</c:v>
                </c:pt>
                <c:pt idx="16">
                  <c:v>Transfert d'argent</c:v>
                </c:pt>
                <c:pt idx="17">
                  <c:v>Travail journalier (payé en nature)</c:v>
                </c:pt>
                <c:pt idx="18">
                  <c:v>Aide, don non alimentaire</c:v>
                </c:pt>
                <c:pt idx="19">
                  <c:v>Elevage (bétail de taille moyenne)</c:v>
                </c:pt>
                <c:pt idx="20">
                  <c:v>Autres</c:v>
                </c:pt>
              </c:strCache>
            </c:strRef>
          </c:cat>
          <c:val>
            <c:numRef>
              <c:f>ACTIVITES!$J$38:$J$58</c:f>
              <c:numCache>
                <c:formatCode>####.0</c:formatCode>
                <c:ptCount val="21"/>
                <c:pt idx="0">
                  <c:v>28.974580785507538</c:v>
                </c:pt>
                <c:pt idx="1">
                  <c:v>13.892937443444664</c:v>
                </c:pt>
                <c:pt idx="2">
                  <c:v>12.420812164339518</c:v>
                </c:pt>
                <c:pt idx="3">
                  <c:v>5.8504611082225573</c:v>
                </c:pt>
                <c:pt idx="4">
                  <c:v>5.2729869004384877</c:v>
                </c:pt>
                <c:pt idx="5">
                  <c:v>4.4241904763463564</c:v>
                </c:pt>
                <c:pt idx="6">
                  <c:v>4.2508169589913392</c:v>
                </c:pt>
                <c:pt idx="7">
                  <c:v>3.6948784694486623</c:v>
                </c:pt>
                <c:pt idx="8">
                  <c:v>2.9925960825655684</c:v>
                </c:pt>
                <c:pt idx="9">
                  <c:v>2.7476461606190905</c:v>
                </c:pt>
                <c:pt idx="10">
                  <c:v>2.5330195838719756</c:v>
                </c:pt>
                <c:pt idx="11">
                  <c:v>2.3132236855704651</c:v>
                </c:pt>
                <c:pt idx="12">
                  <c:v>1.645889143614417</c:v>
                </c:pt>
                <c:pt idx="13">
                  <c:v>1.4938255664056996</c:v>
                </c:pt>
                <c:pt idx="14">
                  <c:v>1.3411445665024793</c:v>
                </c:pt>
                <c:pt idx="15">
                  <c:v>1.2089125450412961</c:v>
                </c:pt>
                <c:pt idx="16">
                  <c:v>0.93258712237940999</c:v>
                </c:pt>
                <c:pt idx="17">
                  <c:v>0.81164650656209969</c:v>
                </c:pt>
                <c:pt idx="18">
                  <c:v>0.62847463106290091</c:v>
                </c:pt>
                <c:pt idx="19">
                  <c:v>0.58636827456096341</c:v>
                </c:pt>
                <c:pt idx="20" formatCode="###0.0">
                  <c:v>1.9830018245044989</c:v>
                </c:pt>
              </c:numCache>
            </c:numRef>
          </c:val>
        </c:ser>
        <c:dLbls>
          <c:showPercent val="1"/>
        </c:dLbls>
      </c:pie3D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4574709501965568"/>
          <c:y val="8.4505392706968552E-2"/>
          <c:w val="0.44021773017015325"/>
          <c:h val="0.91549460729303156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zero"/>
  </c:chart>
  <c:spPr>
    <a:noFill/>
    <a:ln>
      <a:solidFill>
        <a:sysClr val="window" lastClr="FFFFFF">
          <a:lumMod val="75000"/>
        </a:sysClr>
      </a:solidFill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u="sng"/>
              <a:t>Revenu mensuel par habitant par principale activité</a:t>
            </a:r>
          </a:p>
        </c:rich>
      </c:tx>
      <c:layout/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0.43846356367658856"/>
          <c:y val="8.7228481598873225E-2"/>
          <c:w val="0.49536799491564598"/>
          <c:h val="0.81903607324480654"/>
        </c:manualLayout>
      </c:layout>
      <c:barChart>
        <c:barDir val="bar"/>
        <c:grouping val="clustered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ACT_REVENU2!$X$66:$X$85</c:f>
              <c:strCache>
                <c:ptCount val="20"/>
                <c:pt idx="0">
                  <c:v>Elevage (bétail de taille moyenne)</c:v>
                </c:pt>
                <c:pt idx="1">
                  <c:v>Aide, don non alimentaire</c:v>
                </c:pt>
                <c:pt idx="2">
                  <c:v>Travail journalier (payé en nature)</c:v>
                </c:pt>
                <c:pt idx="3">
                  <c:v>Transfert d'argent</c:v>
                </c:pt>
                <c:pt idx="4">
                  <c:v>Gros commerce/Commerce formel</c:v>
                </c:pt>
                <c:pt idx="5">
                  <c:v>Entreprise/Location de biens immobiliers</c:v>
                </c:pt>
                <c:pt idx="6">
                  <c:v>Elevage (gros bétail)</c:v>
                </c:pt>
                <c:pt idx="7">
                  <c:v>Commerce de produits vivriers</c:v>
                </c:pt>
                <c:pt idx="8">
                  <c:v>Pêche</c:v>
                </c:pt>
                <c:pt idx="9">
                  <c:v>Aide, don alimentaire</c:v>
                </c:pt>
                <c:pt idx="10">
                  <c:v>Pension</c:v>
                </c:pt>
                <c:pt idx="11">
                  <c:v>Fonctionnaire/Permanent</c:v>
                </c:pt>
                <c:pt idx="12">
                  <c:v>Artisanat/petit métier</c:v>
                </c:pt>
                <c:pt idx="13">
                  <c:v>Travail journalier (payé en espèces)</c:v>
                </c:pt>
                <c:pt idx="14">
                  <c:v>Agriculture de rente</c:v>
                </c:pt>
                <c:pt idx="15">
                  <c:v>Transport (y compris taxi-moto)</c:v>
                </c:pt>
                <c:pt idx="16">
                  <c:v>Salarié / contractuel /consultant</c:v>
                </c:pt>
                <c:pt idx="17">
                  <c:v>Travail spécialisé (mécanicien, maçon, tailleur, coiffeur)</c:v>
                </c:pt>
                <c:pt idx="18">
                  <c:v>Petit commerce/Commerce informel</c:v>
                </c:pt>
                <c:pt idx="19">
                  <c:v>Agriculture vivrière</c:v>
                </c:pt>
              </c:strCache>
            </c:strRef>
          </c:cat>
          <c:val>
            <c:numRef>
              <c:f>ACT_REVENU2!$Y$66:$Y$85</c:f>
              <c:numCache>
                <c:formatCode>_-* #,##0\ _€_-;\-* #,##0\ _€_-;_-* "-"??\ _€_-;_-@_-</c:formatCode>
                <c:ptCount val="20"/>
                <c:pt idx="0">
                  <c:v>7499.0889012263933</c:v>
                </c:pt>
                <c:pt idx="1">
                  <c:v>4274.3520130098323</c:v>
                </c:pt>
                <c:pt idx="2">
                  <c:v>5875.3925058274335</c:v>
                </c:pt>
                <c:pt idx="3">
                  <c:v>11820.2751823048</c:v>
                </c:pt>
                <c:pt idx="4">
                  <c:v>24956.596784990459</c:v>
                </c:pt>
                <c:pt idx="5">
                  <c:v>25038.269865955182</c:v>
                </c:pt>
                <c:pt idx="6">
                  <c:v>11221.03876068464</c:v>
                </c:pt>
                <c:pt idx="7">
                  <c:v>5836.2062488716183</c:v>
                </c:pt>
                <c:pt idx="8">
                  <c:v>6244.9626687511327</c:v>
                </c:pt>
                <c:pt idx="9">
                  <c:v>4273.0702572799228</c:v>
                </c:pt>
                <c:pt idx="10">
                  <c:v>18493.620700002131</c:v>
                </c:pt>
                <c:pt idx="11">
                  <c:v>22624.185520949912</c:v>
                </c:pt>
                <c:pt idx="12">
                  <c:v>6188.1039633109658</c:v>
                </c:pt>
                <c:pt idx="13">
                  <c:v>6174.507610414661</c:v>
                </c:pt>
                <c:pt idx="14">
                  <c:v>17059.60931838434</c:v>
                </c:pt>
                <c:pt idx="15">
                  <c:v>7934.3340234493517</c:v>
                </c:pt>
                <c:pt idx="16">
                  <c:v>17783.57786820922</c:v>
                </c:pt>
                <c:pt idx="17">
                  <c:v>6272.6373971894918</c:v>
                </c:pt>
                <c:pt idx="18">
                  <c:v>5902.9003330637506</c:v>
                </c:pt>
                <c:pt idx="19">
                  <c:v>6651.6934933414213</c:v>
                </c:pt>
              </c:numCache>
            </c:numRef>
          </c:val>
        </c:ser>
        <c:dLbls/>
        <c:gapWidth val="182"/>
        <c:axId val="74194304"/>
        <c:axId val="74212480"/>
      </c:barChart>
      <c:catAx>
        <c:axId val="74194304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4212480"/>
        <c:crosses val="autoZero"/>
        <c:auto val="1"/>
        <c:lblAlgn val="ctr"/>
        <c:lblOffset val="100"/>
      </c:catAx>
      <c:valAx>
        <c:axId val="74212480"/>
        <c:scaling>
          <c:orientation val="minMax"/>
        </c:scaling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050"/>
                  <a:t>FCFA</a:t>
                </a:r>
              </a:p>
            </c:rich>
          </c:tx>
          <c:layout>
            <c:manualLayout>
              <c:xMode val="edge"/>
              <c:yMode val="edge"/>
              <c:x val="0.65108013146080612"/>
              <c:y val="0.95808517545543925"/>
            </c:manualLayout>
          </c:layout>
          <c:spPr>
            <a:noFill/>
            <a:ln>
              <a:noFill/>
            </a:ln>
            <a:effectLst/>
          </c:spPr>
        </c:title>
        <c:numFmt formatCode="_-* #,##0\ _€_-;\-* #,##0\ _€_-;_-* &quot;-&quot;??\ _€_-;_-@_-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41943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 b="1" u="sng" dirty="0" smtClean="0"/>
              <a:t>Ensemble des 3 </a:t>
            </a:r>
            <a:r>
              <a:rPr lang="en-US" sz="2000" b="1" u="sng" dirty="0" err="1" smtClean="0"/>
              <a:t>principales</a:t>
            </a:r>
            <a:r>
              <a:rPr lang="en-US" sz="2000" b="1" u="sng" dirty="0" smtClean="0"/>
              <a:t> </a:t>
            </a:r>
            <a:r>
              <a:rPr lang="en-US" sz="2000" b="1" u="sng" dirty="0" err="1" smtClean="0"/>
              <a:t>activités</a:t>
            </a:r>
            <a:r>
              <a:rPr lang="en-US" sz="2000" b="1" u="sng" dirty="0" smtClean="0"/>
              <a:t> </a:t>
            </a:r>
            <a:r>
              <a:rPr lang="en-US" sz="2000" b="1" u="sng" dirty="0" err="1" smtClean="0"/>
              <a:t>génératrices</a:t>
            </a:r>
            <a:r>
              <a:rPr lang="en-US" sz="2000" b="1" u="sng" dirty="0" smtClean="0"/>
              <a:t> de </a:t>
            </a:r>
            <a:r>
              <a:rPr lang="en-US" sz="2000" b="1" u="sng" dirty="0" err="1" smtClean="0"/>
              <a:t>revenus</a:t>
            </a:r>
            <a:r>
              <a:rPr lang="en-US" sz="2000" b="1" u="sng" dirty="0" smtClean="0"/>
              <a:t> des ménages</a:t>
            </a:r>
            <a:endParaRPr lang="en-US" sz="2000" b="1" u="sng" dirty="0"/>
          </a:p>
        </c:rich>
      </c:tx>
      <c:layout>
        <c:manualLayout>
          <c:xMode val="edge"/>
          <c:yMode val="edge"/>
          <c:x val="0.13335470595859036"/>
          <c:y val="3.5125086641112115E-2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0.16043445792410072"/>
          <c:y val="0.12545840868912261"/>
          <c:w val="0.7400406641362306"/>
          <c:h val="0.49954532287816522"/>
        </c:manualLayout>
      </c:layout>
      <c:barChart>
        <c:barDir val="col"/>
        <c:grouping val="percentStacked"/>
        <c:ser>
          <c:idx val="0"/>
          <c:order val="0"/>
          <c:tx>
            <c:strRef>
              <c:f>ACTIVITES!$B$297</c:f>
              <c:strCache>
                <c:ptCount val="1"/>
                <c:pt idx="0">
                  <c:v>Agriculture vivrière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strRef>
              <c:f>ACTIVITES!$C$265:$Q$265</c:f>
              <c:strCache>
                <c:ptCount val="15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Littoral</c:v>
                </c:pt>
                <c:pt idx="13">
                  <c:v>URBAIN</c:v>
                </c:pt>
                <c:pt idx="14">
                  <c:v>RURAL</c:v>
                </c:pt>
              </c:strCache>
            </c:strRef>
          </c:cat>
          <c:val>
            <c:numRef>
              <c:f>ACTIVITES!$C$297:$Q$297</c:f>
              <c:numCache>
                <c:formatCode>0.0%</c:formatCode>
                <c:ptCount val="15"/>
                <c:pt idx="0" formatCode="General">
                  <c:v>37.995772965676608</c:v>
                </c:pt>
                <c:pt idx="1">
                  <c:v>46.911224685034718</c:v>
                </c:pt>
                <c:pt idx="2" formatCode="General">
                  <c:v>10.653553532914637</c:v>
                </c:pt>
                <c:pt idx="3" formatCode="General">
                  <c:v>35.230988869933206</c:v>
                </c:pt>
                <c:pt idx="4" formatCode="General">
                  <c:v>33.807781403889287</c:v>
                </c:pt>
                <c:pt idx="5" formatCode="General">
                  <c:v>39.101794842689813</c:v>
                </c:pt>
                <c:pt idx="6" formatCode="General">
                  <c:v>34.465259851850476</c:v>
                </c:pt>
                <c:pt idx="7" formatCode="General">
                  <c:v>22.257818776767408</c:v>
                </c:pt>
                <c:pt idx="8" formatCode="General">
                  <c:v>8.2401215271443427</c:v>
                </c:pt>
                <c:pt idx="9" formatCode="General">
                  <c:v>29.440752877811125</c:v>
                </c:pt>
                <c:pt idx="10" formatCode="General">
                  <c:v>18.42545498394675</c:v>
                </c:pt>
                <c:pt idx="11" formatCode="General">
                  <c:v>0.1108388752770972</c:v>
                </c:pt>
                <c:pt idx="13" formatCode="General">
                  <c:v>26.629309959290147</c:v>
                </c:pt>
                <c:pt idx="14" formatCode="General">
                  <c:v>18.745040549617368</c:v>
                </c:pt>
              </c:numCache>
            </c:numRef>
          </c:val>
        </c:ser>
        <c:ser>
          <c:idx val="1"/>
          <c:order val="1"/>
          <c:tx>
            <c:strRef>
              <c:f>ACTIVITES!$B$298</c:f>
              <c:strCache>
                <c:ptCount val="1"/>
                <c:pt idx="0">
                  <c:v>Petit commerce/Commerce informel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ACTIVITES!$C$265:$Q$265</c:f>
              <c:strCache>
                <c:ptCount val="15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Littoral</c:v>
                </c:pt>
                <c:pt idx="13">
                  <c:v>URBAIN</c:v>
                </c:pt>
                <c:pt idx="14">
                  <c:v>RURAL</c:v>
                </c:pt>
              </c:strCache>
            </c:strRef>
          </c:cat>
          <c:val>
            <c:numRef>
              <c:f>ACTIVITES!$C$298:$Q$298</c:f>
              <c:numCache>
                <c:formatCode>0.0%</c:formatCode>
                <c:ptCount val="15"/>
                <c:pt idx="0" formatCode="General">
                  <c:v>13.625736941021733</c:v>
                </c:pt>
                <c:pt idx="1">
                  <c:v>8.0118576782254536</c:v>
                </c:pt>
                <c:pt idx="2" formatCode="General">
                  <c:v>30.130179326443454</c:v>
                </c:pt>
                <c:pt idx="3" formatCode="General">
                  <c:v>16.450362264858278</c:v>
                </c:pt>
                <c:pt idx="4" formatCode="General">
                  <c:v>15.833096294366761</c:v>
                </c:pt>
                <c:pt idx="5" formatCode="General">
                  <c:v>11.981156628775613</c:v>
                </c:pt>
                <c:pt idx="6" formatCode="General">
                  <c:v>24.694957729471842</c:v>
                </c:pt>
                <c:pt idx="7" formatCode="General">
                  <c:v>18.263246379861638</c:v>
                </c:pt>
                <c:pt idx="8" formatCode="General">
                  <c:v>29.604251424388394</c:v>
                </c:pt>
                <c:pt idx="9" formatCode="General">
                  <c:v>27.574684736857616</c:v>
                </c:pt>
                <c:pt idx="10" formatCode="General">
                  <c:v>23.522745437677909</c:v>
                </c:pt>
                <c:pt idx="11" formatCode="General">
                  <c:v>31.87201026718003</c:v>
                </c:pt>
                <c:pt idx="13" formatCode="General">
                  <c:v>13.724353702558384</c:v>
                </c:pt>
                <c:pt idx="14" formatCode="General">
                  <c:v>7.4944700818599967</c:v>
                </c:pt>
              </c:numCache>
            </c:numRef>
          </c:val>
        </c:ser>
        <c:ser>
          <c:idx val="2"/>
          <c:order val="2"/>
          <c:tx>
            <c:strRef>
              <c:f>ACTIVITES!$B$299</c:f>
              <c:strCache>
                <c:ptCount val="1"/>
                <c:pt idx="0">
                  <c:v>Agriculture de rente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ACTIVITES!$C$265:$Q$265</c:f>
              <c:strCache>
                <c:ptCount val="15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Littoral</c:v>
                </c:pt>
                <c:pt idx="13">
                  <c:v>URBAIN</c:v>
                </c:pt>
                <c:pt idx="14">
                  <c:v>RURAL</c:v>
                </c:pt>
              </c:strCache>
            </c:strRef>
          </c:cat>
          <c:val>
            <c:numRef>
              <c:f>ACTIVITES!$C$299:$Q$299</c:f>
              <c:numCache>
                <c:formatCode>0.0%</c:formatCode>
                <c:ptCount val="15"/>
                <c:pt idx="0" formatCode="General">
                  <c:v>18.325904865604915</c:v>
                </c:pt>
                <c:pt idx="1">
                  <c:v>17.991485852543896</c:v>
                </c:pt>
                <c:pt idx="2" formatCode="General">
                  <c:v>1.6174064800405994</c:v>
                </c:pt>
                <c:pt idx="3" formatCode="General">
                  <c:v>8.6872418493419357</c:v>
                </c:pt>
                <c:pt idx="4" formatCode="General">
                  <c:v>9.7256258688245243</c:v>
                </c:pt>
                <c:pt idx="5" formatCode="General">
                  <c:v>0.55939492064274332</c:v>
                </c:pt>
                <c:pt idx="6" formatCode="General">
                  <c:v>3.9307740776747782</c:v>
                </c:pt>
                <c:pt idx="7" formatCode="General">
                  <c:v>0.31242282852937836</c:v>
                </c:pt>
                <c:pt idx="8" formatCode="General">
                  <c:v>1.5433222994696967</c:v>
                </c:pt>
                <c:pt idx="9" formatCode="General">
                  <c:v>1.9284722907351302</c:v>
                </c:pt>
                <c:pt idx="10" formatCode="General">
                  <c:v>1.2203000254182701</c:v>
                </c:pt>
                <c:pt idx="11" formatCode="General">
                  <c:v>0</c:v>
                </c:pt>
                <c:pt idx="13" formatCode="General">
                  <c:v>12.326303376177892</c:v>
                </c:pt>
                <c:pt idx="14" formatCode="General">
                  <c:v>32.033908595101984</c:v>
                </c:pt>
              </c:numCache>
            </c:numRef>
          </c:val>
        </c:ser>
        <c:ser>
          <c:idx val="3"/>
          <c:order val="3"/>
          <c:tx>
            <c:strRef>
              <c:f>ACTIVITES!$B$300</c:f>
              <c:strCache>
                <c:ptCount val="1"/>
                <c:pt idx="0">
                  <c:v>Elevage (gros bétail)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cat>
            <c:strRef>
              <c:f>ACTIVITES!$C$265:$Q$265</c:f>
              <c:strCache>
                <c:ptCount val="15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Littoral</c:v>
                </c:pt>
                <c:pt idx="13">
                  <c:v>URBAIN</c:v>
                </c:pt>
                <c:pt idx="14">
                  <c:v>RURAL</c:v>
                </c:pt>
              </c:strCache>
            </c:strRef>
          </c:cat>
          <c:val>
            <c:numRef>
              <c:f>ACTIVITES!$C$300:$Q$300</c:f>
              <c:numCache>
                <c:formatCode>0.0%</c:formatCode>
                <c:ptCount val="15"/>
                <c:pt idx="0" formatCode="General">
                  <c:v>5.5766591323975989</c:v>
                </c:pt>
                <c:pt idx="1">
                  <c:v>1.7035505183335669</c:v>
                </c:pt>
                <c:pt idx="2" formatCode="General">
                  <c:v>0.12321954664907711</c:v>
                </c:pt>
                <c:pt idx="3" formatCode="General">
                  <c:v>6.1405371284606236</c:v>
                </c:pt>
                <c:pt idx="4" formatCode="General">
                  <c:v>2.1318181936452016</c:v>
                </c:pt>
                <c:pt idx="5" formatCode="General">
                  <c:v>0.34076872083871734</c:v>
                </c:pt>
                <c:pt idx="6" formatCode="General">
                  <c:v>2.0131869610150197</c:v>
                </c:pt>
                <c:pt idx="7" formatCode="General">
                  <c:v>0</c:v>
                </c:pt>
                <c:pt idx="8" formatCode="General">
                  <c:v>0.26762897522974666</c:v>
                </c:pt>
                <c:pt idx="9" formatCode="General">
                  <c:v>8.4268149783263066E-2</c:v>
                </c:pt>
                <c:pt idx="10" formatCode="General">
                  <c:v>8.0040869368627171E-2</c:v>
                </c:pt>
                <c:pt idx="11" formatCode="General">
                  <c:v>5.5419437638548633E-2</c:v>
                </c:pt>
                <c:pt idx="13" formatCode="General">
                  <c:v>7.1350257045164112</c:v>
                </c:pt>
                <c:pt idx="14" formatCode="General">
                  <c:v>1.6999824677695281</c:v>
                </c:pt>
              </c:numCache>
            </c:numRef>
          </c:val>
        </c:ser>
        <c:ser>
          <c:idx val="4"/>
          <c:order val="4"/>
          <c:tx>
            <c:strRef>
              <c:f>ACTIVITES!$B$301</c:f>
              <c:strCache>
                <c:ptCount val="1"/>
                <c:pt idx="0">
                  <c:v>Travail spécialisé (mécanicien, maçon, tailleur, coiffeur)</c:v>
                </c:pt>
              </c:strCache>
            </c:strRef>
          </c:tx>
          <c:spPr>
            <a:solidFill>
              <a:srgbClr val="CC00CC"/>
            </a:solidFill>
            <a:ln>
              <a:noFill/>
            </a:ln>
            <a:effectLst/>
          </c:spPr>
          <c:cat>
            <c:strRef>
              <c:f>ACTIVITES!$C$265:$Q$265</c:f>
              <c:strCache>
                <c:ptCount val="15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Littoral</c:v>
                </c:pt>
                <c:pt idx="13">
                  <c:v>URBAIN</c:v>
                </c:pt>
                <c:pt idx="14">
                  <c:v>RURAL</c:v>
                </c:pt>
              </c:strCache>
            </c:strRef>
          </c:cat>
          <c:val>
            <c:numRef>
              <c:f>ACTIVITES!$C$301:$Q$301</c:f>
              <c:numCache>
                <c:formatCode>0.0%</c:formatCode>
                <c:ptCount val="15"/>
                <c:pt idx="0" formatCode="General">
                  <c:v>4.556438200575271</c:v>
                </c:pt>
                <c:pt idx="1">
                  <c:v>4.5218661969665774</c:v>
                </c:pt>
                <c:pt idx="2" formatCode="General">
                  <c:v>15.393375348586153</c:v>
                </c:pt>
                <c:pt idx="3" formatCode="General">
                  <c:v>5.3233753352801543</c:v>
                </c:pt>
                <c:pt idx="4" formatCode="General">
                  <c:v>6.5755885578286346</c:v>
                </c:pt>
                <c:pt idx="5" formatCode="General">
                  <c:v>4.8016095057628974</c:v>
                </c:pt>
                <c:pt idx="6" formatCode="General">
                  <c:v>8.3249237119064219</c:v>
                </c:pt>
                <c:pt idx="7" formatCode="General">
                  <c:v>5.3918484643497839</c:v>
                </c:pt>
                <c:pt idx="8" formatCode="General">
                  <c:v>16.883320825386502</c:v>
                </c:pt>
                <c:pt idx="9" formatCode="General">
                  <c:v>12.703273224604084</c:v>
                </c:pt>
                <c:pt idx="10" formatCode="General">
                  <c:v>10.139395524760651</c:v>
                </c:pt>
                <c:pt idx="11" formatCode="General">
                  <c:v>16.208727103021818</c:v>
                </c:pt>
                <c:pt idx="13" formatCode="General">
                  <c:v>4.8388669137341926</c:v>
                </c:pt>
                <c:pt idx="14" formatCode="General">
                  <c:v>3.4008567135659473</c:v>
                </c:pt>
              </c:numCache>
            </c:numRef>
          </c:val>
        </c:ser>
        <c:ser>
          <c:idx val="5"/>
          <c:order val="5"/>
          <c:tx>
            <c:strRef>
              <c:f>ACTIVITES!$B$302</c:f>
              <c:strCache>
                <c:ptCount val="1"/>
                <c:pt idx="0">
                  <c:v>Artisanat/petit métier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</c:spPr>
          <c:cat>
            <c:strRef>
              <c:f>ACTIVITES!$C$265:$Q$265</c:f>
              <c:strCache>
                <c:ptCount val="15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Littoral</c:v>
                </c:pt>
                <c:pt idx="13">
                  <c:v>URBAIN</c:v>
                </c:pt>
                <c:pt idx="14">
                  <c:v>RURAL</c:v>
                </c:pt>
              </c:strCache>
            </c:strRef>
          </c:cat>
          <c:val>
            <c:numRef>
              <c:f>ACTIVITES!$C$302:$Q$302</c:f>
              <c:numCache>
                <c:formatCode>0.0%</c:formatCode>
                <c:ptCount val="15"/>
                <c:pt idx="0" formatCode="General">
                  <c:v>2.5289427816070695</c:v>
                </c:pt>
                <c:pt idx="1">
                  <c:v>2.597859174522847</c:v>
                </c:pt>
                <c:pt idx="2" formatCode="General">
                  <c:v>2.6134368802590071</c:v>
                </c:pt>
                <c:pt idx="3" formatCode="General">
                  <c:v>4.0413908247745285</c:v>
                </c:pt>
                <c:pt idx="4" formatCode="General">
                  <c:v>2.9409725186408151</c:v>
                </c:pt>
                <c:pt idx="5" formatCode="General">
                  <c:v>5.0989961683796006</c:v>
                </c:pt>
                <c:pt idx="6" formatCode="General">
                  <c:v>4.1215827266469356</c:v>
                </c:pt>
                <c:pt idx="7" formatCode="General">
                  <c:v>8.3638082675950827</c:v>
                </c:pt>
                <c:pt idx="8" formatCode="General">
                  <c:v>3.6030061192838474</c:v>
                </c:pt>
                <c:pt idx="9" formatCode="General">
                  <c:v>5.1071241062909145</c:v>
                </c:pt>
                <c:pt idx="10" formatCode="General">
                  <c:v>3.6070096163769025</c:v>
                </c:pt>
                <c:pt idx="11" formatCode="General">
                  <c:v>4.0543693851359253</c:v>
                </c:pt>
                <c:pt idx="13" formatCode="General">
                  <c:v>4.634695352972062</c:v>
                </c:pt>
                <c:pt idx="14" formatCode="General">
                  <c:v>4.6255949054340615</c:v>
                </c:pt>
              </c:numCache>
            </c:numRef>
          </c:val>
        </c:ser>
        <c:ser>
          <c:idx val="6"/>
          <c:order val="6"/>
          <c:tx>
            <c:strRef>
              <c:f>ACTIVITES!$B$303</c:f>
              <c:strCache>
                <c:ptCount val="1"/>
                <c:pt idx="0">
                  <c:v>Elevage (bétail de taille moyenne)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cat>
            <c:strRef>
              <c:f>ACTIVITES!$C$265:$Q$265</c:f>
              <c:strCache>
                <c:ptCount val="15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Littoral</c:v>
                </c:pt>
                <c:pt idx="13">
                  <c:v>URBAIN</c:v>
                </c:pt>
                <c:pt idx="14">
                  <c:v>RURAL</c:v>
                </c:pt>
              </c:strCache>
            </c:strRef>
          </c:cat>
          <c:val>
            <c:numRef>
              <c:f>ACTIVITES!$C$303:$Q$303</c:f>
              <c:numCache>
                <c:formatCode>0.0%</c:formatCode>
                <c:ptCount val="15"/>
                <c:pt idx="0" formatCode="General">
                  <c:v>2.2847687278622888</c:v>
                </c:pt>
                <c:pt idx="1">
                  <c:v>2.4154897335669978</c:v>
                </c:pt>
                <c:pt idx="2" formatCode="General">
                  <c:v>0.67792441635730727</c:v>
                </c:pt>
                <c:pt idx="3" formatCode="General">
                  <c:v>3.1545854607487818</c:v>
                </c:pt>
                <c:pt idx="4" formatCode="General">
                  <c:v>0.81448106467224912</c:v>
                </c:pt>
                <c:pt idx="5" formatCode="General">
                  <c:v>17.068076873781152</c:v>
                </c:pt>
                <c:pt idx="6" formatCode="General">
                  <c:v>2.5848279366243574</c:v>
                </c:pt>
                <c:pt idx="7" formatCode="General">
                  <c:v>0.71526156646385608</c:v>
                </c:pt>
                <c:pt idx="8" formatCode="General">
                  <c:v>1.0458123506859345</c:v>
                </c:pt>
                <c:pt idx="9" formatCode="General">
                  <c:v>0.24036631069173203</c:v>
                </c:pt>
                <c:pt idx="10" formatCode="General">
                  <c:v>0.43377225986601031</c:v>
                </c:pt>
                <c:pt idx="11" formatCode="General">
                  <c:v>5.5419437638548633E-2</c:v>
                </c:pt>
                <c:pt idx="13" formatCode="General">
                  <c:v>4.28959360391661</c:v>
                </c:pt>
                <c:pt idx="14" formatCode="General">
                  <c:v>3.5123747174465105</c:v>
                </c:pt>
              </c:numCache>
            </c:numRef>
          </c:val>
        </c:ser>
        <c:ser>
          <c:idx val="7"/>
          <c:order val="7"/>
          <c:tx>
            <c:strRef>
              <c:f>ACTIVITES!$B$304</c:f>
              <c:strCache>
                <c:ptCount val="1"/>
                <c:pt idx="0">
                  <c:v>Aide, don alimentaire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</c:spPr>
          <c:cat>
            <c:strRef>
              <c:f>ACTIVITES!$C$265:$Q$265</c:f>
              <c:strCache>
                <c:ptCount val="15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Littoral</c:v>
                </c:pt>
                <c:pt idx="13">
                  <c:v>URBAIN</c:v>
                </c:pt>
                <c:pt idx="14">
                  <c:v>RURAL</c:v>
                </c:pt>
              </c:strCache>
            </c:strRef>
          </c:cat>
          <c:val>
            <c:numRef>
              <c:f>ACTIVITES!$C$304:$Q$304</c:f>
              <c:numCache>
                <c:formatCode>0.0%</c:formatCode>
                <c:ptCount val="15"/>
                <c:pt idx="0" formatCode="General">
                  <c:v>1.2420796940781851</c:v>
                </c:pt>
                <c:pt idx="1">
                  <c:v>1.8344901036414003</c:v>
                </c:pt>
                <c:pt idx="2" formatCode="General">
                  <c:v>1.5694796352993186</c:v>
                </c:pt>
                <c:pt idx="3" formatCode="General">
                  <c:v>3.1014937254501946</c:v>
                </c:pt>
                <c:pt idx="4" formatCode="General">
                  <c:v>4.6589894816968105</c:v>
                </c:pt>
                <c:pt idx="5" formatCode="General">
                  <c:v>2.0691734093182981</c:v>
                </c:pt>
                <c:pt idx="6" formatCode="General">
                  <c:v>1.374901717929359</c:v>
                </c:pt>
                <c:pt idx="7" formatCode="General">
                  <c:v>4.1389215739686236</c:v>
                </c:pt>
                <c:pt idx="8" formatCode="General">
                  <c:v>2.1612861710443299</c:v>
                </c:pt>
                <c:pt idx="9" formatCode="General">
                  <c:v>1.0931668329289366</c:v>
                </c:pt>
                <c:pt idx="10" formatCode="General">
                  <c:v>4.2895465170488354</c:v>
                </c:pt>
                <c:pt idx="11" formatCode="General">
                  <c:v>1.5517442538793604</c:v>
                </c:pt>
                <c:pt idx="13" formatCode="General">
                  <c:v>3.5219375576449554</c:v>
                </c:pt>
                <c:pt idx="14" formatCode="General">
                  <c:v>0.80725617425138474</c:v>
                </c:pt>
              </c:numCache>
            </c:numRef>
          </c:val>
        </c:ser>
        <c:ser>
          <c:idx val="8"/>
          <c:order val="8"/>
          <c:tx>
            <c:strRef>
              <c:f>ACTIVITES!$B$305</c:f>
              <c:strCache>
                <c:ptCount val="1"/>
                <c:pt idx="0">
                  <c:v>Aide, don non alimentaire</c:v>
                </c:pt>
              </c:strCache>
            </c:strRef>
          </c:tx>
          <c:spPr>
            <a:solidFill>
              <a:schemeClr val="accent3">
                <a:lumMod val="60000"/>
              </a:schemeClr>
            </a:solidFill>
            <a:ln>
              <a:noFill/>
            </a:ln>
            <a:effectLst/>
          </c:spPr>
          <c:cat>
            <c:strRef>
              <c:f>ACTIVITES!$C$265:$Q$265</c:f>
              <c:strCache>
                <c:ptCount val="15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Littoral</c:v>
                </c:pt>
                <c:pt idx="13">
                  <c:v>URBAIN</c:v>
                </c:pt>
                <c:pt idx="14">
                  <c:v>RURAL</c:v>
                </c:pt>
              </c:strCache>
            </c:strRef>
          </c:cat>
          <c:val>
            <c:numRef>
              <c:f>ACTIVITES!$C$305:$Q$305</c:f>
              <c:numCache>
                <c:formatCode>0.0%</c:formatCode>
                <c:ptCount val="15"/>
                <c:pt idx="0" formatCode="General">
                  <c:v>0.57321300314976764</c:v>
                </c:pt>
                <c:pt idx="1">
                  <c:v>0.33956169171170514</c:v>
                </c:pt>
                <c:pt idx="2" formatCode="General">
                  <c:v>0.3748661363517925</c:v>
                </c:pt>
                <c:pt idx="3" formatCode="General">
                  <c:v>2.4215098751049622</c:v>
                </c:pt>
                <c:pt idx="4" formatCode="General">
                  <c:v>2.2869215751668301</c:v>
                </c:pt>
                <c:pt idx="5" formatCode="General">
                  <c:v>0.81361692942943198</c:v>
                </c:pt>
                <c:pt idx="6" formatCode="General">
                  <c:v>0.4389137770765027</c:v>
                </c:pt>
                <c:pt idx="7" formatCode="General">
                  <c:v>7.4748938678415519E-2</c:v>
                </c:pt>
                <c:pt idx="8" formatCode="General">
                  <c:v>1.2973558231868587</c:v>
                </c:pt>
                <c:pt idx="9" formatCode="General">
                  <c:v>0.16598988381762525</c:v>
                </c:pt>
                <c:pt idx="10" formatCode="General">
                  <c:v>2.1784718961094356</c:v>
                </c:pt>
                <c:pt idx="11" formatCode="General">
                  <c:v>1.3300665033251664</c:v>
                </c:pt>
                <c:pt idx="13" formatCode="General">
                  <c:v>3.1927391861083074</c:v>
                </c:pt>
                <c:pt idx="14" formatCode="General">
                  <c:v>0.61136126270191848</c:v>
                </c:pt>
              </c:numCache>
            </c:numRef>
          </c:val>
        </c:ser>
        <c:ser>
          <c:idx val="9"/>
          <c:order val="9"/>
          <c:tx>
            <c:strRef>
              <c:f>ACTIVITES!$B$306</c:f>
              <c:strCache>
                <c:ptCount val="1"/>
                <c:pt idx="0">
                  <c:v>Salarié / contractuel /consultant</c:v>
                </c:pt>
              </c:strCache>
            </c:strRef>
          </c:tx>
          <c:spPr>
            <a:solidFill>
              <a:srgbClr val="FF0066"/>
            </a:solidFill>
            <a:ln>
              <a:noFill/>
            </a:ln>
            <a:effectLst/>
          </c:spPr>
          <c:cat>
            <c:strRef>
              <c:f>ACTIVITES!$C$265:$Q$265</c:f>
              <c:strCache>
                <c:ptCount val="15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Littoral</c:v>
                </c:pt>
                <c:pt idx="13">
                  <c:v>URBAIN</c:v>
                </c:pt>
                <c:pt idx="14">
                  <c:v>RURAL</c:v>
                </c:pt>
              </c:strCache>
            </c:strRef>
          </c:cat>
          <c:val>
            <c:numRef>
              <c:f>ACTIVITES!$C$306:$Q$306</c:f>
              <c:numCache>
                <c:formatCode>0.0%</c:formatCode>
                <c:ptCount val="15"/>
                <c:pt idx="0" formatCode="General">
                  <c:v>1.1641343437891538</c:v>
                </c:pt>
                <c:pt idx="1">
                  <c:v>3.000462973485464</c:v>
                </c:pt>
                <c:pt idx="2" formatCode="General">
                  <c:v>8.2743821437841731</c:v>
                </c:pt>
                <c:pt idx="3" formatCode="General">
                  <c:v>2.2720524574005232</c:v>
                </c:pt>
                <c:pt idx="4" formatCode="General">
                  <c:v>2.6380734636955787</c:v>
                </c:pt>
                <c:pt idx="5" formatCode="General">
                  <c:v>1.4818107678470682</c:v>
                </c:pt>
                <c:pt idx="6" formatCode="General">
                  <c:v>1.1281172994973454</c:v>
                </c:pt>
                <c:pt idx="7" formatCode="General">
                  <c:v>3.3209461796249777</c:v>
                </c:pt>
                <c:pt idx="8" formatCode="General">
                  <c:v>4.1628685089444266</c:v>
                </c:pt>
                <c:pt idx="9" formatCode="General">
                  <c:v>3.0682760959514286</c:v>
                </c:pt>
                <c:pt idx="10" formatCode="General">
                  <c:v>2.8796452371183889</c:v>
                </c:pt>
                <c:pt idx="11" formatCode="General">
                  <c:v>10.450939213627354</c:v>
                </c:pt>
                <c:pt idx="13" formatCode="General">
                  <c:v>2.8078337723607487</c:v>
                </c:pt>
                <c:pt idx="14" formatCode="General">
                  <c:v>2.6742200392235227</c:v>
                </c:pt>
              </c:numCache>
            </c:numRef>
          </c:val>
        </c:ser>
        <c:ser>
          <c:idx val="10"/>
          <c:order val="10"/>
          <c:tx>
            <c:strRef>
              <c:f>ACTIVITES!$B$307</c:f>
              <c:strCache>
                <c:ptCount val="1"/>
                <c:pt idx="0">
                  <c:v>Transport (y compris taxi-moto)</c:v>
                </c:pt>
              </c:strCache>
            </c:strRef>
          </c:tx>
          <c:spPr>
            <a:solidFill>
              <a:schemeClr val="accent5">
                <a:lumMod val="60000"/>
              </a:schemeClr>
            </a:solidFill>
            <a:ln>
              <a:noFill/>
            </a:ln>
            <a:effectLst/>
          </c:spPr>
          <c:cat>
            <c:strRef>
              <c:f>ACTIVITES!$C$265:$Q$265</c:f>
              <c:strCache>
                <c:ptCount val="15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Littoral</c:v>
                </c:pt>
                <c:pt idx="13">
                  <c:v>URBAIN</c:v>
                </c:pt>
                <c:pt idx="14">
                  <c:v>RURAL</c:v>
                </c:pt>
              </c:strCache>
            </c:strRef>
          </c:cat>
          <c:val>
            <c:numRef>
              <c:f>ACTIVITES!$C$307:$Q$307</c:f>
              <c:numCache>
                <c:formatCode>0.0%</c:formatCode>
                <c:ptCount val="15"/>
                <c:pt idx="0" formatCode="General">
                  <c:v>2.6003464277049151</c:v>
                </c:pt>
                <c:pt idx="1">
                  <c:v>0.9062317607013709</c:v>
                </c:pt>
                <c:pt idx="2" formatCode="General">
                  <c:v>4.0018296578642198</c:v>
                </c:pt>
                <c:pt idx="3" formatCode="General">
                  <c:v>2.1906846686690864</c:v>
                </c:pt>
                <c:pt idx="4" formatCode="General">
                  <c:v>3.8502041647786593</c:v>
                </c:pt>
                <c:pt idx="5" formatCode="General">
                  <c:v>1.8444109888500786</c:v>
                </c:pt>
                <c:pt idx="6" formatCode="General">
                  <c:v>3.5876864574616549</c:v>
                </c:pt>
                <c:pt idx="7" formatCode="General">
                  <c:v>6.0655514851835068</c:v>
                </c:pt>
                <c:pt idx="8" formatCode="General">
                  <c:v>6.7134277421151332</c:v>
                </c:pt>
                <c:pt idx="9" formatCode="General">
                  <c:v>6.0443736762217286</c:v>
                </c:pt>
                <c:pt idx="10" formatCode="General">
                  <c:v>5.4936090942155964</c:v>
                </c:pt>
                <c:pt idx="11" formatCode="General">
                  <c:v>3.6110138840275368</c:v>
                </c:pt>
                <c:pt idx="13" formatCode="General">
                  <c:v>2.2364819470511192</c:v>
                </c:pt>
                <c:pt idx="14" formatCode="General">
                  <c:v>6.2511780077214958</c:v>
                </c:pt>
              </c:numCache>
            </c:numRef>
          </c:val>
        </c:ser>
        <c:ser>
          <c:idx val="11"/>
          <c:order val="11"/>
          <c:tx>
            <c:strRef>
              <c:f>ACTIVITES!$B$308</c:f>
              <c:strCache>
                <c:ptCount val="1"/>
                <c:pt idx="0">
                  <c:v>Commerce de produits vivriers</c:v>
                </c:pt>
              </c:strCache>
            </c:strRef>
          </c:tx>
          <c:spPr>
            <a:solidFill>
              <a:srgbClr val="CC99FF"/>
            </a:solidFill>
            <a:ln>
              <a:noFill/>
            </a:ln>
            <a:effectLst/>
          </c:spPr>
          <c:cat>
            <c:strRef>
              <c:f>ACTIVITES!$C$265:$Q$265</c:f>
              <c:strCache>
                <c:ptCount val="15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Littoral</c:v>
                </c:pt>
                <c:pt idx="13">
                  <c:v>URBAIN</c:v>
                </c:pt>
                <c:pt idx="14">
                  <c:v>RURAL</c:v>
                </c:pt>
              </c:strCache>
            </c:strRef>
          </c:cat>
          <c:val>
            <c:numRef>
              <c:f>ACTIVITES!$C$308:$Q$308</c:f>
              <c:numCache>
                <c:formatCode>0.0%</c:formatCode>
                <c:ptCount val="15"/>
                <c:pt idx="0" formatCode="General">
                  <c:v>2.7386891331672656</c:v>
                </c:pt>
                <c:pt idx="1">
                  <c:v>0.8166507758726379</c:v>
                </c:pt>
                <c:pt idx="2" formatCode="General">
                  <c:v>1.2195209898067989</c:v>
                </c:pt>
                <c:pt idx="3" formatCode="General">
                  <c:v>1.502783579527238</c:v>
                </c:pt>
                <c:pt idx="4" formatCode="General">
                  <c:v>2.5309982365438182</c:v>
                </c:pt>
                <c:pt idx="5" formatCode="General">
                  <c:v>2.7254576350617601</c:v>
                </c:pt>
                <c:pt idx="6" formatCode="General">
                  <c:v>1.8601587914804947</c:v>
                </c:pt>
                <c:pt idx="7" formatCode="General">
                  <c:v>7.1464055010791965</c:v>
                </c:pt>
                <c:pt idx="8" formatCode="General">
                  <c:v>3.9595383374220741</c:v>
                </c:pt>
                <c:pt idx="9" formatCode="General">
                  <c:v>1.5548143444137554</c:v>
                </c:pt>
                <c:pt idx="10" formatCode="General">
                  <c:v>3.8035405101729451</c:v>
                </c:pt>
                <c:pt idx="11" formatCode="General">
                  <c:v>3.0480690701201731</c:v>
                </c:pt>
                <c:pt idx="13" formatCode="General">
                  <c:v>2.087942066347424</c:v>
                </c:pt>
                <c:pt idx="14" formatCode="General">
                  <c:v>2.7397840694944686</c:v>
                </c:pt>
              </c:numCache>
            </c:numRef>
          </c:val>
        </c:ser>
        <c:ser>
          <c:idx val="12"/>
          <c:order val="12"/>
          <c:tx>
            <c:strRef>
              <c:f>ACTIVITES!$B$309</c:f>
              <c:strCache>
                <c:ptCount val="1"/>
                <c:pt idx="0">
                  <c:v>Fonctionnaire/Permanent</c:v>
                </c:pt>
              </c:strCache>
            </c:strRef>
          </c:tx>
          <c:spPr>
            <a:solidFill>
              <a:schemeClr val="accent1">
                <a:lumMod val="80000"/>
                <a:lumOff val="20000"/>
              </a:schemeClr>
            </a:solidFill>
            <a:ln>
              <a:noFill/>
            </a:ln>
            <a:effectLst/>
          </c:spPr>
          <c:cat>
            <c:strRef>
              <c:f>ACTIVITES!$C$265:$Q$265</c:f>
              <c:strCache>
                <c:ptCount val="15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Littoral</c:v>
                </c:pt>
                <c:pt idx="13">
                  <c:v>URBAIN</c:v>
                </c:pt>
                <c:pt idx="14">
                  <c:v>RURAL</c:v>
                </c:pt>
              </c:strCache>
            </c:strRef>
          </c:cat>
          <c:val>
            <c:numRef>
              <c:f>ACTIVITES!$C$309:$Q$309</c:f>
              <c:numCache>
                <c:formatCode>0.0%</c:formatCode>
                <c:ptCount val="15"/>
                <c:pt idx="0" formatCode="General">
                  <c:v>0.69299708235083579</c:v>
                </c:pt>
                <c:pt idx="1">
                  <c:v>1.3457857351662645</c:v>
                </c:pt>
                <c:pt idx="2" formatCode="General">
                  <c:v>3.3670988540057394</c:v>
                </c:pt>
                <c:pt idx="3" formatCode="General">
                  <c:v>1.3721084439505817</c:v>
                </c:pt>
                <c:pt idx="4" formatCode="General">
                  <c:v>1.341118908690015</c:v>
                </c:pt>
                <c:pt idx="5" formatCode="General">
                  <c:v>1.1631535620775364</c:v>
                </c:pt>
                <c:pt idx="6" formatCode="General">
                  <c:v>3.8243539677573724</c:v>
                </c:pt>
                <c:pt idx="7" formatCode="General">
                  <c:v>1.6741269726298482</c:v>
                </c:pt>
                <c:pt idx="8" formatCode="General">
                  <c:v>2.290523034029786</c:v>
                </c:pt>
                <c:pt idx="9" formatCode="General">
                  <c:v>1.5247352362817774</c:v>
                </c:pt>
                <c:pt idx="10" formatCode="General">
                  <c:v>1.221683539517747</c:v>
                </c:pt>
                <c:pt idx="11" formatCode="General">
                  <c:v>4.0602030101505093</c:v>
                </c:pt>
                <c:pt idx="13" formatCode="General">
                  <c:v>1.994227781373433</c:v>
                </c:pt>
                <c:pt idx="14" formatCode="General">
                  <c:v>0.5148732406804758</c:v>
                </c:pt>
              </c:numCache>
            </c:numRef>
          </c:val>
        </c:ser>
        <c:ser>
          <c:idx val="13"/>
          <c:order val="13"/>
          <c:tx>
            <c:strRef>
              <c:f>ACTIVITES!$B$310</c:f>
              <c:strCache>
                <c:ptCount val="1"/>
                <c:pt idx="0">
                  <c:v>Elevage de volailles/aulacode/lapin</c:v>
                </c:pt>
              </c:strCache>
            </c:strRef>
          </c:tx>
          <c:spPr>
            <a:solidFill>
              <a:schemeClr val="accent2">
                <a:lumMod val="80000"/>
                <a:lumOff val="20000"/>
              </a:schemeClr>
            </a:solidFill>
            <a:ln>
              <a:noFill/>
            </a:ln>
            <a:effectLst/>
          </c:spPr>
          <c:cat>
            <c:strRef>
              <c:f>ACTIVITES!$C$265:$Q$265</c:f>
              <c:strCache>
                <c:ptCount val="15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Littoral</c:v>
                </c:pt>
                <c:pt idx="13">
                  <c:v>URBAIN</c:v>
                </c:pt>
                <c:pt idx="14">
                  <c:v>RURAL</c:v>
                </c:pt>
              </c:strCache>
            </c:strRef>
          </c:cat>
          <c:val>
            <c:numRef>
              <c:f>ACTIVITES!$C$310:$Q$310</c:f>
              <c:numCache>
                <c:formatCode>0.0%</c:formatCode>
                <c:ptCount val="15"/>
                <c:pt idx="0" formatCode="General">
                  <c:v>1.3084383228712879</c:v>
                </c:pt>
                <c:pt idx="1">
                  <c:v>1.2662452993044382</c:v>
                </c:pt>
                <c:pt idx="2" formatCode="General">
                  <c:v>0.67016494082226075</c:v>
                </c:pt>
                <c:pt idx="3" formatCode="General">
                  <c:v>1.3419216941081182</c:v>
                </c:pt>
                <c:pt idx="4" formatCode="General">
                  <c:v>0.42520085421145115</c:v>
                </c:pt>
                <c:pt idx="5" formatCode="General">
                  <c:v>3.8265710108748849</c:v>
                </c:pt>
                <c:pt idx="6" formatCode="General">
                  <c:v>1.1156743957439961</c:v>
                </c:pt>
                <c:pt idx="7" formatCode="General">
                  <c:v>0.48077335441914304</c:v>
                </c:pt>
                <c:pt idx="8" formatCode="General">
                  <c:v>0.78881427214485855</c:v>
                </c:pt>
                <c:pt idx="9" formatCode="General">
                  <c:v>0.30688166596818361</c:v>
                </c:pt>
                <c:pt idx="10" formatCode="General">
                  <c:v>0.79376027080515443</c:v>
                </c:pt>
                <c:pt idx="11" formatCode="General">
                  <c:v>0</c:v>
                </c:pt>
                <c:pt idx="13" formatCode="General">
                  <c:v>1.7288864618869064</c:v>
                </c:pt>
                <c:pt idx="14" formatCode="General">
                  <c:v>3.5138404573394539</c:v>
                </c:pt>
              </c:numCache>
            </c:numRef>
          </c:val>
        </c:ser>
        <c:ser>
          <c:idx val="14"/>
          <c:order val="14"/>
          <c:tx>
            <c:strRef>
              <c:f>ACTIVITES!$B$311</c:f>
              <c:strCache>
                <c:ptCount val="1"/>
                <c:pt idx="0">
                  <c:v>Pension</c:v>
                </c:pt>
              </c:strCache>
            </c:strRef>
          </c:tx>
          <c:spPr>
            <a:solidFill>
              <a:schemeClr val="accent3">
                <a:lumMod val="80000"/>
                <a:lumOff val="20000"/>
              </a:schemeClr>
            </a:solidFill>
            <a:ln>
              <a:noFill/>
            </a:ln>
            <a:effectLst/>
          </c:spPr>
          <c:cat>
            <c:strRef>
              <c:f>ACTIVITES!$C$265:$Q$265</c:f>
              <c:strCache>
                <c:ptCount val="15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Littoral</c:v>
                </c:pt>
                <c:pt idx="13">
                  <c:v>URBAIN</c:v>
                </c:pt>
                <c:pt idx="14">
                  <c:v>RURAL</c:v>
                </c:pt>
              </c:strCache>
            </c:strRef>
          </c:cat>
          <c:val>
            <c:numRef>
              <c:f>ACTIVITES!$C$311:$Q$311</c:f>
              <c:numCache>
                <c:formatCode>0.0%</c:formatCode>
                <c:ptCount val="15"/>
                <c:pt idx="0" formatCode="General">
                  <c:v>0.19219382407064076</c:v>
                </c:pt>
                <c:pt idx="1">
                  <c:v>1.0805929483563872</c:v>
                </c:pt>
                <c:pt idx="2" formatCode="General">
                  <c:v>1.8614285785650573</c:v>
                </c:pt>
                <c:pt idx="3" formatCode="General">
                  <c:v>1.282808240075944</c:v>
                </c:pt>
                <c:pt idx="4" formatCode="General">
                  <c:v>1.1819394054412533</c:v>
                </c:pt>
                <c:pt idx="5" formatCode="General">
                  <c:v>0.30019764528517429</c:v>
                </c:pt>
                <c:pt idx="6" formatCode="General">
                  <c:v>0.82585054356237253</c:v>
                </c:pt>
                <c:pt idx="7" formatCode="General">
                  <c:v>1.0727691777865942</c:v>
                </c:pt>
                <c:pt idx="8" formatCode="General">
                  <c:v>2.8890312950997541</c:v>
                </c:pt>
                <c:pt idx="9" formatCode="General">
                  <c:v>1.2766590840368655</c:v>
                </c:pt>
                <c:pt idx="10" formatCode="General">
                  <c:v>1.5856456331587814</c:v>
                </c:pt>
                <c:pt idx="11" formatCode="General">
                  <c:v>6.0494691401236773</c:v>
                </c:pt>
                <c:pt idx="13" formatCode="General">
                  <c:v>1.4697234732487252</c:v>
                </c:pt>
                <c:pt idx="14" formatCode="General">
                  <c:v>1.2621714361555325</c:v>
                </c:pt>
              </c:numCache>
            </c:numRef>
          </c:val>
        </c:ser>
        <c:ser>
          <c:idx val="15"/>
          <c:order val="15"/>
          <c:tx>
            <c:strRef>
              <c:f>ACTIVITES!$B$312</c:f>
              <c:strCache>
                <c:ptCount val="1"/>
                <c:pt idx="0">
                  <c:v>Travail journalier (payé en espèces)</c:v>
                </c:pt>
              </c:strCache>
            </c:strRef>
          </c:tx>
          <c:spPr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  <a:effectLst/>
          </c:spPr>
          <c:cat>
            <c:strRef>
              <c:f>ACTIVITES!$C$265:$Q$265</c:f>
              <c:strCache>
                <c:ptCount val="15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Littoral</c:v>
                </c:pt>
                <c:pt idx="13">
                  <c:v>URBAIN</c:v>
                </c:pt>
                <c:pt idx="14">
                  <c:v>RURAL</c:v>
                </c:pt>
              </c:strCache>
            </c:strRef>
          </c:cat>
          <c:val>
            <c:numRef>
              <c:f>ACTIVITES!$C$312:$Q$312</c:f>
              <c:numCache>
                <c:formatCode>0.0%</c:formatCode>
                <c:ptCount val="15"/>
                <c:pt idx="0" formatCode="General">
                  <c:v>1.4048356397627</c:v>
                </c:pt>
                <c:pt idx="1">
                  <c:v>1.6333026890120159</c:v>
                </c:pt>
                <c:pt idx="2" formatCode="General">
                  <c:v>5.5584370009097954</c:v>
                </c:pt>
                <c:pt idx="3" formatCode="General">
                  <c:v>1.1720590585154991</c:v>
                </c:pt>
                <c:pt idx="4" formatCode="General">
                  <c:v>3.69597321268808</c:v>
                </c:pt>
                <c:pt idx="5" formatCode="General">
                  <c:v>3.2367922770472095</c:v>
                </c:pt>
                <c:pt idx="6" formatCode="General">
                  <c:v>1.6501135793181421</c:v>
                </c:pt>
                <c:pt idx="7" formatCode="General">
                  <c:v>7.4596300442119263</c:v>
                </c:pt>
                <c:pt idx="8" formatCode="General">
                  <c:v>4.6987022379425616</c:v>
                </c:pt>
                <c:pt idx="9" formatCode="General">
                  <c:v>1.4225610840895</c:v>
                </c:pt>
                <c:pt idx="10" formatCode="General">
                  <c:v>9.1922983841815711</c:v>
                </c:pt>
                <c:pt idx="11" formatCode="General">
                  <c:v>8.3274997083187507</c:v>
                </c:pt>
                <c:pt idx="13" formatCode="General">
                  <c:v>1.40507767626433</c:v>
                </c:pt>
                <c:pt idx="14" formatCode="General">
                  <c:v>0.61948297338687164</c:v>
                </c:pt>
              </c:numCache>
            </c:numRef>
          </c:val>
        </c:ser>
        <c:ser>
          <c:idx val="16"/>
          <c:order val="16"/>
          <c:tx>
            <c:strRef>
              <c:f>ACTIVITES!$B$313</c:f>
              <c:strCache>
                <c:ptCount val="1"/>
                <c:pt idx="0">
                  <c:v>Transfert d'argent</c:v>
                </c:pt>
              </c:strCache>
            </c:strRef>
          </c:tx>
          <c:spPr>
            <a:solidFill>
              <a:schemeClr val="accent5">
                <a:lumMod val="80000"/>
                <a:lumOff val="20000"/>
              </a:schemeClr>
            </a:solidFill>
            <a:ln>
              <a:noFill/>
            </a:ln>
            <a:effectLst/>
          </c:spPr>
          <c:cat>
            <c:strRef>
              <c:f>ACTIVITES!$C$265:$Q$265</c:f>
              <c:strCache>
                <c:ptCount val="15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Littoral</c:v>
                </c:pt>
                <c:pt idx="13">
                  <c:v>URBAIN</c:v>
                </c:pt>
                <c:pt idx="14">
                  <c:v>RURAL</c:v>
                </c:pt>
              </c:strCache>
            </c:strRef>
          </c:cat>
          <c:val>
            <c:numRef>
              <c:f>ACTIVITES!$C$313:$Q$313</c:f>
              <c:numCache>
                <c:formatCode>0.0%</c:formatCode>
                <c:ptCount val="15"/>
                <c:pt idx="0" formatCode="General">
                  <c:v>0.12579719391436833</c:v>
                </c:pt>
                <c:pt idx="1">
                  <c:v>0.20334443054804818</c:v>
                </c:pt>
                <c:pt idx="2" formatCode="General">
                  <c:v>1.1120246197181312</c:v>
                </c:pt>
                <c:pt idx="3" formatCode="General">
                  <c:v>0.78422842335471843</c:v>
                </c:pt>
                <c:pt idx="4" formatCode="General">
                  <c:v>2.1319478403249046</c:v>
                </c:pt>
                <c:pt idx="5" formatCode="General">
                  <c:v>0.85450686475790882</c:v>
                </c:pt>
                <c:pt idx="6" formatCode="General">
                  <c:v>0.57713170477581421</c:v>
                </c:pt>
                <c:pt idx="7" formatCode="General">
                  <c:v>3.7362195081951932</c:v>
                </c:pt>
                <c:pt idx="8" formatCode="General">
                  <c:v>0.87897775552806123</c:v>
                </c:pt>
                <c:pt idx="9" formatCode="General">
                  <c:v>1.9855785203872145</c:v>
                </c:pt>
                <c:pt idx="10" formatCode="General">
                  <c:v>3.0813854047396827</c:v>
                </c:pt>
                <c:pt idx="11" formatCode="General">
                  <c:v>1.0004666900011669</c:v>
                </c:pt>
                <c:pt idx="13" formatCode="General">
                  <c:v>1.2092612852576008</c:v>
                </c:pt>
                <c:pt idx="14" formatCode="General">
                  <c:v>2.4540433888638402</c:v>
                </c:pt>
              </c:numCache>
            </c:numRef>
          </c:val>
        </c:ser>
        <c:ser>
          <c:idx val="17"/>
          <c:order val="17"/>
          <c:tx>
            <c:strRef>
              <c:f>ACTIVITES!$B$314</c:f>
              <c:strCache>
                <c:ptCount val="1"/>
                <c:pt idx="0">
                  <c:v>Gros commerce/Commerce formel</c:v>
                </c:pt>
              </c:strCache>
            </c:strRef>
          </c:tx>
          <c:spPr>
            <a:solidFill>
              <a:schemeClr val="accent6">
                <a:lumMod val="80000"/>
                <a:lumOff val="20000"/>
              </a:schemeClr>
            </a:solidFill>
            <a:ln>
              <a:noFill/>
            </a:ln>
            <a:effectLst/>
          </c:spPr>
          <c:cat>
            <c:strRef>
              <c:f>ACTIVITES!$C$265:$Q$265</c:f>
              <c:strCache>
                <c:ptCount val="15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Littoral</c:v>
                </c:pt>
                <c:pt idx="13">
                  <c:v>URBAIN</c:v>
                </c:pt>
                <c:pt idx="14">
                  <c:v>RURAL</c:v>
                </c:pt>
              </c:strCache>
            </c:strRef>
          </c:cat>
          <c:val>
            <c:numRef>
              <c:f>ACTIVITES!$C$314:$Q$314</c:f>
              <c:numCache>
                <c:formatCode>0.0%</c:formatCode>
                <c:ptCount val="15"/>
                <c:pt idx="0" formatCode="General">
                  <c:v>0.3684701827862949</c:v>
                </c:pt>
                <c:pt idx="1">
                  <c:v>0.55817499862566233</c:v>
                </c:pt>
                <c:pt idx="2" formatCode="General">
                  <c:v>1.2962643538008796</c:v>
                </c:pt>
                <c:pt idx="3" formatCode="General">
                  <c:v>0.70983489363496666</c:v>
                </c:pt>
                <c:pt idx="4" formatCode="General">
                  <c:v>0.85689926409494843</c:v>
                </c:pt>
                <c:pt idx="5" formatCode="General">
                  <c:v>0.20721493362841845</c:v>
                </c:pt>
                <c:pt idx="6" formatCode="General">
                  <c:v>0.92270597785264774</c:v>
                </c:pt>
                <c:pt idx="7" formatCode="General">
                  <c:v>0.66355522020993529</c:v>
                </c:pt>
                <c:pt idx="8" formatCode="General">
                  <c:v>1.8943379921244556</c:v>
                </c:pt>
                <c:pt idx="9" formatCode="General">
                  <c:v>1.7991789705671053</c:v>
                </c:pt>
                <c:pt idx="10" formatCode="General">
                  <c:v>0.73979159503033665</c:v>
                </c:pt>
                <c:pt idx="11" formatCode="General">
                  <c:v>1.0004666900011669</c:v>
                </c:pt>
                <c:pt idx="13" formatCode="General">
                  <c:v>1.1536528550432026</c:v>
                </c:pt>
                <c:pt idx="14" formatCode="General">
                  <c:v>1.0358078451227846</c:v>
                </c:pt>
              </c:numCache>
            </c:numRef>
          </c:val>
        </c:ser>
        <c:ser>
          <c:idx val="18"/>
          <c:order val="18"/>
          <c:tx>
            <c:strRef>
              <c:f>ACTIVITES!$B$315</c:f>
              <c:strCache>
                <c:ptCount val="1"/>
                <c:pt idx="0">
                  <c:v>Entreprise/Location de biens immobiliers</c:v>
                </c:pt>
              </c:strCache>
            </c:strRef>
          </c:tx>
          <c:spPr>
            <a:solidFill>
              <a:schemeClr val="accent1">
                <a:lumMod val="80000"/>
              </a:schemeClr>
            </a:solidFill>
            <a:ln>
              <a:noFill/>
            </a:ln>
            <a:effectLst/>
          </c:spPr>
          <c:cat>
            <c:strRef>
              <c:f>ACTIVITES!$C$265:$Q$265</c:f>
              <c:strCache>
                <c:ptCount val="15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Littoral</c:v>
                </c:pt>
                <c:pt idx="13">
                  <c:v>URBAIN</c:v>
                </c:pt>
                <c:pt idx="14">
                  <c:v>RURAL</c:v>
                </c:pt>
              </c:strCache>
            </c:strRef>
          </c:cat>
          <c:val>
            <c:numRef>
              <c:f>ACTIVITES!$C$315:$Q$315</c:f>
              <c:numCache>
                <c:formatCode>0.0%</c:formatCode>
                <c:ptCount val="15"/>
                <c:pt idx="0" formatCode="General">
                  <c:v>0.34140866880837256</c:v>
                </c:pt>
                <c:pt idx="1">
                  <c:v>0.71331341254541059</c:v>
                </c:pt>
                <c:pt idx="2" formatCode="General">
                  <c:v>2.079052980268516</c:v>
                </c:pt>
                <c:pt idx="3" formatCode="General">
                  <c:v>0.69461266251732168</c:v>
                </c:pt>
                <c:pt idx="4" formatCode="General">
                  <c:v>0.63501926976756684</c:v>
                </c:pt>
                <c:pt idx="5" formatCode="General">
                  <c:v>0.22548788257629945</c:v>
                </c:pt>
                <c:pt idx="6" formatCode="General">
                  <c:v>0.28741420769147591</c:v>
                </c:pt>
                <c:pt idx="7" formatCode="General">
                  <c:v>0.34601226612466557</c:v>
                </c:pt>
                <c:pt idx="8" formatCode="General">
                  <c:v>1.5140853858338796</c:v>
                </c:pt>
                <c:pt idx="9" formatCode="General">
                  <c:v>0.63935468089135472</c:v>
                </c:pt>
                <c:pt idx="10" formatCode="General">
                  <c:v>0.58488479302044349</c:v>
                </c:pt>
                <c:pt idx="11" formatCode="General">
                  <c:v>4.1097888227744725</c:v>
                </c:pt>
                <c:pt idx="13" formatCode="General">
                  <c:v>0.80744872497740472</c:v>
                </c:pt>
                <c:pt idx="14" formatCode="General">
                  <c:v>1.062598289662281</c:v>
                </c:pt>
              </c:numCache>
            </c:numRef>
          </c:val>
        </c:ser>
        <c:ser>
          <c:idx val="19"/>
          <c:order val="19"/>
          <c:tx>
            <c:strRef>
              <c:f>ACTIVITES!$B$316</c:f>
              <c:strCache>
                <c:ptCount val="1"/>
                <c:pt idx="0">
                  <c:v>Chasse/Cueillette</c:v>
                </c:pt>
              </c:strCache>
            </c:strRef>
          </c:tx>
          <c:spPr>
            <a:solidFill>
              <a:schemeClr val="accent2">
                <a:lumMod val="80000"/>
              </a:schemeClr>
            </a:solidFill>
            <a:ln>
              <a:noFill/>
            </a:ln>
            <a:effectLst/>
          </c:spPr>
          <c:cat>
            <c:strRef>
              <c:f>ACTIVITES!$C$265:$Q$265</c:f>
              <c:strCache>
                <c:ptCount val="15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Littoral</c:v>
                </c:pt>
                <c:pt idx="13">
                  <c:v>URBAIN</c:v>
                </c:pt>
                <c:pt idx="14">
                  <c:v>RURAL</c:v>
                </c:pt>
              </c:strCache>
            </c:strRef>
          </c:cat>
          <c:val>
            <c:numRef>
              <c:f>ACTIVITES!$C$316:$Q$316</c:f>
              <c:numCache>
                <c:formatCode>0.0%</c:formatCode>
                <c:ptCount val="15"/>
                <c:pt idx="0" formatCode="General">
                  <c:v>0.29559480542732752</c:v>
                </c:pt>
                <c:pt idx="1">
                  <c:v>0.41639202092985489</c:v>
                </c:pt>
                <c:pt idx="2" formatCode="General">
                  <c:v>5.7062476874145625E-2</c:v>
                </c:pt>
                <c:pt idx="3" formatCode="General">
                  <c:v>0.42151624007340338</c:v>
                </c:pt>
                <c:pt idx="4" formatCode="General">
                  <c:v>0.20674409425972221</c:v>
                </c:pt>
                <c:pt idx="5" formatCode="General">
                  <c:v>0.26361343932033793</c:v>
                </c:pt>
                <c:pt idx="6" formatCode="General">
                  <c:v>0.46781033919350296</c:v>
                </c:pt>
                <c:pt idx="7" formatCode="General">
                  <c:v>0.15904474980862887</c:v>
                </c:pt>
                <c:pt idx="8" formatCode="General">
                  <c:v>7.3690383025382361E-2</c:v>
                </c:pt>
                <c:pt idx="9" formatCode="General">
                  <c:v>0.55188711802428669</c:v>
                </c:pt>
                <c:pt idx="10" formatCode="General">
                  <c:v>0.17070435504307221</c:v>
                </c:pt>
                <c:pt idx="11" formatCode="General">
                  <c:v>0</c:v>
                </c:pt>
                <c:pt idx="13" formatCode="General">
                  <c:v>0.80087388100207191</c:v>
                </c:pt>
                <c:pt idx="14" formatCode="General">
                  <c:v>1.2438957692959458</c:v>
                </c:pt>
              </c:numCache>
            </c:numRef>
          </c:val>
        </c:ser>
        <c:ser>
          <c:idx val="20"/>
          <c:order val="20"/>
          <c:tx>
            <c:strRef>
              <c:f>ACTIVITES!$B$317</c:f>
              <c:strCache>
                <c:ptCount val="1"/>
                <c:pt idx="0">
                  <c:v>Commerce de produits d'élevage</c:v>
                </c:pt>
              </c:strCache>
            </c:strRef>
          </c:tx>
          <c:spPr>
            <a:solidFill>
              <a:schemeClr val="accent3">
                <a:lumMod val="80000"/>
              </a:schemeClr>
            </a:solidFill>
            <a:ln>
              <a:noFill/>
            </a:ln>
            <a:effectLst/>
          </c:spPr>
          <c:cat>
            <c:strRef>
              <c:f>ACTIVITES!$C$265:$Q$265</c:f>
              <c:strCache>
                <c:ptCount val="15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Littoral</c:v>
                </c:pt>
                <c:pt idx="13">
                  <c:v>URBAIN</c:v>
                </c:pt>
                <c:pt idx="14">
                  <c:v>RURAL</c:v>
                </c:pt>
              </c:strCache>
            </c:strRef>
          </c:cat>
          <c:val>
            <c:numRef>
              <c:f>ACTIVITES!$C$317:$Q$317</c:f>
              <c:numCache>
                <c:formatCode>0.0%</c:formatCode>
                <c:ptCount val="15"/>
                <c:pt idx="0" formatCode="General">
                  <c:v>0.13834040067857034</c:v>
                </c:pt>
                <c:pt idx="1">
                  <c:v>0.41164159085487639</c:v>
                </c:pt>
                <c:pt idx="2" formatCode="General">
                  <c:v>0.1604758587474571</c:v>
                </c:pt>
                <c:pt idx="3" formatCode="General">
                  <c:v>0.39534495357287847</c:v>
                </c:pt>
                <c:pt idx="4" formatCode="General">
                  <c:v>0.62614819808040056</c:v>
                </c:pt>
                <c:pt idx="5" formatCode="General">
                  <c:v>0.44776662256620631</c:v>
                </c:pt>
                <c:pt idx="6" formatCode="General">
                  <c:v>0.34274017214102681</c:v>
                </c:pt>
                <c:pt idx="7" formatCode="General">
                  <c:v>0</c:v>
                </c:pt>
                <c:pt idx="8" formatCode="General">
                  <c:v>0.1570698448090822</c:v>
                </c:pt>
                <c:pt idx="9" formatCode="General">
                  <c:v>0.14940889394115564</c:v>
                </c:pt>
                <c:pt idx="10" formatCode="General">
                  <c:v>0.26259864852014603</c:v>
                </c:pt>
                <c:pt idx="11" formatCode="General">
                  <c:v>0.1108388752770972</c:v>
                </c:pt>
                <c:pt idx="13" formatCode="General">
                  <c:v>0.60649909984614681</c:v>
                </c:pt>
                <c:pt idx="14" formatCode="General">
                  <c:v>1.8574483667470969</c:v>
                </c:pt>
              </c:numCache>
            </c:numRef>
          </c:val>
        </c:ser>
        <c:ser>
          <c:idx val="21"/>
          <c:order val="21"/>
          <c:tx>
            <c:strRef>
              <c:f>ACTIVITES!$B$318</c:f>
              <c:strCache>
                <c:ptCount val="1"/>
                <c:pt idx="0">
                  <c:v>Commerce d'animaux</c:v>
                </c:pt>
              </c:strCache>
            </c:strRef>
          </c:tx>
          <c:spPr>
            <a:solidFill>
              <a:schemeClr val="accent4">
                <a:lumMod val="80000"/>
              </a:schemeClr>
            </a:solidFill>
            <a:ln>
              <a:noFill/>
            </a:ln>
            <a:effectLst/>
          </c:spPr>
          <c:cat>
            <c:strRef>
              <c:f>ACTIVITES!$C$265:$Q$265</c:f>
              <c:strCache>
                <c:ptCount val="15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Littoral</c:v>
                </c:pt>
                <c:pt idx="13">
                  <c:v>URBAIN</c:v>
                </c:pt>
                <c:pt idx="14">
                  <c:v>RURAL</c:v>
                </c:pt>
              </c:strCache>
            </c:strRef>
          </c:cat>
          <c:val>
            <c:numRef>
              <c:f>ACTIVITES!$C$318:$Q$318</c:f>
              <c:numCache>
                <c:formatCode>0.0%</c:formatCode>
                <c:ptCount val="15"/>
                <c:pt idx="0" formatCode="General">
                  <c:v>0.20556471287565964</c:v>
                </c:pt>
                <c:pt idx="1">
                  <c:v>0.31140896573043469</c:v>
                </c:pt>
                <c:pt idx="2" formatCode="General">
                  <c:v>3.412370609966945E-2</c:v>
                </c:pt>
                <c:pt idx="3" formatCode="General">
                  <c:v>0.35936052732683604</c:v>
                </c:pt>
                <c:pt idx="4" formatCode="General">
                  <c:v>7.6997428676398902E-2</c:v>
                </c:pt>
                <c:pt idx="5" formatCode="General">
                  <c:v>0.18689355218701631</c:v>
                </c:pt>
                <c:pt idx="6" formatCode="General">
                  <c:v>0.46656160396767726</c:v>
                </c:pt>
                <c:pt idx="7" formatCode="General">
                  <c:v>5.8298190078764467E-2</c:v>
                </c:pt>
                <c:pt idx="8" formatCode="General">
                  <c:v>0.20777399323416196</c:v>
                </c:pt>
                <c:pt idx="9" formatCode="General">
                  <c:v>0.15287623067518491</c:v>
                </c:pt>
                <c:pt idx="10" formatCode="General">
                  <c:v>0.24654320251887138</c:v>
                </c:pt>
                <c:pt idx="11" formatCode="General">
                  <c:v>0</c:v>
                </c:pt>
                <c:pt idx="13" formatCode="General">
                  <c:v>0.46423173946212615</c:v>
                </c:pt>
                <c:pt idx="14" formatCode="General">
                  <c:v>0.37520976945928136</c:v>
                </c:pt>
              </c:numCache>
            </c:numRef>
          </c:val>
        </c:ser>
        <c:ser>
          <c:idx val="22"/>
          <c:order val="22"/>
          <c:tx>
            <c:strRef>
              <c:f>ACTIVITES!$B$319</c:f>
              <c:strCache>
                <c:ptCount val="1"/>
                <c:pt idx="0">
                  <c:v>Travail journalier (payé en nature)</c:v>
                </c:pt>
              </c:strCache>
            </c:strRef>
          </c:tx>
          <c:spPr>
            <a:solidFill>
              <a:schemeClr val="accent5">
                <a:lumMod val="80000"/>
              </a:schemeClr>
            </a:solidFill>
            <a:ln>
              <a:noFill/>
            </a:ln>
            <a:effectLst/>
          </c:spPr>
          <c:cat>
            <c:strRef>
              <c:f>ACTIVITES!$C$265:$Q$265</c:f>
              <c:strCache>
                <c:ptCount val="15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Littoral</c:v>
                </c:pt>
                <c:pt idx="13">
                  <c:v>URBAIN</c:v>
                </c:pt>
                <c:pt idx="14">
                  <c:v>RURAL</c:v>
                </c:pt>
              </c:strCache>
            </c:strRef>
          </c:cat>
          <c:val>
            <c:numRef>
              <c:f>ACTIVITES!$C$319:$Q$319</c:f>
              <c:numCache>
                <c:formatCode>0.0%</c:formatCode>
                <c:ptCount val="15"/>
                <c:pt idx="0" formatCode="General">
                  <c:v>0.18846552201945385</c:v>
                </c:pt>
                <c:pt idx="1">
                  <c:v>0.42746665755515273</c:v>
                </c:pt>
                <c:pt idx="2" formatCode="General">
                  <c:v>0.8925821966484947</c:v>
                </c:pt>
                <c:pt idx="3" formatCode="General">
                  <c:v>0.32237842607459838</c:v>
                </c:pt>
                <c:pt idx="4" formatCode="General">
                  <c:v>0.57730290739079615</c:v>
                </c:pt>
                <c:pt idx="5" formatCode="General">
                  <c:v>1.045129524468865</c:v>
                </c:pt>
                <c:pt idx="6" formatCode="General">
                  <c:v>0.1806033793502097</c:v>
                </c:pt>
                <c:pt idx="7" formatCode="General">
                  <c:v>0.9691920016447918</c:v>
                </c:pt>
                <c:pt idx="8" formatCode="General">
                  <c:v>0.52450446700403008</c:v>
                </c:pt>
                <c:pt idx="9" formatCode="General">
                  <c:v>0.35818623034257047</c:v>
                </c:pt>
                <c:pt idx="10" formatCode="General">
                  <c:v>3.8883494229616353</c:v>
                </c:pt>
                <c:pt idx="11" formatCode="General">
                  <c:v>0.66503325166258342</c:v>
                </c:pt>
                <c:pt idx="13" formatCode="General">
                  <c:v>0.2301957847148432</c:v>
                </c:pt>
                <c:pt idx="14" formatCode="General">
                  <c:v>0.27507309022274734</c:v>
                </c:pt>
              </c:numCache>
            </c:numRef>
          </c:val>
        </c:ser>
        <c:ser>
          <c:idx val="23"/>
          <c:order val="23"/>
          <c:tx>
            <c:strRef>
              <c:f>ACTIVITES!$B$320</c:f>
              <c:strCache>
                <c:ptCount val="1"/>
                <c:pt idx="0">
                  <c:v>Maraîchage</c:v>
                </c:pt>
              </c:strCache>
            </c:strRef>
          </c:tx>
          <c:spPr>
            <a:solidFill>
              <a:schemeClr val="accent6">
                <a:lumMod val="80000"/>
              </a:schemeClr>
            </a:solidFill>
            <a:ln>
              <a:noFill/>
            </a:ln>
            <a:effectLst/>
          </c:spPr>
          <c:cat>
            <c:strRef>
              <c:f>ACTIVITES!$C$265:$Q$265</c:f>
              <c:strCache>
                <c:ptCount val="15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Littoral</c:v>
                </c:pt>
                <c:pt idx="13">
                  <c:v>URBAIN</c:v>
                </c:pt>
                <c:pt idx="14">
                  <c:v>RURAL</c:v>
                </c:pt>
              </c:strCache>
            </c:strRef>
          </c:cat>
          <c:val>
            <c:numRef>
              <c:f>ACTIVITES!$C$320:$Q$320</c:f>
              <c:numCache>
                <c:formatCode>0.0%</c:formatCode>
                <c:ptCount val="15"/>
                <c:pt idx="0" formatCode="General">
                  <c:v>0.43064465858528628</c:v>
                </c:pt>
                <c:pt idx="1">
                  <c:v>0.12637876658772521</c:v>
                </c:pt>
                <c:pt idx="2" formatCode="General">
                  <c:v>1.0930787834594604</c:v>
                </c:pt>
                <c:pt idx="3" formatCode="General">
                  <c:v>0.2560427829754357</c:v>
                </c:pt>
                <c:pt idx="4" formatCode="General">
                  <c:v>0.10923801099064323</c:v>
                </c:pt>
                <c:pt idx="5" formatCode="General">
                  <c:v>0</c:v>
                </c:pt>
                <c:pt idx="6" formatCode="General">
                  <c:v>0.34389090644639353</c:v>
                </c:pt>
                <c:pt idx="7" formatCode="General">
                  <c:v>0.47332474549396747</c:v>
                </c:pt>
                <c:pt idx="8" formatCode="General">
                  <c:v>0.49187345872650068</c:v>
                </c:pt>
                <c:pt idx="9" formatCode="General">
                  <c:v>0.30527366763812835</c:v>
                </c:pt>
                <c:pt idx="10" formatCode="General">
                  <c:v>0.28029698657729252</c:v>
                </c:pt>
                <c:pt idx="11" formatCode="General">
                  <c:v>0</c:v>
                </c:pt>
                <c:pt idx="13" formatCode="General">
                  <c:v>0.21978743225373576</c:v>
                </c:pt>
                <c:pt idx="14" formatCode="General">
                  <c:v>0.55866079494358922</c:v>
                </c:pt>
              </c:numCache>
            </c:numRef>
          </c:val>
        </c:ser>
        <c:ser>
          <c:idx val="24"/>
          <c:order val="24"/>
          <c:tx>
            <c:strRef>
              <c:f>ACTIVITES!$B$321</c:f>
              <c:strCache>
                <c:ptCount val="1"/>
                <c:pt idx="0">
                  <c:v>Commerce de produits maraîchers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cat>
            <c:strRef>
              <c:f>ACTIVITES!$C$265:$Q$265</c:f>
              <c:strCache>
                <c:ptCount val="15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Littoral</c:v>
                </c:pt>
                <c:pt idx="13">
                  <c:v>URBAIN</c:v>
                </c:pt>
                <c:pt idx="14">
                  <c:v>RURAL</c:v>
                </c:pt>
              </c:strCache>
            </c:strRef>
          </c:cat>
          <c:val>
            <c:numRef>
              <c:f>ACTIVITES!$C$321:$Q$321</c:f>
              <c:numCache>
                <c:formatCode>0.0%</c:formatCode>
                <c:ptCount val="15"/>
                <c:pt idx="0" formatCode="General">
                  <c:v>0.60574955856382684</c:v>
                </c:pt>
                <c:pt idx="1">
                  <c:v>0.14392186424465853</c:v>
                </c:pt>
                <c:pt idx="2" formatCode="General">
                  <c:v>0.57784252291510607</c:v>
                </c:pt>
                <c:pt idx="3" formatCode="General">
                  <c:v>0.17421039955894327</c:v>
                </c:pt>
                <c:pt idx="4" formatCode="General">
                  <c:v>0.13951667644766666</c:v>
                </c:pt>
                <c:pt idx="5" formatCode="General">
                  <c:v>7.8746505987510082E-2</c:v>
                </c:pt>
                <c:pt idx="6" formatCode="General">
                  <c:v>0.33003282655968408</c:v>
                </c:pt>
                <c:pt idx="7" formatCode="General">
                  <c:v>0.99117527748699097</c:v>
                </c:pt>
                <c:pt idx="8" formatCode="General">
                  <c:v>0.63505386173925382</c:v>
                </c:pt>
                <c:pt idx="9" formatCode="General">
                  <c:v>8.6360875398733383E-2</c:v>
                </c:pt>
                <c:pt idx="10" formatCode="General">
                  <c:v>0.49606108410064176</c:v>
                </c:pt>
                <c:pt idx="11" formatCode="General">
                  <c:v>0.38793606346984039</c:v>
                </c:pt>
                <c:pt idx="13" formatCode="General">
                  <c:v>0.1704745852732002</c:v>
                </c:pt>
                <c:pt idx="14" formatCode="General">
                  <c:v>0.16641205232725956</c:v>
                </c:pt>
              </c:numCache>
            </c:numRef>
          </c:val>
        </c:ser>
        <c:ser>
          <c:idx val="25"/>
          <c:order val="25"/>
          <c:tx>
            <c:strRef>
              <c:f>ACTIVITES!$B$322</c:f>
              <c:strCache>
                <c:ptCount val="1"/>
                <c:pt idx="0">
                  <c:v>Arboriculture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</c:spPr>
          <c:cat>
            <c:strRef>
              <c:f>ACTIVITES!$C$265:$Q$265</c:f>
              <c:strCache>
                <c:ptCount val="15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Littoral</c:v>
                </c:pt>
                <c:pt idx="13">
                  <c:v>URBAIN</c:v>
                </c:pt>
                <c:pt idx="14">
                  <c:v>RURAL</c:v>
                </c:pt>
              </c:strCache>
            </c:strRef>
          </c:cat>
          <c:val>
            <c:numRef>
              <c:f>ACTIVITES!$C$322:$Q$322</c:f>
              <c:numCache>
                <c:formatCode>0.0%</c:formatCode>
                <c:ptCount val="15"/>
                <c:pt idx="0" formatCode="General">
                  <c:v>0</c:v>
                </c:pt>
                <c:pt idx="1">
                  <c:v>0</c:v>
                </c:pt>
                <c:pt idx="2" formatCode="General">
                  <c:v>0.15620877551531123</c:v>
                </c:pt>
                <c:pt idx="3" formatCode="General">
                  <c:v>0.11073011778482754</c:v>
                </c:pt>
                <c:pt idx="4" formatCode="General">
                  <c:v>5.9393285382704268E-2</c:v>
                </c:pt>
                <c:pt idx="5" formatCode="General">
                  <c:v>4.4831420835355539E-2</c:v>
                </c:pt>
                <c:pt idx="6" formatCode="General">
                  <c:v>0</c:v>
                </c:pt>
                <c:pt idx="7" formatCode="General">
                  <c:v>0</c:v>
                </c:pt>
                <c:pt idx="8" formatCode="General">
                  <c:v>0.14907108247135614</c:v>
                </c:pt>
                <c:pt idx="9" formatCode="General">
                  <c:v>0.29990697891692797</c:v>
                </c:pt>
                <c:pt idx="10" formatCode="General">
                  <c:v>0.39172902361908124</c:v>
                </c:pt>
                <c:pt idx="11" formatCode="General">
                  <c:v>0</c:v>
                </c:pt>
                <c:pt idx="13" formatCode="General">
                  <c:v>0.1453017072062176</c:v>
                </c:pt>
                <c:pt idx="14" formatCode="General">
                  <c:v>9.2267258209129954E-2</c:v>
                </c:pt>
              </c:numCache>
            </c:numRef>
          </c:val>
        </c:ser>
        <c:ser>
          <c:idx val="26"/>
          <c:order val="26"/>
          <c:tx>
            <c:strRef>
              <c:f>ACTIVITES!$B$323</c:f>
              <c:strCache>
                <c:ptCount val="1"/>
                <c:pt idx="0">
                  <c:v>Crédit, emprunt (pour la consommation)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/>
          </c:spPr>
          <c:cat>
            <c:strRef>
              <c:f>ACTIVITES!$C$265:$Q$265</c:f>
              <c:strCache>
                <c:ptCount val="15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Littoral</c:v>
                </c:pt>
                <c:pt idx="13">
                  <c:v>URBAIN</c:v>
                </c:pt>
                <c:pt idx="14">
                  <c:v>RURAL</c:v>
                </c:pt>
              </c:strCache>
            </c:strRef>
          </c:cat>
          <c:val>
            <c:numRef>
              <c:f>ACTIVITES!$C$323:$Q$323</c:f>
              <c:numCache>
                <c:formatCode>0.0%</c:formatCode>
                <c:ptCount val="15"/>
                <c:pt idx="0" formatCode="General">
                  <c:v>0</c:v>
                </c:pt>
                <c:pt idx="1">
                  <c:v>0</c:v>
                </c:pt>
                <c:pt idx="2" formatCode="General">
                  <c:v>0</c:v>
                </c:pt>
                <c:pt idx="3" formatCode="General">
                  <c:v>5.0539235251824265E-2</c:v>
                </c:pt>
                <c:pt idx="4" formatCode="General">
                  <c:v>0</c:v>
                </c:pt>
                <c:pt idx="5" formatCode="General">
                  <c:v>0.17932568334142218</c:v>
                </c:pt>
                <c:pt idx="6" formatCode="General">
                  <c:v>0</c:v>
                </c:pt>
                <c:pt idx="7" formatCode="General">
                  <c:v>0</c:v>
                </c:pt>
                <c:pt idx="8" formatCode="General">
                  <c:v>5.9626536662114309E-2</c:v>
                </c:pt>
                <c:pt idx="9" formatCode="General">
                  <c:v>0.13558823273364198</c:v>
                </c:pt>
                <c:pt idx="10" formatCode="General">
                  <c:v>0.2327481562082081</c:v>
                </c:pt>
                <c:pt idx="11" formatCode="General">
                  <c:v>0.1108388752770972</c:v>
                </c:pt>
                <c:pt idx="13" formatCode="General">
                  <c:v>0.11423486567291098</c:v>
                </c:pt>
                <c:pt idx="14" formatCode="General">
                  <c:v>0.29050053493015876</c:v>
                </c:pt>
              </c:numCache>
            </c:numRef>
          </c:val>
        </c:ser>
        <c:ser>
          <c:idx val="27"/>
          <c:order val="27"/>
          <c:tx>
            <c:strRef>
              <c:f>ACTIVITES!$B$324</c:f>
              <c:strCache>
                <c:ptCount val="1"/>
                <c:pt idx="0">
                  <c:v>Pêche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cat>
            <c:strRef>
              <c:f>ACTIVITES!$C$265:$Q$265</c:f>
              <c:strCache>
                <c:ptCount val="15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Littoral</c:v>
                </c:pt>
                <c:pt idx="13">
                  <c:v>URBAIN</c:v>
                </c:pt>
                <c:pt idx="14">
                  <c:v>RURAL</c:v>
                </c:pt>
              </c:strCache>
            </c:strRef>
          </c:cat>
          <c:val>
            <c:numRef>
              <c:f>ACTIVITES!$C$324:$Q$324</c:f>
              <c:numCache>
                <c:formatCode>0.0%</c:formatCode>
                <c:ptCount val="15"/>
                <c:pt idx="0" formatCode="General">
                  <c:v>0.488813210650622</c:v>
                </c:pt>
                <c:pt idx="1">
                  <c:v>0.3112994759324339</c:v>
                </c:pt>
                <c:pt idx="2" formatCode="General">
                  <c:v>4.4349802572934456</c:v>
                </c:pt>
                <c:pt idx="3" formatCode="General">
                  <c:v>3.529786167461945E-2</c:v>
                </c:pt>
                <c:pt idx="4" formatCode="General">
                  <c:v>0.14200981980424821</c:v>
                </c:pt>
                <c:pt idx="5" formatCode="General">
                  <c:v>5.3501683668671828E-2</c:v>
                </c:pt>
                <c:pt idx="6" formatCode="General">
                  <c:v>0.13982535700450069</c:v>
                </c:pt>
                <c:pt idx="7" formatCode="General">
                  <c:v>5.864898529807685</c:v>
                </c:pt>
                <c:pt idx="8" formatCode="General">
                  <c:v>3.2649242953234685</c:v>
                </c:pt>
                <c:pt idx="9" formatCode="General">
                  <c:v>0</c:v>
                </c:pt>
                <c:pt idx="10" formatCode="General">
                  <c:v>0.75798752791700008</c:v>
                </c:pt>
                <c:pt idx="11" formatCode="General">
                  <c:v>1.8288414420721038</c:v>
                </c:pt>
                <c:pt idx="13" formatCode="General">
                  <c:v>5.503950383887498E-2</c:v>
                </c:pt>
                <c:pt idx="14" formatCode="General">
                  <c:v>8.1687148465371562E-2</c:v>
                </c:pt>
              </c:numCache>
            </c:numRef>
          </c:val>
        </c:ser>
        <c:dLbls/>
        <c:gapWidth val="75"/>
        <c:overlap val="100"/>
        <c:axId val="155606016"/>
        <c:axId val="155616000"/>
      </c:barChart>
      <c:catAx>
        <c:axId val="15560601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55616000"/>
        <c:crosses val="autoZero"/>
        <c:auto val="1"/>
        <c:lblAlgn val="ctr"/>
        <c:lblOffset val="100"/>
      </c:catAx>
      <c:valAx>
        <c:axId val="15561600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556060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6.4641219760328716E-2"/>
          <c:y val="0.74701105560871794"/>
          <c:w val="0.897786740072125"/>
          <c:h val="0.25171657343255849"/>
        </c:manualLayout>
      </c:layout>
      <c:spPr>
        <a:noFill/>
        <a:ln>
          <a:solidFill>
            <a:schemeClr val="bg1">
              <a:lumMod val="85000"/>
            </a:schemeClr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u="sng"/>
              <a:t>Gestion</a:t>
            </a:r>
            <a:r>
              <a:rPr lang="en-US" sz="1600" u="sng" baseline="0"/>
              <a:t> des </a:t>
            </a:r>
            <a:r>
              <a:rPr lang="en-US" sz="1600" u="sng"/>
              <a:t>ressources dans le ménage</a:t>
            </a:r>
          </a:p>
        </c:rich>
      </c:tx>
      <c:layout>
        <c:manualLayout>
          <c:xMode val="edge"/>
          <c:yMode val="edge"/>
          <c:x val="0.1826596675415573"/>
          <c:y val="1.3888888888888892E-2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0.10604002624671918"/>
          <c:y val="0.25444152814231547"/>
          <c:w val="0.4115868328958881"/>
          <c:h val="0.68597805482648"/>
        </c:manualLayout>
      </c:layout>
      <c:pieChart>
        <c:varyColors val="1"/>
        <c:ser>
          <c:idx val="0"/>
          <c:order val="0"/>
          <c:dPt>
            <c:idx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spPr>
              <a:solidFill>
                <a:srgbClr val="CC0099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7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8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2"/>
              <c:layout>
                <c:manualLayout>
                  <c:x val="-5.4551181102362213E-2"/>
                  <c:y val="5.2226961213181697E-2"/>
                </c:manualLayout>
              </c:layout>
              <c:showPercent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Percent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ACT_REVENU2!$L$169:$T$169</c:f>
              <c:strCache>
                <c:ptCount val="9"/>
                <c:pt idx="0">
                  <c:v>Chef de ménage</c:v>
                </c:pt>
                <c:pt idx="1">
                  <c:v>Conjoint(e) du chef de ménage seulement</c:v>
                </c:pt>
                <c:pt idx="2">
                  <c:v>Homme seulement</c:v>
                </c:pt>
                <c:pt idx="3">
                  <c:v>Femme seulement</c:v>
                </c:pt>
                <c:pt idx="4">
                  <c:v>Adultes seulement</c:v>
                </c:pt>
                <c:pt idx="5">
                  <c:v>Enfants seulement</c:v>
                </c:pt>
                <c:pt idx="6">
                  <c:v>Femmes et enfants</c:v>
                </c:pt>
                <c:pt idx="7">
                  <c:v>Hommes et enfants</c:v>
                </c:pt>
                <c:pt idx="8">
                  <c:v>Tous</c:v>
                </c:pt>
              </c:strCache>
            </c:strRef>
          </c:cat>
          <c:val>
            <c:numRef>
              <c:f>ACT_REVENU2!$L$201:$T$201</c:f>
              <c:numCache>
                <c:formatCode>0.0%</c:formatCode>
                <c:ptCount val="9"/>
                <c:pt idx="0">
                  <c:v>0.8233497342659658</c:v>
                </c:pt>
                <c:pt idx="1">
                  <c:v>0.12663727351342469</c:v>
                </c:pt>
                <c:pt idx="2">
                  <c:v>4.1069694998119733E-3</c:v>
                </c:pt>
                <c:pt idx="3">
                  <c:v>8.2380421711003311E-3</c:v>
                </c:pt>
                <c:pt idx="4">
                  <c:v>1.8807767059736098E-2</c:v>
                </c:pt>
                <c:pt idx="5">
                  <c:v>3.8229149442667995E-3</c:v>
                </c:pt>
                <c:pt idx="6">
                  <c:v>2.2653858946052379E-3</c:v>
                </c:pt>
                <c:pt idx="7">
                  <c:v>5.3099553639879716E-4</c:v>
                </c:pt>
                <c:pt idx="8">
                  <c:v>1.2240917114648652E-2</c:v>
                </c:pt>
              </c:numCache>
            </c:numRef>
          </c:val>
        </c:ser>
        <c:dLbls>
          <c:showPercent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8161027544832822"/>
          <c:y val="0.16184126210764349"/>
          <c:w val="0.4066057771715143"/>
          <c:h val="0.83815873789235651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zero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u="sng"/>
              <a:t>Part des dépenses alimentaires</a:t>
            </a:r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col"/>
        <c:grouping val="percentStacked"/>
        <c:ser>
          <c:idx val="0"/>
          <c:order val="0"/>
          <c:tx>
            <c:strRef>
              <c:f>DEPENSESrevues!$J$4</c:f>
              <c:strCache>
                <c:ptCount val="1"/>
                <c:pt idx="0">
                  <c:v>&lt; 50%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DEPENSESrevues!$I$5:$I$20</c:f>
              <c:strCache>
                <c:ptCount val="16"/>
                <c:pt idx="0">
                  <c:v>Littoral</c:v>
                </c:pt>
                <c:pt idx="1">
                  <c:v>Ouémé</c:v>
                </c:pt>
                <c:pt idx="2">
                  <c:v>Collines</c:v>
                </c:pt>
                <c:pt idx="3">
                  <c:v>Couffo</c:v>
                </c:pt>
                <c:pt idx="4">
                  <c:v>Zou</c:v>
                </c:pt>
                <c:pt idx="5">
                  <c:v>Atlantique</c:v>
                </c:pt>
                <c:pt idx="6">
                  <c:v>Plateau</c:v>
                </c:pt>
                <c:pt idx="7">
                  <c:v>Mono</c:v>
                </c:pt>
                <c:pt idx="8">
                  <c:v>Atacora</c:v>
                </c:pt>
                <c:pt idx="9">
                  <c:v>Borgou</c:v>
                </c:pt>
                <c:pt idx="10">
                  <c:v>Donga</c:v>
                </c:pt>
                <c:pt idx="11">
                  <c:v>Alibori</c:v>
                </c:pt>
                <c:pt idx="13">
                  <c:v>Urbain</c:v>
                </c:pt>
                <c:pt idx="14">
                  <c:v>Rural</c:v>
                </c:pt>
                <c:pt idx="15">
                  <c:v>NATIONAL</c:v>
                </c:pt>
              </c:strCache>
            </c:strRef>
          </c:cat>
          <c:val>
            <c:numRef>
              <c:f>DEPENSESrevues!$J$5:$J$20</c:f>
              <c:numCache>
                <c:formatCode>0.0%</c:formatCode>
                <c:ptCount val="16"/>
                <c:pt idx="0">
                  <c:v>0.81180139122091899</c:v>
                </c:pt>
                <c:pt idx="1">
                  <c:v>0.69539081390716262</c:v>
                </c:pt>
                <c:pt idx="2">
                  <c:v>0.6915158685510443</c:v>
                </c:pt>
                <c:pt idx="3">
                  <c:v>0.68905432392785759</c:v>
                </c:pt>
                <c:pt idx="4">
                  <c:v>0.6469550512079848</c:v>
                </c:pt>
                <c:pt idx="5">
                  <c:v>0.62147440837924262</c:v>
                </c:pt>
                <c:pt idx="6">
                  <c:v>0.55016924572531012</c:v>
                </c:pt>
                <c:pt idx="7">
                  <c:v>0.5417319915757598</c:v>
                </c:pt>
                <c:pt idx="8">
                  <c:v>0.52357542951883362</c:v>
                </c:pt>
                <c:pt idx="9">
                  <c:v>0.51229184322898369</c:v>
                </c:pt>
                <c:pt idx="10">
                  <c:v>0.47899029716969405</c:v>
                </c:pt>
                <c:pt idx="11">
                  <c:v>0.45030500230525761</c:v>
                </c:pt>
                <c:pt idx="13">
                  <c:v>0.68136049031742152</c:v>
                </c:pt>
                <c:pt idx="14">
                  <c:v>0.56114818851451365</c:v>
                </c:pt>
                <c:pt idx="15">
                  <c:v>0.6207111773785029</c:v>
                </c:pt>
              </c:numCache>
            </c:numRef>
          </c:val>
        </c:ser>
        <c:ser>
          <c:idx val="1"/>
          <c:order val="1"/>
          <c:tx>
            <c:strRef>
              <c:f>DEPENSESrevues!$K$4</c:f>
              <c:strCache>
                <c:ptCount val="1"/>
                <c:pt idx="0">
                  <c:v>&gt;=50, 65%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DEPENSESrevues!$I$5:$I$20</c:f>
              <c:strCache>
                <c:ptCount val="16"/>
                <c:pt idx="0">
                  <c:v>Littoral</c:v>
                </c:pt>
                <c:pt idx="1">
                  <c:v>Ouémé</c:v>
                </c:pt>
                <c:pt idx="2">
                  <c:v>Collines</c:v>
                </c:pt>
                <c:pt idx="3">
                  <c:v>Couffo</c:v>
                </c:pt>
                <c:pt idx="4">
                  <c:v>Zou</c:v>
                </c:pt>
                <c:pt idx="5">
                  <c:v>Atlantique</c:v>
                </c:pt>
                <c:pt idx="6">
                  <c:v>Plateau</c:v>
                </c:pt>
                <c:pt idx="7">
                  <c:v>Mono</c:v>
                </c:pt>
                <c:pt idx="8">
                  <c:v>Atacora</c:v>
                </c:pt>
                <c:pt idx="9">
                  <c:v>Borgou</c:v>
                </c:pt>
                <c:pt idx="10">
                  <c:v>Donga</c:v>
                </c:pt>
                <c:pt idx="11">
                  <c:v>Alibori</c:v>
                </c:pt>
                <c:pt idx="13">
                  <c:v>Urbain</c:v>
                </c:pt>
                <c:pt idx="14">
                  <c:v>Rural</c:v>
                </c:pt>
                <c:pt idx="15">
                  <c:v>NATIONAL</c:v>
                </c:pt>
              </c:strCache>
            </c:strRef>
          </c:cat>
          <c:val>
            <c:numRef>
              <c:f>DEPENSESrevues!$K$5:$K$20</c:f>
              <c:numCache>
                <c:formatCode>0.0%</c:formatCode>
                <c:ptCount val="16"/>
                <c:pt idx="0">
                  <c:v>0.14343967378268566</c:v>
                </c:pt>
                <c:pt idx="1">
                  <c:v>0.20931729414751193</c:v>
                </c:pt>
                <c:pt idx="2">
                  <c:v>0.17586775488310966</c:v>
                </c:pt>
                <c:pt idx="3">
                  <c:v>0.18730308428053913</c:v>
                </c:pt>
                <c:pt idx="4">
                  <c:v>0.21784109395233012</c:v>
                </c:pt>
                <c:pt idx="5">
                  <c:v>0.26198842591827054</c:v>
                </c:pt>
                <c:pt idx="6">
                  <c:v>0.24810623754462921</c:v>
                </c:pt>
                <c:pt idx="7">
                  <c:v>0.29164453011801916</c:v>
                </c:pt>
                <c:pt idx="8">
                  <c:v>0.23543465116450196</c:v>
                </c:pt>
                <c:pt idx="9">
                  <c:v>0.25034903031264549</c:v>
                </c:pt>
                <c:pt idx="10">
                  <c:v>0.19481841855396356</c:v>
                </c:pt>
                <c:pt idx="11">
                  <c:v>0.31402559021521315</c:v>
                </c:pt>
                <c:pt idx="13">
                  <c:v>0.2090447663303179</c:v>
                </c:pt>
                <c:pt idx="14">
                  <c:v>0.24521209248514411</c:v>
                </c:pt>
                <c:pt idx="15">
                  <c:v>0.22729184628156385</c:v>
                </c:pt>
              </c:numCache>
            </c:numRef>
          </c:val>
        </c:ser>
        <c:ser>
          <c:idx val="2"/>
          <c:order val="2"/>
          <c:tx>
            <c:strRef>
              <c:f>DEPENSESrevues!$L$4</c:f>
              <c:strCache>
                <c:ptCount val="1"/>
                <c:pt idx="0">
                  <c:v>&gt;=65, 75%</c:v>
                </c:pt>
              </c:strCache>
            </c:strRef>
          </c:tx>
          <c:spPr>
            <a:solidFill>
              <a:srgbClr val="33CC33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DEPENSESrevues!$I$5:$I$20</c:f>
              <c:strCache>
                <c:ptCount val="16"/>
                <c:pt idx="0">
                  <c:v>Littoral</c:v>
                </c:pt>
                <c:pt idx="1">
                  <c:v>Ouémé</c:v>
                </c:pt>
                <c:pt idx="2">
                  <c:v>Collines</c:v>
                </c:pt>
                <c:pt idx="3">
                  <c:v>Couffo</c:v>
                </c:pt>
                <c:pt idx="4">
                  <c:v>Zou</c:v>
                </c:pt>
                <c:pt idx="5">
                  <c:v>Atlantique</c:v>
                </c:pt>
                <c:pt idx="6">
                  <c:v>Plateau</c:v>
                </c:pt>
                <c:pt idx="7">
                  <c:v>Mono</c:v>
                </c:pt>
                <c:pt idx="8">
                  <c:v>Atacora</c:v>
                </c:pt>
                <c:pt idx="9">
                  <c:v>Borgou</c:v>
                </c:pt>
                <c:pt idx="10">
                  <c:v>Donga</c:v>
                </c:pt>
                <c:pt idx="11">
                  <c:v>Alibori</c:v>
                </c:pt>
                <c:pt idx="13">
                  <c:v>Urbain</c:v>
                </c:pt>
                <c:pt idx="14">
                  <c:v>Rural</c:v>
                </c:pt>
                <c:pt idx="15">
                  <c:v>NATIONAL</c:v>
                </c:pt>
              </c:strCache>
            </c:strRef>
          </c:cat>
          <c:val>
            <c:numRef>
              <c:f>DEPENSESrevues!$L$5:$L$20</c:f>
              <c:numCache>
                <c:formatCode>0.0%</c:formatCode>
                <c:ptCount val="16"/>
                <c:pt idx="0">
                  <c:v>3.2861597505397883E-2</c:v>
                </c:pt>
                <c:pt idx="1">
                  <c:v>6.1178962971388091E-2</c:v>
                </c:pt>
                <c:pt idx="2">
                  <c:v>7.1330501957735645E-2</c:v>
                </c:pt>
                <c:pt idx="3">
                  <c:v>7.6085707598144814E-2</c:v>
                </c:pt>
                <c:pt idx="4">
                  <c:v>8.9302295058376363E-2</c:v>
                </c:pt>
                <c:pt idx="5">
                  <c:v>8.2971302858845783E-2</c:v>
                </c:pt>
                <c:pt idx="6">
                  <c:v>9.8949609785346421E-2</c:v>
                </c:pt>
                <c:pt idx="7">
                  <c:v>0.10204976782799939</c:v>
                </c:pt>
                <c:pt idx="8">
                  <c:v>0.13555363255300976</c:v>
                </c:pt>
                <c:pt idx="9">
                  <c:v>0.12216442038928964</c:v>
                </c:pt>
                <c:pt idx="10">
                  <c:v>0.17530373479026873</c:v>
                </c:pt>
                <c:pt idx="11">
                  <c:v>0.12461581040770482</c:v>
                </c:pt>
                <c:pt idx="13">
                  <c:v>6.7334340604238971E-2</c:v>
                </c:pt>
                <c:pt idx="14">
                  <c:v>0.11132198126717163</c:v>
                </c:pt>
                <c:pt idx="15">
                  <c:v>8.9526912778581103E-2</c:v>
                </c:pt>
              </c:numCache>
            </c:numRef>
          </c:val>
        </c:ser>
        <c:ser>
          <c:idx val="3"/>
          <c:order val="3"/>
          <c:tx>
            <c:strRef>
              <c:f>DEPENSESrevues!$M$4</c:f>
              <c:strCache>
                <c:ptCount val="1"/>
                <c:pt idx="0">
                  <c:v>&gt;=75%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DEPENSESrevues!$I$5:$I$20</c:f>
              <c:strCache>
                <c:ptCount val="16"/>
                <c:pt idx="0">
                  <c:v>Littoral</c:v>
                </c:pt>
                <c:pt idx="1">
                  <c:v>Ouémé</c:v>
                </c:pt>
                <c:pt idx="2">
                  <c:v>Collines</c:v>
                </c:pt>
                <c:pt idx="3">
                  <c:v>Couffo</c:v>
                </c:pt>
                <c:pt idx="4">
                  <c:v>Zou</c:v>
                </c:pt>
                <c:pt idx="5">
                  <c:v>Atlantique</c:v>
                </c:pt>
                <c:pt idx="6">
                  <c:v>Plateau</c:v>
                </c:pt>
                <c:pt idx="7">
                  <c:v>Mono</c:v>
                </c:pt>
                <c:pt idx="8">
                  <c:v>Atacora</c:v>
                </c:pt>
                <c:pt idx="9">
                  <c:v>Borgou</c:v>
                </c:pt>
                <c:pt idx="10">
                  <c:v>Donga</c:v>
                </c:pt>
                <c:pt idx="11">
                  <c:v>Alibori</c:v>
                </c:pt>
                <c:pt idx="13">
                  <c:v>Urbain</c:v>
                </c:pt>
                <c:pt idx="14">
                  <c:v>Rural</c:v>
                </c:pt>
                <c:pt idx="15">
                  <c:v>NATIONAL</c:v>
                </c:pt>
              </c:strCache>
            </c:strRef>
          </c:cat>
          <c:val>
            <c:numRef>
              <c:f>DEPENSESrevues!$M$5:$M$20</c:f>
              <c:numCache>
                <c:formatCode>0.0%</c:formatCode>
                <c:ptCount val="16"/>
                <c:pt idx="0">
                  <c:v>1.1897337491005367E-2</c:v>
                </c:pt>
                <c:pt idx="1">
                  <c:v>3.4112928973940596E-2</c:v>
                </c:pt>
                <c:pt idx="2">
                  <c:v>6.1285874608115687E-2</c:v>
                </c:pt>
                <c:pt idx="3">
                  <c:v>4.7556884193464107E-2</c:v>
                </c:pt>
                <c:pt idx="4">
                  <c:v>4.5901559781306604E-2</c:v>
                </c:pt>
                <c:pt idx="5">
                  <c:v>3.3565862843634178E-2</c:v>
                </c:pt>
                <c:pt idx="6">
                  <c:v>0.10277490694472774</c:v>
                </c:pt>
                <c:pt idx="7">
                  <c:v>6.4573710478226479E-2</c:v>
                </c:pt>
                <c:pt idx="8">
                  <c:v>0.10543628676365449</c:v>
                </c:pt>
                <c:pt idx="9">
                  <c:v>0.11519470606908006</c:v>
                </c:pt>
                <c:pt idx="10">
                  <c:v>0.15088754948606861</c:v>
                </c:pt>
                <c:pt idx="11">
                  <c:v>0.11105359707183186</c:v>
                </c:pt>
                <c:pt idx="13">
                  <c:v>4.2260402748063079E-2</c:v>
                </c:pt>
                <c:pt idx="14">
                  <c:v>8.2317737733167418E-2</c:v>
                </c:pt>
                <c:pt idx="15">
                  <c:v>6.2470063561218384E-2</c:v>
                </c:pt>
              </c:numCache>
            </c:numRef>
          </c:val>
        </c:ser>
        <c:dLbls/>
        <c:overlap val="100"/>
        <c:axId val="155512832"/>
        <c:axId val="155514368"/>
      </c:barChart>
      <c:catAx>
        <c:axId val="15551283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55514368"/>
        <c:crosses val="autoZero"/>
        <c:auto val="1"/>
        <c:lblAlgn val="ctr"/>
        <c:lblOffset val="100"/>
      </c:catAx>
      <c:valAx>
        <c:axId val="155514368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555128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spc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u="sng">
                <a:solidFill>
                  <a:schemeClr val="tx1">
                    <a:lumMod val="85000"/>
                    <a:lumOff val="15000"/>
                  </a:schemeClr>
                </a:solidFill>
              </a:rPr>
              <a:t>Part des dépenses alimentaires par activité</a:t>
            </a:r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bar"/>
        <c:grouping val="percentStacked"/>
        <c:ser>
          <c:idx val="0"/>
          <c:order val="0"/>
          <c:tx>
            <c:strRef>
              <c:f>DEPENSESrevues!$K$206</c:f>
              <c:strCache>
                <c:ptCount val="1"/>
                <c:pt idx="0">
                  <c:v>&lt; 50%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numFmt formatCode="0%" sourceLinked="0"/>
            <c:spPr>
              <a:solidFill>
                <a:sysClr val="window" lastClr="FFFFFF"/>
              </a:solidFill>
              <a:ln>
                <a:solidFill>
                  <a:srgbClr val="5B9BD5"/>
                </a:solidFill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DEPENSESrevues!$J$207:$J$224</c:f>
              <c:strCache>
                <c:ptCount val="18"/>
                <c:pt idx="0">
                  <c:v>Autre activité</c:v>
                </c:pt>
                <c:pt idx="1">
                  <c:v>Pêche</c:v>
                </c:pt>
                <c:pt idx="2">
                  <c:v>Aide, don alimentaire</c:v>
                </c:pt>
                <c:pt idx="3">
                  <c:v>Transfert d'argent</c:v>
                </c:pt>
                <c:pt idx="4">
                  <c:v>Elevage (gros bétail)</c:v>
                </c:pt>
                <c:pt idx="5">
                  <c:v>Travail journalier (payé en espèce)</c:v>
                </c:pt>
                <c:pt idx="6">
                  <c:v>Agriculture de rente</c:v>
                </c:pt>
                <c:pt idx="7">
                  <c:v>Agriculture vivrière</c:v>
                </c:pt>
                <c:pt idx="8">
                  <c:v>Petit commerce/commerce informel</c:v>
                </c:pt>
                <c:pt idx="9">
                  <c:v>Commerce de produits vivriers</c:v>
                </c:pt>
                <c:pt idx="10">
                  <c:v>Artisanat/petit métier</c:v>
                </c:pt>
                <c:pt idx="11">
                  <c:v>Travail spécialisé (mécanicien, maçon...)</c:v>
                </c:pt>
                <c:pt idx="12">
                  <c:v>Transport (y compris taxi-moto)</c:v>
                </c:pt>
                <c:pt idx="13">
                  <c:v>Salarié/ Contractuel/ Consultant</c:v>
                </c:pt>
                <c:pt idx="14">
                  <c:v>Pension</c:v>
                </c:pt>
                <c:pt idx="15">
                  <c:v>Entreprise/ Location de biens immobiliers</c:v>
                </c:pt>
                <c:pt idx="16">
                  <c:v>Fonctionnaire/ permanent</c:v>
                </c:pt>
                <c:pt idx="17">
                  <c:v>Gros commerce/commerce formel</c:v>
                </c:pt>
              </c:strCache>
            </c:strRef>
          </c:cat>
          <c:val>
            <c:numRef>
              <c:f>DEPENSESrevues!$K$207:$K$224</c:f>
              <c:numCache>
                <c:formatCode>0.0%</c:formatCode>
                <c:ptCount val="18"/>
                <c:pt idx="0">
                  <c:v>0.71051608823815549</c:v>
                </c:pt>
                <c:pt idx="1">
                  <c:v>0.38781420012239326</c:v>
                </c:pt>
                <c:pt idx="2">
                  <c:v>0.41764346894141469</c:v>
                </c:pt>
                <c:pt idx="3">
                  <c:v>0.47908101018818799</c:v>
                </c:pt>
                <c:pt idx="4">
                  <c:v>0.50593878157371119</c:v>
                </c:pt>
                <c:pt idx="5">
                  <c:v>0.56568040913288364</c:v>
                </c:pt>
                <c:pt idx="6">
                  <c:v>0.57095339802271083</c:v>
                </c:pt>
                <c:pt idx="7">
                  <c:v>0.57476788546851332</c:v>
                </c:pt>
                <c:pt idx="8">
                  <c:v>0.58135146413140903</c:v>
                </c:pt>
                <c:pt idx="9">
                  <c:v>0.59828360783562406</c:v>
                </c:pt>
                <c:pt idx="10">
                  <c:v>0.6167117744422197</c:v>
                </c:pt>
                <c:pt idx="11">
                  <c:v>0.67446867345131523</c:v>
                </c:pt>
                <c:pt idx="12">
                  <c:v>0.76024832706169887</c:v>
                </c:pt>
                <c:pt idx="13">
                  <c:v>0.78065557859735668</c:v>
                </c:pt>
                <c:pt idx="14">
                  <c:v>0.7934201332979377</c:v>
                </c:pt>
                <c:pt idx="15">
                  <c:v>0.79944215321725443</c:v>
                </c:pt>
                <c:pt idx="16">
                  <c:v>0.81566749869620148</c:v>
                </c:pt>
                <c:pt idx="17">
                  <c:v>0.82065987442018173</c:v>
                </c:pt>
              </c:numCache>
            </c:numRef>
          </c:val>
        </c:ser>
        <c:ser>
          <c:idx val="1"/>
          <c:order val="1"/>
          <c:tx>
            <c:strRef>
              <c:f>DEPENSESrevues!$L$206</c:f>
              <c:strCache>
                <c:ptCount val="1"/>
                <c:pt idx="0">
                  <c:v>50-65%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numFmt formatCode="0%" sourceLinked="0"/>
            <c:spPr>
              <a:solidFill>
                <a:sysClr val="window" lastClr="FFFFFF"/>
              </a:solidFill>
              <a:ln>
                <a:solidFill>
                  <a:srgbClr val="FF9900"/>
                </a:solidFill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DEPENSESrevues!$J$207:$J$224</c:f>
              <c:strCache>
                <c:ptCount val="18"/>
                <c:pt idx="0">
                  <c:v>Autre activité</c:v>
                </c:pt>
                <c:pt idx="1">
                  <c:v>Pêche</c:v>
                </c:pt>
                <c:pt idx="2">
                  <c:v>Aide, don alimentaire</c:v>
                </c:pt>
                <c:pt idx="3">
                  <c:v>Transfert d'argent</c:v>
                </c:pt>
                <c:pt idx="4">
                  <c:v>Elevage (gros bétail)</c:v>
                </c:pt>
                <c:pt idx="5">
                  <c:v>Travail journalier (payé en espèce)</c:v>
                </c:pt>
                <c:pt idx="6">
                  <c:v>Agriculture de rente</c:v>
                </c:pt>
                <c:pt idx="7">
                  <c:v>Agriculture vivrière</c:v>
                </c:pt>
                <c:pt idx="8">
                  <c:v>Petit commerce/commerce informel</c:v>
                </c:pt>
                <c:pt idx="9">
                  <c:v>Commerce de produits vivriers</c:v>
                </c:pt>
                <c:pt idx="10">
                  <c:v>Artisanat/petit métier</c:v>
                </c:pt>
                <c:pt idx="11">
                  <c:v>Travail spécialisé (mécanicien, maçon...)</c:v>
                </c:pt>
                <c:pt idx="12">
                  <c:v>Transport (y compris taxi-moto)</c:v>
                </c:pt>
                <c:pt idx="13">
                  <c:v>Salarié/ Contractuel/ Consultant</c:v>
                </c:pt>
                <c:pt idx="14">
                  <c:v>Pension</c:v>
                </c:pt>
                <c:pt idx="15">
                  <c:v>Entreprise/ Location de biens immobiliers</c:v>
                </c:pt>
                <c:pt idx="16">
                  <c:v>Fonctionnaire/ permanent</c:v>
                </c:pt>
                <c:pt idx="17">
                  <c:v>Gros commerce/commerce formel</c:v>
                </c:pt>
              </c:strCache>
            </c:strRef>
          </c:cat>
          <c:val>
            <c:numRef>
              <c:f>DEPENSESrevues!$L$207:$L$224</c:f>
              <c:numCache>
                <c:formatCode>0.0%</c:formatCode>
                <c:ptCount val="18"/>
                <c:pt idx="0">
                  <c:v>0.19859887982659236</c:v>
                </c:pt>
                <c:pt idx="1">
                  <c:v>0.34153769637663578</c:v>
                </c:pt>
                <c:pt idx="2">
                  <c:v>0.26992490780344208</c:v>
                </c:pt>
                <c:pt idx="3">
                  <c:v>0.26103062300137947</c:v>
                </c:pt>
                <c:pt idx="4">
                  <c:v>0.20703216805565952</c:v>
                </c:pt>
                <c:pt idx="5">
                  <c:v>0.27347635863062109</c:v>
                </c:pt>
                <c:pt idx="6">
                  <c:v>0.23463290984784571</c:v>
                </c:pt>
                <c:pt idx="7">
                  <c:v>0.22697062484485717</c:v>
                </c:pt>
                <c:pt idx="8">
                  <c:v>0.25993294317279125</c:v>
                </c:pt>
                <c:pt idx="9">
                  <c:v>0.2903537213378159</c:v>
                </c:pt>
                <c:pt idx="10">
                  <c:v>0.25990233111552508</c:v>
                </c:pt>
                <c:pt idx="11">
                  <c:v>0.21806679097717438</c:v>
                </c:pt>
                <c:pt idx="12">
                  <c:v>0.18711888690690723</c:v>
                </c:pt>
                <c:pt idx="13">
                  <c:v>0.18149438347229729</c:v>
                </c:pt>
                <c:pt idx="14">
                  <c:v>0.14254474115354898</c:v>
                </c:pt>
                <c:pt idx="15">
                  <c:v>0.16850845373511311</c:v>
                </c:pt>
                <c:pt idx="16">
                  <c:v>0.14110268102274315</c:v>
                </c:pt>
                <c:pt idx="17">
                  <c:v>0.10859212035374279</c:v>
                </c:pt>
              </c:numCache>
            </c:numRef>
          </c:val>
        </c:ser>
        <c:ser>
          <c:idx val="2"/>
          <c:order val="2"/>
          <c:tx>
            <c:strRef>
              <c:f>DEPENSESrevues!$M$206</c:f>
              <c:strCache>
                <c:ptCount val="1"/>
                <c:pt idx="0">
                  <c:v>65- 75%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DEPENSESrevues!$J$207:$J$224</c:f>
              <c:strCache>
                <c:ptCount val="18"/>
                <c:pt idx="0">
                  <c:v>Autre activité</c:v>
                </c:pt>
                <c:pt idx="1">
                  <c:v>Pêche</c:v>
                </c:pt>
                <c:pt idx="2">
                  <c:v>Aide, don alimentaire</c:v>
                </c:pt>
                <c:pt idx="3">
                  <c:v>Transfert d'argent</c:v>
                </c:pt>
                <c:pt idx="4">
                  <c:v>Elevage (gros bétail)</c:v>
                </c:pt>
                <c:pt idx="5">
                  <c:v>Travail journalier (payé en espèce)</c:v>
                </c:pt>
                <c:pt idx="6">
                  <c:v>Agriculture de rente</c:v>
                </c:pt>
                <c:pt idx="7">
                  <c:v>Agriculture vivrière</c:v>
                </c:pt>
                <c:pt idx="8">
                  <c:v>Petit commerce/commerce informel</c:v>
                </c:pt>
                <c:pt idx="9">
                  <c:v>Commerce de produits vivriers</c:v>
                </c:pt>
                <c:pt idx="10">
                  <c:v>Artisanat/petit métier</c:v>
                </c:pt>
                <c:pt idx="11">
                  <c:v>Travail spécialisé (mécanicien, maçon...)</c:v>
                </c:pt>
                <c:pt idx="12">
                  <c:v>Transport (y compris taxi-moto)</c:v>
                </c:pt>
                <c:pt idx="13">
                  <c:v>Salarié/ Contractuel/ Consultant</c:v>
                </c:pt>
                <c:pt idx="14">
                  <c:v>Pension</c:v>
                </c:pt>
                <c:pt idx="15">
                  <c:v>Entreprise/ Location de biens immobiliers</c:v>
                </c:pt>
                <c:pt idx="16">
                  <c:v>Fonctionnaire/ permanent</c:v>
                </c:pt>
                <c:pt idx="17">
                  <c:v>Gros commerce/commerce formel</c:v>
                </c:pt>
              </c:strCache>
            </c:strRef>
          </c:cat>
          <c:val>
            <c:numRef>
              <c:f>DEPENSESrevues!$M$207:$M$224</c:f>
              <c:numCache>
                <c:formatCode>0.0%</c:formatCode>
                <c:ptCount val="18"/>
                <c:pt idx="0">
                  <c:v>5.8583567120414792E-2</c:v>
                </c:pt>
                <c:pt idx="1">
                  <c:v>0.18674951338085605</c:v>
                </c:pt>
                <c:pt idx="2">
                  <c:v>0.11826691799808944</c:v>
                </c:pt>
                <c:pt idx="3">
                  <c:v>0.144851828469197</c:v>
                </c:pt>
                <c:pt idx="4">
                  <c:v>0.11794606143346069</c:v>
                </c:pt>
                <c:pt idx="5">
                  <c:v>9.8062174882186548E-2</c:v>
                </c:pt>
                <c:pt idx="6">
                  <c:v>0.13532580567961874</c:v>
                </c:pt>
                <c:pt idx="7">
                  <c:v>0.10935494817792896</c:v>
                </c:pt>
                <c:pt idx="8">
                  <c:v>9.6612635475410394E-2</c:v>
                </c:pt>
                <c:pt idx="9">
                  <c:v>7.1627898351431671E-2</c:v>
                </c:pt>
                <c:pt idx="10">
                  <c:v>6.9040420886690851E-2</c:v>
                </c:pt>
                <c:pt idx="11">
                  <c:v>7.3767465181523134E-2</c:v>
                </c:pt>
                <c:pt idx="12">
                  <c:v>3.2303487612849069E-2</c:v>
                </c:pt>
                <c:pt idx="13">
                  <c:v>3.1964269536872314E-2</c:v>
                </c:pt>
                <c:pt idx="14">
                  <c:v>4.7418182366854404E-2</c:v>
                </c:pt>
                <c:pt idx="15">
                  <c:v>2.6651790453583762E-2</c:v>
                </c:pt>
                <c:pt idx="16">
                  <c:v>3.2643945628184595E-2</c:v>
                </c:pt>
                <c:pt idx="17">
                  <c:v>5.3034194653233536E-2</c:v>
                </c:pt>
              </c:numCache>
            </c:numRef>
          </c:val>
        </c:ser>
        <c:ser>
          <c:idx val="3"/>
          <c:order val="3"/>
          <c:tx>
            <c:strRef>
              <c:f>DEPENSESrevues!$N$206</c:f>
              <c:strCache>
                <c:ptCount val="1"/>
                <c:pt idx="0">
                  <c:v>≥75%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dLbls>
            <c:dLbl>
              <c:idx val="1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6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7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DEPENSESrevues!$J$207:$J$224</c:f>
              <c:strCache>
                <c:ptCount val="18"/>
                <c:pt idx="0">
                  <c:v>Autre activité</c:v>
                </c:pt>
                <c:pt idx="1">
                  <c:v>Pêche</c:v>
                </c:pt>
                <c:pt idx="2">
                  <c:v>Aide, don alimentaire</c:v>
                </c:pt>
                <c:pt idx="3">
                  <c:v>Transfert d'argent</c:v>
                </c:pt>
                <c:pt idx="4">
                  <c:v>Elevage (gros bétail)</c:v>
                </c:pt>
                <c:pt idx="5">
                  <c:v>Travail journalier (payé en espèce)</c:v>
                </c:pt>
                <c:pt idx="6">
                  <c:v>Agriculture de rente</c:v>
                </c:pt>
                <c:pt idx="7">
                  <c:v>Agriculture vivrière</c:v>
                </c:pt>
                <c:pt idx="8">
                  <c:v>Petit commerce/commerce informel</c:v>
                </c:pt>
                <c:pt idx="9">
                  <c:v>Commerce de produits vivriers</c:v>
                </c:pt>
                <c:pt idx="10">
                  <c:v>Artisanat/petit métier</c:v>
                </c:pt>
                <c:pt idx="11">
                  <c:v>Travail spécialisé (mécanicien, maçon...)</c:v>
                </c:pt>
                <c:pt idx="12">
                  <c:v>Transport (y compris taxi-moto)</c:v>
                </c:pt>
                <c:pt idx="13">
                  <c:v>Salarié/ Contractuel/ Consultant</c:v>
                </c:pt>
                <c:pt idx="14">
                  <c:v>Pension</c:v>
                </c:pt>
                <c:pt idx="15">
                  <c:v>Entreprise/ Location de biens immobiliers</c:v>
                </c:pt>
                <c:pt idx="16">
                  <c:v>Fonctionnaire/ permanent</c:v>
                </c:pt>
                <c:pt idx="17">
                  <c:v>Gros commerce/commerce formel</c:v>
                </c:pt>
              </c:strCache>
            </c:strRef>
          </c:cat>
          <c:val>
            <c:numRef>
              <c:f>DEPENSESrevues!$N$207:$N$224</c:f>
              <c:numCache>
                <c:formatCode>0.0%</c:formatCode>
                <c:ptCount val="18"/>
                <c:pt idx="0">
                  <c:v>3.2301464814837429E-2</c:v>
                </c:pt>
                <c:pt idx="1">
                  <c:v>8.3898590120115357E-2</c:v>
                </c:pt>
                <c:pt idx="2">
                  <c:v>0.19416470525705268</c:v>
                </c:pt>
                <c:pt idx="3">
                  <c:v>0.11503653834123524</c:v>
                </c:pt>
                <c:pt idx="4">
                  <c:v>0.16908298893716878</c:v>
                </c:pt>
                <c:pt idx="5">
                  <c:v>6.2781057354311942E-2</c:v>
                </c:pt>
                <c:pt idx="6">
                  <c:v>5.908788644982383E-2</c:v>
                </c:pt>
                <c:pt idx="7">
                  <c:v>8.8906541508688472E-2</c:v>
                </c:pt>
                <c:pt idx="8">
                  <c:v>6.2102957220395091E-2</c:v>
                </c:pt>
                <c:pt idx="9">
                  <c:v>3.9734772475128757E-2</c:v>
                </c:pt>
                <c:pt idx="10">
                  <c:v>5.4345473555562102E-2</c:v>
                </c:pt>
                <c:pt idx="11">
                  <c:v>3.3697070389993269E-2</c:v>
                </c:pt>
                <c:pt idx="12">
                  <c:v>2.0329298418546225E-2</c:v>
                </c:pt>
                <c:pt idx="13">
                  <c:v>5.8857683934771992E-3</c:v>
                </c:pt>
                <c:pt idx="14">
                  <c:v>1.661694318165843E-2</c:v>
                </c:pt>
                <c:pt idx="15">
                  <c:v>5.3976025940486371E-3</c:v>
                </c:pt>
                <c:pt idx="16">
                  <c:v>1.0585874652871002E-2</c:v>
                </c:pt>
                <c:pt idx="17">
                  <c:v>1.7713810572842579E-2</c:v>
                </c:pt>
              </c:numCache>
            </c:numRef>
          </c:val>
        </c:ser>
        <c:dLbls/>
        <c:overlap val="100"/>
        <c:axId val="74168192"/>
        <c:axId val="74169728"/>
      </c:barChart>
      <c:catAx>
        <c:axId val="74168192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4169728"/>
        <c:crosses val="autoZero"/>
        <c:auto val="1"/>
        <c:lblAlgn val="ctr"/>
        <c:lblOffset val="100"/>
      </c:catAx>
      <c:valAx>
        <c:axId val="74169728"/>
        <c:scaling>
          <c:orientation val="minMax"/>
        </c:scaling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41681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1118100999164062"/>
          <c:y val="0.9467210202243912"/>
          <c:w val="0.38153922659561051"/>
          <c:h val="3.5520942344666455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ysClr val="window" lastClr="FFFFFF">
          <a:lumMod val="65000"/>
        </a:sys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sz="1800" u="sng"/>
              <a:t>Dépenses alimentaires</a:t>
            </a:r>
            <a:r>
              <a:rPr lang="fr-FR" sz="1800" u="sng" baseline="0"/>
              <a:t> et non alimentaires mensuelles</a:t>
            </a:r>
            <a:endParaRPr lang="fr-FR" sz="1800" u="sng"/>
          </a:p>
        </c:rich>
      </c:tx>
      <c:layout>
        <c:manualLayout>
          <c:xMode val="edge"/>
          <c:yMode val="edge"/>
          <c:x val="5.0868352844349991E-2"/>
          <c:y val="2.7164681066324244E-2"/>
        </c:manualLayout>
      </c:layout>
      <c:spPr>
        <a:noFill/>
        <a:ln>
          <a:noFill/>
        </a:ln>
        <a:effectLst/>
      </c:spPr>
    </c:title>
    <c:plotArea>
      <c:layout/>
      <c:ofPieChart>
        <c:ofPieType val="bar"/>
        <c:varyColors val="1"/>
        <c:ser>
          <c:idx val="0"/>
          <c:order val="0"/>
          <c:dPt>
            <c:idx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spPr>
              <a:solidFill>
                <a:srgbClr val="00B05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7"/>
            <c:spPr>
              <a:solidFill>
                <a:srgbClr val="C0000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8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9"/>
            <c:spPr>
              <a:solidFill>
                <a:srgbClr val="00CCFF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0"/>
            <c:spPr>
              <a:solidFill>
                <a:schemeClr val="accent5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1"/>
            <c:spPr>
              <a:solidFill>
                <a:srgbClr val="FF006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2"/>
            <c:spPr>
              <a:solidFill>
                <a:srgbClr val="FF660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3"/>
            <c:spPr>
              <a:solidFill>
                <a:srgbClr val="FF006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4"/>
            <c:spPr>
              <a:solidFill>
                <a:schemeClr val="accent3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5"/>
            <c:spPr>
              <a:solidFill>
                <a:schemeClr val="accent4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6"/>
            <c:spPr>
              <a:solidFill>
                <a:schemeClr val="accent5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7"/>
            <c:spPr>
              <a:solidFill>
                <a:srgbClr val="33CC3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8"/>
            <c:spPr>
              <a:solidFill>
                <a:schemeClr val="accent1">
                  <a:lumMod val="8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9"/>
            <c:spPr>
              <a:solidFill>
                <a:schemeClr val="accent2">
                  <a:lumMod val="20000"/>
                  <a:lumOff val="8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2"/>
              <c:layout>
                <c:manualLayout>
                  <c:x val="1.7680789121328633E-2"/>
                  <c:y val="-4.5274468443873742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0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dLblPos val="bestFit"/>
              <c:showPercent val="1"/>
              <c:separator>, </c:separator>
              <c:extLst>
                <c:ext xmlns:c15="http://schemas.microsoft.com/office/drawing/2012/chart" uri="{CE6537A1-D6FC-4f65-9D91-7224C49458BB}">
                  <c15:layout>
                    <c:manualLayout>
                      <c:w val="3.8616662776747288E-2"/>
                      <c:h val="8.5885666638028491E-2"/>
                    </c:manualLayout>
                  </c15:layout>
                </c:ext>
              </c:extLst>
            </c:dLbl>
            <c:dLbl>
              <c:idx val="7"/>
              <c:layout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dLblPos val="bestFit"/>
              <c:showPercent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dLblPos val="bestFit"/>
              <c:showPercent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layout>
                <c:manualLayout>
                  <c:x val="-7.6268836391258677E-17"/>
                  <c:y val="-1.8109787377549581E-2"/>
                </c:manualLayout>
              </c:layout>
              <c:dLblPos val="bestFit"/>
              <c:showPercent val="1"/>
              <c:separator>, 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3"/>
              <c:layout>
                <c:manualLayout>
                  <c:x val="-1.8720748829953279E-2"/>
                  <c:y val="-4.5274468443874559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0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dLblPos val="bestFit"/>
              <c:showPercent val="1"/>
              <c:separator>, </c:separator>
              <c:extLst>
                <c:ext xmlns:c15="http://schemas.microsoft.com/office/drawing/2012/chart" uri="{CE6537A1-D6FC-4f65-9D91-7224C49458BB}">
                  <c15:layout>
                    <c:manualLayout>
                      <c:w val="6.6161129210840844E-2"/>
                      <c:h val="5.4261628675921436E-2"/>
                    </c:manualLayout>
                  </c15:layout>
                </c:ext>
              </c:extLst>
            </c:dLbl>
            <c:dLbl>
              <c:idx val="14"/>
              <c:layout>
                <c:manualLayout>
                  <c:x val="2.9121164846593859E-2"/>
                  <c:y val="-8.3002233298220023E-17"/>
                </c:manualLayout>
              </c:layout>
              <c:dLblPos val="bestFit"/>
              <c:showPercent val="1"/>
              <c:separator>, 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6"/>
              <c:layout>
                <c:manualLayout>
                  <c:x val="3.1201248049921932E-2"/>
                  <c:y val="0"/>
                </c:manualLayout>
              </c:layout>
              <c:dLblPos val="bestFit"/>
              <c:showPercent val="1"/>
              <c:separator>, 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9"/>
              <c:layout/>
              <c:tx>
                <c:rich>
                  <a:bodyPr/>
                  <a:lstStyle/>
                  <a:p>
                    <a:r>
                      <a:rPr lang="en-US"/>
                      <a:t>Alimentaire</a:t>
                    </a:r>
                    <a:r>
                      <a:rPr lang="en-US" baseline="0"/>
                      <a:t>, </a:t>
                    </a:r>
                    <a:fld id="{43D3F2E0-1168-4F08-887A-CB481DD6D04F}" type="PERCENTAGE">
                      <a:rPr lang="en-US" baseline="0"/>
                      <a:pPr/>
                      <a:t>[POURCENTAGE]</a:t>
                    </a:fld>
                    <a:endParaRPr lang="en-US" baseline="0"/>
                  </a:p>
                </c:rich>
              </c:tx>
              <c:dLblPos val="bestFit"/>
              <c:showPercent val="1"/>
              <c:separator>, </c:separator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bestFit"/>
            <c:showPercent val="1"/>
            <c:separator>, </c:separator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DEPENSESrevues!$A$171:$A$189</c:f>
              <c:strCache>
                <c:ptCount val="19"/>
                <c:pt idx="0">
                  <c:v>Savon</c:v>
                </c:pt>
                <c:pt idx="1">
                  <c:v>Transport</c:v>
                </c:pt>
                <c:pt idx="2">
                  <c:v>Combustible cuisin/eclairage</c:v>
                </c:pt>
                <c:pt idx="3">
                  <c:v>Loyer</c:v>
                </c:pt>
                <c:pt idx="4">
                  <c:v>Eau, electricite</c:v>
                </c:pt>
                <c:pt idx="5">
                  <c:v>Alcool, tabac</c:v>
                </c:pt>
                <c:pt idx="6">
                  <c:v>Credit telephone</c:v>
                </c:pt>
                <c:pt idx="7">
                  <c:v>Main œuvre</c:v>
                </c:pt>
                <c:pt idx="8">
                  <c:v>Autres</c:v>
                </c:pt>
                <c:pt idx="9">
                  <c:v>Féculents</c:v>
                </c:pt>
                <c:pt idx="10">
                  <c:v>Légumes</c:v>
                </c:pt>
                <c:pt idx="11">
                  <c:v>Huile</c:v>
                </c:pt>
                <c:pt idx="12">
                  <c:v>Viande</c:v>
                </c:pt>
                <c:pt idx="13">
                  <c:v>Fruits</c:v>
                </c:pt>
                <c:pt idx="14">
                  <c:v>Légumineuse</c:v>
                </c:pt>
                <c:pt idx="15">
                  <c:v>Lait</c:v>
                </c:pt>
                <c:pt idx="16">
                  <c:v>Sucre</c:v>
                </c:pt>
                <c:pt idx="17">
                  <c:v>Repas Hors Ménage</c:v>
                </c:pt>
                <c:pt idx="18">
                  <c:v>Thé/café</c:v>
                </c:pt>
              </c:strCache>
            </c:strRef>
          </c:cat>
          <c:val>
            <c:numRef>
              <c:f>DEPENSESrevues!$B$171:$B$189</c:f>
              <c:numCache>
                <c:formatCode>_-* #,##0\ _€_-;\-* #,##0\ _€_-;_-* "-"??\ _€_-;_-@_-</c:formatCode>
                <c:ptCount val="19"/>
                <c:pt idx="0">
                  <c:v>2000</c:v>
                </c:pt>
                <c:pt idx="1">
                  <c:v>6000</c:v>
                </c:pt>
                <c:pt idx="2">
                  <c:v>2500</c:v>
                </c:pt>
                <c:pt idx="3">
                  <c:v>12000</c:v>
                </c:pt>
                <c:pt idx="4">
                  <c:v>5000</c:v>
                </c:pt>
                <c:pt idx="5">
                  <c:v>2000</c:v>
                </c:pt>
                <c:pt idx="6">
                  <c:v>5000</c:v>
                </c:pt>
                <c:pt idx="7">
                  <c:v>20000</c:v>
                </c:pt>
                <c:pt idx="8">
                  <c:v>8000</c:v>
                </c:pt>
                <c:pt idx="9">
                  <c:v>18500</c:v>
                </c:pt>
                <c:pt idx="10">
                  <c:v>1200</c:v>
                </c:pt>
                <c:pt idx="11">
                  <c:v>2000</c:v>
                </c:pt>
                <c:pt idx="12">
                  <c:v>14800</c:v>
                </c:pt>
                <c:pt idx="13">
                  <c:v>1000</c:v>
                </c:pt>
                <c:pt idx="14">
                  <c:v>1800</c:v>
                </c:pt>
                <c:pt idx="15">
                  <c:v>2000</c:v>
                </c:pt>
                <c:pt idx="16">
                  <c:v>600</c:v>
                </c:pt>
                <c:pt idx="17">
                  <c:v>5000</c:v>
                </c:pt>
                <c:pt idx="18">
                  <c:v>1000</c:v>
                </c:pt>
              </c:numCache>
            </c:numRef>
          </c:val>
        </c:ser>
        <c:dLbls>
          <c:showPercent val="1"/>
        </c:dLbls>
        <c:gapWidth val="100"/>
        <c:splitType val="pos"/>
        <c:splitPos val="10"/>
        <c:secondPieSize val="75"/>
        <c:serLines>
          <c:spPr>
            <a:ln w="9525" cap="flat" cmpd="sng" algn="ctr">
              <a:solidFill>
                <a:schemeClr val="tx1">
                  <a:lumMod val="35000"/>
                  <a:lumOff val="65000"/>
                </a:schemeClr>
              </a:solidFill>
              <a:round/>
            </a:ln>
            <a:effectLst/>
          </c:spPr>
        </c:serLines>
      </c:of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3110338586771806"/>
          <c:y val="9.2131047840140493E-2"/>
          <c:w val="0.25641611491231309"/>
          <c:h val="0.876176824249148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zero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1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u="sng"/>
              <a:t>Principaux créanciers</a:t>
            </a:r>
          </a:p>
        </c:rich>
      </c:tx>
      <c:layout/>
      <c:spPr>
        <a:noFill/>
        <a:ln>
          <a:noFill/>
        </a:ln>
        <a:effectLst/>
      </c:spPr>
    </c:title>
    <c:view3D>
      <c:rotX val="3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3618842222672112E-2"/>
          <c:y val="0.23803957473633305"/>
          <c:w val="0.5291989794521027"/>
          <c:h val="0.73227435112277639"/>
        </c:manualLayout>
      </c:layout>
      <c:pie3DChart>
        <c:varyColors val="1"/>
        <c:ser>
          <c:idx val="0"/>
          <c:order val="0"/>
          <c:dPt>
            <c:idx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4"/>
            <c:spPr>
              <a:solidFill>
                <a:srgbClr val="7030A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5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6"/>
            <c:spPr>
              <a:solidFill>
                <a:srgbClr val="FF66FF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Percent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CREDIT!$U$50:$AA$50</c:f>
              <c:strCache>
                <c:ptCount val="7"/>
                <c:pt idx="0">
                  <c:v>Parents/ Amis</c:v>
                </c:pt>
                <c:pt idx="1">
                  <c:v>Bienfaisance / ONGs</c:v>
                </c:pt>
                <c:pt idx="2">
                  <c:v>Prêteur local</c:v>
                </c:pt>
                <c:pt idx="3">
                  <c:v>Banque/caisse Epargne</c:v>
                </c:pt>
                <c:pt idx="4">
                  <c:v>Tontine</c:v>
                </c:pt>
                <c:pt idx="5">
                  <c:v>Coopérative</c:v>
                </c:pt>
                <c:pt idx="6">
                  <c:v>Employeur</c:v>
                </c:pt>
              </c:strCache>
            </c:strRef>
          </c:cat>
          <c:val>
            <c:numRef>
              <c:f>CREDIT!$U$66:$AA$66</c:f>
              <c:numCache>
                <c:formatCode>0.0%</c:formatCode>
                <c:ptCount val="7"/>
                <c:pt idx="0">
                  <c:v>0.57480802235687689</c:v>
                </c:pt>
                <c:pt idx="1">
                  <c:v>8.9210120070582266E-2</c:v>
                </c:pt>
                <c:pt idx="2">
                  <c:v>0.17316288114710143</c:v>
                </c:pt>
                <c:pt idx="3">
                  <c:v>0.29030051001697837</c:v>
                </c:pt>
                <c:pt idx="4">
                  <c:v>0.2653235759273524</c:v>
                </c:pt>
                <c:pt idx="5">
                  <c:v>8.5460707406397496E-2</c:v>
                </c:pt>
                <c:pt idx="6">
                  <c:v>1.3101358492285515E-2</c:v>
                </c:pt>
              </c:numCache>
            </c:numRef>
          </c:val>
        </c:ser>
        <c:dLbls>
          <c:showPercent val="1"/>
        </c:dLbls>
      </c:pie3D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0770636102499431"/>
          <c:y val="0.17122893236251713"/>
          <c:w val="0.36743376024427854"/>
          <c:h val="0.79257112846584554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zero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sz="2000" u="sng"/>
              <a:t>Crédits</a:t>
            </a:r>
            <a:r>
              <a:rPr lang="fr-FR" sz="2000" u="sng" baseline="0"/>
              <a:t> et créanciers</a:t>
            </a:r>
            <a:endParaRPr lang="fr-FR" sz="2000" u="sng"/>
          </a:p>
        </c:rich>
      </c:tx>
      <c:layout>
        <c:manualLayout>
          <c:xMode val="edge"/>
          <c:yMode val="edge"/>
          <c:x val="0.34039566929133858"/>
          <c:y val="2.3703700016922333E-2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7.9562533569948787E-2"/>
          <c:y val="0.20050009061908106"/>
          <c:w val="0.89763030854150105"/>
          <c:h val="0.33126602662368237"/>
        </c:manualLayout>
      </c:layout>
      <c:barChart>
        <c:barDir val="col"/>
        <c:grouping val="clustered"/>
        <c:ser>
          <c:idx val="0"/>
          <c:order val="0"/>
          <c:tx>
            <c:strRef>
              <c:f>CREDIT!$S$63</c:f>
              <c:strCache>
                <c:ptCount val="1"/>
                <c:pt idx="0">
                  <c:v>Cotonou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multiLvlStrRef>
              <c:f>CREDIT!$T$49:$AA$50</c:f>
              <c:multiLvlStrCache>
                <c:ptCount val="8"/>
                <c:lvl>
                  <c:pt idx="0">
                    <c:v>Avez-vous emprunté?</c:v>
                  </c:pt>
                  <c:pt idx="1">
                    <c:v>Parents/ Amis</c:v>
                  </c:pt>
                  <c:pt idx="2">
                    <c:v>Bienfaisance / ONGs</c:v>
                  </c:pt>
                  <c:pt idx="3">
                    <c:v>Prêteur local</c:v>
                  </c:pt>
                  <c:pt idx="4">
                    <c:v>Banque/ caisse Epargne</c:v>
                  </c:pt>
                  <c:pt idx="5">
                    <c:v>Tontine</c:v>
                  </c:pt>
                  <c:pt idx="6">
                    <c:v>Coopérative</c:v>
                  </c:pt>
                  <c:pt idx="7">
                    <c:v>Employeur</c:v>
                  </c:pt>
                </c:lvl>
                <c:lvl>
                  <c:pt idx="1">
                    <c:v>A qui avez-vous emprunté?</c:v>
                  </c:pt>
                </c:lvl>
              </c:multiLvlStrCache>
            </c:multiLvlStrRef>
          </c:cat>
          <c:val>
            <c:numRef>
              <c:f>CREDIT!$T$63:$AA$63</c:f>
              <c:numCache>
                <c:formatCode>0.0%</c:formatCode>
                <c:ptCount val="8"/>
                <c:pt idx="0">
                  <c:v>0.19410769664505717</c:v>
                </c:pt>
                <c:pt idx="1">
                  <c:v>0.48898571774388783</c:v>
                </c:pt>
                <c:pt idx="2">
                  <c:v>5.0593076736867582E-2</c:v>
                </c:pt>
                <c:pt idx="3">
                  <c:v>0.10602759622367466</c:v>
                </c:pt>
                <c:pt idx="4">
                  <c:v>0.29508593560881147</c:v>
                </c:pt>
                <c:pt idx="5">
                  <c:v>0.1379811183732752</c:v>
                </c:pt>
                <c:pt idx="6">
                  <c:v>1.8397482449770033E-2</c:v>
                </c:pt>
                <c:pt idx="7">
                  <c:v>9.1987412248850167E-3</c:v>
                </c:pt>
              </c:numCache>
            </c:numRef>
          </c:val>
        </c:ser>
        <c:ser>
          <c:idx val="1"/>
          <c:order val="1"/>
          <c:tx>
            <c:strRef>
              <c:f>CREDIT!$S$64</c:f>
              <c:strCache>
                <c:ptCount val="1"/>
                <c:pt idx="0">
                  <c:v>Autre urbain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multiLvlStrRef>
              <c:f>CREDIT!$T$49:$AA$50</c:f>
              <c:multiLvlStrCache>
                <c:ptCount val="8"/>
                <c:lvl>
                  <c:pt idx="0">
                    <c:v>Avez-vous emprunté?</c:v>
                  </c:pt>
                  <c:pt idx="1">
                    <c:v>Parents/ Amis</c:v>
                  </c:pt>
                  <c:pt idx="2">
                    <c:v>Bienfaisance / ONGs</c:v>
                  </c:pt>
                  <c:pt idx="3">
                    <c:v>Prêteur local</c:v>
                  </c:pt>
                  <c:pt idx="4">
                    <c:v>Banque/ caisse Epargne</c:v>
                  </c:pt>
                  <c:pt idx="5">
                    <c:v>Tontine</c:v>
                  </c:pt>
                  <c:pt idx="6">
                    <c:v>Coopérative</c:v>
                  </c:pt>
                  <c:pt idx="7">
                    <c:v>Employeur</c:v>
                  </c:pt>
                </c:lvl>
                <c:lvl>
                  <c:pt idx="1">
                    <c:v>A qui avez-vous emprunté?</c:v>
                  </c:pt>
                </c:lvl>
              </c:multiLvlStrCache>
            </c:multiLvlStrRef>
          </c:cat>
          <c:val>
            <c:numRef>
              <c:f>CREDIT!$T$64:$AA$64</c:f>
              <c:numCache>
                <c:formatCode>0.0%</c:formatCode>
                <c:ptCount val="8"/>
                <c:pt idx="0">
                  <c:v>0.25839836305524261</c:v>
                </c:pt>
                <c:pt idx="1">
                  <c:v>0.58178322556452455</c:v>
                </c:pt>
                <c:pt idx="2">
                  <c:v>0.11302501195603987</c:v>
                </c:pt>
                <c:pt idx="3">
                  <c:v>0.12156186575075086</c:v>
                </c:pt>
                <c:pt idx="4">
                  <c:v>0.3261677563362213</c:v>
                </c:pt>
                <c:pt idx="5">
                  <c:v>0.22535686047444328</c:v>
                </c:pt>
                <c:pt idx="6">
                  <c:v>5.9503383037019818E-2</c:v>
                </c:pt>
                <c:pt idx="7">
                  <c:v>1.2506990747077779E-2</c:v>
                </c:pt>
              </c:numCache>
            </c:numRef>
          </c:val>
        </c:ser>
        <c:ser>
          <c:idx val="2"/>
          <c:order val="2"/>
          <c:tx>
            <c:strRef>
              <c:f>CREDIT!$S$65</c:f>
              <c:strCache>
                <c:ptCount val="1"/>
                <c:pt idx="0">
                  <c:v>Rural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multiLvlStrRef>
              <c:f>CREDIT!$T$49:$AA$50</c:f>
              <c:multiLvlStrCache>
                <c:ptCount val="8"/>
                <c:lvl>
                  <c:pt idx="0">
                    <c:v>Avez-vous emprunté?</c:v>
                  </c:pt>
                  <c:pt idx="1">
                    <c:v>Parents/ Amis</c:v>
                  </c:pt>
                  <c:pt idx="2">
                    <c:v>Bienfaisance / ONGs</c:v>
                  </c:pt>
                  <c:pt idx="3">
                    <c:v>Prêteur local</c:v>
                  </c:pt>
                  <c:pt idx="4">
                    <c:v>Banque/ caisse Epargne</c:v>
                  </c:pt>
                  <c:pt idx="5">
                    <c:v>Tontine</c:v>
                  </c:pt>
                  <c:pt idx="6">
                    <c:v>Coopérative</c:v>
                  </c:pt>
                  <c:pt idx="7">
                    <c:v>Employeur</c:v>
                  </c:pt>
                </c:lvl>
                <c:lvl>
                  <c:pt idx="1">
                    <c:v>A qui avez-vous emprunté?</c:v>
                  </c:pt>
                </c:lvl>
              </c:multiLvlStrCache>
            </c:multiLvlStrRef>
          </c:cat>
          <c:val>
            <c:numRef>
              <c:f>CREDIT!$T$65:$AA$65</c:f>
              <c:numCache>
                <c:formatCode>0.0%</c:formatCode>
                <c:ptCount val="8"/>
                <c:pt idx="0">
                  <c:v>0.27845613011760345</c:v>
                </c:pt>
                <c:pt idx="1">
                  <c:v>0.58059931313531354</c:v>
                </c:pt>
                <c:pt idx="2">
                  <c:v>7.6653832020176185E-2</c:v>
                </c:pt>
                <c:pt idx="3">
                  <c:v>0.21953405056204228</c:v>
                </c:pt>
                <c:pt idx="4">
                  <c:v>0.26339050947268233</c:v>
                </c:pt>
                <c:pt idx="5">
                  <c:v>0.31081429826199847</c:v>
                </c:pt>
                <c:pt idx="6">
                  <c:v>0.11301790232905504</c:v>
                </c:pt>
                <c:pt idx="7">
                  <c:v>1.4033159426339042E-2</c:v>
                </c:pt>
              </c:numCache>
            </c:numRef>
          </c:val>
        </c:ser>
        <c:ser>
          <c:idx val="3"/>
          <c:order val="3"/>
          <c:tx>
            <c:strRef>
              <c:f>CREDIT!$S$66</c:f>
              <c:strCache>
                <c:ptCount val="1"/>
                <c:pt idx="0">
                  <c:v>National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cat>
            <c:multiLvlStrRef>
              <c:f>CREDIT!$T$49:$AA$50</c:f>
              <c:multiLvlStrCache>
                <c:ptCount val="8"/>
                <c:lvl>
                  <c:pt idx="0">
                    <c:v>Avez-vous emprunté?</c:v>
                  </c:pt>
                  <c:pt idx="1">
                    <c:v>Parents/ Amis</c:v>
                  </c:pt>
                  <c:pt idx="2">
                    <c:v>Bienfaisance / ONGs</c:v>
                  </c:pt>
                  <c:pt idx="3">
                    <c:v>Prêteur local</c:v>
                  </c:pt>
                  <c:pt idx="4">
                    <c:v>Banque/ caisse Epargne</c:v>
                  </c:pt>
                  <c:pt idx="5">
                    <c:v>Tontine</c:v>
                  </c:pt>
                  <c:pt idx="6">
                    <c:v>Coopérative</c:v>
                  </c:pt>
                  <c:pt idx="7">
                    <c:v>Employeur</c:v>
                  </c:pt>
                </c:lvl>
                <c:lvl>
                  <c:pt idx="1">
                    <c:v>A qui avez-vous emprunté?</c:v>
                  </c:pt>
                </c:lvl>
              </c:multiLvlStrCache>
            </c:multiLvlStrRef>
          </c:cat>
          <c:val>
            <c:numRef>
              <c:f>CREDIT!$T$66:$AA$66</c:f>
              <c:numCache>
                <c:formatCode>0.0%</c:formatCode>
                <c:ptCount val="8"/>
                <c:pt idx="0">
                  <c:v>0.26262513915247132</c:v>
                </c:pt>
                <c:pt idx="1">
                  <c:v>0.57480802235687689</c:v>
                </c:pt>
                <c:pt idx="2">
                  <c:v>8.9210120070582266E-2</c:v>
                </c:pt>
                <c:pt idx="3">
                  <c:v>0.17316288114710143</c:v>
                </c:pt>
                <c:pt idx="4">
                  <c:v>0.29030051001697837</c:v>
                </c:pt>
                <c:pt idx="5">
                  <c:v>0.2653235759273524</c:v>
                </c:pt>
                <c:pt idx="6">
                  <c:v>8.5460707406397496E-2</c:v>
                </c:pt>
                <c:pt idx="7">
                  <c:v>1.3101358492285515E-2</c:v>
                </c:pt>
              </c:numCache>
            </c:numRef>
          </c:val>
        </c:ser>
        <c:dLbls/>
        <c:overlap val="-25"/>
        <c:axId val="74491008"/>
        <c:axId val="74492544"/>
      </c:barChart>
      <c:catAx>
        <c:axId val="74491008"/>
        <c:scaling>
          <c:orientation val="minMax"/>
        </c:scaling>
        <c:axPos val="b"/>
        <c:numFmt formatCode="General" sourceLinked="1"/>
        <c:maj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4492544"/>
        <c:crosses val="autoZero"/>
        <c:auto val="1"/>
        <c:lblAlgn val="ctr"/>
        <c:lblOffset val="70"/>
      </c:catAx>
      <c:valAx>
        <c:axId val="74492544"/>
        <c:scaling>
          <c:orientation val="minMax"/>
        </c:scaling>
        <c:axPos val="l"/>
        <c:numFmt formatCode="0%" sourceLinked="0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44910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1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sz="1600" u="sng"/>
              <a:t>Raison</a:t>
            </a:r>
            <a:r>
              <a:rPr lang="fr-FR" sz="1600" u="sng" baseline="0"/>
              <a:t> de l'emprunt</a:t>
            </a:r>
            <a:endParaRPr lang="fr-FR" sz="1600" u="sng"/>
          </a:p>
        </c:rich>
      </c:tx>
      <c:layout>
        <c:manualLayout>
          <c:xMode val="edge"/>
          <c:yMode val="edge"/>
          <c:x val="0.20497113428715971"/>
          <c:y val="3.3899056667205697E-2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8.8061245982106101E-2"/>
          <c:y val="0.23006127576794735"/>
          <c:w val="0.46927153012556727"/>
          <c:h val="0.67922909078289662"/>
        </c:manualLayout>
      </c:layout>
      <c:pieChart>
        <c:varyColors val="1"/>
        <c:ser>
          <c:idx val="0"/>
          <c:order val="0"/>
          <c:dPt>
            <c:idx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spPr>
              <a:solidFill>
                <a:srgbClr val="7030A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spPr>
              <a:solidFill>
                <a:srgbClr val="33CC3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7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8"/>
            <c:spPr>
              <a:solidFill>
                <a:srgbClr val="CC0099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9"/>
            <c:spPr>
              <a:solidFill>
                <a:schemeClr val="accent6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Percent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CREDIT!$C$124:$L$124</c:f>
              <c:strCache>
                <c:ptCount val="10"/>
                <c:pt idx="0">
                  <c:v>Achat des aliments</c:v>
                </c:pt>
                <c:pt idx="1">
                  <c:v>Paiement des frais de scolarité</c:v>
                </c:pt>
                <c:pt idx="2">
                  <c:v>Soins de santé</c:v>
                </c:pt>
                <c:pt idx="3">
                  <c:v>Achat des semences</c:v>
                </c:pt>
                <c:pt idx="4">
                  <c:v>Achat des autres intrants agricoles</c:v>
                </c:pt>
                <c:pt idx="5">
                  <c:v>Equipements du ménage</c:v>
                </c:pt>
                <c:pt idx="6">
                  <c:v>Loyer</c:v>
                </c:pt>
                <c:pt idx="7">
                  <c:v>Mariage/Cérémonies</c:v>
                </c:pt>
                <c:pt idx="8">
                  <c:v>Achat terre/construction ou achat maison</c:v>
                </c:pt>
                <c:pt idx="9">
                  <c:v>Autre</c:v>
                </c:pt>
              </c:strCache>
            </c:strRef>
          </c:cat>
          <c:val>
            <c:numRef>
              <c:f>CREDIT!$C$129:$L$129</c:f>
              <c:numCache>
                <c:formatCode>0.0%</c:formatCode>
                <c:ptCount val="10"/>
                <c:pt idx="0">
                  <c:v>0.20117329332159672</c:v>
                </c:pt>
                <c:pt idx="1">
                  <c:v>5.5759978790822617E-2</c:v>
                </c:pt>
                <c:pt idx="2">
                  <c:v>0.16040234841788875</c:v>
                </c:pt>
                <c:pt idx="3">
                  <c:v>3.8919397578467178E-2</c:v>
                </c:pt>
                <c:pt idx="4">
                  <c:v>0.1131438540912101</c:v>
                </c:pt>
                <c:pt idx="5">
                  <c:v>1.7518405328551041E-2</c:v>
                </c:pt>
                <c:pt idx="6">
                  <c:v>2.8047289541426783E-3</c:v>
                </c:pt>
                <c:pt idx="7">
                  <c:v>2.0758158038773272E-2</c:v>
                </c:pt>
                <c:pt idx="8">
                  <c:v>3.0608974122527735E-2</c:v>
                </c:pt>
                <c:pt idx="9">
                  <c:v>0.35891086135600536</c:v>
                </c:pt>
              </c:numCache>
            </c:numRef>
          </c:val>
        </c:ser>
        <c:dLbls>
          <c:showPercent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9367475940507453"/>
          <c:y val="5.1928719021708487E-2"/>
          <c:w val="0.3896585739282592"/>
          <c:h val="0.92338576934996963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zero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400" i="0" u="sng"/>
              <a:t>Emprunt d'argent ou de nourriture pour l'alimentation au cours</a:t>
            </a:r>
            <a:r>
              <a:rPr lang="en-US" sz="1400" i="0" u="sng" baseline="0"/>
              <a:t> des 3 derniers mois</a:t>
            </a:r>
            <a:endParaRPr lang="en-US" sz="1400" i="0" u="sng"/>
          </a:p>
        </c:rich>
      </c:tx>
      <c:layout/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0.27408186138894813"/>
          <c:y val="0.30083880139982516"/>
          <c:w val="0.46564914520820033"/>
          <c:h val="0.59822980460775732"/>
        </c:manualLayout>
      </c:layout>
      <c:doughnutChart>
        <c:varyColors val="1"/>
        <c:ser>
          <c:idx val="0"/>
          <c:order val="0"/>
          <c:tx>
            <c:v>Emprunt d'argent</c:v>
          </c:tx>
          <c:dPt>
            <c:idx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spPr>
              <a:solidFill>
                <a:srgbClr val="00CCFF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spPr>
              <a:solidFill>
                <a:srgbClr val="FFC00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spPr>
              <a:solidFill>
                <a:srgbClr val="00B050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CREDIT!$P$221:$T$221</c:f>
              <c:strCache>
                <c:ptCount val="5"/>
                <c:pt idx="0">
                  <c:v>Jamais</c:v>
                </c:pt>
                <c:pt idx="1">
                  <c:v>1 fois</c:v>
                </c:pt>
                <c:pt idx="2">
                  <c:v>2 fois</c:v>
                </c:pt>
                <c:pt idx="3">
                  <c:v>3 fois</c:v>
                </c:pt>
                <c:pt idx="4">
                  <c:v>4 fois et plus</c:v>
                </c:pt>
              </c:strCache>
            </c:strRef>
          </c:cat>
          <c:val>
            <c:numRef>
              <c:f>CREDIT!$P$219:$T$219</c:f>
              <c:numCache>
                <c:formatCode>0.0%</c:formatCode>
                <c:ptCount val="5"/>
                <c:pt idx="0">
                  <c:v>0.47900000000000004</c:v>
                </c:pt>
                <c:pt idx="1">
                  <c:v>0.21331675053815224</c:v>
                </c:pt>
                <c:pt idx="2">
                  <c:v>0.10906441472309492</c:v>
                </c:pt>
                <c:pt idx="3">
                  <c:v>7.6835149772981226E-2</c:v>
                </c:pt>
                <c:pt idx="4">
                  <c:v>0.12138439112336546</c:v>
                </c:pt>
              </c:numCache>
            </c:numRef>
          </c:val>
        </c:ser>
        <c:ser>
          <c:idx val="1"/>
          <c:order val="1"/>
          <c:tx>
            <c:v>Emprunt d'aliment</c:v>
          </c:tx>
          <c:dPt>
            <c:idx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spPr>
              <a:solidFill>
                <a:srgbClr val="00B0F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spPr>
              <a:solidFill>
                <a:srgbClr val="FFC00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spPr>
              <a:solidFill>
                <a:srgbClr val="00B050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CREDIT!$P$221:$T$221</c:f>
              <c:strCache>
                <c:ptCount val="5"/>
                <c:pt idx="0">
                  <c:v>Jamais</c:v>
                </c:pt>
                <c:pt idx="1">
                  <c:v>1 fois</c:v>
                </c:pt>
                <c:pt idx="2">
                  <c:v>2 fois</c:v>
                </c:pt>
                <c:pt idx="3">
                  <c:v>3 fois</c:v>
                </c:pt>
                <c:pt idx="4">
                  <c:v>4 fois et plus</c:v>
                </c:pt>
              </c:strCache>
            </c:strRef>
          </c:cat>
          <c:val>
            <c:numRef>
              <c:f>CREDIT!$P$225:$T$225</c:f>
              <c:numCache>
                <c:formatCode>0.0%</c:formatCode>
                <c:ptCount val="5"/>
                <c:pt idx="0">
                  <c:v>0.81398092463399163</c:v>
                </c:pt>
                <c:pt idx="1">
                  <c:v>4.6605284505979387E-2</c:v>
                </c:pt>
                <c:pt idx="2">
                  <c:v>4.5631607280109739E-2</c:v>
                </c:pt>
                <c:pt idx="3">
                  <c:v>2.8340325477009383E-2</c:v>
                </c:pt>
                <c:pt idx="4">
                  <c:v>6.54418581029063E-2</c:v>
                </c:pt>
              </c:numCache>
            </c:numRef>
          </c:val>
        </c:ser>
        <c:dLbls/>
        <c:firstSliceAng val="0"/>
        <c:holeSize val="43"/>
      </c:doughnut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4398097112860917"/>
          <c:y val="0.45556576261300674"/>
          <c:w val="0.23935236220472442"/>
          <c:h val="0.3397018081073199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zero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1"/>
  <c:userShapes r:id="rId2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sz="2000" b="1" u="sng" dirty="0"/>
              <a:t>Principaux</a:t>
            </a:r>
            <a:r>
              <a:rPr lang="fr-FR" sz="2000" b="1" u="sng" baseline="0" dirty="0"/>
              <a:t> chocs</a:t>
            </a:r>
            <a:endParaRPr lang="fr-FR" sz="2000" b="1" u="sng" dirty="0"/>
          </a:p>
        </c:rich>
      </c:tx>
      <c:layout>
        <c:manualLayout>
          <c:xMode val="edge"/>
          <c:yMode val="edge"/>
          <c:x val="0.10960779635165928"/>
          <c:y val="2.5889967637540458E-2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3.7489379802041464E-2"/>
          <c:y val="0.22654605067570441"/>
          <c:w val="0.39735515216505152"/>
          <c:h val="0.6249664908391307"/>
        </c:manualLayout>
      </c:layout>
      <c:pieChart>
        <c:varyColors val="1"/>
        <c:ser>
          <c:idx val="0"/>
          <c:order val="0"/>
          <c:dPt>
            <c:idx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spPr>
              <a:solidFill>
                <a:srgbClr val="FF66FF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7"/>
            <c:spPr>
              <a:solidFill>
                <a:srgbClr val="CC330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8"/>
            <c:spPr>
              <a:blipFill>
                <a:blip xmlns:r="http://schemas.openxmlformats.org/officeDocument/2006/relationships" r:embed="rId1"/>
                <a:tile tx="0" ty="0" sx="100000" sy="100000" flip="none" algn="tl"/>
              </a:blip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CHOCS_Département!$B$122:$B$130</c:f>
              <c:strCache>
                <c:ptCount val="9"/>
                <c:pt idx="0">
                  <c:v>Maladie sérieuse ou accident d'un membre du ménage</c:v>
                </c:pt>
                <c:pt idx="1">
                  <c:v>Revenu réduit d'un membre du ménage</c:v>
                </c:pt>
                <c:pt idx="2">
                  <c:v>Pluies tardives/sécheresse</c:v>
                </c:pt>
                <c:pt idx="3">
                  <c:v>Pluies diluviennes/inondations</c:v>
                </c:pt>
                <c:pt idx="4">
                  <c:v>Perte/Manque d'emploi d'un membre du ménage</c:v>
                </c:pt>
                <c:pt idx="5">
                  <c:v>Décès d'un autre membre du ménage</c:v>
                </c:pt>
                <c:pt idx="6">
                  <c:v>Décès d'un membre actif du ménage</c:v>
                </c:pt>
                <c:pt idx="7">
                  <c:v>Augmentation du prix d'achat des produits alimentaires</c:v>
                </c:pt>
                <c:pt idx="8">
                  <c:v>Autres raisons diverses</c:v>
                </c:pt>
              </c:strCache>
            </c:strRef>
          </c:cat>
          <c:val>
            <c:numRef>
              <c:f>CHOCS_Département!$C$122:$C$130</c:f>
              <c:numCache>
                <c:formatCode>0.0%</c:formatCode>
                <c:ptCount val="9"/>
                <c:pt idx="0">
                  <c:v>0.34944827222439456</c:v>
                </c:pt>
                <c:pt idx="1">
                  <c:v>0.11552616810998478</c:v>
                </c:pt>
                <c:pt idx="2">
                  <c:v>9.1367858244745012E-2</c:v>
                </c:pt>
                <c:pt idx="3">
                  <c:v>8.4864099079323949E-2</c:v>
                </c:pt>
                <c:pt idx="4">
                  <c:v>6.2305388205250826E-2</c:v>
                </c:pt>
                <c:pt idx="5">
                  <c:v>5.9297379952129692E-2</c:v>
                </c:pt>
                <c:pt idx="6">
                  <c:v>5.5008724802172428E-2</c:v>
                </c:pt>
                <c:pt idx="7">
                  <c:v>2.9385901884590115E-2</c:v>
                </c:pt>
                <c:pt idx="8">
                  <c:v>0.14563774553894848</c:v>
                </c:pt>
              </c:numCache>
            </c:numRef>
          </c:val>
        </c:ser>
        <c:ser>
          <c:idx val="1"/>
          <c:order val="1"/>
          <c:tx>
            <c:v>Principaux chocs agrégés</c:v>
          </c:tx>
          <c:dPt>
            <c:idx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7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CHOCS_Département!$B$122:$B$130</c:f>
              <c:strCache>
                <c:ptCount val="9"/>
                <c:pt idx="0">
                  <c:v>Maladie sérieuse ou accident d'un membre du ménage</c:v>
                </c:pt>
                <c:pt idx="1">
                  <c:v>Revenu réduit d'un membre du ménage</c:v>
                </c:pt>
                <c:pt idx="2">
                  <c:v>Pluies tardives/sécheresse</c:v>
                </c:pt>
                <c:pt idx="3">
                  <c:v>Pluies diluviennes/inondations</c:v>
                </c:pt>
                <c:pt idx="4">
                  <c:v>Perte/Manque d'emploi d'un membre du ménage</c:v>
                </c:pt>
                <c:pt idx="5">
                  <c:v>Décès d'un autre membre du ménage</c:v>
                </c:pt>
                <c:pt idx="6">
                  <c:v>Décès d'un membre actif du ménage</c:v>
                </c:pt>
                <c:pt idx="7">
                  <c:v>Augmentation du prix d'achat des produits alimentaires</c:v>
                </c:pt>
                <c:pt idx="8">
                  <c:v>Autres raisons diverses</c:v>
                </c:pt>
              </c:strCache>
            </c:strRef>
          </c:cat>
          <c:val>
            <c:numRef>
              <c:f>CHOCS_Département!$F$122:$F$129</c:f>
              <c:numCache>
                <c:formatCode>0.0%</c:formatCode>
                <c:ptCount val="8"/>
                <c:pt idx="0">
                  <c:v>0.14667136904522801</c:v>
                </c:pt>
                <c:pt idx="1">
                  <c:v>6.9683538120708974E-2</c:v>
                </c:pt>
                <c:pt idx="2">
                  <c:v>3.8188872449461175E-2</c:v>
                </c:pt>
                <c:pt idx="3">
                  <c:v>3.6347201670204013E-2</c:v>
                </c:pt>
                <c:pt idx="4">
                  <c:v>2.9065584972256388E-2</c:v>
                </c:pt>
                <c:pt idx="5">
                  <c:v>3.0150511250738296E-2</c:v>
                </c:pt>
                <c:pt idx="6">
                  <c:v>2.4760872024381726E-2</c:v>
                </c:pt>
                <c:pt idx="7">
                  <c:v>2.9122901346120136E-2</c:v>
                </c:pt>
              </c:numCache>
            </c:numRef>
          </c:val>
        </c:ser>
        <c:dLbls/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42251155674876767"/>
          <c:y val="2.8980617069178413E-2"/>
          <c:w val="0.56242961264330416"/>
          <c:h val="0.94559734814000851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zero"/>
  </c:chart>
  <c:spPr>
    <a:solidFill>
      <a:schemeClr val="bg1"/>
    </a:solidFill>
    <a:ln w="9525" cap="flat" cmpd="sng" algn="ctr">
      <a:solidFill>
        <a:schemeClr val="bg1">
          <a:lumMod val="50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u="sng" dirty="0"/>
              <a:t>Proportion de ménages </a:t>
            </a:r>
            <a:r>
              <a:rPr lang="en-US" sz="1800" u="sng" dirty="0" err="1"/>
              <a:t>ayant</a:t>
            </a:r>
            <a:r>
              <a:rPr lang="en-US" sz="1800" u="sng" dirty="0"/>
              <a:t> </a:t>
            </a:r>
            <a:r>
              <a:rPr lang="en-US" sz="1800" u="sng" dirty="0" err="1"/>
              <a:t>subi</a:t>
            </a:r>
            <a:r>
              <a:rPr lang="en-US" sz="1800" u="sng" dirty="0"/>
              <a:t> </a:t>
            </a:r>
            <a:r>
              <a:rPr lang="en-US" sz="1800" b="1" u="sng" dirty="0"/>
              <a:t>au </a:t>
            </a:r>
            <a:r>
              <a:rPr lang="en-US" sz="1800" b="1" u="sng" dirty="0" err="1"/>
              <a:t>moins</a:t>
            </a:r>
            <a:r>
              <a:rPr lang="en-US" sz="1800" b="1" u="sng" dirty="0"/>
              <a:t> un choc </a:t>
            </a:r>
            <a:r>
              <a:rPr lang="en-US" sz="1800" u="sng" dirty="0"/>
              <a:t>au </a:t>
            </a:r>
            <a:r>
              <a:rPr lang="en-US" sz="1800" u="sng" dirty="0" err="1"/>
              <a:t>cours</a:t>
            </a:r>
            <a:r>
              <a:rPr lang="en-US" sz="1800" u="sng" dirty="0"/>
              <a:t> des 12 </a:t>
            </a:r>
            <a:r>
              <a:rPr lang="en-US" sz="1800" u="sng" dirty="0" err="1"/>
              <a:t>derniers</a:t>
            </a:r>
            <a:r>
              <a:rPr lang="en-US" sz="1800" u="sng" dirty="0"/>
              <a:t> </a:t>
            </a:r>
            <a:r>
              <a:rPr lang="en-US" sz="1800" u="sng" dirty="0" err="1"/>
              <a:t>mois</a:t>
            </a:r>
            <a:r>
              <a:rPr lang="en-US" sz="1800" u="sng" dirty="0"/>
              <a:t> </a:t>
            </a:r>
            <a:r>
              <a:rPr lang="en-US" sz="1800" u="sng" dirty="0" smtClean="0"/>
              <a:t>(</a:t>
            </a:r>
            <a:r>
              <a:rPr lang="en-US" sz="1800" u="sng" dirty="0"/>
              <a:t>par </a:t>
            </a:r>
            <a:r>
              <a:rPr lang="en-US" sz="1800" u="sng" dirty="0" err="1"/>
              <a:t>département</a:t>
            </a:r>
            <a:r>
              <a:rPr lang="en-US" sz="1800" u="sng" dirty="0"/>
              <a:t>)</a:t>
            </a:r>
          </a:p>
        </c:rich>
      </c:tx>
      <c:layout>
        <c:manualLayout>
          <c:xMode val="edge"/>
          <c:yMode val="edge"/>
          <c:x val="9.6820055265890756E-2"/>
          <c:y val="1.8963672621309643E-2"/>
        </c:manualLayout>
      </c:layout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dPt>
            <c:idx val="12"/>
            <c:spPr>
              <a:solidFill>
                <a:srgbClr val="FF9900"/>
              </a:solidFill>
              <a:ln>
                <a:noFill/>
              </a:ln>
              <a:effectLst/>
            </c:spPr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CHOCS_Département!$B$5:$B$17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National</c:v>
                </c:pt>
              </c:strCache>
            </c:strRef>
          </c:cat>
          <c:val>
            <c:numRef>
              <c:f>CHOCS_Département!$D$5:$D$17</c:f>
              <c:numCache>
                <c:formatCode>0.0%</c:formatCode>
                <c:ptCount val="13"/>
                <c:pt idx="0">
                  <c:v>0.56801664265944829</c:v>
                </c:pt>
                <c:pt idx="1">
                  <c:v>0.30732070987873017</c:v>
                </c:pt>
                <c:pt idx="2">
                  <c:v>0.45206846733762202</c:v>
                </c:pt>
                <c:pt idx="3">
                  <c:v>0.25296544920056918</c:v>
                </c:pt>
                <c:pt idx="4">
                  <c:v>0.47096644547179933</c:v>
                </c:pt>
                <c:pt idx="5">
                  <c:v>0.70781704214254315</c:v>
                </c:pt>
                <c:pt idx="6">
                  <c:v>7.9364545953297436E-2</c:v>
                </c:pt>
                <c:pt idx="7">
                  <c:v>0.40789164275973183</c:v>
                </c:pt>
                <c:pt idx="8">
                  <c:v>0.51385960029146549</c:v>
                </c:pt>
                <c:pt idx="9">
                  <c:v>0.47710360478325708</c:v>
                </c:pt>
                <c:pt idx="10">
                  <c:v>0.62069269963622198</c:v>
                </c:pt>
                <c:pt idx="11">
                  <c:v>0.46177381774500198</c:v>
                </c:pt>
                <c:pt idx="12">
                  <c:v>0.45470164388459311</c:v>
                </c:pt>
              </c:numCache>
            </c:numRef>
          </c:val>
        </c:ser>
        <c:dLbls>
          <c:showVal val="1"/>
        </c:dLbls>
        <c:gapWidth val="219"/>
        <c:overlap val="-27"/>
        <c:axId val="91940352"/>
        <c:axId val="91941888"/>
      </c:barChart>
      <c:catAx>
        <c:axId val="9194035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91941888"/>
        <c:crosses val="autoZero"/>
        <c:auto val="1"/>
        <c:lblAlgn val="ctr"/>
        <c:lblOffset val="100"/>
      </c:catAx>
      <c:valAx>
        <c:axId val="91941888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919403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50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1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u="sng" dirty="0" err="1"/>
              <a:t>Taux</a:t>
            </a:r>
            <a:r>
              <a:rPr lang="en-US" sz="1800" u="sng" dirty="0"/>
              <a:t> de ménage </a:t>
            </a:r>
            <a:r>
              <a:rPr lang="en-US" sz="1800" u="sng" dirty="0" err="1"/>
              <a:t>ayant</a:t>
            </a:r>
            <a:r>
              <a:rPr lang="en-US" sz="1800" u="sng" dirty="0"/>
              <a:t> </a:t>
            </a:r>
            <a:r>
              <a:rPr lang="en-US" sz="1800" u="sng" dirty="0" err="1"/>
              <a:t>subi</a:t>
            </a:r>
            <a:r>
              <a:rPr lang="en-US" sz="1800" u="sng" dirty="0"/>
              <a:t> </a:t>
            </a:r>
            <a:r>
              <a:rPr lang="en-US" sz="1800" b="1" u="sng" dirty="0"/>
              <a:t>plus d'un</a:t>
            </a:r>
            <a:r>
              <a:rPr lang="en-US" sz="1800" b="1" u="sng" baseline="0" dirty="0"/>
              <a:t> </a:t>
            </a:r>
            <a:r>
              <a:rPr lang="en-US" sz="1800" b="1" u="sng" dirty="0"/>
              <a:t>choc</a:t>
            </a:r>
            <a:r>
              <a:rPr lang="en-US" sz="1800" b="1" u="sng" baseline="0" dirty="0"/>
              <a:t> </a:t>
            </a:r>
            <a:r>
              <a:rPr lang="en-US" sz="1800" u="sng" dirty="0"/>
              <a:t>au </a:t>
            </a:r>
            <a:r>
              <a:rPr lang="en-US" sz="1800" u="sng" dirty="0" err="1"/>
              <a:t>cours</a:t>
            </a:r>
            <a:r>
              <a:rPr lang="en-US" sz="1800" u="sng" dirty="0"/>
              <a:t> des 12 </a:t>
            </a:r>
            <a:r>
              <a:rPr lang="en-US" sz="1800" u="sng" dirty="0" err="1"/>
              <a:t>derniers</a:t>
            </a:r>
            <a:r>
              <a:rPr lang="en-US" sz="1800" u="sng" dirty="0"/>
              <a:t> </a:t>
            </a:r>
            <a:r>
              <a:rPr lang="en-US" sz="1800" u="sng" dirty="0" err="1"/>
              <a:t>mois</a:t>
            </a:r>
            <a:endParaRPr lang="en-US" sz="1800" u="sng" dirty="0"/>
          </a:p>
        </c:rich>
      </c:tx>
      <c:layout>
        <c:manualLayout>
          <c:xMode val="edge"/>
          <c:yMode val="edge"/>
          <c:x val="0.12585434966661385"/>
          <c:y val="2.4691318130556035E-2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7.1998303347079171E-2"/>
          <c:y val="0.26389880431876267"/>
          <c:w val="0.87168900144419814"/>
          <c:h val="0.58387018409121438"/>
        </c:manualLayout>
      </c:layout>
      <c:barChart>
        <c:barDir val="col"/>
        <c:grouping val="clustered"/>
        <c:ser>
          <c:idx val="0"/>
          <c:order val="0"/>
          <c:tx>
            <c:v>Au moins 2 chocs</c:v>
          </c:tx>
          <c:spPr>
            <a:solidFill>
              <a:schemeClr val="accent1"/>
            </a:solidFill>
            <a:ln>
              <a:noFill/>
            </a:ln>
            <a:effectLst/>
          </c:spPr>
          <c:dPt>
            <c:idx val="12"/>
            <c:spPr>
              <a:solidFill>
                <a:srgbClr val="FF9900"/>
              </a:solidFill>
              <a:ln>
                <a:noFill/>
              </a:ln>
              <a:effectLst/>
            </c:spPr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CHOCS_Département!$B$40:$B$52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National</c:v>
                </c:pt>
              </c:strCache>
            </c:strRef>
          </c:cat>
          <c:val>
            <c:numRef>
              <c:f>CHOCS_Département!$AC$40:$AC$52</c:f>
              <c:numCache>
                <c:formatCode>0.0%</c:formatCode>
                <c:ptCount val="13"/>
                <c:pt idx="0">
                  <c:v>0.53638080969120017</c:v>
                </c:pt>
                <c:pt idx="1">
                  <c:v>0.12892990373349147</c:v>
                </c:pt>
                <c:pt idx="2">
                  <c:v>0.24179985941475801</c:v>
                </c:pt>
                <c:pt idx="3">
                  <c:v>0.13134449005251739</c:v>
                </c:pt>
                <c:pt idx="4">
                  <c:v>0.3163634267203243</c:v>
                </c:pt>
                <c:pt idx="5">
                  <c:v>0.47562954946545988</c:v>
                </c:pt>
                <c:pt idx="6">
                  <c:v>0.1214386275687751</c:v>
                </c:pt>
                <c:pt idx="7">
                  <c:v>0.2983973250317038</c:v>
                </c:pt>
                <c:pt idx="8">
                  <c:v>0.38113849213974205</c:v>
                </c:pt>
                <c:pt idx="9">
                  <c:v>0.55308980682243958</c:v>
                </c:pt>
                <c:pt idx="10">
                  <c:v>0.45707529606868502</c:v>
                </c:pt>
                <c:pt idx="11">
                  <c:v>0.4387053561068277</c:v>
                </c:pt>
                <c:pt idx="12">
                  <c:v>0.38130234091010884</c:v>
                </c:pt>
              </c:numCache>
            </c:numRef>
          </c:val>
        </c:ser>
        <c:ser>
          <c:idx val="1"/>
          <c:order val="1"/>
          <c:tx>
            <c:v>Au moins 3 chocs</c:v>
          </c:tx>
          <c:spPr>
            <a:solidFill>
              <a:schemeClr val="accent1">
                <a:lumMod val="50000"/>
              </a:schemeClr>
            </a:solidFill>
            <a:ln>
              <a:noFill/>
            </a:ln>
            <a:effectLst/>
          </c:spPr>
          <c:dPt>
            <c:idx val="12"/>
            <c:spPr>
              <a:solidFill>
                <a:srgbClr val="CC3300"/>
              </a:solidFill>
              <a:ln>
                <a:noFill/>
              </a:ln>
              <a:effectLst/>
            </c:spPr>
          </c:dPt>
          <c:dLbls>
            <c:dLbl>
              <c:idx val="12"/>
              <c:layout>
                <c:manualLayout>
                  <c:x val="8.2368089045741343E-3"/>
                  <c:y val="0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CHOCS_Département!$B$40:$B$52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National</c:v>
                </c:pt>
              </c:strCache>
            </c:strRef>
          </c:cat>
          <c:val>
            <c:numRef>
              <c:f>CHOCS_Département!$AC$58:$AC$70</c:f>
              <c:numCache>
                <c:formatCode>0.0%</c:formatCode>
                <c:ptCount val="13"/>
                <c:pt idx="0">
                  <c:v>0.16729575427965937</c:v>
                </c:pt>
                <c:pt idx="1">
                  <c:v>5.4368611584157969E-2</c:v>
                </c:pt>
                <c:pt idx="2">
                  <c:v>8.156335573307584E-2</c:v>
                </c:pt>
                <c:pt idx="3">
                  <c:v>3.2224896003868242E-2</c:v>
                </c:pt>
                <c:pt idx="4">
                  <c:v>0.10110588315368764</c:v>
                </c:pt>
                <c:pt idx="5">
                  <c:v>9.5554119582542493E-2</c:v>
                </c:pt>
                <c:pt idx="6">
                  <c:v>6.7278301874714841E-2</c:v>
                </c:pt>
                <c:pt idx="7">
                  <c:v>3.5281909373917848E-2</c:v>
                </c:pt>
                <c:pt idx="8">
                  <c:v>7.6275338664943848E-2</c:v>
                </c:pt>
                <c:pt idx="9">
                  <c:v>0.16593978949050242</c:v>
                </c:pt>
                <c:pt idx="10">
                  <c:v>9.3405230872806846E-2</c:v>
                </c:pt>
                <c:pt idx="11">
                  <c:v>0.16283649190059338</c:v>
                </c:pt>
                <c:pt idx="12">
                  <c:v>0.10399543653011213</c:v>
                </c:pt>
              </c:numCache>
            </c:numRef>
          </c:val>
        </c:ser>
        <c:dLbls/>
        <c:gapWidth val="188"/>
        <c:overlap val="-13"/>
        <c:axId val="94941952"/>
        <c:axId val="94943488"/>
      </c:barChart>
      <c:catAx>
        <c:axId val="9494195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94943488"/>
        <c:crosses val="autoZero"/>
        <c:auto val="1"/>
        <c:lblAlgn val="ctr"/>
        <c:lblOffset val="100"/>
      </c:catAx>
      <c:valAx>
        <c:axId val="94943488"/>
        <c:scaling>
          <c:orientation val="minMax"/>
          <c:max val="1"/>
          <c:min val="0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949419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5554743020504395"/>
          <c:y val="0.1797698877427826"/>
          <c:w val="0.5731724539707499"/>
          <c:h val="0.11392487828163818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50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1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u="sng"/>
              <a:t>Principal choc_Communes de COUFFO</a:t>
            </a:r>
          </a:p>
        </c:rich>
      </c:tx>
      <c:layout/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8.9178989244603948E-2"/>
          <c:y val="0.13117595048629535"/>
          <c:w val="0.88733555769881578"/>
          <c:h val="0.38686967842547537"/>
        </c:manualLayout>
      </c:layout>
      <c:barChart>
        <c:barDir val="col"/>
        <c:grouping val="stacked"/>
        <c:ser>
          <c:idx val="0"/>
          <c:order val="0"/>
          <c:tx>
            <c:strRef>
              <c:f>CHOCS_Commune_b!$C$3</c:f>
              <c:strCache>
                <c:ptCount val="1"/>
                <c:pt idx="0">
                  <c:v>Pluies tardives/ sécheresse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CHOCS_Commune_b!$A$4:$B$9</c:f>
              <c:strCache>
                <c:ptCount val="6"/>
                <c:pt idx="0">
                  <c:v>Aplahoué</c:v>
                </c:pt>
                <c:pt idx="1">
                  <c:v>Djakotomey</c:v>
                </c:pt>
                <c:pt idx="2">
                  <c:v>Dogbo-Tota</c:v>
                </c:pt>
                <c:pt idx="3">
                  <c:v>Klouékanmè</c:v>
                </c:pt>
                <c:pt idx="4">
                  <c:v>Lalo</c:v>
                </c:pt>
                <c:pt idx="5">
                  <c:v>Toviklin</c:v>
                </c:pt>
              </c:strCache>
            </c:strRef>
          </c:cat>
          <c:val>
            <c:numRef>
              <c:f>CHOCS_Commune_b!$C$4:$C$9</c:f>
              <c:numCache>
                <c:formatCode>0.0%</c:formatCode>
                <c:ptCount val="6"/>
                <c:pt idx="0">
                  <c:v>0.43377412346745664</c:v>
                </c:pt>
                <c:pt idx="1">
                  <c:v>0.37361605482252525</c:v>
                </c:pt>
                <c:pt idx="2">
                  <c:v>0.46894021392525315</c:v>
                </c:pt>
                <c:pt idx="3">
                  <c:v>0.28862689867187563</c:v>
                </c:pt>
                <c:pt idx="4">
                  <c:v>4.0251259894502206E-2</c:v>
                </c:pt>
                <c:pt idx="5">
                  <c:v>6.7530313378688769E-2</c:v>
                </c:pt>
              </c:numCache>
            </c:numRef>
          </c:val>
        </c:ser>
        <c:ser>
          <c:idx val="1"/>
          <c:order val="1"/>
          <c:tx>
            <c:strRef>
              <c:f>CHOCS_Commune_b!$D$3</c:f>
              <c:strCache>
                <c:ptCount val="1"/>
                <c:pt idx="0">
                  <c:v>Maladie sérieuse ou accident d'un membre du ménage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CHOCS_Commune_b!$A$4:$B$9</c:f>
              <c:strCache>
                <c:ptCount val="6"/>
                <c:pt idx="0">
                  <c:v>Aplahoué</c:v>
                </c:pt>
                <c:pt idx="1">
                  <c:v>Djakotomey</c:v>
                </c:pt>
                <c:pt idx="2">
                  <c:v>Dogbo-Tota</c:v>
                </c:pt>
                <c:pt idx="3">
                  <c:v>Klouékanmè</c:v>
                </c:pt>
                <c:pt idx="4">
                  <c:v>Lalo</c:v>
                </c:pt>
                <c:pt idx="5">
                  <c:v>Toviklin</c:v>
                </c:pt>
              </c:strCache>
            </c:strRef>
          </c:cat>
          <c:val>
            <c:numRef>
              <c:f>CHOCS_Commune_b!$D$4:$D$9</c:f>
              <c:numCache>
                <c:formatCode>0.0%</c:formatCode>
                <c:ptCount val="6"/>
                <c:pt idx="0">
                  <c:v>0.25355046952355415</c:v>
                </c:pt>
                <c:pt idx="1">
                  <c:v>0.32895758169598638</c:v>
                </c:pt>
                <c:pt idx="2">
                  <c:v>0.13076921846629713</c:v>
                </c:pt>
                <c:pt idx="3">
                  <c:v>0.51556948798328106</c:v>
                </c:pt>
                <c:pt idx="4">
                  <c:v>0.69513821255122921</c:v>
                </c:pt>
                <c:pt idx="5">
                  <c:v>0.68963623945573371</c:v>
                </c:pt>
              </c:numCache>
            </c:numRef>
          </c:val>
        </c:ser>
        <c:ser>
          <c:idx val="2"/>
          <c:order val="2"/>
          <c:tx>
            <c:strRef>
              <c:f>CHOCS_Commune_b!$E$3</c:f>
              <c:strCache>
                <c:ptCount val="1"/>
                <c:pt idx="0">
                  <c:v>Pluies diluviennes/ inondations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</c:spPr>
          <c:cat>
            <c:strRef>
              <c:f>CHOCS_Commune_b!$A$4:$B$9</c:f>
              <c:strCache>
                <c:ptCount val="6"/>
                <c:pt idx="0">
                  <c:v>Aplahoué</c:v>
                </c:pt>
                <c:pt idx="1">
                  <c:v>Djakotomey</c:v>
                </c:pt>
                <c:pt idx="2">
                  <c:v>Dogbo-Tota</c:v>
                </c:pt>
                <c:pt idx="3">
                  <c:v>Klouékanmè</c:v>
                </c:pt>
                <c:pt idx="4">
                  <c:v>Lalo</c:v>
                </c:pt>
                <c:pt idx="5">
                  <c:v>Toviklin</c:v>
                </c:pt>
              </c:strCache>
            </c:strRef>
          </c:cat>
          <c:val>
            <c:numRef>
              <c:f>CHOCS_Commune_b!$E$4:$E$9</c:f>
              <c:numCache>
                <c:formatCode>0.0%</c:formatCode>
                <c:ptCount val="6"/>
                <c:pt idx="0">
                  <c:v>7.6111907542493152E-3</c:v>
                </c:pt>
                <c:pt idx="1">
                  <c:v>2.1301389817147302E-2</c:v>
                </c:pt>
                <c:pt idx="2">
                  <c:v>7.4935015136145172E-2</c:v>
                </c:pt>
                <c:pt idx="3">
                  <c:v>4.1221813335756259E-2</c:v>
                </c:pt>
                <c:pt idx="4">
                  <c:v>0.10497486747413219</c:v>
                </c:pt>
                <c:pt idx="5">
                  <c:v>4.0242507029510578E-2</c:v>
                </c:pt>
              </c:numCache>
            </c:numRef>
          </c:val>
        </c:ser>
        <c:ser>
          <c:idx val="3"/>
          <c:order val="3"/>
          <c:tx>
            <c:strRef>
              <c:f>CHOCS_Commune_b!$F$3</c:f>
              <c:strCache>
                <c:ptCount val="1"/>
                <c:pt idx="0">
                  <c:v>Décès d'un membre actif du ménage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cat>
            <c:strRef>
              <c:f>CHOCS_Commune_b!$A$4:$B$9</c:f>
              <c:strCache>
                <c:ptCount val="6"/>
                <c:pt idx="0">
                  <c:v>Aplahoué</c:v>
                </c:pt>
                <c:pt idx="1">
                  <c:v>Djakotomey</c:v>
                </c:pt>
                <c:pt idx="2">
                  <c:v>Dogbo-Tota</c:v>
                </c:pt>
                <c:pt idx="3">
                  <c:v>Klouékanmè</c:v>
                </c:pt>
                <c:pt idx="4">
                  <c:v>Lalo</c:v>
                </c:pt>
                <c:pt idx="5">
                  <c:v>Toviklin</c:v>
                </c:pt>
              </c:strCache>
            </c:strRef>
          </c:cat>
          <c:val>
            <c:numRef>
              <c:f>CHOCS_Commune_b!$F$4:$F$9</c:f>
              <c:numCache>
                <c:formatCode>0.0%</c:formatCode>
                <c:ptCount val="6"/>
                <c:pt idx="0">
                  <c:v>7.6111907542493152E-3</c:v>
                </c:pt>
                <c:pt idx="1">
                  <c:v>2.6626737271434234E-2</c:v>
                </c:pt>
                <c:pt idx="2">
                  <c:v>4.9793539858782598E-2</c:v>
                </c:pt>
                <c:pt idx="3">
                  <c:v>8.244362667151249E-2</c:v>
                </c:pt>
                <c:pt idx="4">
                  <c:v>3.2361803789815007E-2</c:v>
                </c:pt>
                <c:pt idx="5">
                  <c:v>4.0472241194262806E-2</c:v>
                </c:pt>
              </c:numCache>
            </c:numRef>
          </c:val>
        </c:ser>
        <c:ser>
          <c:idx val="4"/>
          <c:order val="4"/>
          <c:tx>
            <c:strRef>
              <c:f>CHOCS_Commune_b!$G$3</c:f>
              <c:strCache>
                <c:ptCount val="1"/>
                <c:pt idx="0">
                  <c:v>Décès d'un autre membre du ménage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cat>
            <c:strRef>
              <c:f>CHOCS_Commune_b!$A$4:$B$9</c:f>
              <c:strCache>
                <c:ptCount val="6"/>
                <c:pt idx="0">
                  <c:v>Aplahoué</c:v>
                </c:pt>
                <c:pt idx="1">
                  <c:v>Djakotomey</c:v>
                </c:pt>
                <c:pt idx="2">
                  <c:v>Dogbo-Tota</c:v>
                </c:pt>
                <c:pt idx="3">
                  <c:v>Klouékanmè</c:v>
                </c:pt>
                <c:pt idx="4">
                  <c:v>Lalo</c:v>
                </c:pt>
                <c:pt idx="5">
                  <c:v>Toviklin</c:v>
                </c:pt>
              </c:strCache>
            </c:strRef>
          </c:cat>
          <c:val>
            <c:numRef>
              <c:f>CHOCS_Commune_b!$G$4:$G$9</c:f>
              <c:numCache>
                <c:formatCode>0.0%</c:formatCode>
                <c:ptCount val="6"/>
                <c:pt idx="0">
                  <c:v>1.9368144690384271E-2</c:v>
                </c:pt>
                <c:pt idx="1">
                  <c:v>6.4325035962665381E-2</c:v>
                </c:pt>
                <c:pt idx="2">
                  <c:v>4.8585407164508709E-2</c:v>
                </c:pt>
                <c:pt idx="3">
                  <c:v>4.1221813335756259E-2</c:v>
                </c:pt>
                <c:pt idx="4">
                  <c:v>3.2361803789815007E-2</c:v>
                </c:pt>
                <c:pt idx="5">
                  <c:v>0.10800255457295158</c:v>
                </c:pt>
              </c:numCache>
            </c:numRef>
          </c:val>
        </c:ser>
        <c:ser>
          <c:idx val="5"/>
          <c:order val="5"/>
          <c:tx>
            <c:strRef>
              <c:f>CHOCS_Commune_b!$H$3</c:f>
              <c:strCache>
                <c:ptCount val="1"/>
                <c:pt idx="0">
                  <c:v>Augmentation du prix d'achat des produits alimentaires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cat>
            <c:strRef>
              <c:f>CHOCS_Commune_b!$A$4:$B$9</c:f>
              <c:strCache>
                <c:ptCount val="6"/>
                <c:pt idx="0">
                  <c:v>Aplahoué</c:v>
                </c:pt>
                <c:pt idx="1">
                  <c:v>Djakotomey</c:v>
                </c:pt>
                <c:pt idx="2">
                  <c:v>Dogbo-Tota</c:v>
                </c:pt>
                <c:pt idx="3">
                  <c:v>Klouékanmè</c:v>
                </c:pt>
                <c:pt idx="4">
                  <c:v>Lalo</c:v>
                </c:pt>
                <c:pt idx="5">
                  <c:v>Toviklin</c:v>
                </c:pt>
              </c:strCache>
            </c:strRef>
          </c:cat>
          <c:val>
            <c:numRef>
              <c:f>CHOCS_Commune_b!$H$4:$H$9</c:f>
              <c:numCache>
                <c:formatCode>0.0%</c:formatCode>
                <c:ptCount val="6"/>
                <c:pt idx="0">
                  <c:v>6.0868276192409913E-2</c:v>
                </c:pt>
                <c:pt idx="1">
                  <c:v>2.4991910290412981E-2</c:v>
                </c:pt>
                <c:pt idx="2">
                  <c:v>4.4961009081687105E-2</c:v>
                </c:pt>
                <c:pt idx="3">
                  <c:v>0</c:v>
                </c:pt>
                <c:pt idx="4">
                  <c:v>1.2236173842563883E-2</c:v>
                </c:pt>
                <c:pt idx="5">
                  <c:v>1.3643903174589089E-2</c:v>
                </c:pt>
              </c:numCache>
            </c:numRef>
          </c:val>
        </c:ser>
        <c:ser>
          <c:idx val="6"/>
          <c:order val="6"/>
          <c:tx>
            <c:strRef>
              <c:f>CHOCS_Commune_b!$I$3</c:f>
              <c:strCache>
                <c:ptCount val="1"/>
                <c:pt idx="0">
                  <c:v>Augmentation du prix d'achat des intrants agricoles </c:v>
                </c:pt>
              </c:strCache>
            </c:strRef>
          </c:tx>
          <c:spPr>
            <a:solidFill>
              <a:srgbClr val="FF0066"/>
            </a:solidFill>
            <a:ln>
              <a:noFill/>
            </a:ln>
            <a:effectLst/>
          </c:spPr>
          <c:cat>
            <c:strRef>
              <c:f>CHOCS_Commune_b!$A$4:$B$9</c:f>
              <c:strCache>
                <c:ptCount val="6"/>
                <c:pt idx="0">
                  <c:v>Aplahoué</c:v>
                </c:pt>
                <c:pt idx="1">
                  <c:v>Djakotomey</c:v>
                </c:pt>
                <c:pt idx="2">
                  <c:v>Dogbo-Tota</c:v>
                </c:pt>
                <c:pt idx="3">
                  <c:v>Klouékanmè</c:v>
                </c:pt>
                <c:pt idx="4">
                  <c:v>Lalo</c:v>
                </c:pt>
                <c:pt idx="5">
                  <c:v>Toviklin</c:v>
                </c:pt>
              </c:strCache>
            </c:strRef>
          </c:cat>
          <c:val>
            <c:numRef>
              <c:f>CHOCS_Commune_b!$I$4:$I$9</c:f>
              <c:numCache>
                <c:formatCode>0.0%</c:formatCode>
                <c:ptCount val="6"/>
                <c:pt idx="0">
                  <c:v>1.0375032875506408E-2</c:v>
                </c:pt>
                <c:pt idx="1">
                  <c:v>2.6626737271434234E-2</c:v>
                </c:pt>
                <c:pt idx="2">
                  <c:v>4.1091905650894191E-2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</c:ser>
        <c:ser>
          <c:idx val="7"/>
          <c:order val="7"/>
          <c:tx>
            <c:strRef>
              <c:f>CHOCS_Commune_b!$J$3</c:f>
              <c:strCache>
                <c:ptCount val="1"/>
                <c:pt idx="0">
                  <c:v>Vol d'argent, d'outils pour le ménage, d'effets personnels</c:v>
                </c:pt>
              </c:strCache>
            </c:strRef>
          </c:tx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cat>
            <c:strRef>
              <c:f>CHOCS_Commune_b!$A$4:$B$9</c:f>
              <c:strCache>
                <c:ptCount val="6"/>
                <c:pt idx="0">
                  <c:v>Aplahoué</c:v>
                </c:pt>
                <c:pt idx="1">
                  <c:v>Djakotomey</c:v>
                </c:pt>
                <c:pt idx="2">
                  <c:v>Dogbo-Tota</c:v>
                </c:pt>
                <c:pt idx="3">
                  <c:v>Klouékanmè</c:v>
                </c:pt>
                <c:pt idx="4">
                  <c:v>Lalo</c:v>
                </c:pt>
                <c:pt idx="5">
                  <c:v>Toviklin</c:v>
                </c:pt>
              </c:strCache>
            </c:strRef>
          </c:cat>
          <c:val>
            <c:numRef>
              <c:f>CHOCS_Commune_b!$J$4:$J$9</c:f>
              <c:numCache>
                <c:formatCode>0.0%</c:formatCode>
                <c:ptCount val="6"/>
                <c:pt idx="0">
                  <c:v>3.7354368320140004E-2</c:v>
                </c:pt>
                <c:pt idx="1">
                  <c:v>1.0650694908573691E-2</c:v>
                </c:pt>
                <c:pt idx="2">
                  <c:v>7.4935015136145169E-3</c:v>
                </c:pt>
                <c:pt idx="3">
                  <c:v>0</c:v>
                </c:pt>
                <c:pt idx="4">
                  <c:v>0</c:v>
                </c:pt>
                <c:pt idx="5">
                  <c:v>1.3414169009836862E-2</c:v>
                </c:pt>
              </c:numCache>
            </c:numRef>
          </c:val>
        </c:ser>
        <c:ser>
          <c:idx val="8"/>
          <c:order val="8"/>
          <c:tx>
            <c:strRef>
              <c:f>CHOCS_Commune_b!$K$3</c:f>
              <c:strCache>
                <c:ptCount val="1"/>
                <c:pt idx="0">
                  <c:v>Autre (à spécifier)</c:v>
                </c:pt>
              </c:strCache>
            </c:strRef>
          </c:tx>
          <c:spPr>
            <a:solidFill>
              <a:schemeClr val="accent3">
                <a:lumMod val="60000"/>
              </a:schemeClr>
            </a:solidFill>
            <a:ln>
              <a:noFill/>
            </a:ln>
            <a:effectLst/>
          </c:spPr>
          <c:cat>
            <c:strRef>
              <c:f>CHOCS_Commune_b!$A$4:$B$9</c:f>
              <c:strCache>
                <c:ptCount val="6"/>
                <c:pt idx="0">
                  <c:v>Aplahoué</c:v>
                </c:pt>
                <c:pt idx="1">
                  <c:v>Djakotomey</c:v>
                </c:pt>
                <c:pt idx="2">
                  <c:v>Dogbo-Tota</c:v>
                </c:pt>
                <c:pt idx="3">
                  <c:v>Klouékanmè</c:v>
                </c:pt>
                <c:pt idx="4">
                  <c:v>Lalo</c:v>
                </c:pt>
                <c:pt idx="5">
                  <c:v>Toviklin</c:v>
                </c:pt>
              </c:strCache>
            </c:strRef>
          </c:cat>
          <c:val>
            <c:numRef>
              <c:f>CHOCS_Commune_b!$K$4:$K$9</c:f>
              <c:numCache>
                <c:formatCode>0.0%</c:formatCode>
                <c:ptCount val="6"/>
                <c:pt idx="0">
                  <c:v>0.1013479042801526</c:v>
                </c:pt>
                <c:pt idx="1">
                  <c:v>7.128521039797342E-2</c:v>
                </c:pt>
                <c:pt idx="2">
                  <c:v>7.9767545913240687E-2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</c:ser>
        <c:dLbls/>
        <c:overlap val="100"/>
        <c:axId val="95113600"/>
        <c:axId val="95115136"/>
      </c:barChart>
      <c:catAx>
        <c:axId val="9511360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95115136"/>
        <c:crosses val="autoZero"/>
        <c:auto val="1"/>
        <c:lblAlgn val="ctr"/>
        <c:lblOffset val="100"/>
      </c:catAx>
      <c:valAx>
        <c:axId val="95115136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951136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0.66975751373253423"/>
          <c:w val="1"/>
          <c:h val="0.30902232711627237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noFill/>
    <a:ln>
      <a:solidFill>
        <a:schemeClr val="bg1">
          <a:lumMod val="50000"/>
        </a:schemeClr>
      </a:solidFill>
    </a:ln>
    <a:effectLst/>
  </c:spPr>
  <c:txPr>
    <a:bodyPr/>
    <a:lstStyle/>
    <a:p>
      <a:pPr>
        <a:defRPr/>
      </a:pPr>
      <a:endParaRPr lang="fr-FR"/>
    </a:p>
  </c:txPr>
  <c:externalData r:id="rId1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400" u="sng"/>
              <a:t>Chocs au cours des 12 derniers mois - COUFFO</a:t>
            </a:r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CHOCS_commune!$D$90</c:f>
              <c:strCache>
                <c:ptCount val="1"/>
                <c:pt idx="0">
                  <c:v>Chocs au cours des 12 derniers mois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Pt>
            <c:idx val="0"/>
          </c:dPt>
          <c:dPt>
            <c:idx val="1"/>
          </c:dPt>
          <c:dPt>
            <c:idx val="2"/>
          </c:dPt>
          <c:dPt>
            <c:idx val="6"/>
            <c:spPr>
              <a:solidFill>
                <a:srgbClr val="FF3399"/>
              </a:solidFill>
              <a:ln>
                <a:noFill/>
              </a:ln>
              <a:effectLst/>
            </c:spPr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CHOCS_commune!$B$91:$C$97</c:f>
              <c:strCache>
                <c:ptCount val="7"/>
                <c:pt idx="0">
                  <c:v>Aplahoué</c:v>
                </c:pt>
                <c:pt idx="1">
                  <c:v>Djakotomey</c:v>
                </c:pt>
                <c:pt idx="2">
                  <c:v>Dogbo-Tota</c:v>
                </c:pt>
                <c:pt idx="3">
                  <c:v>Klouékanmè</c:v>
                </c:pt>
                <c:pt idx="4">
                  <c:v>Lalo</c:v>
                </c:pt>
                <c:pt idx="5">
                  <c:v>Toviklin</c:v>
                </c:pt>
                <c:pt idx="6">
                  <c:v>COUFFO</c:v>
                </c:pt>
              </c:strCache>
            </c:strRef>
          </c:cat>
          <c:val>
            <c:numRef>
              <c:f>CHOCS_commune!$D$91:$D$97</c:f>
              <c:numCache>
                <c:formatCode>0.0%</c:formatCode>
                <c:ptCount val="7"/>
                <c:pt idx="0">
                  <c:v>0.88680241691842954</c:v>
                </c:pt>
                <c:pt idx="1">
                  <c:v>0.87805571045434017</c:v>
                </c:pt>
                <c:pt idx="2">
                  <c:v>0.7865047093416353</c:v>
                </c:pt>
                <c:pt idx="3">
                  <c:v>0.48494722102542182</c:v>
                </c:pt>
                <c:pt idx="4">
                  <c:v>0.53914928108260363</c:v>
                </c:pt>
                <c:pt idx="5">
                  <c:v>0.52860612539619989</c:v>
                </c:pt>
                <c:pt idx="6">
                  <c:v>0.70781704214254315</c:v>
                </c:pt>
              </c:numCache>
            </c:numRef>
          </c:val>
        </c:ser>
        <c:dLbls/>
        <c:gapWidth val="219"/>
        <c:overlap val="-27"/>
        <c:axId val="95149440"/>
        <c:axId val="95151232"/>
      </c:barChart>
      <c:catAx>
        <c:axId val="9514944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95151232"/>
        <c:crosses val="autoZero"/>
        <c:auto val="1"/>
        <c:lblAlgn val="ctr"/>
        <c:lblOffset val="100"/>
      </c:catAx>
      <c:valAx>
        <c:axId val="95151232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95149440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50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1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400" u="sng"/>
              <a:t>Chocs au cours des 12 derniers mois - PLATEAUX</a:t>
            </a:r>
          </a:p>
        </c:rich>
      </c:tx>
      <c:layout/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0.13094281556138793"/>
          <c:y val="0.1516843011811024"/>
          <c:w val="0.82007136212166454"/>
          <c:h val="0.60960591788718566"/>
        </c:manualLayout>
      </c:layout>
      <c:barChart>
        <c:barDir val="col"/>
        <c:grouping val="clustered"/>
        <c:ser>
          <c:idx val="0"/>
          <c:order val="0"/>
          <c:tx>
            <c:strRef>
              <c:f>CHOCS_commune!$D$90</c:f>
              <c:strCache>
                <c:ptCount val="1"/>
                <c:pt idx="0">
                  <c:v>Chocs au cours des 12 derniers mois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Pt>
            <c:idx val="5"/>
            <c:spPr>
              <a:solidFill>
                <a:srgbClr val="FF0066"/>
              </a:solidFill>
              <a:ln>
                <a:noFill/>
              </a:ln>
              <a:effectLst/>
            </c:spPr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CHOCS_commune!$B$207:$C$212</c:f>
              <c:strCache>
                <c:ptCount val="6"/>
                <c:pt idx="0">
                  <c:v>Adja-Ouèrè</c:v>
                </c:pt>
                <c:pt idx="1">
                  <c:v>Ifangni</c:v>
                </c:pt>
                <c:pt idx="2">
                  <c:v>Kétou</c:v>
                </c:pt>
                <c:pt idx="3">
                  <c:v>Pobè</c:v>
                </c:pt>
                <c:pt idx="4">
                  <c:v>Sakété</c:v>
                </c:pt>
                <c:pt idx="5">
                  <c:v>PLATEAU</c:v>
                </c:pt>
              </c:strCache>
            </c:strRef>
          </c:cat>
          <c:val>
            <c:numRef>
              <c:f>CHOCS_commune!$D$207:$D$212</c:f>
              <c:numCache>
                <c:formatCode>0.0%</c:formatCode>
                <c:ptCount val="6"/>
                <c:pt idx="0">
                  <c:v>0.65333055931204398</c:v>
                </c:pt>
                <c:pt idx="1">
                  <c:v>0.63734669038479763</c:v>
                </c:pt>
                <c:pt idx="2">
                  <c:v>0.63582013410517702</c:v>
                </c:pt>
                <c:pt idx="3">
                  <c:v>0.50292716293989981</c:v>
                </c:pt>
                <c:pt idx="4">
                  <c:v>0.6733187509063645</c:v>
                </c:pt>
                <c:pt idx="5">
                  <c:v>0.62069269963622198</c:v>
                </c:pt>
              </c:numCache>
            </c:numRef>
          </c:val>
        </c:ser>
        <c:dLbls/>
        <c:gapWidth val="219"/>
        <c:overlap val="-27"/>
        <c:axId val="95004544"/>
        <c:axId val="95006080"/>
      </c:barChart>
      <c:catAx>
        <c:axId val="9500454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95006080"/>
        <c:crosses val="autoZero"/>
        <c:auto val="1"/>
        <c:lblAlgn val="ctr"/>
        <c:lblOffset val="100"/>
      </c:catAx>
      <c:valAx>
        <c:axId val="95006080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95004544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50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1"/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sz="1600"/>
              <a:t>Principal choc_Communes de PLATEAU</a:t>
            </a:r>
          </a:p>
        </c:rich>
      </c:tx>
      <c:layout>
        <c:manualLayout>
          <c:xMode val="edge"/>
          <c:yMode val="edge"/>
          <c:x val="0.30742602513998979"/>
          <c:y val="2.1220159151193633E-2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8.9178989244603948E-2"/>
          <c:y val="0.13117595048629535"/>
          <c:w val="0.88733555769881578"/>
          <c:h val="0.45053015587905626"/>
        </c:manualLayout>
      </c:layout>
      <c:barChart>
        <c:barDir val="col"/>
        <c:grouping val="stacked"/>
        <c:ser>
          <c:idx val="0"/>
          <c:order val="0"/>
          <c:tx>
            <c:strRef>
              <c:f>CHOCS_Commune_b!$C$43</c:f>
              <c:strCache>
                <c:ptCount val="1"/>
                <c:pt idx="0">
                  <c:v>Maladie sérieuse ou accident d'un membre du ménage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CHOCS_Commune_b!$B$44:$B$48</c:f>
              <c:strCache>
                <c:ptCount val="5"/>
                <c:pt idx="0">
                  <c:v>Adja-Ouèrè</c:v>
                </c:pt>
                <c:pt idx="1">
                  <c:v>Ifangni</c:v>
                </c:pt>
                <c:pt idx="2">
                  <c:v>Kétou</c:v>
                </c:pt>
                <c:pt idx="3">
                  <c:v>Pobè</c:v>
                </c:pt>
                <c:pt idx="4">
                  <c:v>Sakété</c:v>
                </c:pt>
              </c:strCache>
            </c:strRef>
          </c:cat>
          <c:val>
            <c:numRef>
              <c:f>CHOCS_Commune_b!$C$44:$C$48</c:f>
              <c:numCache>
                <c:formatCode>0.0%</c:formatCode>
                <c:ptCount val="5"/>
                <c:pt idx="0">
                  <c:v>0.45238145785344985</c:v>
                </c:pt>
                <c:pt idx="1">
                  <c:v>0.49951891296364292</c:v>
                </c:pt>
                <c:pt idx="2">
                  <c:v>0.20836670447795558</c:v>
                </c:pt>
                <c:pt idx="3">
                  <c:v>0.57971541264697279</c:v>
                </c:pt>
                <c:pt idx="4">
                  <c:v>0.39336468052677331</c:v>
                </c:pt>
              </c:numCache>
            </c:numRef>
          </c:val>
        </c:ser>
        <c:ser>
          <c:idx val="1"/>
          <c:order val="1"/>
          <c:tx>
            <c:strRef>
              <c:f>CHOCS_Commune_b!$D$43</c:f>
              <c:strCache>
                <c:ptCount val="1"/>
                <c:pt idx="0">
                  <c:v>Pluies tardives/sécheresse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CHOCS_Commune_b!$B$44:$B$48</c:f>
              <c:strCache>
                <c:ptCount val="5"/>
                <c:pt idx="0">
                  <c:v>Adja-Ouèrè</c:v>
                </c:pt>
                <c:pt idx="1">
                  <c:v>Ifangni</c:v>
                </c:pt>
                <c:pt idx="2">
                  <c:v>Kétou</c:v>
                </c:pt>
                <c:pt idx="3">
                  <c:v>Pobè</c:v>
                </c:pt>
                <c:pt idx="4">
                  <c:v>Sakété</c:v>
                </c:pt>
              </c:strCache>
            </c:strRef>
          </c:cat>
          <c:val>
            <c:numRef>
              <c:f>CHOCS_Commune_b!$D$44:$D$48</c:f>
              <c:numCache>
                <c:formatCode>0.0%</c:formatCode>
                <c:ptCount val="5"/>
                <c:pt idx="0">
                  <c:v>7.3694099164605485E-3</c:v>
                </c:pt>
                <c:pt idx="1">
                  <c:v>5.9318766066837954E-2</c:v>
                </c:pt>
                <c:pt idx="2">
                  <c:v>0.21288524153822327</c:v>
                </c:pt>
                <c:pt idx="3">
                  <c:v>2.7764619807617449E-2</c:v>
                </c:pt>
                <c:pt idx="4">
                  <c:v>8.972215770828304E-2</c:v>
                </c:pt>
              </c:numCache>
            </c:numRef>
          </c:val>
        </c:ser>
        <c:ser>
          <c:idx val="2"/>
          <c:order val="2"/>
          <c:tx>
            <c:strRef>
              <c:f>CHOCS_Commune_b!$E$43</c:f>
              <c:strCache>
                <c:ptCount val="1"/>
                <c:pt idx="0">
                  <c:v>Revenu réduit d'un membre du ménage</c:v>
                </c:pt>
              </c:strCache>
            </c:strRef>
          </c:tx>
          <c:spPr>
            <a:solidFill>
              <a:srgbClr val="9900CC"/>
            </a:solidFill>
            <a:ln>
              <a:noFill/>
            </a:ln>
            <a:effectLst/>
          </c:spPr>
          <c:cat>
            <c:strRef>
              <c:f>CHOCS_Commune_b!$B$44:$B$48</c:f>
              <c:strCache>
                <c:ptCount val="5"/>
                <c:pt idx="0">
                  <c:v>Adja-Ouèrè</c:v>
                </c:pt>
                <c:pt idx="1">
                  <c:v>Ifangni</c:v>
                </c:pt>
                <c:pt idx="2">
                  <c:v>Kétou</c:v>
                </c:pt>
                <c:pt idx="3">
                  <c:v>Pobè</c:v>
                </c:pt>
                <c:pt idx="4">
                  <c:v>Sakété</c:v>
                </c:pt>
              </c:strCache>
            </c:strRef>
          </c:cat>
          <c:val>
            <c:numRef>
              <c:f>CHOCS_Commune_b!$E$44:$E$48</c:f>
              <c:numCache>
                <c:formatCode>0.0%</c:formatCode>
                <c:ptCount val="5"/>
                <c:pt idx="0">
                  <c:v>1.0771492564246784E-2</c:v>
                </c:pt>
                <c:pt idx="1">
                  <c:v>7.8450238707308079E-2</c:v>
                </c:pt>
                <c:pt idx="2">
                  <c:v>7.2662374340724825E-2</c:v>
                </c:pt>
                <c:pt idx="3">
                  <c:v>9.2548732692058176E-3</c:v>
                </c:pt>
                <c:pt idx="4">
                  <c:v>0.10389767494953851</c:v>
                </c:pt>
              </c:numCache>
            </c:numRef>
          </c:val>
        </c:ser>
        <c:ser>
          <c:idx val="3"/>
          <c:order val="3"/>
          <c:tx>
            <c:strRef>
              <c:f>CHOCS_Commune_b!$F$43</c:f>
              <c:strCache>
                <c:ptCount val="1"/>
                <c:pt idx="0">
                  <c:v>Décès d'un membre actif du ménage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cat>
            <c:strRef>
              <c:f>CHOCS_Commune_b!$B$44:$B$48</c:f>
              <c:strCache>
                <c:ptCount val="5"/>
                <c:pt idx="0">
                  <c:v>Adja-Ouèrè</c:v>
                </c:pt>
                <c:pt idx="1">
                  <c:v>Ifangni</c:v>
                </c:pt>
                <c:pt idx="2">
                  <c:v>Kétou</c:v>
                </c:pt>
                <c:pt idx="3">
                  <c:v>Pobè</c:v>
                </c:pt>
                <c:pt idx="4">
                  <c:v>Sakété</c:v>
                </c:pt>
              </c:strCache>
            </c:strRef>
          </c:cat>
          <c:val>
            <c:numRef>
              <c:f>CHOCS_Commune_b!$F$44:$F$48</c:f>
              <c:numCache>
                <c:formatCode>0.0%</c:formatCode>
                <c:ptCount val="5"/>
                <c:pt idx="0">
                  <c:v>0.12018215206937885</c:v>
                </c:pt>
                <c:pt idx="1">
                  <c:v>9.6860080793242861E-3</c:v>
                </c:pt>
                <c:pt idx="2">
                  <c:v>4.0230346177480558E-2</c:v>
                </c:pt>
                <c:pt idx="3">
                  <c:v>7.7473607196289332E-2</c:v>
                </c:pt>
                <c:pt idx="4">
                  <c:v>5.380199290039548E-2</c:v>
                </c:pt>
              </c:numCache>
            </c:numRef>
          </c:val>
        </c:ser>
        <c:ser>
          <c:idx val="4"/>
          <c:order val="4"/>
          <c:tx>
            <c:strRef>
              <c:f>CHOCS_Commune_b!$G$43</c:f>
              <c:strCache>
                <c:ptCount val="1"/>
                <c:pt idx="0">
                  <c:v>Décès d'un autre membre du ménage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cat>
            <c:strRef>
              <c:f>CHOCS_Commune_b!$B$44:$B$48</c:f>
              <c:strCache>
                <c:ptCount val="5"/>
                <c:pt idx="0">
                  <c:v>Adja-Ouèrè</c:v>
                </c:pt>
                <c:pt idx="1">
                  <c:v>Ifangni</c:v>
                </c:pt>
                <c:pt idx="2">
                  <c:v>Kétou</c:v>
                </c:pt>
                <c:pt idx="3">
                  <c:v>Pobè</c:v>
                </c:pt>
                <c:pt idx="4">
                  <c:v>Sakété</c:v>
                </c:pt>
              </c:strCache>
            </c:strRef>
          </c:cat>
          <c:val>
            <c:numRef>
              <c:f>CHOCS_Commune_b!$G$44:$G$48</c:f>
              <c:numCache>
                <c:formatCode>0.0%</c:formatCode>
                <c:ptCount val="5"/>
                <c:pt idx="0">
                  <c:v>7.6530937191503653E-2</c:v>
                </c:pt>
                <c:pt idx="1">
                  <c:v>4.8911127432978319E-2</c:v>
                </c:pt>
                <c:pt idx="2">
                  <c:v>2.6820230784987048E-2</c:v>
                </c:pt>
                <c:pt idx="3">
                  <c:v>0.13987208889680985</c:v>
                </c:pt>
                <c:pt idx="4">
                  <c:v>1.4175517241255497E-2</c:v>
                </c:pt>
              </c:numCache>
            </c:numRef>
          </c:val>
        </c:ser>
        <c:ser>
          <c:idx val="5"/>
          <c:order val="5"/>
          <c:tx>
            <c:strRef>
              <c:f>CHOCS_Commune_b!$H$43</c:f>
              <c:strCache>
                <c:ptCount val="1"/>
                <c:pt idx="0">
                  <c:v>Pluies diluviennes/inondations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cat>
            <c:strRef>
              <c:f>CHOCS_Commune_b!$B$44:$B$48</c:f>
              <c:strCache>
                <c:ptCount val="5"/>
                <c:pt idx="0">
                  <c:v>Adja-Ouèrè</c:v>
                </c:pt>
                <c:pt idx="1">
                  <c:v>Ifangni</c:v>
                </c:pt>
                <c:pt idx="2">
                  <c:v>Kétou</c:v>
                </c:pt>
                <c:pt idx="3">
                  <c:v>Pobè</c:v>
                </c:pt>
                <c:pt idx="4">
                  <c:v>Sakété</c:v>
                </c:pt>
              </c:strCache>
            </c:strRef>
          </c:cat>
          <c:val>
            <c:numRef>
              <c:f>CHOCS_Commune_b!$H$44:$H$48</c:f>
              <c:numCache>
                <c:formatCode>0.0%</c:formatCode>
                <c:ptCount val="5"/>
                <c:pt idx="0">
                  <c:v>0.13605146114407604</c:v>
                </c:pt>
                <c:pt idx="1">
                  <c:v>0</c:v>
                </c:pt>
                <c:pt idx="2">
                  <c:v>6.705057696246762E-3</c:v>
                </c:pt>
                <c:pt idx="3">
                  <c:v>2.7764619807617449E-2</c:v>
                </c:pt>
                <c:pt idx="4">
                  <c:v>9.1815998986283683E-3</c:v>
                </c:pt>
              </c:numCache>
            </c:numRef>
          </c:val>
        </c:ser>
        <c:ser>
          <c:idx val="6"/>
          <c:order val="6"/>
          <c:tx>
            <c:strRef>
              <c:f>CHOCS_Commune_b!$I$43</c:f>
              <c:strCache>
                <c:ptCount val="1"/>
                <c:pt idx="0">
                  <c:v>Autre (à spécifier)</c:v>
                </c:pt>
              </c:strCache>
            </c:strRef>
          </c:tx>
          <c:spPr>
            <a:solidFill>
              <a:srgbClr val="FF0066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CHOCS_Commune_b!$B$44:$B$48</c:f>
              <c:strCache>
                <c:ptCount val="5"/>
                <c:pt idx="0">
                  <c:v>Adja-Ouèrè</c:v>
                </c:pt>
                <c:pt idx="1">
                  <c:v>Ifangni</c:v>
                </c:pt>
                <c:pt idx="2">
                  <c:v>Kétou</c:v>
                </c:pt>
                <c:pt idx="3">
                  <c:v>Pobè</c:v>
                </c:pt>
                <c:pt idx="4">
                  <c:v>Sakété</c:v>
                </c:pt>
              </c:strCache>
            </c:strRef>
          </c:cat>
          <c:val>
            <c:numRef>
              <c:f>CHOCS_Commune_b!$I$44:$I$48</c:f>
              <c:numCache>
                <c:formatCode>0.0%</c:formatCode>
                <c:ptCount val="5"/>
                <c:pt idx="0">
                  <c:v>8.7867674376638491E-2</c:v>
                </c:pt>
                <c:pt idx="1">
                  <c:v>6.8764230627983786E-2</c:v>
                </c:pt>
                <c:pt idx="2">
                  <c:v>0.15020770584771384</c:v>
                </c:pt>
                <c:pt idx="3">
                  <c:v>7.9190917717610734E-2</c:v>
                </c:pt>
                <c:pt idx="4">
                  <c:v>0.1689751090265629</c:v>
                </c:pt>
              </c:numCache>
            </c:numRef>
          </c:val>
        </c:ser>
        <c:ser>
          <c:idx val="7"/>
          <c:order val="7"/>
          <c:tx>
            <c:strRef>
              <c:f>CHOCS_Commune_b!$J$43</c:f>
              <c:strCache>
                <c:ptCount val="1"/>
                <c:pt idx="0">
                  <c:v>Vol d'animaux ou de produits de la ferme</c:v>
                </c:pt>
              </c:strCache>
            </c:strRef>
          </c:tx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cat>
            <c:strRef>
              <c:f>CHOCS_Commune_b!$B$44:$B$48</c:f>
              <c:strCache>
                <c:ptCount val="5"/>
                <c:pt idx="0">
                  <c:v>Adja-Ouèrè</c:v>
                </c:pt>
                <c:pt idx="1">
                  <c:v>Ifangni</c:v>
                </c:pt>
                <c:pt idx="2">
                  <c:v>Kétou</c:v>
                </c:pt>
                <c:pt idx="3">
                  <c:v>Pobè</c:v>
                </c:pt>
                <c:pt idx="4">
                  <c:v>Sakété</c:v>
                </c:pt>
              </c:strCache>
            </c:strRef>
          </c:cat>
          <c:val>
            <c:numRef>
              <c:f>CHOCS_Commune_b!$J$44:$J$48</c:f>
              <c:numCache>
                <c:formatCode>0.0%</c:formatCode>
                <c:ptCount val="5"/>
                <c:pt idx="0">
                  <c:v>2.1542985128493581E-2</c:v>
                </c:pt>
                <c:pt idx="1">
                  <c:v>9.9265515975027335E-3</c:v>
                </c:pt>
                <c:pt idx="2">
                  <c:v>2.6091390572994009E-2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dLbls/>
        <c:overlap val="100"/>
        <c:axId val="95378816"/>
        <c:axId val="95417472"/>
      </c:barChart>
      <c:catAx>
        <c:axId val="9537881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95417472"/>
        <c:crosses val="autoZero"/>
        <c:auto val="1"/>
        <c:lblAlgn val="ctr"/>
        <c:lblOffset val="100"/>
      </c:catAx>
      <c:valAx>
        <c:axId val="95417472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953788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0.66975751373253423"/>
          <c:w val="1"/>
          <c:h val="0.30902232711627237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sz="1400"/>
              <a:t>Chocs au cours des 12 derniers mois - ALIBORI </a:t>
            </a:r>
          </a:p>
        </c:rich>
      </c:tx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9.3085839216091856E-2"/>
          <c:y val="0.18572870200726532"/>
          <c:w val="0.87323640794100676"/>
          <c:h val="0.57524135642927665"/>
        </c:manualLayout>
      </c:layout>
      <c:barChart>
        <c:barDir val="col"/>
        <c:grouping val="clustered"/>
        <c:ser>
          <c:idx val="0"/>
          <c:order val="0"/>
          <c:tx>
            <c:strRef>
              <c:f>CHOCS_commune!$D$90</c:f>
              <c:strCache>
                <c:ptCount val="1"/>
                <c:pt idx="0">
                  <c:v>Chocs au cours des 12 derniers mois</c:v>
                </c:pt>
              </c:strCache>
            </c:strRef>
          </c:tx>
          <c:spPr>
            <a:solidFill>
              <a:srgbClr val="5B9BD5"/>
            </a:solidFill>
            <a:ln>
              <a:noFill/>
            </a:ln>
            <a:effectLst/>
          </c:spPr>
          <c:dPt>
            <c:idx val="0"/>
          </c:dPt>
          <c:dPt>
            <c:idx val="1"/>
          </c:dPt>
          <c:dPt>
            <c:idx val="2"/>
          </c:dPt>
          <c:dPt>
            <c:idx val="6"/>
            <c:spPr>
              <a:solidFill>
                <a:srgbClr val="FF3399"/>
              </a:solidFill>
              <a:ln>
                <a:noFill/>
              </a:ln>
              <a:effectLst/>
            </c:spPr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CHOCS_commune!$B$101:$C$107</c:f>
              <c:strCache>
                <c:ptCount val="7"/>
                <c:pt idx="0">
                  <c:v>Banikoara</c:v>
                </c:pt>
                <c:pt idx="1">
                  <c:v>Gogounou</c:v>
                </c:pt>
                <c:pt idx="2">
                  <c:v>Kandi</c:v>
                </c:pt>
                <c:pt idx="3">
                  <c:v>Karimama</c:v>
                </c:pt>
                <c:pt idx="4">
                  <c:v>Malanville</c:v>
                </c:pt>
                <c:pt idx="5">
                  <c:v>Segbana</c:v>
                </c:pt>
                <c:pt idx="6">
                  <c:v>ALIBORI</c:v>
                </c:pt>
              </c:strCache>
            </c:strRef>
          </c:cat>
          <c:val>
            <c:numRef>
              <c:f>CHOCS_commune!$D$101:$D$107</c:f>
              <c:numCache>
                <c:formatCode>0.0%</c:formatCode>
                <c:ptCount val="7"/>
                <c:pt idx="0">
                  <c:v>0.62649195213354136</c:v>
                </c:pt>
                <c:pt idx="1">
                  <c:v>0.64949227166276235</c:v>
                </c:pt>
                <c:pt idx="2">
                  <c:v>0.41114140806346527</c:v>
                </c:pt>
                <c:pt idx="3">
                  <c:v>0.73560482111692915</c:v>
                </c:pt>
                <c:pt idx="4">
                  <c:v>0.59812778328641747</c:v>
                </c:pt>
                <c:pt idx="5">
                  <c:v>0.43732624311969343</c:v>
                </c:pt>
                <c:pt idx="6">
                  <c:v>0.56801664265944829</c:v>
                </c:pt>
              </c:numCache>
            </c:numRef>
          </c:val>
        </c:ser>
        <c:dLbls/>
        <c:gapWidth val="219"/>
        <c:overlap val="-27"/>
        <c:axId val="95194112"/>
        <c:axId val="95208192"/>
      </c:barChart>
      <c:catAx>
        <c:axId val="9519411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95208192"/>
        <c:crosses val="autoZero"/>
        <c:auto val="1"/>
        <c:lblAlgn val="ctr"/>
        <c:lblOffset val="100"/>
      </c:catAx>
      <c:valAx>
        <c:axId val="95208192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95194112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50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sz="1800" b="0" i="0" u="sng" baseline="0">
                <a:effectLst/>
              </a:rPr>
              <a:t>Principal choc: Communes de ALIBORI</a:t>
            </a:r>
            <a:endParaRPr lang="fr-FR">
              <a:effectLst/>
            </a:endParaRPr>
          </a:p>
        </c:rich>
      </c:tx>
      <c:layout>
        <c:manualLayout>
          <c:xMode val="edge"/>
          <c:yMode val="edge"/>
          <c:x val="0.30742602513998979"/>
          <c:y val="2.1220159151193633E-2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8.9178989244603948E-2"/>
          <c:y val="0.13117595048629535"/>
          <c:w val="0.88733555769881578"/>
          <c:h val="0.45053015587905626"/>
        </c:manualLayout>
      </c:layout>
      <c:barChart>
        <c:barDir val="col"/>
        <c:grouping val="stacked"/>
        <c:ser>
          <c:idx val="0"/>
          <c:order val="0"/>
          <c:tx>
            <c:strRef>
              <c:f>CHOCS_Commune_b!$C$79</c:f>
              <c:strCache>
                <c:ptCount val="1"/>
                <c:pt idx="0">
                  <c:v>Maladie sérieuse ou accident d'un membre du ménage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CHOCS_Commune_b!$B$80:$B$85</c:f>
              <c:strCache>
                <c:ptCount val="6"/>
                <c:pt idx="0">
                  <c:v>Banikoara</c:v>
                </c:pt>
                <c:pt idx="1">
                  <c:v>Gogounou</c:v>
                </c:pt>
                <c:pt idx="2">
                  <c:v>Kandi</c:v>
                </c:pt>
                <c:pt idx="3">
                  <c:v>Karimama</c:v>
                </c:pt>
                <c:pt idx="4">
                  <c:v>Malanville</c:v>
                </c:pt>
                <c:pt idx="5">
                  <c:v>Segbana</c:v>
                </c:pt>
              </c:strCache>
            </c:strRef>
          </c:cat>
          <c:val>
            <c:numRef>
              <c:f>CHOCS_Commune_b!$C$80:$C$85</c:f>
              <c:numCache>
                <c:formatCode>0.0%</c:formatCode>
                <c:ptCount val="6"/>
                <c:pt idx="0">
                  <c:v>0.53636837348799271</c:v>
                </c:pt>
                <c:pt idx="1">
                  <c:v>0.43317713133515873</c:v>
                </c:pt>
                <c:pt idx="2">
                  <c:v>0.1402898889773686</c:v>
                </c:pt>
                <c:pt idx="3">
                  <c:v>2.6656929652544282E-2</c:v>
                </c:pt>
                <c:pt idx="4">
                  <c:v>0.17147223764923025</c:v>
                </c:pt>
                <c:pt idx="5">
                  <c:v>0.17713377562557328</c:v>
                </c:pt>
              </c:numCache>
            </c:numRef>
          </c:val>
        </c:ser>
        <c:ser>
          <c:idx val="1"/>
          <c:order val="1"/>
          <c:tx>
            <c:strRef>
              <c:f>CHOCS_Commune_b!$D$79</c:f>
              <c:strCache>
                <c:ptCount val="1"/>
                <c:pt idx="0">
                  <c:v>Pluies diluviennes/inondations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CHOCS_Commune_b!$B$80:$B$85</c:f>
              <c:strCache>
                <c:ptCount val="6"/>
                <c:pt idx="0">
                  <c:v>Banikoara</c:v>
                </c:pt>
                <c:pt idx="1">
                  <c:v>Gogounou</c:v>
                </c:pt>
                <c:pt idx="2">
                  <c:v>Kandi</c:v>
                </c:pt>
                <c:pt idx="3">
                  <c:v>Karimama</c:v>
                </c:pt>
                <c:pt idx="4">
                  <c:v>Malanville</c:v>
                </c:pt>
                <c:pt idx="5">
                  <c:v>Segbana</c:v>
                </c:pt>
              </c:strCache>
            </c:strRef>
          </c:cat>
          <c:val>
            <c:numRef>
              <c:f>CHOCS_Commune_b!$D$80:$D$85</c:f>
              <c:numCache>
                <c:formatCode>0.0%</c:formatCode>
                <c:ptCount val="6"/>
                <c:pt idx="0">
                  <c:v>0.11636287090431453</c:v>
                </c:pt>
                <c:pt idx="1">
                  <c:v>5.2852669640706521E-2</c:v>
                </c:pt>
                <c:pt idx="2">
                  <c:v>0.35028014637491101</c:v>
                </c:pt>
                <c:pt idx="3">
                  <c:v>0.74365827528812622</c:v>
                </c:pt>
                <c:pt idx="4">
                  <c:v>0.37373005566250078</c:v>
                </c:pt>
                <c:pt idx="5">
                  <c:v>0.28925165859589985</c:v>
                </c:pt>
              </c:numCache>
            </c:numRef>
          </c:val>
        </c:ser>
        <c:ser>
          <c:idx val="2"/>
          <c:order val="2"/>
          <c:tx>
            <c:strRef>
              <c:f>CHOCS_Commune_b!$E$79</c:f>
              <c:strCache>
                <c:ptCount val="1"/>
                <c:pt idx="0">
                  <c:v>Pluies tardives/sécheresse</c:v>
                </c:pt>
              </c:strCache>
            </c:strRef>
          </c:tx>
          <c:spPr>
            <a:solidFill>
              <a:srgbClr val="9900CC"/>
            </a:solidFill>
            <a:ln>
              <a:noFill/>
            </a:ln>
            <a:effectLst/>
          </c:spPr>
          <c:cat>
            <c:strRef>
              <c:f>CHOCS_Commune_b!$B$80:$B$85</c:f>
              <c:strCache>
                <c:ptCount val="6"/>
                <c:pt idx="0">
                  <c:v>Banikoara</c:v>
                </c:pt>
                <c:pt idx="1">
                  <c:v>Gogounou</c:v>
                </c:pt>
                <c:pt idx="2">
                  <c:v>Kandi</c:v>
                </c:pt>
                <c:pt idx="3">
                  <c:v>Karimama</c:v>
                </c:pt>
                <c:pt idx="4">
                  <c:v>Malanville</c:v>
                </c:pt>
                <c:pt idx="5">
                  <c:v>Segbana</c:v>
                </c:pt>
              </c:strCache>
            </c:strRef>
          </c:cat>
          <c:val>
            <c:numRef>
              <c:f>CHOCS_Commune_b!$E$80:$E$85</c:f>
              <c:numCache>
                <c:formatCode>0.0%</c:formatCode>
                <c:ptCount val="6"/>
                <c:pt idx="0">
                  <c:v>4.3484967163794332E-2</c:v>
                </c:pt>
                <c:pt idx="1">
                  <c:v>1.9148086128887534E-2</c:v>
                </c:pt>
                <c:pt idx="2">
                  <c:v>7.6895245160321132E-2</c:v>
                </c:pt>
                <c:pt idx="3">
                  <c:v>0</c:v>
                </c:pt>
                <c:pt idx="4">
                  <c:v>6.9112531787756046E-2</c:v>
                </c:pt>
                <c:pt idx="5">
                  <c:v>4.9315229216886761E-2</c:v>
                </c:pt>
              </c:numCache>
            </c:numRef>
          </c:val>
        </c:ser>
        <c:ser>
          <c:idx val="3"/>
          <c:order val="3"/>
          <c:tx>
            <c:strRef>
              <c:f>CHOCS_Commune_b!$F$79</c:f>
              <c:strCache>
                <c:ptCount val="1"/>
                <c:pt idx="0">
                  <c:v>Revenu réduit d'un membre du ménage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cat>
            <c:strRef>
              <c:f>CHOCS_Commune_b!$B$80:$B$85</c:f>
              <c:strCache>
                <c:ptCount val="6"/>
                <c:pt idx="0">
                  <c:v>Banikoara</c:v>
                </c:pt>
                <c:pt idx="1">
                  <c:v>Gogounou</c:v>
                </c:pt>
                <c:pt idx="2">
                  <c:v>Kandi</c:v>
                </c:pt>
                <c:pt idx="3">
                  <c:v>Karimama</c:v>
                </c:pt>
                <c:pt idx="4">
                  <c:v>Malanville</c:v>
                </c:pt>
                <c:pt idx="5">
                  <c:v>Segbana</c:v>
                </c:pt>
              </c:strCache>
            </c:strRef>
          </c:cat>
          <c:val>
            <c:numRef>
              <c:f>CHOCS_Commune_b!$F$80:$F$85</c:f>
              <c:numCache>
                <c:formatCode>0.0%</c:formatCode>
                <c:ptCount val="6"/>
                <c:pt idx="0">
                  <c:v>5.9091364004781578E-2</c:v>
                </c:pt>
                <c:pt idx="1">
                  <c:v>2.8722129193331287E-2</c:v>
                </c:pt>
                <c:pt idx="2">
                  <c:v>2.8327275300454334E-2</c:v>
                </c:pt>
                <c:pt idx="3">
                  <c:v>3.8656440330514713E-2</c:v>
                </c:pt>
                <c:pt idx="4">
                  <c:v>5.6080073826932704E-2</c:v>
                </c:pt>
                <c:pt idx="5">
                  <c:v>1.5700663438359963E-2</c:v>
                </c:pt>
              </c:numCache>
            </c:numRef>
          </c:val>
        </c:ser>
        <c:ser>
          <c:idx val="4"/>
          <c:order val="4"/>
          <c:tx>
            <c:strRef>
              <c:f>CHOCS_Commune_b!$G$79</c:f>
              <c:strCache>
                <c:ptCount val="1"/>
                <c:pt idx="0">
                  <c:v>Augmentation du prix d'achat des produits alimentaires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cat>
            <c:strRef>
              <c:f>CHOCS_Commune_b!$B$80:$B$85</c:f>
              <c:strCache>
                <c:ptCount val="6"/>
                <c:pt idx="0">
                  <c:v>Banikoara</c:v>
                </c:pt>
                <c:pt idx="1">
                  <c:v>Gogounou</c:v>
                </c:pt>
                <c:pt idx="2">
                  <c:v>Kandi</c:v>
                </c:pt>
                <c:pt idx="3">
                  <c:v>Karimama</c:v>
                </c:pt>
                <c:pt idx="4">
                  <c:v>Malanville</c:v>
                </c:pt>
                <c:pt idx="5">
                  <c:v>Segbana</c:v>
                </c:pt>
              </c:strCache>
            </c:strRef>
          </c:cat>
          <c:val>
            <c:numRef>
              <c:f>CHOCS_Commune_b!$G$80:$G$85</c:f>
              <c:numCache>
                <c:formatCode>0.0%</c:formatCode>
                <c:ptCount val="6"/>
                <c:pt idx="0">
                  <c:v>1.8418349542257309E-2</c:v>
                </c:pt>
                <c:pt idx="1">
                  <c:v>9.5740430644437671E-3</c:v>
                </c:pt>
                <c:pt idx="2">
                  <c:v>0.11822895681322129</c:v>
                </c:pt>
                <c:pt idx="3">
                  <c:v>2.6656929652544282E-2</c:v>
                </c:pt>
                <c:pt idx="4">
                  <c:v>3.4376709440076231E-2</c:v>
                </c:pt>
                <c:pt idx="5">
                  <c:v>3.140132687671994E-2</c:v>
                </c:pt>
              </c:numCache>
            </c:numRef>
          </c:val>
        </c:ser>
        <c:ser>
          <c:idx val="5"/>
          <c:order val="5"/>
          <c:tx>
            <c:strRef>
              <c:f>CHOCS_Commune_b!$H$79</c:f>
              <c:strCache>
                <c:ptCount val="1"/>
                <c:pt idx="0">
                  <c:v>Décès d'un membre actif du ménage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cat>
            <c:strRef>
              <c:f>CHOCS_Commune_b!$B$80:$B$85</c:f>
              <c:strCache>
                <c:ptCount val="6"/>
                <c:pt idx="0">
                  <c:v>Banikoara</c:v>
                </c:pt>
                <c:pt idx="1">
                  <c:v>Gogounou</c:v>
                </c:pt>
                <c:pt idx="2">
                  <c:v>Kandi</c:v>
                </c:pt>
                <c:pt idx="3">
                  <c:v>Karimama</c:v>
                </c:pt>
                <c:pt idx="4">
                  <c:v>Malanville</c:v>
                </c:pt>
                <c:pt idx="5">
                  <c:v>Segbana</c:v>
                </c:pt>
              </c:strCache>
            </c:strRef>
          </c:cat>
          <c:val>
            <c:numRef>
              <c:f>CHOCS_Commune_b!$H$80:$H$85</c:f>
              <c:numCache>
                <c:formatCode>0.0%</c:formatCode>
                <c:ptCount val="6"/>
                <c:pt idx="0">
                  <c:v>2.2483533168497452E-2</c:v>
                </c:pt>
                <c:pt idx="1">
                  <c:v>0.11068779359990066</c:v>
                </c:pt>
                <c:pt idx="2">
                  <c:v>0</c:v>
                </c:pt>
                <c:pt idx="3">
                  <c:v>0</c:v>
                </c:pt>
                <c:pt idx="4">
                  <c:v>4.3047615866109348E-2</c:v>
                </c:pt>
                <c:pt idx="5">
                  <c:v>0</c:v>
                </c:pt>
              </c:numCache>
            </c:numRef>
          </c:val>
        </c:ser>
        <c:ser>
          <c:idx val="6"/>
          <c:order val="6"/>
          <c:tx>
            <c:strRef>
              <c:f>CHOCS_Commune_b!$I$79</c:f>
              <c:strCache>
                <c:ptCount val="1"/>
                <c:pt idx="0">
                  <c:v>Maladies inhabituelles du bétail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cat>
            <c:strRef>
              <c:f>CHOCS_Commune_b!$B$80:$B$85</c:f>
              <c:strCache>
                <c:ptCount val="6"/>
                <c:pt idx="0">
                  <c:v>Banikoara</c:v>
                </c:pt>
                <c:pt idx="1">
                  <c:v>Gogounou</c:v>
                </c:pt>
                <c:pt idx="2">
                  <c:v>Kandi</c:v>
                </c:pt>
                <c:pt idx="3">
                  <c:v>Karimama</c:v>
                </c:pt>
                <c:pt idx="4">
                  <c:v>Malanville</c:v>
                </c:pt>
                <c:pt idx="5">
                  <c:v>Segbana</c:v>
                </c:pt>
              </c:strCache>
            </c:strRef>
          </c:cat>
          <c:val>
            <c:numRef>
              <c:f>CHOCS_Commune_b!$I$80:$I$85</c:f>
              <c:numCache>
                <c:formatCode>0.0%</c:formatCode>
                <c:ptCount val="6"/>
                <c:pt idx="0">
                  <c:v>2.1971351830127668E-2</c:v>
                </c:pt>
                <c:pt idx="1">
                  <c:v>3.3704583511818972E-2</c:v>
                </c:pt>
                <c:pt idx="2">
                  <c:v>6.8801008827655732E-2</c:v>
                </c:pt>
                <c:pt idx="3">
                  <c:v>2.7542899084745436E-2</c:v>
                </c:pt>
                <c:pt idx="4">
                  <c:v>2.0626025664045745E-2</c:v>
                </c:pt>
                <c:pt idx="5">
                  <c:v>0.10990464406851976</c:v>
                </c:pt>
              </c:numCache>
            </c:numRef>
          </c:val>
        </c:ser>
        <c:ser>
          <c:idx val="7"/>
          <c:order val="7"/>
          <c:tx>
            <c:strRef>
              <c:f>CHOCS_Commune_b!$J$79</c:f>
              <c:strCache>
                <c:ptCount val="1"/>
                <c:pt idx="0">
                  <c:v>Maladies des cultures</c:v>
                </c:pt>
              </c:strCache>
            </c:strRef>
          </c:tx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cat>
            <c:strRef>
              <c:f>CHOCS_Commune_b!$B$80:$B$85</c:f>
              <c:strCache>
                <c:ptCount val="6"/>
                <c:pt idx="0">
                  <c:v>Banikoara</c:v>
                </c:pt>
                <c:pt idx="1">
                  <c:v>Gogounou</c:v>
                </c:pt>
                <c:pt idx="2">
                  <c:v>Kandi</c:v>
                </c:pt>
                <c:pt idx="3">
                  <c:v>Karimama</c:v>
                </c:pt>
                <c:pt idx="4">
                  <c:v>Malanville</c:v>
                </c:pt>
                <c:pt idx="5">
                  <c:v>Segbana</c:v>
                </c:pt>
              </c:strCache>
            </c:strRef>
          </c:cat>
          <c:val>
            <c:numRef>
              <c:f>CHOCS_Commune_b!$J$80:$J$85</c:f>
              <c:numCache>
                <c:formatCode>0.0%</c:formatCode>
                <c:ptCount val="6"/>
                <c:pt idx="0">
                  <c:v>1.3045490149138307E-2</c:v>
                </c:pt>
                <c:pt idx="1">
                  <c:v>5.2852669640706521E-2</c:v>
                </c:pt>
                <c:pt idx="2">
                  <c:v>8.5439161289245693E-3</c:v>
                </c:pt>
                <c:pt idx="3">
                  <c:v>0</c:v>
                </c:pt>
                <c:pt idx="4">
                  <c:v>4.1252051328091482E-2</c:v>
                </c:pt>
                <c:pt idx="5">
                  <c:v>3.3614565778526791E-2</c:v>
                </c:pt>
              </c:numCache>
            </c:numRef>
          </c:val>
        </c:ser>
        <c:dLbls/>
        <c:overlap val="100"/>
        <c:axId val="95601408"/>
        <c:axId val="95602944"/>
      </c:barChart>
      <c:catAx>
        <c:axId val="9560140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95602944"/>
        <c:crosses val="autoZero"/>
        <c:auto val="1"/>
        <c:lblAlgn val="ctr"/>
        <c:lblOffset val="100"/>
      </c:catAx>
      <c:valAx>
        <c:axId val="95602944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956014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7119771505588004E-2"/>
          <c:y val="0.69867581646372612"/>
          <c:w val="0.96527709541601692"/>
          <c:h val="0.2687319486904006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sz="1800" b="0" i="0" u="sng" baseline="0">
                <a:effectLst/>
              </a:rPr>
              <a:t>Principal choc: Communes de OUEME</a:t>
            </a:r>
            <a:endParaRPr lang="fr-FR">
              <a:effectLst/>
            </a:endParaRPr>
          </a:p>
        </c:rich>
      </c:tx>
      <c:layout>
        <c:manualLayout>
          <c:xMode val="edge"/>
          <c:yMode val="edge"/>
          <c:x val="0.26019073442990504"/>
          <c:y val="2.697607572880615E-2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8.9178989244603948E-2"/>
          <c:y val="0.13117595048629535"/>
          <c:w val="0.88733555769881578"/>
          <c:h val="0.45053015587905626"/>
        </c:manualLayout>
      </c:layout>
      <c:barChart>
        <c:barDir val="col"/>
        <c:grouping val="stacked"/>
        <c:ser>
          <c:idx val="0"/>
          <c:order val="0"/>
          <c:tx>
            <c:strRef>
              <c:f>CHOCS_Commune_b!$C$120</c:f>
              <c:strCache>
                <c:ptCount val="1"/>
                <c:pt idx="0">
                  <c:v>Maladie sérieuse ou accident d'un membre du ménage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CHOCS_Commune_b!$B$121:$B$129</c:f>
              <c:strCache>
                <c:ptCount val="9"/>
                <c:pt idx="0">
                  <c:v>Adjarra</c:v>
                </c:pt>
                <c:pt idx="1">
                  <c:v>Adjohoun</c:v>
                </c:pt>
                <c:pt idx="2">
                  <c:v>Aguégués</c:v>
                </c:pt>
                <c:pt idx="3">
                  <c:v>Akpro-Missérété</c:v>
                </c:pt>
                <c:pt idx="4">
                  <c:v>Avrankou</c:v>
                </c:pt>
                <c:pt idx="5">
                  <c:v>Bonou</c:v>
                </c:pt>
                <c:pt idx="6">
                  <c:v>Dangbo</c:v>
                </c:pt>
                <c:pt idx="7">
                  <c:v>Porto-Novo</c:v>
                </c:pt>
                <c:pt idx="8">
                  <c:v>Sèmè-Kpodji</c:v>
                </c:pt>
              </c:strCache>
            </c:strRef>
          </c:cat>
          <c:val>
            <c:numRef>
              <c:f>CHOCS_Commune_b!$C$121:$C$129</c:f>
              <c:numCache>
                <c:formatCode>0.0%</c:formatCode>
                <c:ptCount val="9"/>
                <c:pt idx="0">
                  <c:v>0.51230397306881725</c:v>
                </c:pt>
                <c:pt idx="1">
                  <c:v>0.23285260244010797</c:v>
                </c:pt>
                <c:pt idx="2">
                  <c:v>0.36630454061723999</c:v>
                </c:pt>
                <c:pt idx="3">
                  <c:v>0.34965049308370139</c:v>
                </c:pt>
                <c:pt idx="4">
                  <c:v>0.40649500522952425</c:v>
                </c:pt>
                <c:pt idx="5">
                  <c:v>0.46234468768489562</c:v>
                </c:pt>
                <c:pt idx="6">
                  <c:v>0.3448491916489444</c:v>
                </c:pt>
                <c:pt idx="7">
                  <c:v>0.11529457666796755</c:v>
                </c:pt>
                <c:pt idx="8">
                  <c:v>0.23043803120942466</c:v>
                </c:pt>
              </c:numCache>
            </c:numRef>
          </c:val>
        </c:ser>
        <c:ser>
          <c:idx val="1"/>
          <c:order val="1"/>
          <c:tx>
            <c:strRef>
              <c:f>CHOCS_Commune_b!$D$120</c:f>
              <c:strCache>
                <c:ptCount val="1"/>
                <c:pt idx="0">
                  <c:v>Perte/Manque d'emploi d'un membre du ménage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CHOCS_Commune_b!$B$121:$B$129</c:f>
              <c:strCache>
                <c:ptCount val="9"/>
                <c:pt idx="0">
                  <c:v>Adjarra</c:v>
                </c:pt>
                <c:pt idx="1">
                  <c:v>Adjohoun</c:v>
                </c:pt>
                <c:pt idx="2">
                  <c:v>Aguégués</c:v>
                </c:pt>
                <c:pt idx="3">
                  <c:v>Akpro-Missérété</c:v>
                </c:pt>
                <c:pt idx="4">
                  <c:v>Avrankou</c:v>
                </c:pt>
                <c:pt idx="5">
                  <c:v>Bonou</c:v>
                </c:pt>
                <c:pt idx="6">
                  <c:v>Dangbo</c:v>
                </c:pt>
                <c:pt idx="7">
                  <c:v>Porto-Novo</c:v>
                </c:pt>
                <c:pt idx="8">
                  <c:v>Sèmè-Kpodji</c:v>
                </c:pt>
              </c:strCache>
            </c:strRef>
          </c:cat>
          <c:val>
            <c:numRef>
              <c:f>CHOCS_Commune_b!$D$121:$D$129</c:f>
              <c:numCache>
                <c:formatCode>0.0%</c:formatCode>
                <c:ptCount val="9"/>
                <c:pt idx="0">
                  <c:v>0.16214402576026138</c:v>
                </c:pt>
                <c:pt idx="1">
                  <c:v>6.4010115853866928E-2</c:v>
                </c:pt>
                <c:pt idx="2">
                  <c:v>1.3218339836821545E-2</c:v>
                </c:pt>
                <c:pt idx="3">
                  <c:v>0.33041735720263221</c:v>
                </c:pt>
                <c:pt idx="4">
                  <c:v>0.30460786050411931</c:v>
                </c:pt>
                <c:pt idx="5">
                  <c:v>0.14428197109289112</c:v>
                </c:pt>
                <c:pt idx="6">
                  <c:v>0.14183302462783831</c:v>
                </c:pt>
                <c:pt idx="7">
                  <c:v>0.34237222005462525</c:v>
                </c:pt>
                <c:pt idx="8">
                  <c:v>0.1633108436422146</c:v>
                </c:pt>
              </c:numCache>
            </c:numRef>
          </c:val>
        </c:ser>
        <c:ser>
          <c:idx val="2"/>
          <c:order val="2"/>
          <c:tx>
            <c:strRef>
              <c:f>CHOCS_Commune_b!$E$120</c:f>
              <c:strCache>
                <c:ptCount val="1"/>
                <c:pt idx="0">
                  <c:v>Pluies diluviennes/inondations</c:v>
                </c:pt>
              </c:strCache>
            </c:strRef>
          </c:tx>
          <c:spPr>
            <a:solidFill>
              <a:srgbClr val="9900CC"/>
            </a:solidFill>
            <a:ln>
              <a:noFill/>
            </a:ln>
            <a:effectLst/>
          </c:spP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CHOCS_Commune_b!$B$121:$B$129</c:f>
              <c:strCache>
                <c:ptCount val="9"/>
                <c:pt idx="0">
                  <c:v>Adjarra</c:v>
                </c:pt>
                <c:pt idx="1">
                  <c:v>Adjohoun</c:v>
                </c:pt>
                <c:pt idx="2">
                  <c:v>Aguégués</c:v>
                </c:pt>
                <c:pt idx="3">
                  <c:v>Akpro-Missérété</c:v>
                </c:pt>
                <c:pt idx="4">
                  <c:v>Avrankou</c:v>
                </c:pt>
                <c:pt idx="5">
                  <c:v>Bonou</c:v>
                </c:pt>
                <c:pt idx="6">
                  <c:v>Dangbo</c:v>
                </c:pt>
                <c:pt idx="7">
                  <c:v>Porto-Novo</c:v>
                </c:pt>
                <c:pt idx="8">
                  <c:v>Sèmè-Kpodji</c:v>
                </c:pt>
              </c:strCache>
            </c:strRef>
          </c:cat>
          <c:val>
            <c:numRef>
              <c:f>CHOCS_Commune_b!$E$121:$E$129</c:f>
              <c:numCache>
                <c:formatCode>0.0%</c:formatCode>
                <c:ptCount val="9"/>
                <c:pt idx="0">
                  <c:v>0</c:v>
                </c:pt>
                <c:pt idx="1">
                  <c:v>0.45917774512149279</c:v>
                </c:pt>
                <c:pt idx="2">
                  <c:v>0.21877438808087998</c:v>
                </c:pt>
                <c:pt idx="3">
                  <c:v>0</c:v>
                </c:pt>
                <c:pt idx="4">
                  <c:v>0</c:v>
                </c:pt>
                <c:pt idx="5">
                  <c:v>4.598089764178856E-2</c:v>
                </c:pt>
                <c:pt idx="6">
                  <c:v>0.12361940042532728</c:v>
                </c:pt>
                <c:pt idx="7">
                  <c:v>2.223956301209528E-2</c:v>
                </c:pt>
                <c:pt idx="8">
                  <c:v>0.14270465751678743</c:v>
                </c:pt>
              </c:numCache>
            </c:numRef>
          </c:val>
        </c:ser>
        <c:ser>
          <c:idx val="3"/>
          <c:order val="3"/>
          <c:tx>
            <c:strRef>
              <c:f>CHOCS_Commune_b!$F$120</c:f>
              <c:strCache>
                <c:ptCount val="1"/>
                <c:pt idx="0">
                  <c:v>Revenu réduit d'un membre du ménage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dLbls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CHOCS_Commune_b!$B$121:$B$129</c:f>
              <c:strCache>
                <c:ptCount val="9"/>
                <c:pt idx="0">
                  <c:v>Adjarra</c:v>
                </c:pt>
                <c:pt idx="1">
                  <c:v>Adjohoun</c:v>
                </c:pt>
                <c:pt idx="2">
                  <c:v>Aguégués</c:v>
                </c:pt>
                <c:pt idx="3">
                  <c:v>Akpro-Missérété</c:v>
                </c:pt>
                <c:pt idx="4">
                  <c:v>Avrankou</c:v>
                </c:pt>
                <c:pt idx="5">
                  <c:v>Bonou</c:v>
                </c:pt>
                <c:pt idx="6">
                  <c:v>Dangbo</c:v>
                </c:pt>
                <c:pt idx="7">
                  <c:v>Porto-Novo</c:v>
                </c:pt>
                <c:pt idx="8">
                  <c:v>Sèmè-Kpodji</c:v>
                </c:pt>
              </c:strCache>
            </c:strRef>
          </c:cat>
          <c:val>
            <c:numRef>
              <c:f>CHOCS_Commune_b!$F$121:$F$129</c:f>
              <c:numCache>
                <c:formatCode>0.0%</c:formatCode>
                <c:ptCount val="9"/>
                <c:pt idx="0">
                  <c:v>9.3375985948948262E-2</c:v>
                </c:pt>
                <c:pt idx="1">
                  <c:v>0</c:v>
                </c:pt>
                <c:pt idx="2">
                  <c:v>2.4308265342319991E-2</c:v>
                </c:pt>
                <c:pt idx="3">
                  <c:v>5.2446548414091868E-2</c:v>
                </c:pt>
                <c:pt idx="4">
                  <c:v>2.0072434136733736E-2</c:v>
                </c:pt>
                <c:pt idx="5">
                  <c:v>4.7248753275293626E-2</c:v>
                </c:pt>
                <c:pt idx="6">
                  <c:v>2.4245958244723431E-2</c:v>
                </c:pt>
                <c:pt idx="7">
                  <c:v>0.27877487319547539</c:v>
                </c:pt>
                <c:pt idx="8">
                  <c:v>0.21624005289192993</c:v>
                </c:pt>
              </c:numCache>
            </c:numRef>
          </c:val>
        </c:ser>
        <c:ser>
          <c:idx val="4"/>
          <c:order val="4"/>
          <c:tx>
            <c:strRef>
              <c:f>CHOCS_Commune_b!$G$120</c:f>
              <c:strCache>
                <c:ptCount val="1"/>
                <c:pt idx="0">
                  <c:v>Pluies tardives/sécheresse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CHOCS_Commune_b!$B$121:$B$129</c:f>
              <c:strCache>
                <c:ptCount val="9"/>
                <c:pt idx="0">
                  <c:v>Adjarra</c:v>
                </c:pt>
                <c:pt idx="1">
                  <c:v>Adjohoun</c:v>
                </c:pt>
                <c:pt idx="2">
                  <c:v>Aguégués</c:v>
                </c:pt>
                <c:pt idx="3">
                  <c:v>Akpro-Missérété</c:v>
                </c:pt>
                <c:pt idx="4">
                  <c:v>Avrankou</c:v>
                </c:pt>
                <c:pt idx="5">
                  <c:v>Bonou</c:v>
                </c:pt>
                <c:pt idx="6">
                  <c:v>Dangbo</c:v>
                </c:pt>
                <c:pt idx="7">
                  <c:v>Porto-Novo</c:v>
                </c:pt>
                <c:pt idx="8">
                  <c:v>Sèmè-Kpodji</c:v>
                </c:pt>
              </c:strCache>
            </c:strRef>
          </c:cat>
          <c:val>
            <c:numRef>
              <c:f>CHOCS_Commune_b!$G$121:$G$129</c:f>
              <c:numCache>
                <c:formatCode>0.0%</c:formatCode>
                <c:ptCount val="9"/>
                <c:pt idx="0">
                  <c:v>2.3343996487237069E-2</c:v>
                </c:pt>
                <c:pt idx="1">
                  <c:v>0</c:v>
                </c:pt>
                <c:pt idx="2">
                  <c:v>4.8616530684639982E-2</c:v>
                </c:pt>
                <c:pt idx="3">
                  <c:v>0</c:v>
                </c:pt>
                <c:pt idx="4">
                  <c:v>2.2542291827599044E-2</c:v>
                </c:pt>
                <c:pt idx="5">
                  <c:v>0.16093314174625992</c:v>
                </c:pt>
                <c:pt idx="6">
                  <c:v>9.2714550318995462E-2</c:v>
                </c:pt>
                <c:pt idx="7">
                  <c:v>0</c:v>
                </c:pt>
                <c:pt idx="8">
                  <c:v>0</c:v>
                </c:pt>
              </c:numCache>
            </c:numRef>
          </c:val>
        </c:ser>
        <c:dLbls/>
        <c:overlap val="100"/>
        <c:axId val="95473024"/>
        <c:axId val="95687808"/>
      </c:barChart>
      <c:catAx>
        <c:axId val="9547302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95687808"/>
        <c:crosses val="autoZero"/>
        <c:auto val="1"/>
        <c:lblAlgn val="ctr"/>
        <c:lblOffset val="100"/>
      </c:catAx>
      <c:valAx>
        <c:axId val="95687808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954730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3.9469216690994589E-2"/>
          <c:y val="0.78195384092917941"/>
          <c:w val="0.90943312034302004"/>
          <c:h val="0.1959231794890377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sz="1400"/>
              <a:t>Chocs au cours des 12 derniers mois - MONO</a:t>
            </a:r>
          </a:p>
        </c:rich>
      </c:tx>
      <c:layout>
        <c:manualLayout>
          <c:xMode val="edge"/>
          <c:yMode val="edge"/>
          <c:x val="0.14253332687108644"/>
          <c:y val="1.7241379310344827E-2"/>
        </c:manualLayout>
      </c:layout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CHOCS_commune!$D$90</c:f>
              <c:strCache>
                <c:ptCount val="1"/>
                <c:pt idx="0">
                  <c:v>Chocs au cours des 12 derniers mois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Pt>
            <c:idx val="0"/>
          </c:dPt>
          <c:dPt>
            <c:idx val="1"/>
          </c:dPt>
          <c:dPt>
            <c:idx val="2"/>
          </c:dPt>
          <c:dPt>
            <c:idx val="6"/>
            <c:spPr>
              <a:solidFill>
                <a:srgbClr val="FF0066"/>
              </a:solidFill>
              <a:ln>
                <a:noFill/>
              </a:ln>
              <a:effectLst/>
            </c:spPr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CHOCS_commune!$C$184:$C$190</c:f>
              <c:strCache>
                <c:ptCount val="7"/>
                <c:pt idx="0">
                  <c:v>Athiémé</c:v>
                </c:pt>
                <c:pt idx="1">
                  <c:v>Bopa</c:v>
                </c:pt>
                <c:pt idx="2">
                  <c:v>Comè</c:v>
                </c:pt>
                <c:pt idx="3">
                  <c:v>Grand-Popo</c:v>
                </c:pt>
                <c:pt idx="4">
                  <c:v>Houéyogbé</c:v>
                </c:pt>
                <c:pt idx="5">
                  <c:v>Lokossa</c:v>
                </c:pt>
                <c:pt idx="6">
                  <c:v>MONO</c:v>
                </c:pt>
              </c:strCache>
            </c:strRef>
          </c:cat>
          <c:val>
            <c:numRef>
              <c:f>CHOCS_commune!$D$184:$D$190</c:f>
              <c:numCache>
                <c:formatCode>0.0%</c:formatCode>
                <c:ptCount val="7"/>
                <c:pt idx="0">
                  <c:v>0.47986093866401885</c:v>
                </c:pt>
                <c:pt idx="1">
                  <c:v>0.66899426554918417</c:v>
                </c:pt>
                <c:pt idx="2">
                  <c:v>0.54303919325405003</c:v>
                </c:pt>
                <c:pt idx="3">
                  <c:v>0.68231998007684669</c:v>
                </c:pt>
                <c:pt idx="4">
                  <c:v>0.48904467946681102</c:v>
                </c:pt>
                <c:pt idx="5">
                  <c:v>0.2845821727019503</c:v>
                </c:pt>
                <c:pt idx="6">
                  <c:v>0.51385960029146549</c:v>
                </c:pt>
              </c:numCache>
            </c:numRef>
          </c:val>
        </c:ser>
        <c:dLbls/>
        <c:gapWidth val="219"/>
        <c:overlap val="-27"/>
        <c:axId val="72186496"/>
        <c:axId val="95719808"/>
      </c:barChart>
      <c:catAx>
        <c:axId val="7218649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95719808"/>
        <c:crosses val="autoZero"/>
        <c:auto val="1"/>
        <c:lblAlgn val="ctr"/>
        <c:lblOffset val="100"/>
      </c:catAx>
      <c:valAx>
        <c:axId val="95719808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2186496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50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6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Chocs au cours des 12 derniers mois - ATLANTIQUE</a:t>
            </a:r>
          </a:p>
        </c:rich>
      </c:tx>
      <c:layout>
        <c:manualLayout>
          <c:xMode val="edge"/>
          <c:yMode val="edge"/>
          <c:x val="0.16497518525777469"/>
          <c:y val="2.5740025740025742E-2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0.12788120166657868"/>
          <c:y val="0.18231544943521741"/>
          <c:w val="0.83844104549052012"/>
          <c:h val="0.49752826567177016"/>
        </c:manualLayout>
      </c:layout>
      <c:barChart>
        <c:barDir val="col"/>
        <c:grouping val="clustered"/>
        <c:ser>
          <c:idx val="0"/>
          <c:order val="0"/>
          <c:tx>
            <c:strRef>
              <c:f>CHOCS_commune!$D$90</c:f>
              <c:strCache>
                <c:ptCount val="1"/>
                <c:pt idx="0">
                  <c:v>Chocs au cours des 12 derniers mois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Pt>
            <c:idx val="1"/>
          </c:dPt>
          <c:dPt>
            <c:idx val="7"/>
          </c:dPt>
          <c:dPt>
            <c:idx val="8"/>
            <c:spPr>
              <a:solidFill>
                <a:srgbClr val="FF0066"/>
              </a:solidFill>
              <a:ln>
                <a:noFill/>
              </a:ln>
              <a:effectLst/>
            </c:spPr>
          </c:dPt>
          <c:cat>
            <c:strRef>
              <c:f>CHOCS_commune!$B$126:$C$134</c:f>
              <c:strCache>
                <c:ptCount val="9"/>
                <c:pt idx="0">
                  <c:v>Abomey-Calavi</c:v>
                </c:pt>
                <c:pt idx="1">
                  <c:v>Allada</c:v>
                </c:pt>
                <c:pt idx="2">
                  <c:v>Kpomassè</c:v>
                </c:pt>
                <c:pt idx="3">
                  <c:v>Ouidah</c:v>
                </c:pt>
                <c:pt idx="4">
                  <c:v>Sô-Ava</c:v>
                </c:pt>
                <c:pt idx="5">
                  <c:v>Toffo</c:v>
                </c:pt>
                <c:pt idx="6">
                  <c:v>Tori-Bossito</c:v>
                </c:pt>
                <c:pt idx="7">
                  <c:v>Zè</c:v>
                </c:pt>
                <c:pt idx="8">
                  <c:v>ATLANTIQUE</c:v>
                </c:pt>
              </c:strCache>
            </c:strRef>
          </c:cat>
          <c:val>
            <c:numRef>
              <c:f>CHOCS_commune!$D$126:$D$134</c:f>
              <c:numCache>
                <c:formatCode>0.0%</c:formatCode>
                <c:ptCount val="9"/>
                <c:pt idx="0">
                  <c:v>0.33374189911066487</c:v>
                </c:pt>
                <c:pt idx="1">
                  <c:v>0.9366244415477345</c:v>
                </c:pt>
                <c:pt idx="2">
                  <c:v>0.46061763743455492</c:v>
                </c:pt>
                <c:pt idx="3">
                  <c:v>0.24749562537495109</c:v>
                </c:pt>
                <c:pt idx="4">
                  <c:v>0.25295922840859225</c:v>
                </c:pt>
                <c:pt idx="5">
                  <c:v>0.80717737397808964</c:v>
                </c:pt>
                <c:pt idx="6">
                  <c:v>0.30000000000000004</c:v>
                </c:pt>
                <c:pt idx="7">
                  <c:v>0.88274377211592558</c:v>
                </c:pt>
                <c:pt idx="8">
                  <c:v>0.45206846733762202</c:v>
                </c:pt>
              </c:numCache>
            </c:numRef>
          </c:val>
        </c:ser>
        <c:dLbls/>
        <c:gapWidth val="219"/>
        <c:overlap val="-27"/>
        <c:axId val="95963008"/>
        <c:axId val="95964544"/>
      </c:barChart>
      <c:catAx>
        <c:axId val="9596300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3000000" spcFirstLastPara="1" vertOverflow="ellipsis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95964544"/>
        <c:crosses val="autoZero"/>
        <c:auto val="1"/>
        <c:lblAlgn val="ctr"/>
        <c:lblOffset val="100"/>
      </c:catAx>
      <c:valAx>
        <c:axId val="95964544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95963008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50000"/>
        </a:schemeClr>
      </a:solidFill>
      <a:round/>
    </a:ln>
    <a:effectLst/>
  </c:spPr>
  <c:txPr>
    <a:bodyPr/>
    <a:lstStyle/>
    <a:p>
      <a:pPr>
        <a:defRPr sz="1050"/>
      </a:pPr>
      <a:endParaRPr lang="fr-FR"/>
    </a:p>
  </c:txPr>
  <c:externalData r:id="rId2"/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sz="1800" u="sng"/>
              <a:t>Principal choc: Communes de ATLANTIQUE</a:t>
            </a:r>
          </a:p>
        </c:rich>
      </c:tx>
      <c:layout>
        <c:manualLayout>
          <c:xMode val="edge"/>
          <c:yMode val="edge"/>
          <c:x val="0.24558931790807106"/>
          <c:y val="4.6137672142950732E-2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0.12788120166657868"/>
          <c:y val="0.13429315812914216"/>
          <c:w val="0.83844104549052012"/>
          <c:h val="0.47190445324182922"/>
        </c:manualLayout>
      </c:layout>
      <c:barChart>
        <c:barDir val="col"/>
        <c:grouping val="stacked"/>
        <c:ser>
          <c:idx val="0"/>
          <c:order val="0"/>
          <c:tx>
            <c:strRef>
              <c:f>CHOCS_Commune_b!$D$169</c:f>
              <c:strCache>
                <c:ptCount val="1"/>
                <c:pt idx="0">
                  <c:v>Maladie sérieuse ou accident d'un membre du ménage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Pt>
            <c:idx val="1"/>
          </c:dPt>
          <c:dPt>
            <c:idx val="7"/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CHOCS_Commune_b!$B$170:$C$177</c:f>
              <c:strCache>
                <c:ptCount val="8"/>
                <c:pt idx="0">
                  <c:v>Abomey-Calavi</c:v>
                </c:pt>
                <c:pt idx="1">
                  <c:v>Allada</c:v>
                </c:pt>
                <c:pt idx="2">
                  <c:v>Kpomassè</c:v>
                </c:pt>
                <c:pt idx="3">
                  <c:v>Ouidah</c:v>
                </c:pt>
                <c:pt idx="4">
                  <c:v>Sô-Ava</c:v>
                </c:pt>
                <c:pt idx="5">
                  <c:v>Toffo</c:v>
                </c:pt>
                <c:pt idx="6">
                  <c:v>Tori-Bossito</c:v>
                </c:pt>
                <c:pt idx="7">
                  <c:v>Zè</c:v>
                </c:pt>
              </c:strCache>
            </c:strRef>
          </c:cat>
          <c:val>
            <c:numRef>
              <c:f>CHOCS_Commune_b!$D$170:$D$177</c:f>
              <c:numCache>
                <c:formatCode>0.0%</c:formatCode>
                <c:ptCount val="8"/>
                <c:pt idx="0">
                  <c:v>0.37812600976974547</c:v>
                </c:pt>
                <c:pt idx="1">
                  <c:v>0.25465810064637728</c:v>
                </c:pt>
                <c:pt idx="2">
                  <c:v>0.54945396485981091</c:v>
                </c:pt>
                <c:pt idx="3">
                  <c:v>0.48936198026088523</c:v>
                </c:pt>
                <c:pt idx="4">
                  <c:v>0.33275563258232244</c:v>
                </c:pt>
                <c:pt idx="5">
                  <c:v>0.23278044880009047</c:v>
                </c:pt>
                <c:pt idx="6">
                  <c:v>0.81742991834329526</c:v>
                </c:pt>
                <c:pt idx="7">
                  <c:v>0.23025473872893715</c:v>
                </c:pt>
              </c:numCache>
            </c:numRef>
          </c:val>
        </c:ser>
        <c:ser>
          <c:idx val="1"/>
          <c:order val="1"/>
          <c:tx>
            <c:strRef>
              <c:f>CHOCS_Commune_b!$E$169</c:f>
              <c:strCache>
                <c:ptCount val="1"/>
                <c:pt idx="0">
                  <c:v>Revenu réduit d'un membre du ménage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CHOCS_Commune_b!$B$170:$C$177</c:f>
              <c:strCache>
                <c:ptCount val="8"/>
                <c:pt idx="0">
                  <c:v>Abomey-Calavi</c:v>
                </c:pt>
                <c:pt idx="1">
                  <c:v>Allada</c:v>
                </c:pt>
                <c:pt idx="2">
                  <c:v>Kpomassè</c:v>
                </c:pt>
                <c:pt idx="3">
                  <c:v>Ouidah</c:v>
                </c:pt>
                <c:pt idx="4">
                  <c:v>Sô-Ava</c:v>
                </c:pt>
                <c:pt idx="5">
                  <c:v>Toffo</c:v>
                </c:pt>
                <c:pt idx="6">
                  <c:v>Tori-Bossito</c:v>
                </c:pt>
                <c:pt idx="7">
                  <c:v>Zè</c:v>
                </c:pt>
              </c:strCache>
            </c:strRef>
          </c:cat>
          <c:val>
            <c:numRef>
              <c:f>CHOCS_Commune_b!$E$170:$E$177</c:f>
              <c:numCache>
                <c:formatCode>0.0%</c:formatCode>
                <c:ptCount val="8"/>
                <c:pt idx="0">
                  <c:v>0.20579025300622197</c:v>
                </c:pt>
                <c:pt idx="1">
                  <c:v>0.18699431178823051</c:v>
                </c:pt>
                <c:pt idx="2">
                  <c:v>4.6101740670160755E-2</c:v>
                </c:pt>
                <c:pt idx="3">
                  <c:v>6.3828118434690009E-2</c:v>
                </c:pt>
                <c:pt idx="4">
                  <c:v>0.19930675909878695</c:v>
                </c:pt>
                <c:pt idx="5">
                  <c:v>0.14333104388563714</c:v>
                </c:pt>
                <c:pt idx="6">
                  <c:v>0</c:v>
                </c:pt>
                <c:pt idx="7">
                  <c:v>8.4046390718289274E-2</c:v>
                </c:pt>
              </c:numCache>
            </c:numRef>
          </c:val>
        </c:ser>
        <c:ser>
          <c:idx val="2"/>
          <c:order val="2"/>
          <c:tx>
            <c:strRef>
              <c:f>CHOCS_Commune_b!$F$169</c:f>
              <c:strCache>
                <c:ptCount val="1"/>
                <c:pt idx="0">
                  <c:v>Pluies diluviennes/inondations</c:v>
                </c:pt>
              </c:strCache>
            </c:strRef>
          </c:tx>
          <c:spPr>
            <a:solidFill>
              <a:srgbClr val="9900CC"/>
            </a:solidFill>
            <a:ln>
              <a:noFill/>
            </a:ln>
            <a:effectLst/>
          </c:spP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CHOCS_Commune_b!$B$170:$C$177</c:f>
              <c:strCache>
                <c:ptCount val="8"/>
                <c:pt idx="0">
                  <c:v>Abomey-Calavi</c:v>
                </c:pt>
                <c:pt idx="1">
                  <c:v>Allada</c:v>
                </c:pt>
                <c:pt idx="2">
                  <c:v>Kpomassè</c:v>
                </c:pt>
                <c:pt idx="3">
                  <c:v>Ouidah</c:v>
                </c:pt>
                <c:pt idx="4">
                  <c:v>Sô-Ava</c:v>
                </c:pt>
                <c:pt idx="5">
                  <c:v>Toffo</c:v>
                </c:pt>
                <c:pt idx="6">
                  <c:v>Tori-Bossito</c:v>
                </c:pt>
                <c:pt idx="7">
                  <c:v>Zè</c:v>
                </c:pt>
              </c:strCache>
            </c:strRef>
          </c:cat>
          <c:val>
            <c:numRef>
              <c:f>CHOCS_Commune_b!$F$170:$F$177</c:f>
              <c:numCache>
                <c:formatCode>0.0%</c:formatCode>
                <c:ptCount val="8"/>
                <c:pt idx="0">
                  <c:v>3.5325794269638667E-3</c:v>
                </c:pt>
                <c:pt idx="1">
                  <c:v>0.15518517020623659</c:v>
                </c:pt>
                <c:pt idx="2">
                  <c:v>0</c:v>
                </c:pt>
                <c:pt idx="3">
                  <c:v>0</c:v>
                </c:pt>
                <c:pt idx="4">
                  <c:v>0.16637781629116122</c:v>
                </c:pt>
                <c:pt idx="5">
                  <c:v>0.28138679022850105</c:v>
                </c:pt>
                <c:pt idx="6">
                  <c:v>0</c:v>
                </c:pt>
                <c:pt idx="7">
                  <c:v>0.3092357838131885</c:v>
                </c:pt>
              </c:numCache>
            </c:numRef>
          </c:val>
        </c:ser>
        <c:ser>
          <c:idx val="3"/>
          <c:order val="3"/>
          <c:tx>
            <c:strRef>
              <c:f>CHOCS_Commune_b!$G$169</c:f>
              <c:strCache>
                <c:ptCount val="1"/>
                <c:pt idx="0">
                  <c:v>Décès d'un autre membre du ménage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dLbls>
            <c:dLbl>
              <c:idx val="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CHOCS_Commune_b!$B$170:$C$177</c:f>
              <c:strCache>
                <c:ptCount val="8"/>
                <c:pt idx="0">
                  <c:v>Abomey-Calavi</c:v>
                </c:pt>
                <c:pt idx="1">
                  <c:v>Allada</c:v>
                </c:pt>
                <c:pt idx="2">
                  <c:v>Kpomassè</c:v>
                </c:pt>
                <c:pt idx="3">
                  <c:v>Ouidah</c:v>
                </c:pt>
                <c:pt idx="4">
                  <c:v>Sô-Ava</c:v>
                </c:pt>
                <c:pt idx="5">
                  <c:v>Toffo</c:v>
                </c:pt>
                <c:pt idx="6">
                  <c:v>Tori-Bossito</c:v>
                </c:pt>
                <c:pt idx="7">
                  <c:v>Zè</c:v>
                </c:pt>
              </c:strCache>
            </c:strRef>
          </c:cat>
          <c:val>
            <c:numRef>
              <c:f>CHOCS_Commune_b!$G$170:$G$177</c:f>
              <c:numCache>
                <c:formatCode>0.0%</c:formatCode>
                <c:ptCount val="8"/>
                <c:pt idx="0">
                  <c:v>0.12634221867068768</c:v>
                </c:pt>
                <c:pt idx="1">
                  <c:v>0.12135327577716315</c:v>
                </c:pt>
                <c:pt idx="2">
                  <c:v>0.25355957368588361</c:v>
                </c:pt>
                <c:pt idx="3">
                  <c:v>0.10850910856513256</c:v>
                </c:pt>
                <c:pt idx="4">
                  <c:v>0</c:v>
                </c:pt>
                <c:pt idx="5">
                  <c:v>7.1665521942818569E-2</c:v>
                </c:pt>
                <c:pt idx="6">
                  <c:v>3.0428346942784169E-2</c:v>
                </c:pt>
                <c:pt idx="7">
                  <c:v>4.032657210760289E-2</c:v>
                </c:pt>
              </c:numCache>
            </c:numRef>
          </c:val>
        </c:ser>
        <c:ser>
          <c:idx val="4"/>
          <c:order val="4"/>
          <c:tx>
            <c:strRef>
              <c:f>CHOCS_Commune_b!$H$169</c:f>
              <c:strCache>
                <c:ptCount val="1"/>
                <c:pt idx="0">
                  <c:v>Augmentation du prix d'achat des produits alimentaires</c:v>
                </c:pt>
              </c:strCache>
            </c:strRef>
          </c:tx>
          <c:spPr>
            <a:solidFill>
              <a:srgbClr val="FF66FF"/>
            </a:solidFill>
            <a:ln>
              <a:noFill/>
            </a:ln>
            <a:effectLst/>
          </c:spP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CHOCS_Commune_b!$B$170:$C$177</c:f>
              <c:strCache>
                <c:ptCount val="8"/>
                <c:pt idx="0">
                  <c:v>Abomey-Calavi</c:v>
                </c:pt>
                <c:pt idx="1">
                  <c:v>Allada</c:v>
                </c:pt>
                <c:pt idx="2">
                  <c:v>Kpomassè</c:v>
                </c:pt>
                <c:pt idx="3">
                  <c:v>Ouidah</c:v>
                </c:pt>
                <c:pt idx="4">
                  <c:v>Sô-Ava</c:v>
                </c:pt>
                <c:pt idx="5">
                  <c:v>Toffo</c:v>
                </c:pt>
                <c:pt idx="6">
                  <c:v>Tori-Bossito</c:v>
                </c:pt>
                <c:pt idx="7">
                  <c:v>Zè</c:v>
                </c:pt>
              </c:strCache>
            </c:strRef>
          </c:cat>
          <c:val>
            <c:numRef>
              <c:f>CHOCS_Commune_b!$H$170:$H$177</c:f>
              <c:numCache>
                <c:formatCode>0.0%</c:formatCode>
                <c:ptCount val="8"/>
                <c:pt idx="0">
                  <c:v>7.0651588539277343E-3</c:v>
                </c:pt>
                <c:pt idx="1">
                  <c:v>3.3831894429073479E-2</c:v>
                </c:pt>
                <c:pt idx="2">
                  <c:v>0</c:v>
                </c:pt>
                <c:pt idx="3">
                  <c:v>0</c:v>
                </c:pt>
                <c:pt idx="4">
                  <c:v>6.759098786828413E-2</c:v>
                </c:pt>
                <c:pt idx="5">
                  <c:v>2.833447805718153E-2</c:v>
                </c:pt>
                <c:pt idx="6">
                  <c:v>0</c:v>
                </c:pt>
                <c:pt idx="7">
                  <c:v>0.15294579277564002</c:v>
                </c:pt>
              </c:numCache>
            </c:numRef>
          </c:val>
        </c:ser>
        <c:ser>
          <c:idx val="5"/>
          <c:order val="5"/>
          <c:tx>
            <c:strRef>
              <c:f>CHOCS_Commune_b!$I$169</c:f>
              <c:strCache>
                <c:ptCount val="1"/>
                <c:pt idx="0">
                  <c:v>Perte/Manque d'emploi d'un membre du ménage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dLbls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CHOCS_Commune_b!$B$170:$C$177</c:f>
              <c:strCache>
                <c:ptCount val="8"/>
                <c:pt idx="0">
                  <c:v>Abomey-Calavi</c:v>
                </c:pt>
                <c:pt idx="1">
                  <c:v>Allada</c:v>
                </c:pt>
                <c:pt idx="2">
                  <c:v>Kpomassè</c:v>
                </c:pt>
                <c:pt idx="3">
                  <c:v>Ouidah</c:v>
                </c:pt>
                <c:pt idx="4">
                  <c:v>Sô-Ava</c:v>
                </c:pt>
                <c:pt idx="5">
                  <c:v>Toffo</c:v>
                </c:pt>
                <c:pt idx="6">
                  <c:v>Tori-Bossito</c:v>
                </c:pt>
                <c:pt idx="7">
                  <c:v>Zè</c:v>
                </c:pt>
              </c:strCache>
            </c:strRef>
          </c:cat>
          <c:val>
            <c:numRef>
              <c:f>CHOCS_Commune_b!$I$170:$I$177</c:f>
              <c:numCache>
                <c:formatCode>0.0%</c:formatCode>
                <c:ptCount val="8"/>
                <c:pt idx="0">
                  <c:v>0.10071351643962316</c:v>
                </c:pt>
                <c:pt idx="1">
                  <c:v>4.3760690674044839E-2</c:v>
                </c:pt>
                <c:pt idx="2">
                  <c:v>0</c:v>
                </c:pt>
                <c:pt idx="3">
                  <c:v>8.9361980260885043E-2</c:v>
                </c:pt>
                <c:pt idx="4">
                  <c:v>3.2928942807625539E-2</c:v>
                </c:pt>
                <c:pt idx="5">
                  <c:v>2.3888507314272851E-2</c:v>
                </c:pt>
                <c:pt idx="6">
                  <c:v>3.0428346942784169E-2</c:v>
                </c:pt>
                <c:pt idx="7">
                  <c:v>1.0081643026900721E-2</c:v>
                </c:pt>
              </c:numCache>
            </c:numRef>
          </c:val>
        </c:ser>
        <c:dLbls/>
        <c:gapWidth val="219"/>
        <c:overlap val="100"/>
        <c:axId val="100555008"/>
        <c:axId val="100581376"/>
      </c:barChart>
      <c:catAx>
        <c:axId val="10055500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3000000" spcFirstLastPara="1" vertOverflow="ellipsis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0581376"/>
        <c:crosses val="autoZero"/>
        <c:auto val="1"/>
        <c:lblAlgn val="ctr"/>
        <c:lblOffset val="100"/>
      </c:catAx>
      <c:valAx>
        <c:axId val="100581376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0555008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6253315020348207E-2"/>
          <c:y val="0.80574098225366864"/>
          <c:w val="0.98361606601927998"/>
          <c:h val="0.17677539672574127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50000"/>
        </a:schemeClr>
      </a:solidFill>
      <a:round/>
    </a:ln>
    <a:effectLst/>
  </c:spPr>
  <c:txPr>
    <a:bodyPr/>
    <a:lstStyle/>
    <a:p>
      <a:pPr>
        <a:defRPr sz="1100"/>
      </a:pPr>
      <a:endParaRPr lang="fr-FR"/>
    </a:p>
  </c:txPr>
  <c:externalData r:id="rId2"/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u="sng" dirty="0" err="1" smtClean="0"/>
              <a:t>Fréquence</a:t>
            </a:r>
            <a:r>
              <a:rPr lang="en-US" sz="1800" u="sng" dirty="0" smtClean="0"/>
              <a:t> </a:t>
            </a:r>
            <a:r>
              <a:rPr lang="en-US" sz="1800" u="sng" dirty="0" err="1" smtClean="0"/>
              <a:t>d'utilisation</a:t>
            </a:r>
            <a:r>
              <a:rPr lang="en-US" sz="1800" u="sng" dirty="0" smtClean="0"/>
              <a:t> </a:t>
            </a:r>
            <a:r>
              <a:rPr lang="en-US" sz="1800" u="sng" dirty="0" err="1" smtClean="0"/>
              <a:t>hebdomadaire</a:t>
            </a:r>
            <a:r>
              <a:rPr lang="en-US" sz="1800" u="sng" dirty="0" smtClean="0"/>
              <a:t> des </a:t>
            </a:r>
            <a:r>
              <a:rPr lang="en-US" sz="1800" u="sng" dirty="0" err="1" smtClean="0"/>
              <a:t>stratégies</a:t>
            </a:r>
            <a:r>
              <a:rPr lang="en-US" sz="1800" u="sng" dirty="0" smtClean="0"/>
              <a:t> </a:t>
            </a:r>
            <a:r>
              <a:rPr lang="en-US" sz="1800" u="sng" dirty="0" err="1" smtClean="0"/>
              <a:t>alimentaires</a:t>
            </a:r>
            <a:endParaRPr lang="en-US" sz="1800" u="sng" dirty="0"/>
          </a:p>
        </c:rich>
      </c:tx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0.54974832761213643"/>
          <c:y val="0.15881103190176943"/>
          <c:w val="0.41318554939095631"/>
          <c:h val="0.67819038393071529"/>
        </c:manualLayout>
      </c:layout>
      <c:barChart>
        <c:barDir val="bar"/>
        <c:grouping val="clustered"/>
        <c:ser>
          <c:idx val="0"/>
          <c:order val="0"/>
          <c:tx>
            <c:strRef>
              <c:f>Strat_alim_1!$C$3</c:f>
              <c:strCache>
                <c:ptCount val="1"/>
                <c:pt idx="0">
                  <c:v>Consommer des aliments moins préférés car moins chers (substitution)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Strat_alim_1!$B$16</c:f>
              <c:strCache>
                <c:ptCount val="1"/>
                <c:pt idx="0">
                  <c:v>Total</c:v>
                </c:pt>
              </c:strCache>
            </c:strRef>
          </c:cat>
          <c:val>
            <c:numRef>
              <c:f>Strat_alim_1!$C$16</c:f>
              <c:numCache>
                <c:formatCode>0.0</c:formatCode>
                <c:ptCount val="1"/>
                <c:pt idx="0">
                  <c:v>2.1899431749216327</c:v>
                </c:pt>
              </c:numCache>
            </c:numRef>
          </c:val>
        </c:ser>
        <c:ser>
          <c:idx val="6"/>
          <c:order val="1"/>
          <c:tx>
            <c:strRef>
              <c:f>Strat_alim_1!$I$3</c:f>
              <c:strCache>
                <c:ptCount val="1"/>
                <c:pt idx="0">
                  <c:v>Diminuer la quantité de nourriture lors des repas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Strat_alim_1!$B$16</c:f>
              <c:strCache>
                <c:ptCount val="1"/>
                <c:pt idx="0">
                  <c:v>Total</c:v>
                </c:pt>
              </c:strCache>
            </c:strRef>
          </c:cat>
          <c:val>
            <c:numRef>
              <c:f>Strat_alim_1!$I$16</c:f>
              <c:numCache>
                <c:formatCode>0.0</c:formatCode>
                <c:ptCount val="1"/>
                <c:pt idx="0">
                  <c:v>1.5801243303720598</c:v>
                </c:pt>
              </c:numCache>
            </c:numRef>
          </c:val>
        </c:ser>
        <c:ser>
          <c:idx val="2"/>
          <c:order val="2"/>
          <c:tx>
            <c:strRef>
              <c:f>Strat_alim_1!$E$3</c:f>
              <c:strCache>
                <c:ptCount val="1"/>
                <c:pt idx="0">
                  <c:v>Réduire le nombre de repas mangé dans une journée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Strat_alim_1!$B$16</c:f>
              <c:strCache>
                <c:ptCount val="1"/>
                <c:pt idx="0">
                  <c:v>Total</c:v>
                </c:pt>
              </c:strCache>
            </c:strRef>
          </c:cat>
          <c:val>
            <c:numRef>
              <c:f>Strat_alim_1!$E$16</c:f>
              <c:numCache>
                <c:formatCode>0.0</c:formatCode>
                <c:ptCount val="1"/>
                <c:pt idx="0">
                  <c:v>1.5003141091340617</c:v>
                </c:pt>
              </c:numCache>
            </c:numRef>
          </c:val>
        </c:ser>
        <c:ser>
          <c:idx val="4"/>
          <c:order val="3"/>
          <c:tx>
            <c:strRef>
              <c:f>Strat_alim_1!$G$3</c:f>
              <c:strCache>
                <c:ptCount val="1"/>
                <c:pt idx="0">
                  <c:v>Réduction des quantités consommées par les adultes/mères au profit des jeunes enfants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Strat_alim_1!$B$16</c:f>
              <c:strCache>
                <c:ptCount val="1"/>
                <c:pt idx="0">
                  <c:v>Total</c:v>
                </c:pt>
              </c:strCache>
            </c:strRef>
          </c:cat>
          <c:val>
            <c:numRef>
              <c:f>Strat_alim_1!$G$16</c:f>
              <c:numCache>
                <c:formatCode>0.0</c:formatCode>
                <c:ptCount val="1"/>
                <c:pt idx="0">
                  <c:v>1.4371452933243838</c:v>
                </c:pt>
              </c:numCache>
            </c:numRef>
          </c:val>
        </c:ser>
        <c:ser>
          <c:idx val="1"/>
          <c:order val="4"/>
          <c:tx>
            <c:strRef>
              <c:f>Strat_alim_1!$D$3</c:f>
              <c:strCache>
                <c:ptCount val="1"/>
                <c:pt idx="0">
                  <c:v>Emprunter des aliments ou dépendre de l'aide des parents ou amis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Strat_alim_1!$B$16</c:f>
              <c:strCache>
                <c:ptCount val="1"/>
                <c:pt idx="0">
                  <c:v>Total</c:v>
                </c:pt>
              </c:strCache>
            </c:strRef>
          </c:cat>
          <c:val>
            <c:numRef>
              <c:f>Strat_alim_1!$D$16</c:f>
              <c:numCache>
                <c:formatCode>0.0</c:formatCode>
                <c:ptCount val="1"/>
                <c:pt idx="0">
                  <c:v>0.52675676340513233</c:v>
                </c:pt>
              </c:numCache>
            </c:numRef>
          </c:val>
        </c:ser>
        <c:ser>
          <c:idx val="3"/>
          <c:order val="5"/>
          <c:tx>
            <c:strRef>
              <c:f>Strat_alim_1!$F$3</c:f>
              <c:strCache>
                <c:ptCount val="1"/>
                <c:pt idx="0">
                  <c:v>Passer une journée entière sans manger 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Strat_alim_1!$B$16</c:f>
              <c:strCache>
                <c:ptCount val="1"/>
                <c:pt idx="0">
                  <c:v>Total</c:v>
                </c:pt>
              </c:strCache>
            </c:strRef>
          </c:cat>
          <c:val>
            <c:numRef>
              <c:f>Strat_alim_1!$F$16</c:f>
              <c:numCache>
                <c:formatCode>0.0</c:formatCode>
                <c:ptCount val="1"/>
                <c:pt idx="0">
                  <c:v>0.47969910426669127</c:v>
                </c:pt>
              </c:numCache>
            </c:numRef>
          </c:val>
        </c:ser>
        <c:ser>
          <c:idx val="5"/>
          <c:order val="6"/>
          <c:tx>
            <c:strRef>
              <c:f>Strat_alim_1!$H$3</c:f>
              <c:strCache>
                <c:ptCount val="1"/>
                <c:pt idx="0">
                  <c:v>Envoyer des membres de la famille manger ailleurs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Strat_alim_1!$B$16</c:f>
              <c:strCache>
                <c:ptCount val="1"/>
                <c:pt idx="0">
                  <c:v>Total</c:v>
                </c:pt>
              </c:strCache>
            </c:strRef>
          </c:cat>
          <c:val>
            <c:numRef>
              <c:f>Strat_alim_1!$H$16</c:f>
              <c:numCache>
                <c:formatCode>0.0</c:formatCode>
                <c:ptCount val="1"/>
                <c:pt idx="0">
                  <c:v>0.17831204793383967</c:v>
                </c:pt>
              </c:numCache>
            </c:numRef>
          </c:val>
        </c:ser>
        <c:dLbls/>
        <c:overlap val="-30"/>
        <c:axId val="100601216"/>
        <c:axId val="100611200"/>
      </c:barChart>
      <c:catAx>
        <c:axId val="100601216"/>
        <c:scaling>
          <c:orientation val="minMax"/>
        </c:scaling>
        <c:delete val="1"/>
        <c:axPos val="l"/>
        <c:numFmt formatCode="General" sourceLinked="1"/>
        <c:majorTickMark val="none"/>
        <c:tickLblPos val="nextTo"/>
        <c:crossAx val="100611200"/>
        <c:crosses val="autoZero"/>
        <c:auto val="1"/>
        <c:lblAlgn val="ctr"/>
        <c:lblOffset val="100"/>
      </c:catAx>
      <c:valAx>
        <c:axId val="100611200"/>
        <c:scaling>
          <c:orientation val="minMax"/>
        </c:scaling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100"/>
                  <a:t>Nombre jours</a:t>
                </a:r>
              </a:p>
            </c:rich>
          </c:tx>
          <c:spPr>
            <a:noFill/>
            <a:ln>
              <a:noFill/>
            </a:ln>
            <a:effectLst/>
          </c:spPr>
        </c:title>
        <c:numFmt formatCode="0.0" sourceLinked="1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06012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"/>
          <c:y val="0.17003930453657093"/>
          <c:w val="0.50738468929891012"/>
          <c:h val="0.73935460181421697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noFill/>
    <a:ln>
      <a:solidFill>
        <a:schemeClr val="bg1">
          <a:lumMod val="65000"/>
        </a:schemeClr>
      </a:solidFill>
    </a:ln>
    <a:effectLst/>
  </c:spPr>
  <c:txPr>
    <a:bodyPr/>
    <a:lstStyle/>
    <a:p>
      <a:pPr>
        <a:defRPr/>
      </a:pPr>
      <a:endParaRPr lang="fr-FR"/>
    </a:p>
  </c:txPr>
  <c:externalData r:id="rId1"/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b="1"/>
              <a:t>Nombre de jours d'utilisation hebdomadaire des stratégies d'adaptation alimentaire (moyenne cumulée)</a:t>
            </a:r>
          </a:p>
        </c:rich>
      </c:tx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6.569253969580767E-2"/>
          <c:y val="9.0899696170974834E-2"/>
          <c:w val="0.91831119772731673"/>
          <c:h val="0.5581135092777344"/>
        </c:manualLayout>
      </c:layout>
      <c:barChart>
        <c:barDir val="col"/>
        <c:grouping val="stacked"/>
        <c:ser>
          <c:idx val="0"/>
          <c:order val="0"/>
          <c:tx>
            <c:strRef>
              <c:f>Strat_alim_1!$C$3</c:f>
              <c:strCache>
                <c:ptCount val="1"/>
                <c:pt idx="0">
                  <c:v>Consommer des aliments moins préférés car moins chers (substitution)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Strat_alim_1!$B$4:$B$16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Strat_alim_1!$C$4:$C$16</c:f>
              <c:numCache>
                <c:formatCode>0.0</c:formatCode>
                <c:ptCount val="13"/>
                <c:pt idx="0">
                  <c:v>1.8153781440264782</c:v>
                </c:pt>
                <c:pt idx="1">
                  <c:v>0.88441457847834926</c:v>
                </c:pt>
                <c:pt idx="2">
                  <c:v>2.5058245319579546</c:v>
                </c:pt>
                <c:pt idx="3">
                  <c:v>1.1521490438677353</c:v>
                </c:pt>
                <c:pt idx="4">
                  <c:v>1.508714502307301</c:v>
                </c:pt>
                <c:pt idx="5">
                  <c:v>2.1955124946993494</c:v>
                </c:pt>
                <c:pt idx="6">
                  <c:v>0.9972342273955942</c:v>
                </c:pt>
                <c:pt idx="7">
                  <c:v>2.2540174795601988</c:v>
                </c:pt>
                <c:pt idx="8">
                  <c:v>2.5607038475124662</c:v>
                </c:pt>
                <c:pt idx="9">
                  <c:v>2.8059012548243802</c:v>
                </c:pt>
                <c:pt idx="10">
                  <c:v>2.2927980541726312</c:v>
                </c:pt>
                <c:pt idx="11">
                  <c:v>3.3847081727191495</c:v>
                </c:pt>
                <c:pt idx="12">
                  <c:v>2.1899431749216327</c:v>
                </c:pt>
              </c:numCache>
            </c:numRef>
          </c:val>
        </c:ser>
        <c:ser>
          <c:idx val="1"/>
          <c:order val="1"/>
          <c:tx>
            <c:strRef>
              <c:f>Strat_alim_1!$D$3</c:f>
              <c:strCache>
                <c:ptCount val="1"/>
                <c:pt idx="0">
                  <c:v>Emprunter des aliments ou dépendre de l'aide des parents ou amis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Strat_alim_1!$B$4:$B$16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Strat_alim_1!$D$4:$D$16</c:f>
              <c:numCache>
                <c:formatCode>0.0</c:formatCode>
                <c:ptCount val="13"/>
                <c:pt idx="0">
                  <c:v>0.24066679565814986</c:v>
                </c:pt>
                <c:pt idx="1">
                  <c:v>0.32994964470606925</c:v>
                </c:pt>
                <c:pt idx="2">
                  <c:v>0.39713553389139977</c:v>
                </c:pt>
                <c:pt idx="3">
                  <c:v>0.27081222859427218</c:v>
                </c:pt>
                <c:pt idx="4">
                  <c:v>0.5748446018847857</c:v>
                </c:pt>
                <c:pt idx="5">
                  <c:v>0.67898426597077843</c:v>
                </c:pt>
                <c:pt idx="6">
                  <c:v>0.32055767249925277</c:v>
                </c:pt>
                <c:pt idx="7">
                  <c:v>0.24969457757729832</c:v>
                </c:pt>
                <c:pt idx="8">
                  <c:v>0.86563660923769847</c:v>
                </c:pt>
                <c:pt idx="9">
                  <c:v>0.59536590044213289</c:v>
                </c:pt>
                <c:pt idx="10">
                  <c:v>0.53799841200910581</c:v>
                </c:pt>
                <c:pt idx="11">
                  <c:v>1.1439127868645229</c:v>
                </c:pt>
                <c:pt idx="12">
                  <c:v>0.52675676340513233</c:v>
                </c:pt>
              </c:numCache>
            </c:numRef>
          </c:val>
        </c:ser>
        <c:ser>
          <c:idx val="2"/>
          <c:order val="2"/>
          <c:tx>
            <c:strRef>
              <c:f>Strat_alim_1!$E$3</c:f>
              <c:strCache>
                <c:ptCount val="1"/>
                <c:pt idx="0">
                  <c:v>Réduire le nombre de repas mangé dans une journée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Strat_alim_1!$B$4:$B$16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Strat_alim_1!$E$4:$E$16</c:f>
              <c:numCache>
                <c:formatCode>0.0</c:formatCode>
                <c:ptCount val="13"/>
                <c:pt idx="0">
                  <c:v>0.42527602474728449</c:v>
                </c:pt>
                <c:pt idx="1">
                  <c:v>0.78214174228135258</c:v>
                </c:pt>
                <c:pt idx="2">
                  <c:v>1.6288390571053202</c:v>
                </c:pt>
                <c:pt idx="3">
                  <c:v>0.71464145704902626</c:v>
                </c:pt>
                <c:pt idx="4">
                  <c:v>1.4097119803336959</c:v>
                </c:pt>
                <c:pt idx="5">
                  <c:v>1.630554750568832</c:v>
                </c:pt>
                <c:pt idx="6">
                  <c:v>0.36945629431156191</c:v>
                </c:pt>
                <c:pt idx="7">
                  <c:v>1.2371957522789296</c:v>
                </c:pt>
                <c:pt idx="8">
                  <c:v>2.2153536994790102</c:v>
                </c:pt>
                <c:pt idx="9">
                  <c:v>2.3562050501639979</c:v>
                </c:pt>
                <c:pt idx="10">
                  <c:v>1.3743784088382938</c:v>
                </c:pt>
                <c:pt idx="11">
                  <c:v>2.2356119243724093</c:v>
                </c:pt>
                <c:pt idx="12">
                  <c:v>1.5003141091340617</c:v>
                </c:pt>
              </c:numCache>
            </c:numRef>
          </c:val>
        </c:ser>
        <c:ser>
          <c:idx val="3"/>
          <c:order val="3"/>
          <c:tx>
            <c:strRef>
              <c:f>Strat_alim_1!$F$3</c:f>
              <c:strCache>
                <c:ptCount val="1"/>
                <c:pt idx="0">
                  <c:v>Passer une journée entière sans manger 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cat>
            <c:strRef>
              <c:f>Strat_alim_1!$B$4:$B$16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Strat_alim_1!$F$4:$F$16</c:f>
              <c:numCache>
                <c:formatCode>0.0</c:formatCode>
                <c:ptCount val="13"/>
                <c:pt idx="0">
                  <c:v>0.11078691159090816</c:v>
                </c:pt>
                <c:pt idx="1">
                  <c:v>0.28545132613589719</c:v>
                </c:pt>
                <c:pt idx="2">
                  <c:v>0.41516705610992255</c:v>
                </c:pt>
                <c:pt idx="3">
                  <c:v>0.20766403460947078</c:v>
                </c:pt>
                <c:pt idx="4">
                  <c:v>0.25060376855547856</c:v>
                </c:pt>
                <c:pt idx="5">
                  <c:v>0.84777475660524393</c:v>
                </c:pt>
                <c:pt idx="6">
                  <c:v>4.3329141856492712E-2</c:v>
                </c:pt>
                <c:pt idx="7">
                  <c:v>0.13964852927356566</c:v>
                </c:pt>
                <c:pt idx="8">
                  <c:v>0.91734017170755011</c:v>
                </c:pt>
                <c:pt idx="9">
                  <c:v>0.48917882279254188</c:v>
                </c:pt>
                <c:pt idx="10">
                  <c:v>0.71952583651707092</c:v>
                </c:pt>
                <c:pt idx="11">
                  <c:v>1.1037000831025916</c:v>
                </c:pt>
                <c:pt idx="12">
                  <c:v>0.47969910426669127</c:v>
                </c:pt>
              </c:numCache>
            </c:numRef>
          </c:val>
        </c:ser>
        <c:ser>
          <c:idx val="4"/>
          <c:order val="4"/>
          <c:tx>
            <c:strRef>
              <c:f>Strat_alim_1!$G$3</c:f>
              <c:strCache>
                <c:ptCount val="1"/>
                <c:pt idx="0">
                  <c:v>Réduction des quantités consommées par les adultes/mères au profit des jeunes enfants</c:v>
                </c:pt>
              </c:strCache>
            </c:strRef>
          </c:tx>
          <c:spPr>
            <a:solidFill>
              <a:srgbClr val="FF0066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Strat_alim_1!$B$4:$B$16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Strat_alim_1!$G$4:$G$16</c:f>
              <c:numCache>
                <c:formatCode>0.0</c:formatCode>
                <c:ptCount val="13"/>
                <c:pt idx="0">
                  <c:v>0.6708265597338251</c:v>
                </c:pt>
                <c:pt idx="1">
                  <c:v>0.86890830398833074</c:v>
                </c:pt>
                <c:pt idx="2">
                  <c:v>1.4935683410108893</c:v>
                </c:pt>
                <c:pt idx="3">
                  <c:v>0.52193971077027768</c:v>
                </c:pt>
                <c:pt idx="4">
                  <c:v>0.82350730363990743</c:v>
                </c:pt>
                <c:pt idx="5">
                  <c:v>1.7231660899243368</c:v>
                </c:pt>
                <c:pt idx="6">
                  <c:v>0.38052912243126419</c:v>
                </c:pt>
                <c:pt idx="7">
                  <c:v>1.0845315289916435</c:v>
                </c:pt>
                <c:pt idx="8">
                  <c:v>2.020064061754598</c:v>
                </c:pt>
                <c:pt idx="9">
                  <c:v>2.4985674830882063</c:v>
                </c:pt>
                <c:pt idx="10">
                  <c:v>1.2344865589452216</c:v>
                </c:pt>
                <c:pt idx="11">
                  <c:v>2.2990038436898979</c:v>
                </c:pt>
                <c:pt idx="12">
                  <c:v>1.4371452933243838</c:v>
                </c:pt>
              </c:numCache>
            </c:numRef>
          </c:val>
        </c:ser>
        <c:ser>
          <c:idx val="5"/>
          <c:order val="5"/>
          <c:tx>
            <c:strRef>
              <c:f>Strat_alim_1!$H$3</c:f>
              <c:strCache>
                <c:ptCount val="1"/>
                <c:pt idx="0">
                  <c:v>Envoyer des membres de la famille manger ailleurs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cat>
            <c:strRef>
              <c:f>Strat_alim_1!$B$4:$B$16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Strat_alim_1!$H$4:$H$16</c:f>
              <c:numCache>
                <c:formatCode>0.0</c:formatCode>
                <c:ptCount val="13"/>
                <c:pt idx="0">
                  <c:v>4.7313870883225327E-2</c:v>
                </c:pt>
                <c:pt idx="1">
                  <c:v>0.14188357328823609</c:v>
                </c:pt>
                <c:pt idx="2">
                  <c:v>7.8506825804803851E-2</c:v>
                </c:pt>
                <c:pt idx="3">
                  <c:v>4.7904854713956502E-2</c:v>
                </c:pt>
                <c:pt idx="4">
                  <c:v>0.16008861171114605</c:v>
                </c:pt>
                <c:pt idx="5">
                  <c:v>0.14533805190048099</c:v>
                </c:pt>
                <c:pt idx="6">
                  <c:v>4.7090860609292691E-2</c:v>
                </c:pt>
                <c:pt idx="7">
                  <c:v>6.0050747110234788E-2</c:v>
                </c:pt>
                <c:pt idx="8">
                  <c:v>0.42902421074481539</c:v>
                </c:pt>
                <c:pt idx="9">
                  <c:v>0.22415588595412658</c:v>
                </c:pt>
                <c:pt idx="10">
                  <c:v>0.1314854090950609</c:v>
                </c:pt>
                <c:pt idx="11">
                  <c:v>0.57963548489119554</c:v>
                </c:pt>
                <c:pt idx="12">
                  <c:v>0.17831204793383967</c:v>
                </c:pt>
              </c:numCache>
            </c:numRef>
          </c:val>
        </c:ser>
        <c:ser>
          <c:idx val="6"/>
          <c:order val="6"/>
          <c:tx>
            <c:strRef>
              <c:f>Strat_alim_1!$I$3</c:f>
              <c:strCache>
                <c:ptCount val="1"/>
                <c:pt idx="0">
                  <c:v>Diminuer la quantité de nourriture lors des repas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Strat_alim_1!$B$4:$B$16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Strat_alim_1!$I$4:$I$16</c:f>
              <c:numCache>
                <c:formatCode>0.0</c:formatCode>
                <c:ptCount val="13"/>
                <c:pt idx="0">
                  <c:v>0.9524135242627001</c:v>
                </c:pt>
                <c:pt idx="1">
                  <c:v>1.1601437499692488</c:v>
                </c:pt>
                <c:pt idx="2">
                  <c:v>1.5541202016555726</c:v>
                </c:pt>
                <c:pt idx="3">
                  <c:v>0.59673295517441771</c:v>
                </c:pt>
                <c:pt idx="4">
                  <c:v>1.1585552847560721</c:v>
                </c:pt>
                <c:pt idx="5">
                  <c:v>1.8432985191408853</c:v>
                </c:pt>
                <c:pt idx="6">
                  <c:v>0.34646076999884656</c:v>
                </c:pt>
                <c:pt idx="7">
                  <c:v>1.054130250916276</c:v>
                </c:pt>
                <c:pt idx="8">
                  <c:v>2.5005099266669082</c:v>
                </c:pt>
                <c:pt idx="9">
                  <c:v>2.8440825904413578</c:v>
                </c:pt>
                <c:pt idx="10">
                  <c:v>0.86713774550098011</c:v>
                </c:pt>
                <c:pt idx="11">
                  <c:v>2.4241312573269544</c:v>
                </c:pt>
                <c:pt idx="12">
                  <c:v>1.5801243303720598</c:v>
                </c:pt>
              </c:numCache>
            </c:numRef>
          </c:val>
        </c:ser>
        <c:dLbls/>
        <c:overlap val="100"/>
        <c:axId val="100691968"/>
        <c:axId val="100693504"/>
      </c:barChart>
      <c:catAx>
        <c:axId val="10069196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0693504"/>
        <c:crosses val="autoZero"/>
        <c:auto val="1"/>
        <c:lblAlgn val="ctr"/>
        <c:lblOffset val="100"/>
      </c:catAx>
      <c:valAx>
        <c:axId val="100693504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600" b="1"/>
                  <a:t>Jours </a:t>
                </a:r>
              </a:p>
            </c:rich>
          </c:tx>
          <c:spPr>
            <a:noFill/>
            <a:ln>
              <a:noFill/>
            </a:ln>
            <a:effectLst/>
          </c:spPr>
        </c:title>
        <c:numFmt formatCode="0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06919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5872238379698851E-3"/>
          <c:y val="0.76148046535965286"/>
          <c:w val="0.99841276868109452"/>
          <c:h val="0.23851953464034703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50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1"/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b="0" i="0" u="sng" baseline="0">
                <a:effectLst/>
              </a:rPr>
              <a:t>Pratiques réalisées par le ménage au cours des 30 derniers jours, par manque de nouriture ou ressources suffisantes pour en acheter et fréquence</a:t>
            </a:r>
            <a:endParaRPr lang="fr-FR" sz="1600" u="sng">
              <a:effectLst/>
            </a:endParaRPr>
          </a:p>
        </c:rich>
      </c:tx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0.40351008844462732"/>
          <c:y val="0.28975660913660056"/>
          <c:w val="0.53628665132325892"/>
          <c:h val="0.64429323374661174"/>
        </c:manualLayout>
      </c:layout>
      <c:barChart>
        <c:barDir val="bar"/>
        <c:grouping val="stacked"/>
        <c:ser>
          <c:idx val="3"/>
          <c:order val="0"/>
          <c:tx>
            <c:strRef>
              <c:f>'Echelle IA'!$C$84</c:f>
              <c:strCache>
                <c:ptCount val="1"/>
                <c:pt idx="0">
                  <c:v>% ménage ayant réalisé cette pratique</c:v>
                </c:pt>
              </c:strCache>
            </c:strRef>
          </c:tx>
          <c:spPr>
            <a:solidFill>
              <a:srgbClr val="FF6699"/>
            </a:solidFill>
            <a:ln>
              <a:noFill/>
            </a:ln>
            <a:effectLst/>
          </c:spPr>
          <c:dLbls>
            <c:numFmt formatCode="0%" sourceLinked="0"/>
            <c:spPr>
              <a:solidFill>
                <a:schemeClr val="bg2"/>
              </a:solidFill>
              <a:ln>
                <a:solidFill>
                  <a:srgbClr val="FF0066"/>
                </a:solidFill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'Echelle IA'!$B$85:$B$102</c:f>
              <c:strCache>
                <c:ptCount val="18"/>
                <c:pt idx="1">
                  <c:v>Se coucher en ayant faim </c:v>
                </c:pt>
                <c:pt idx="3">
                  <c:v>Jeûner toute une journée </c:v>
                </c:pt>
                <c:pt idx="5">
                  <c:v>Ménage reste sans nourriture </c:v>
                </c:pt>
                <c:pt idx="7">
                  <c:v>Diminuer le nombre de repas par jour </c:v>
                </c:pt>
                <c:pt idx="9">
                  <c:v>Diminuer la taille des repas </c:v>
                </c:pt>
                <c:pt idx="11">
                  <c:v>Consommer de la nourriture non désirée</c:v>
                </c:pt>
                <c:pt idx="13">
                  <c:v>Limiter les variétés d'aliments </c:v>
                </c:pt>
                <c:pt idx="15">
                  <c:v>Etre préoccupé </c:v>
                </c:pt>
                <c:pt idx="17">
                  <c:v>Ne pas pouvoir manger les types de nourriture préférée</c:v>
                </c:pt>
              </c:strCache>
            </c:strRef>
          </c:cat>
          <c:val>
            <c:numRef>
              <c:f>'Echelle IA'!$C$85:$C$102</c:f>
              <c:numCache>
                <c:formatCode>0.0%</c:formatCode>
                <c:ptCount val="18"/>
                <c:pt idx="1">
                  <c:v>0.27520097531111559</c:v>
                </c:pt>
                <c:pt idx="3">
                  <c:v>0.28351044192148134</c:v>
                </c:pt>
                <c:pt idx="5">
                  <c:v>0.35360148947066011</c:v>
                </c:pt>
                <c:pt idx="7">
                  <c:v>0.55642675091848615</c:v>
                </c:pt>
                <c:pt idx="9">
                  <c:v>0.5756651486696317</c:v>
                </c:pt>
                <c:pt idx="11">
                  <c:v>0.61259877819419639</c:v>
                </c:pt>
                <c:pt idx="13">
                  <c:v>0.65927123889516059</c:v>
                </c:pt>
                <c:pt idx="15">
                  <c:v>0.67584486027938206</c:v>
                </c:pt>
                <c:pt idx="17">
                  <c:v>0.68131423349339848</c:v>
                </c:pt>
              </c:numCache>
            </c:numRef>
          </c:val>
        </c:ser>
        <c:ser>
          <c:idx val="0"/>
          <c:order val="1"/>
          <c:tx>
            <c:strRef>
              <c:f>'Echelle IA'!$D$84</c:f>
              <c:strCache>
                <c:ptCount val="1"/>
                <c:pt idx="0">
                  <c:v>Rarement (une ou deux fois ces quatre dernières semaines)</c:v>
                </c:pt>
              </c:strCache>
            </c:strRef>
          </c:tx>
          <c:spPr>
            <a:solidFill>
              <a:srgbClr val="5B9BD5">
                <a:lumMod val="40000"/>
                <a:lumOff val="60000"/>
              </a:srgbClr>
            </a:solidFill>
            <a:ln>
              <a:noFill/>
            </a:ln>
            <a:effectLst/>
          </c:spPr>
          <c:cat>
            <c:strRef>
              <c:f>'Echelle IA'!$B$85:$B$102</c:f>
              <c:strCache>
                <c:ptCount val="18"/>
                <c:pt idx="1">
                  <c:v>Se coucher en ayant faim </c:v>
                </c:pt>
                <c:pt idx="3">
                  <c:v>Jeûner toute une journée </c:v>
                </c:pt>
                <c:pt idx="5">
                  <c:v>Ménage reste sans nourriture </c:v>
                </c:pt>
                <c:pt idx="7">
                  <c:v>Diminuer le nombre de repas par jour </c:v>
                </c:pt>
                <c:pt idx="9">
                  <c:v>Diminuer la taille des repas </c:v>
                </c:pt>
                <c:pt idx="11">
                  <c:v>Consommer de la nourriture non désirée</c:v>
                </c:pt>
                <c:pt idx="13">
                  <c:v>Limiter les variétés d'aliments </c:v>
                </c:pt>
                <c:pt idx="15">
                  <c:v>Etre préoccupé </c:v>
                </c:pt>
                <c:pt idx="17">
                  <c:v>Ne pas pouvoir manger les types de nourriture préférée</c:v>
                </c:pt>
              </c:strCache>
            </c:strRef>
          </c:cat>
          <c:val>
            <c:numRef>
              <c:f>'Echelle IA'!$D$85:$D$101</c:f>
              <c:numCache>
                <c:formatCode>General</c:formatCode>
                <c:ptCount val="17"/>
                <c:pt idx="0" formatCode="0.0%">
                  <c:v>0.46630059972742816</c:v>
                </c:pt>
                <c:pt idx="2" formatCode="0.0%">
                  <c:v>0.44013218087275185</c:v>
                </c:pt>
                <c:pt idx="4" formatCode="0.0%">
                  <c:v>0.42389193475602094</c:v>
                </c:pt>
                <c:pt idx="6" formatCode="0.0%">
                  <c:v>0.35832520362954673</c:v>
                </c:pt>
                <c:pt idx="8" formatCode="0.0%">
                  <c:v>0.34121698632874853</c:v>
                </c:pt>
                <c:pt idx="10" formatCode="0.0%">
                  <c:v>0.33574491876330492</c:v>
                </c:pt>
                <c:pt idx="12" formatCode="0.0%">
                  <c:v>0.3068903503163905</c:v>
                </c:pt>
                <c:pt idx="14" formatCode="0.0%">
                  <c:v>0.31099656353141103</c:v>
                </c:pt>
                <c:pt idx="16" formatCode="0.0%">
                  <c:v>0.29663313856823931</c:v>
                </c:pt>
              </c:numCache>
            </c:numRef>
          </c:val>
        </c:ser>
        <c:ser>
          <c:idx val="1"/>
          <c:order val="2"/>
          <c:tx>
            <c:strRef>
              <c:f>'Echelle IA'!$E$84</c:f>
              <c:strCache>
                <c:ptCount val="1"/>
                <c:pt idx="0">
                  <c:v>Parfois (trois à 10 fois ces quatre dernières semaines)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strRef>
              <c:f>'Echelle IA'!$B$85:$B$102</c:f>
              <c:strCache>
                <c:ptCount val="18"/>
                <c:pt idx="1">
                  <c:v>Se coucher en ayant faim </c:v>
                </c:pt>
                <c:pt idx="3">
                  <c:v>Jeûner toute une journée </c:v>
                </c:pt>
                <c:pt idx="5">
                  <c:v>Ménage reste sans nourriture </c:v>
                </c:pt>
                <c:pt idx="7">
                  <c:v>Diminuer le nombre de repas par jour </c:v>
                </c:pt>
                <c:pt idx="9">
                  <c:v>Diminuer la taille des repas </c:v>
                </c:pt>
                <c:pt idx="11">
                  <c:v>Consommer de la nourriture non désirée</c:v>
                </c:pt>
                <c:pt idx="13">
                  <c:v>Limiter les variétés d'aliments </c:v>
                </c:pt>
                <c:pt idx="15">
                  <c:v>Etre préoccupé </c:v>
                </c:pt>
                <c:pt idx="17">
                  <c:v>Ne pas pouvoir manger les types de nourriture préférée</c:v>
                </c:pt>
              </c:strCache>
            </c:strRef>
          </c:cat>
          <c:val>
            <c:numRef>
              <c:f>'Echelle IA'!$E$85:$E$101</c:f>
              <c:numCache>
                <c:formatCode>General</c:formatCode>
                <c:ptCount val="17"/>
                <c:pt idx="0" formatCode="0.0%">
                  <c:v>0.40098038900147998</c:v>
                </c:pt>
                <c:pt idx="2" formatCode="0.0%">
                  <c:v>0.41326659210460731</c:v>
                </c:pt>
                <c:pt idx="4" formatCode="0.0%">
                  <c:v>0.42190603945794847</c:v>
                </c:pt>
                <c:pt idx="6" formatCode="0.0%">
                  <c:v>0.45562872936330917</c:v>
                </c:pt>
                <c:pt idx="8" formatCode="0.0%">
                  <c:v>0.46633955152640433</c:v>
                </c:pt>
                <c:pt idx="10" formatCode="0.0%">
                  <c:v>0.46340062778405844</c:v>
                </c:pt>
                <c:pt idx="12" formatCode="0.0%">
                  <c:v>0.44352285775718242</c:v>
                </c:pt>
                <c:pt idx="14" formatCode="0.0%">
                  <c:v>0.42117395091095655</c:v>
                </c:pt>
                <c:pt idx="16" formatCode="0.0%">
                  <c:v>0.47068898873072385</c:v>
                </c:pt>
              </c:numCache>
            </c:numRef>
          </c:val>
        </c:ser>
        <c:ser>
          <c:idx val="2"/>
          <c:order val="3"/>
          <c:tx>
            <c:strRef>
              <c:f>'Echelle IA'!$F$84</c:f>
              <c:strCache>
                <c:ptCount val="1"/>
                <c:pt idx="0">
                  <c:v>Souvent (plus de 10 fois ces quatre dernières semaines)</c:v>
                </c:pt>
              </c:strCache>
            </c:strRef>
          </c:tx>
          <c:spPr>
            <a:solidFill>
              <a:srgbClr val="4472C4">
                <a:lumMod val="50000"/>
              </a:srgbClr>
            </a:solidFill>
            <a:ln>
              <a:noFill/>
            </a:ln>
            <a:effectLst/>
          </c:spPr>
          <c:cat>
            <c:strRef>
              <c:f>'Echelle IA'!$B$85:$B$102</c:f>
              <c:strCache>
                <c:ptCount val="18"/>
                <c:pt idx="1">
                  <c:v>Se coucher en ayant faim </c:v>
                </c:pt>
                <c:pt idx="3">
                  <c:v>Jeûner toute une journée </c:v>
                </c:pt>
                <c:pt idx="5">
                  <c:v>Ménage reste sans nourriture </c:v>
                </c:pt>
                <c:pt idx="7">
                  <c:v>Diminuer le nombre de repas par jour </c:v>
                </c:pt>
                <c:pt idx="9">
                  <c:v>Diminuer la taille des repas </c:v>
                </c:pt>
                <c:pt idx="11">
                  <c:v>Consommer de la nourriture non désirée</c:v>
                </c:pt>
                <c:pt idx="13">
                  <c:v>Limiter les variétés d'aliments </c:v>
                </c:pt>
                <c:pt idx="15">
                  <c:v>Etre préoccupé </c:v>
                </c:pt>
                <c:pt idx="17">
                  <c:v>Ne pas pouvoir manger les types de nourriture préférée</c:v>
                </c:pt>
              </c:strCache>
            </c:strRef>
          </c:cat>
          <c:val>
            <c:numRef>
              <c:f>'Echelle IA'!$F$85:$F$101</c:f>
              <c:numCache>
                <c:formatCode>General</c:formatCode>
                <c:ptCount val="17"/>
                <c:pt idx="0" formatCode="0.0%">
                  <c:v>0.13271901127108945</c:v>
                </c:pt>
                <c:pt idx="2" formatCode="0.0%">
                  <c:v>0.14660122702263784</c:v>
                </c:pt>
                <c:pt idx="4" formatCode="0.0%">
                  <c:v>0.15420202578601733</c:v>
                </c:pt>
                <c:pt idx="6" formatCode="0.0%">
                  <c:v>0.18604606700713594</c:v>
                </c:pt>
                <c:pt idx="8" formatCode="0.0%">
                  <c:v>0.19244346214484598</c:v>
                </c:pt>
                <c:pt idx="10" formatCode="0.0%">
                  <c:v>0.2008544534526373</c:v>
                </c:pt>
                <c:pt idx="12" formatCode="0.0%">
                  <c:v>0.24958679192642882</c:v>
                </c:pt>
                <c:pt idx="14" formatCode="0.0%">
                  <c:v>0.26782948555763564</c:v>
                </c:pt>
                <c:pt idx="16" formatCode="0.0%">
                  <c:v>0.23267787270103441</c:v>
                </c:pt>
              </c:numCache>
            </c:numRef>
          </c:val>
        </c:ser>
        <c:dLbls/>
        <c:overlap val="100"/>
        <c:axId val="165165696"/>
        <c:axId val="165183872"/>
      </c:barChart>
      <c:catAx>
        <c:axId val="165165696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65183872"/>
        <c:crosses val="autoZero"/>
        <c:auto val="1"/>
        <c:lblAlgn val="r"/>
        <c:lblOffset val="100"/>
      </c:catAx>
      <c:valAx>
        <c:axId val="165183872"/>
        <c:scaling>
          <c:orientation val="minMax"/>
          <c:max val="1"/>
        </c:scaling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651656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6.1630958507581546E-2"/>
          <c:y val="0.12928865058964348"/>
          <c:w val="0.91424005370782357"/>
          <c:h val="8.8834406474164754E-2"/>
        </c:manualLayout>
      </c:layout>
      <c:spPr>
        <a:noFill/>
        <a:ln>
          <a:solidFill>
            <a:schemeClr val="tx1">
              <a:lumMod val="65000"/>
              <a:lumOff val="35000"/>
            </a:schemeClr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u="sng" dirty="0" err="1" smtClean="0"/>
              <a:t>Pratiques</a:t>
            </a:r>
            <a:r>
              <a:rPr lang="en-US" sz="1800" u="sng" dirty="0" smtClean="0"/>
              <a:t> </a:t>
            </a:r>
            <a:r>
              <a:rPr lang="en-US" sz="1800" u="sng" dirty="0" err="1" smtClean="0"/>
              <a:t>utilisées</a:t>
            </a:r>
            <a:r>
              <a:rPr lang="en-US" sz="1800" u="sng" dirty="0" smtClean="0"/>
              <a:t> </a:t>
            </a:r>
            <a:r>
              <a:rPr lang="en-US" sz="1800" u="sng" dirty="0"/>
              <a:t>au </a:t>
            </a:r>
            <a:r>
              <a:rPr lang="en-US" sz="1800" u="sng" dirty="0" err="1"/>
              <a:t>cours</a:t>
            </a:r>
            <a:r>
              <a:rPr lang="en-US" sz="1800" u="sng" dirty="0"/>
              <a:t> des 30 </a:t>
            </a:r>
            <a:r>
              <a:rPr lang="en-US" sz="1800" u="sng" dirty="0" err="1"/>
              <a:t>derniers</a:t>
            </a:r>
            <a:r>
              <a:rPr lang="en-US" sz="1800" u="sng" dirty="0"/>
              <a:t> </a:t>
            </a:r>
            <a:r>
              <a:rPr lang="en-US" sz="1800" u="sng" dirty="0" err="1"/>
              <a:t>jours</a:t>
            </a:r>
            <a:r>
              <a:rPr lang="en-US" sz="1800" u="sng" dirty="0"/>
              <a:t> par </a:t>
            </a:r>
            <a:r>
              <a:rPr lang="en-US" sz="1800" u="sng" dirty="0" err="1"/>
              <a:t>département</a:t>
            </a:r>
            <a:endParaRPr lang="en-US" sz="1800" u="sng" dirty="0"/>
          </a:p>
        </c:rich>
      </c:tx>
      <c:layout>
        <c:manualLayout>
          <c:xMode val="edge"/>
          <c:yMode val="edge"/>
          <c:x val="0.16015179488570977"/>
          <c:y val="2.2288461440961711E-2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0.11175582634534698"/>
          <c:y val="0.10945506564273644"/>
          <c:w val="0.86364026228438795"/>
          <c:h val="0.47642454078554447"/>
        </c:manualLayout>
      </c:layout>
      <c:barChart>
        <c:barDir val="col"/>
        <c:grouping val="stacked"/>
        <c:ser>
          <c:idx val="0"/>
          <c:order val="0"/>
          <c:tx>
            <c:strRef>
              <c:f>CONSO!$D$243</c:f>
              <c:strCache>
                <c:ptCount val="1"/>
                <c:pt idx="0">
                  <c:v>Etre préoccupé car pas assez de nourriture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strRef>
              <c:f>CONSO!$C$244:$C$255</c:f>
              <c:strCache>
                <c:ptCount val="12"/>
                <c:pt idx="0">
                  <c:v>Zou</c:v>
                </c:pt>
                <c:pt idx="1">
                  <c:v>Mono</c:v>
                </c:pt>
                <c:pt idx="2">
                  <c:v>Couffo</c:v>
                </c:pt>
                <c:pt idx="3">
                  <c:v>Ouémé</c:v>
                </c:pt>
                <c:pt idx="4">
                  <c:v>Atlantique</c:v>
                </c:pt>
                <c:pt idx="5">
                  <c:v>Plateau</c:v>
                </c:pt>
                <c:pt idx="6">
                  <c:v>Littoral</c:v>
                </c:pt>
                <c:pt idx="7">
                  <c:v>Collines</c:v>
                </c:pt>
                <c:pt idx="8">
                  <c:v>Atacora</c:v>
                </c:pt>
                <c:pt idx="9">
                  <c:v>Alibori</c:v>
                </c:pt>
                <c:pt idx="10">
                  <c:v>Donga</c:v>
                </c:pt>
                <c:pt idx="11">
                  <c:v>Borgou</c:v>
                </c:pt>
              </c:strCache>
            </c:strRef>
          </c:cat>
          <c:val>
            <c:numRef>
              <c:f>CONSO!$D$244:$D$255</c:f>
              <c:numCache>
                <c:formatCode>0.0%</c:formatCode>
                <c:ptCount val="12"/>
                <c:pt idx="0">
                  <c:v>0.83829882241434572</c:v>
                </c:pt>
                <c:pt idx="1">
                  <c:v>0.76295014055149968</c:v>
                </c:pt>
                <c:pt idx="2">
                  <c:v>0.74635560160000813</c:v>
                </c:pt>
                <c:pt idx="3">
                  <c:v>0.8049925263598855</c:v>
                </c:pt>
                <c:pt idx="4">
                  <c:v>0.7408927737253187</c:v>
                </c:pt>
                <c:pt idx="5">
                  <c:v>0.70125286062385495</c:v>
                </c:pt>
                <c:pt idx="6">
                  <c:v>0.73442345644206808</c:v>
                </c:pt>
                <c:pt idx="7">
                  <c:v>0.60787771812641744</c:v>
                </c:pt>
                <c:pt idx="8">
                  <c:v>0.46653840552754672</c:v>
                </c:pt>
                <c:pt idx="9">
                  <c:v>0.56788319824062861</c:v>
                </c:pt>
                <c:pt idx="10">
                  <c:v>0.39058306327965464</c:v>
                </c:pt>
                <c:pt idx="11">
                  <c:v>0.3718531435763861</c:v>
                </c:pt>
              </c:numCache>
            </c:numRef>
          </c:val>
        </c:ser>
        <c:ser>
          <c:idx val="1"/>
          <c:order val="1"/>
          <c:tx>
            <c:strRef>
              <c:f>CONSO!$E$243</c:f>
              <c:strCache>
                <c:ptCount val="1"/>
                <c:pt idx="0">
                  <c:v>Pas pouvoir manger les types de nourriture habituelles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CONSO!$C$244:$C$255</c:f>
              <c:strCache>
                <c:ptCount val="12"/>
                <c:pt idx="0">
                  <c:v>Zou</c:v>
                </c:pt>
                <c:pt idx="1">
                  <c:v>Mono</c:v>
                </c:pt>
                <c:pt idx="2">
                  <c:v>Couffo</c:v>
                </c:pt>
                <c:pt idx="3">
                  <c:v>Ouémé</c:v>
                </c:pt>
                <c:pt idx="4">
                  <c:v>Atlantique</c:v>
                </c:pt>
                <c:pt idx="5">
                  <c:v>Plateau</c:v>
                </c:pt>
                <c:pt idx="6">
                  <c:v>Littoral</c:v>
                </c:pt>
                <c:pt idx="7">
                  <c:v>Collines</c:v>
                </c:pt>
                <c:pt idx="8">
                  <c:v>Atacora</c:v>
                </c:pt>
                <c:pt idx="9">
                  <c:v>Alibori</c:v>
                </c:pt>
                <c:pt idx="10">
                  <c:v>Donga</c:v>
                </c:pt>
                <c:pt idx="11">
                  <c:v>Borgou</c:v>
                </c:pt>
              </c:strCache>
            </c:strRef>
          </c:cat>
          <c:val>
            <c:numRef>
              <c:f>CONSO!$E$244:$E$255</c:f>
              <c:numCache>
                <c:formatCode>0.0%</c:formatCode>
                <c:ptCount val="12"/>
                <c:pt idx="0">
                  <c:v>0.8522455150343462</c:v>
                </c:pt>
                <c:pt idx="1">
                  <c:v>0.78589518360750044</c:v>
                </c:pt>
                <c:pt idx="2">
                  <c:v>0.73623887061351756</c:v>
                </c:pt>
                <c:pt idx="3">
                  <c:v>0.8154004639074045</c:v>
                </c:pt>
                <c:pt idx="4">
                  <c:v>0.7389849528787078</c:v>
                </c:pt>
                <c:pt idx="5">
                  <c:v>0.62092207514135034</c:v>
                </c:pt>
                <c:pt idx="6">
                  <c:v>0.77483319236914194</c:v>
                </c:pt>
                <c:pt idx="7">
                  <c:v>0.57647779928379261</c:v>
                </c:pt>
                <c:pt idx="8">
                  <c:v>0.47725472962258925</c:v>
                </c:pt>
                <c:pt idx="9">
                  <c:v>0.64617547652191454</c:v>
                </c:pt>
                <c:pt idx="10">
                  <c:v>0.45845069110088138</c:v>
                </c:pt>
                <c:pt idx="11">
                  <c:v>0.35008166865801832</c:v>
                </c:pt>
              </c:numCache>
            </c:numRef>
          </c:val>
        </c:ser>
        <c:ser>
          <c:idx val="2"/>
          <c:order val="2"/>
          <c:tx>
            <c:strRef>
              <c:f>CONSO!$F$243</c:f>
              <c:strCache>
                <c:ptCount val="1"/>
                <c:pt idx="0">
                  <c:v>Limiter les variétés d'aliments </c:v>
                </c:pt>
              </c:strCache>
            </c:strRef>
          </c:tx>
          <c:spPr>
            <a:solidFill>
              <a:srgbClr val="FF66FF"/>
            </a:solidFill>
            <a:ln>
              <a:noFill/>
            </a:ln>
            <a:effectLst/>
          </c:spPr>
          <c:cat>
            <c:strRef>
              <c:f>CONSO!$C$244:$C$255</c:f>
              <c:strCache>
                <c:ptCount val="12"/>
                <c:pt idx="0">
                  <c:v>Zou</c:v>
                </c:pt>
                <c:pt idx="1">
                  <c:v>Mono</c:v>
                </c:pt>
                <c:pt idx="2">
                  <c:v>Couffo</c:v>
                </c:pt>
                <c:pt idx="3">
                  <c:v>Ouémé</c:v>
                </c:pt>
                <c:pt idx="4">
                  <c:v>Atlantique</c:v>
                </c:pt>
                <c:pt idx="5">
                  <c:v>Plateau</c:v>
                </c:pt>
                <c:pt idx="6">
                  <c:v>Littoral</c:v>
                </c:pt>
                <c:pt idx="7">
                  <c:v>Collines</c:v>
                </c:pt>
                <c:pt idx="8">
                  <c:v>Atacora</c:v>
                </c:pt>
                <c:pt idx="9">
                  <c:v>Alibori</c:v>
                </c:pt>
                <c:pt idx="10">
                  <c:v>Donga</c:v>
                </c:pt>
                <c:pt idx="11">
                  <c:v>Borgou</c:v>
                </c:pt>
              </c:strCache>
            </c:strRef>
          </c:cat>
          <c:val>
            <c:numRef>
              <c:f>CONSO!$F$244:$F$255</c:f>
              <c:numCache>
                <c:formatCode>0.0%</c:formatCode>
                <c:ptCount val="12"/>
                <c:pt idx="0">
                  <c:v>0.84039945358062562</c:v>
                </c:pt>
                <c:pt idx="1">
                  <c:v>0.79628877332689707</c:v>
                </c:pt>
                <c:pt idx="2">
                  <c:v>0.73826174489476504</c:v>
                </c:pt>
                <c:pt idx="3">
                  <c:v>0.80030421559707943</c:v>
                </c:pt>
                <c:pt idx="4">
                  <c:v>0.71184287040116478</c:v>
                </c:pt>
                <c:pt idx="5">
                  <c:v>0.64869272720849491</c:v>
                </c:pt>
                <c:pt idx="6">
                  <c:v>0.76853679165492328</c:v>
                </c:pt>
                <c:pt idx="7">
                  <c:v>0.55552388561855903</c:v>
                </c:pt>
                <c:pt idx="8">
                  <c:v>0.43877708622087602</c:v>
                </c:pt>
                <c:pt idx="9">
                  <c:v>0.56289174437449496</c:v>
                </c:pt>
                <c:pt idx="10">
                  <c:v>0.36898985587341016</c:v>
                </c:pt>
                <c:pt idx="11">
                  <c:v>0.3019564725227199</c:v>
                </c:pt>
              </c:numCache>
            </c:numRef>
          </c:val>
        </c:ser>
        <c:ser>
          <c:idx val="3"/>
          <c:order val="3"/>
          <c:tx>
            <c:strRef>
              <c:f>CONSO!$G$243</c:f>
              <c:strCache>
                <c:ptCount val="1"/>
                <c:pt idx="0">
                  <c:v>Consommer de la nourriture non désirée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cat>
            <c:strRef>
              <c:f>CONSO!$C$244:$C$255</c:f>
              <c:strCache>
                <c:ptCount val="12"/>
                <c:pt idx="0">
                  <c:v>Zou</c:v>
                </c:pt>
                <c:pt idx="1">
                  <c:v>Mono</c:v>
                </c:pt>
                <c:pt idx="2">
                  <c:v>Couffo</c:v>
                </c:pt>
                <c:pt idx="3">
                  <c:v>Ouémé</c:v>
                </c:pt>
                <c:pt idx="4">
                  <c:v>Atlantique</c:v>
                </c:pt>
                <c:pt idx="5">
                  <c:v>Plateau</c:v>
                </c:pt>
                <c:pt idx="6">
                  <c:v>Littoral</c:v>
                </c:pt>
                <c:pt idx="7">
                  <c:v>Collines</c:v>
                </c:pt>
                <c:pt idx="8">
                  <c:v>Atacora</c:v>
                </c:pt>
                <c:pt idx="9">
                  <c:v>Alibori</c:v>
                </c:pt>
                <c:pt idx="10">
                  <c:v>Donga</c:v>
                </c:pt>
                <c:pt idx="11">
                  <c:v>Borgou</c:v>
                </c:pt>
              </c:strCache>
            </c:strRef>
          </c:cat>
          <c:val>
            <c:numRef>
              <c:f>CONSO!$G$244:$G$255</c:f>
              <c:numCache>
                <c:formatCode>0.0%</c:formatCode>
                <c:ptCount val="12"/>
                <c:pt idx="0">
                  <c:v>0.83807723666976253</c:v>
                </c:pt>
                <c:pt idx="1">
                  <c:v>0.77560976855268193</c:v>
                </c:pt>
                <c:pt idx="2">
                  <c:v>0.70888418456229574</c:v>
                </c:pt>
                <c:pt idx="3">
                  <c:v>0.78087217674581721</c:v>
                </c:pt>
                <c:pt idx="4">
                  <c:v>0.64505608549244176</c:v>
                </c:pt>
                <c:pt idx="5">
                  <c:v>0.52849357996736468</c:v>
                </c:pt>
                <c:pt idx="6">
                  <c:v>0.67836669485951062</c:v>
                </c:pt>
                <c:pt idx="7">
                  <c:v>0.43980617641705416</c:v>
                </c:pt>
                <c:pt idx="8">
                  <c:v>0.40419718120056841</c:v>
                </c:pt>
                <c:pt idx="9">
                  <c:v>0.51679258178130782</c:v>
                </c:pt>
                <c:pt idx="10">
                  <c:v>0.37581618035500369</c:v>
                </c:pt>
                <c:pt idx="11">
                  <c:v>0.29252772323814286</c:v>
                </c:pt>
              </c:numCache>
            </c:numRef>
          </c:val>
        </c:ser>
        <c:ser>
          <c:idx val="4"/>
          <c:order val="4"/>
          <c:tx>
            <c:strRef>
              <c:f>CONSO!$H$243</c:f>
              <c:strCache>
                <c:ptCount val="1"/>
                <c:pt idx="0">
                  <c:v>Diminuer la taille des repas par jour 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cat>
            <c:strRef>
              <c:f>CONSO!$C$244:$C$255</c:f>
              <c:strCache>
                <c:ptCount val="12"/>
                <c:pt idx="0">
                  <c:v>Zou</c:v>
                </c:pt>
                <c:pt idx="1">
                  <c:v>Mono</c:v>
                </c:pt>
                <c:pt idx="2">
                  <c:v>Couffo</c:v>
                </c:pt>
                <c:pt idx="3">
                  <c:v>Ouémé</c:v>
                </c:pt>
                <c:pt idx="4">
                  <c:v>Atlantique</c:v>
                </c:pt>
                <c:pt idx="5">
                  <c:v>Plateau</c:v>
                </c:pt>
                <c:pt idx="6">
                  <c:v>Littoral</c:v>
                </c:pt>
                <c:pt idx="7">
                  <c:v>Collines</c:v>
                </c:pt>
                <c:pt idx="8">
                  <c:v>Atacora</c:v>
                </c:pt>
                <c:pt idx="9">
                  <c:v>Alibori</c:v>
                </c:pt>
                <c:pt idx="10">
                  <c:v>Donga</c:v>
                </c:pt>
                <c:pt idx="11">
                  <c:v>Borgou</c:v>
                </c:pt>
              </c:strCache>
            </c:strRef>
          </c:cat>
          <c:val>
            <c:numRef>
              <c:f>CONSO!$H$244:$H$255</c:f>
              <c:numCache>
                <c:formatCode>0.0%</c:formatCode>
                <c:ptCount val="12"/>
                <c:pt idx="0">
                  <c:v>0.82708641456508836</c:v>
                </c:pt>
                <c:pt idx="1">
                  <c:v>0.76638193028473478</c:v>
                </c:pt>
                <c:pt idx="2">
                  <c:v>0.72044952575008481</c:v>
                </c:pt>
                <c:pt idx="3">
                  <c:v>0.7654823581934066</c:v>
                </c:pt>
                <c:pt idx="4">
                  <c:v>0.56572324826221232</c:v>
                </c:pt>
                <c:pt idx="5">
                  <c:v>0.53154753719242198</c:v>
                </c:pt>
                <c:pt idx="6">
                  <c:v>0.56108448454093351</c:v>
                </c:pt>
                <c:pt idx="7">
                  <c:v>0.49715843526856812</c:v>
                </c:pt>
                <c:pt idx="8">
                  <c:v>0.4143934621032862</c:v>
                </c:pt>
                <c:pt idx="9">
                  <c:v>0.36451995212340649</c:v>
                </c:pt>
                <c:pt idx="10">
                  <c:v>0.31328455343120737</c:v>
                </c:pt>
                <c:pt idx="11">
                  <c:v>0.24982900508535974</c:v>
                </c:pt>
              </c:numCache>
            </c:numRef>
          </c:val>
        </c:ser>
        <c:ser>
          <c:idx val="5"/>
          <c:order val="5"/>
          <c:tx>
            <c:strRef>
              <c:f>CONSO!$I$243</c:f>
              <c:strCache>
                <c:ptCount val="1"/>
                <c:pt idx="0">
                  <c:v>Diminuer le nombre de repas par jour 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CONSO!$C$244:$C$255</c:f>
              <c:strCache>
                <c:ptCount val="12"/>
                <c:pt idx="0">
                  <c:v>Zou</c:v>
                </c:pt>
                <c:pt idx="1">
                  <c:v>Mono</c:v>
                </c:pt>
                <c:pt idx="2">
                  <c:v>Couffo</c:v>
                </c:pt>
                <c:pt idx="3">
                  <c:v>Ouémé</c:v>
                </c:pt>
                <c:pt idx="4">
                  <c:v>Atlantique</c:v>
                </c:pt>
                <c:pt idx="5">
                  <c:v>Plateau</c:v>
                </c:pt>
                <c:pt idx="6">
                  <c:v>Littoral</c:v>
                </c:pt>
                <c:pt idx="7">
                  <c:v>Collines</c:v>
                </c:pt>
                <c:pt idx="8">
                  <c:v>Atacora</c:v>
                </c:pt>
                <c:pt idx="9">
                  <c:v>Alibori</c:v>
                </c:pt>
                <c:pt idx="10">
                  <c:v>Donga</c:v>
                </c:pt>
                <c:pt idx="11">
                  <c:v>Borgou</c:v>
                </c:pt>
              </c:strCache>
            </c:strRef>
          </c:cat>
          <c:val>
            <c:numRef>
              <c:f>CONSO!$I$244:$I$255</c:f>
              <c:numCache>
                <c:formatCode>0.0%</c:formatCode>
                <c:ptCount val="12"/>
                <c:pt idx="0">
                  <c:v>0.81022076645987462</c:v>
                </c:pt>
                <c:pt idx="1">
                  <c:v>0.75181928364587092</c:v>
                </c:pt>
                <c:pt idx="2">
                  <c:v>0.7229991926398539</c:v>
                </c:pt>
                <c:pt idx="3">
                  <c:v>0.75070158819138277</c:v>
                </c:pt>
                <c:pt idx="4">
                  <c:v>0.55117698573192864</c:v>
                </c:pt>
                <c:pt idx="5">
                  <c:v>0.59581513778384432</c:v>
                </c:pt>
                <c:pt idx="6">
                  <c:v>0.49403251574100976</c:v>
                </c:pt>
                <c:pt idx="7">
                  <c:v>0.48468800088469682</c:v>
                </c:pt>
                <c:pt idx="8">
                  <c:v>0.42692565739015947</c:v>
                </c:pt>
                <c:pt idx="9">
                  <c:v>0.21689136572580814</c:v>
                </c:pt>
                <c:pt idx="10">
                  <c:v>0.29585322806436792</c:v>
                </c:pt>
                <c:pt idx="11">
                  <c:v>0.24210274496815068</c:v>
                </c:pt>
              </c:numCache>
            </c:numRef>
          </c:val>
        </c:ser>
        <c:ser>
          <c:idx val="6"/>
          <c:order val="6"/>
          <c:tx>
            <c:strRef>
              <c:f>CONSO!$J$243</c:f>
              <c:strCache>
                <c:ptCount val="1"/>
                <c:pt idx="0">
                  <c:v>Ménage reste sans nourriture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</c:spPr>
          <c:cat>
            <c:strRef>
              <c:f>CONSO!$C$244:$C$255</c:f>
              <c:strCache>
                <c:ptCount val="12"/>
                <c:pt idx="0">
                  <c:v>Zou</c:v>
                </c:pt>
                <c:pt idx="1">
                  <c:v>Mono</c:v>
                </c:pt>
                <c:pt idx="2">
                  <c:v>Couffo</c:v>
                </c:pt>
                <c:pt idx="3">
                  <c:v>Ouémé</c:v>
                </c:pt>
                <c:pt idx="4">
                  <c:v>Atlantique</c:v>
                </c:pt>
                <c:pt idx="5">
                  <c:v>Plateau</c:v>
                </c:pt>
                <c:pt idx="6">
                  <c:v>Littoral</c:v>
                </c:pt>
                <c:pt idx="7">
                  <c:v>Collines</c:v>
                </c:pt>
                <c:pt idx="8">
                  <c:v>Atacora</c:v>
                </c:pt>
                <c:pt idx="9">
                  <c:v>Alibori</c:v>
                </c:pt>
                <c:pt idx="10">
                  <c:v>Donga</c:v>
                </c:pt>
                <c:pt idx="11">
                  <c:v>Borgou</c:v>
                </c:pt>
              </c:strCache>
            </c:strRef>
          </c:cat>
          <c:val>
            <c:numRef>
              <c:f>CONSO!$J$244:$J$255</c:f>
              <c:numCache>
                <c:formatCode>0.0%</c:formatCode>
                <c:ptCount val="12"/>
                <c:pt idx="0">
                  <c:v>0.73245827304878941</c:v>
                </c:pt>
                <c:pt idx="1">
                  <c:v>0.66101994851355761</c:v>
                </c:pt>
                <c:pt idx="2">
                  <c:v>0.5936783275026204</c:v>
                </c:pt>
                <c:pt idx="3">
                  <c:v>0.31970345815187484</c:v>
                </c:pt>
                <c:pt idx="4">
                  <c:v>0.36923700523957365</c:v>
                </c:pt>
                <c:pt idx="5">
                  <c:v>0.33721618432412837</c:v>
                </c:pt>
                <c:pt idx="6">
                  <c:v>0.11826895968424359</c:v>
                </c:pt>
                <c:pt idx="7">
                  <c:v>0.27499040918092232</c:v>
                </c:pt>
                <c:pt idx="8">
                  <c:v>0.26740226667159162</c:v>
                </c:pt>
                <c:pt idx="9">
                  <c:v>6.9861058653514815E-2</c:v>
                </c:pt>
                <c:pt idx="10">
                  <c:v>0.25097665890374538</c:v>
                </c:pt>
                <c:pt idx="11">
                  <c:v>0.14666393769906058</c:v>
                </c:pt>
              </c:numCache>
            </c:numRef>
          </c:val>
        </c:ser>
        <c:ser>
          <c:idx val="7"/>
          <c:order val="7"/>
          <c:tx>
            <c:strRef>
              <c:f>CONSO!$K$243</c:f>
              <c:strCache>
                <c:ptCount val="1"/>
                <c:pt idx="0">
                  <c:v>Se coucher en ayant faim </c:v>
                </c:pt>
              </c:strCache>
            </c:strRef>
          </c:tx>
          <c:spPr>
            <a:solidFill>
              <a:srgbClr val="9900CC"/>
            </a:solidFill>
            <a:ln>
              <a:noFill/>
            </a:ln>
            <a:effectLst/>
          </c:spPr>
          <c:cat>
            <c:strRef>
              <c:f>CONSO!$C$244:$C$255</c:f>
              <c:strCache>
                <c:ptCount val="12"/>
                <c:pt idx="0">
                  <c:v>Zou</c:v>
                </c:pt>
                <c:pt idx="1">
                  <c:v>Mono</c:v>
                </c:pt>
                <c:pt idx="2">
                  <c:v>Couffo</c:v>
                </c:pt>
                <c:pt idx="3">
                  <c:v>Ouémé</c:v>
                </c:pt>
                <c:pt idx="4">
                  <c:v>Atlantique</c:v>
                </c:pt>
                <c:pt idx="5">
                  <c:v>Plateau</c:v>
                </c:pt>
                <c:pt idx="6">
                  <c:v>Littoral</c:v>
                </c:pt>
                <c:pt idx="7">
                  <c:v>Collines</c:v>
                </c:pt>
                <c:pt idx="8">
                  <c:v>Atacora</c:v>
                </c:pt>
                <c:pt idx="9">
                  <c:v>Alibori</c:v>
                </c:pt>
                <c:pt idx="10">
                  <c:v>Donga</c:v>
                </c:pt>
                <c:pt idx="11">
                  <c:v>Borgou</c:v>
                </c:pt>
              </c:strCache>
            </c:strRef>
          </c:cat>
          <c:val>
            <c:numRef>
              <c:f>CONSO!$K$244:$K$255</c:f>
              <c:numCache>
                <c:formatCode>0.0%</c:formatCode>
                <c:ptCount val="12"/>
                <c:pt idx="0">
                  <c:v>0.689258282980868</c:v>
                </c:pt>
                <c:pt idx="1">
                  <c:v>0.50703107262429159</c:v>
                </c:pt>
                <c:pt idx="2">
                  <c:v>0.45292384133336128</c:v>
                </c:pt>
                <c:pt idx="3">
                  <c:v>0.28987011235312421</c:v>
                </c:pt>
                <c:pt idx="4">
                  <c:v>0.23819434558270128</c:v>
                </c:pt>
                <c:pt idx="5">
                  <c:v>0.24824710103344536</c:v>
                </c:pt>
                <c:pt idx="6">
                  <c:v>8.4202612536418184E-2</c:v>
                </c:pt>
                <c:pt idx="7">
                  <c:v>0.23501090479471848</c:v>
                </c:pt>
                <c:pt idx="8">
                  <c:v>0.202023983554146</c:v>
                </c:pt>
                <c:pt idx="9">
                  <c:v>4.0274642584170829E-2</c:v>
                </c:pt>
                <c:pt idx="10">
                  <c:v>4.6387414674147281E-2</c:v>
                </c:pt>
                <c:pt idx="11">
                  <c:v>0.10186803015879882</c:v>
                </c:pt>
              </c:numCache>
            </c:numRef>
          </c:val>
        </c:ser>
        <c:ser>
          <c:idx val="8"/>
          <c:order val="8"/>
          <c:tx>
            <c:strRef>
              <c:f>CONSO!$L$243</c:f>
              <c:strCache>
                <c:ptCount val="1"/>
                <c:pt idx="0">
                  <c:v>Jeûner toute une journée </c:v>
                </c:pt>
              </c:strCache>
            </c:strRef>
          </c:tx>
          <c:spPr>
            <a:solidFill>
              <a:srgbClr val="CC0099"/>
            </a:solidFill>
            <a:ln>
              <a:noFill/>
            </a:ln>
            <a:effectLst/>
          </c:spPr>
          <c:cat>
            <c:strRef>
              <c:f>CONSO!$C$244:$C$255</c:f>
              <c:strCache>
                <c:ptCount val="12"/>
                <c:pt idx="0">
                  <c:v>Zou</c:v>
                </c:pt>
                <c:pt idx="1">
                  <c:v>Mono</c:v>
                </c:pt>
                <c:pt idx="2">
                  <c:v>Couffo</c:v>
                </c:pt>
                <c:pt idx="3">
                  <c:v>Ouémé</c:v>
                </c:pt>
                <c:pt idx="4">
                  <c:v>Atlantique</c:v>
                </c:pt>
                <c:pt idx="5">
                  <c:v>Plateau</c:v>
                </c:pt>
                <c:pt idx="6">
                  <c:v>Littoral</c:v>
                </c:pt>
                <c:pt idx="7">
                  <c:v>Collines</c:v>
                </c:pt>
                <c:pt idx="8">
                  <c:v>Atacora</c:v>
                </c:pt>
                <c:pt idx="9">
                  <c:v>Alibori</c:v>
                </c:pt>
                <c:pt idx="10">
                  <c:v>Donga</c:v>
                </c:pt>
                <c:pt idx="11">
                  <c:v>Borgou</c:v>
                </c:pt>
              </c:strCache>
            </c:strRef>
          </c:cat>
          <c:val>
            <c:numRef>
              <c:f>CONSO!$L$244:$L$255</c:f>
              <c:numCache>
                <c:formatCode>0.0%</c:formatCode>
                <c:ptCount val="12"/>
                <c:pt idx="0">
                  <c:v>0.71070247928100061</c:v>
                </c:pt>
                <c:pt idx="1">
                  <c:v>0.55932760980348095</c:v>
                </c:pt>
                <c:pt idx="2">
                  <c:v>0.51070292152823837</c:v>
                </c:pt>
                <c:pt idx="3">
                  <c:v>0.22789508884419041</c:v>
                </c:pt>
                <c:pt idx="4">
                  <c:v>0.27881307849635362</c:v>
                </c:pt>
                <c:pt idx="5">
                  <c:v>0.30761979293219327</c:v>
                </c:pt>
                <c:pt idx="6">
                  <c:v>8.147730476459214E-2</c:v>
                </c:pt>
                <c:pt idx="7">
                  <c:v>0.20128295080371647</c:v>
                </c:pt>
                <c:pt idx="8">
                  <c:v>0.18441983225506095</c:v>
                </c:pt>
                <c:pt idx="9">
                  <c:v>3.3193469099327105E-2</c:v>
                </c:pt>
                <c:pt idx="10">
                  <c:v>2.1565022905283046E-2</c:v>
                </c:pt>
                <c:pt idx="11">
                  <c:v>0.11706804298019199</c:v>
                </c:pt>
              </c:numCache>
            </c:numRef>
          </c:val>
        </c:ser>
        <c:dLbls/>
        <c:overlap val="100"/>
        <c:axId val="100840576"/>
        <c:axId val="100842112"/>
      </c:barChart>
      <c:catAx>
        <c:axId val="10084057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0842112"/>
        <c:crosses val="autoZero"/>
        <c:auto val="1"/>
        <c:lblAlgn val="ctr"/>
        <c:lblOffset val="100"/>
      </c:catAx>
      <c:valAx>
        <c:axId val="100842112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fr-FR" sz="1400"/>
                  <a:t>% cumulés</a:t>
                </a:r>
              </a:p>
              <a:p>
                <a:pPr>
                  <a:defRPr sz="1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 sz="1400"/>
              </a:p>
            </c:rich>
          </c:tx>
          <c:spPr>
            <a:noFill/>
            <a:ln>
              <a:noFill/>
            </a:ln>
            <a:effectLst/>
          </c:spPr>
        </c:title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08405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4500583949418243E-2"/>
          <c:y val="0.7537138952101794"/>
          <c:w val="0.95981513779863503"/>
          <c:h val="0.2350366382011134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 u="sng" dirty="0" err="1"/>
              <a:t>Utilisation</a:t>
            </a:r>
            <a:r>
              <a:rPr lang="en-US" sz="2000" u="sng" dirty="0"/>
              <a:t> </a:t>
            </a:r>
            <a:r>
              <a:rPr lang="en-US" sz="2000" u="sng" dirty="0" err="1"/>
              <a:t>d'au</a:t>
            </a:r>
            <a:r>
              <a:rPr lang="en-US" sz="2000" u="sng" dirty="0"/>
              <a:t> </a:t>
            </a:r>
            <a:r>
              <a:rPr lang="en-US" sz="2000" u="sng" dirty="0" err="1"/>
              <a:t>moins</a:t>
            </a:r>
            <a:r>
              <a:rPr lang="en-US" sz="2000" u="sng" dirty="0"/>
              <a:t> </a:t>
            </a:r>
            <a:r>
              <a:rPr lang="en-US" sz="2000" u="sng" dirty="0" err="1"/>
              <a:t>une</a:t>
            </a:r>
            <a:r>
              <a:rPr lang="en-US" sz="2000" u="sng" dirty="0"/>
              <a:t> </a:t>
            </a:r>
            <a:r>
              <a:rPr lang="en-US" sz="2000" u="sng" dirty="0" err="1"/>
              <a:t>stratégie</a:t>
            </a:r>
            <a:r>
              <a:rPr lang="en-US" sz="2000" u="sng" dirty="0"/>
              <a:t> de </a:t>
            </a:r>
            <a:r>
              <a:rPr lang="en-US" sz="2000" u="sng" dirty="0" err="1"/>
              <a:t>survie</a:t>
            </a:r>
            <a:r>
              <a:rPr lang="en-US" sz="2000" u="sng" dirty="0"/>
              <a:t> de stress, </a:t>
            </a:r>
            <a:r>
              <a:rPr lang="en-US" sz="2000" u="sng" dirty="0" err="1"/>
              <a:t>crise</a:t>
            </a:r>
            <a:r>
              <a:rPr lang="en-US" sz="2000" u="sng" dirty="0"/>
              <a:t> </a:t>
            </a:r>
            <a:r>
              <a:rPr lang="en-US" sz="2000" u="sng" dirty="0" err="1"/>
              <a:t>ou</a:t>
            </a:r>
            <a:r>
              <a:rPr lang="en-US" sz="2000" u="sng" dirty="0"/>
              <a:t> </a:t>
            </a:r>
            <a:r>
              <a:rPr lang="en-US" sz="2000" u="sng" dirty="0" err="1" smtClean="0"/>
              <a:t>d'urgence</a:t>
            </a:r>
            <a:r>
              <a:rPr lang="en-US" sz="2000" u="sng" dirty="0" smtClean="0"/>
              <a:t> (</a:t>
            </a:r>
            <a:r>
              <a:rPr lang="en-US" sz="2000" u="sng" dirty="0" err="1" smtClean="0"/>
              <a:t>moyenne</a:t>
            </a:r>
            <a:r>
              <a:rPr lang="en-US" sz="2000" u="sng" dirty="0" smtClean="0"/>
              <a:t> </a:t>
            </a:r>
            <a:r>
              <a:rPr lang="en-US" sz="2000" u="sng" dirty="0" err="1" smtClean="0"/>
              <a:t>nationale</a:t>
            </a:r>
            <a:r>
              <a:rPr lang="en-US" sz="2000" u="sng" dirty="0" smtClean="0"/>
              <a:t>)</a:t>
            </a:r>
            <a:endParaRPr lang="en-US" sz="2000" u="sng" dirty="0"/>
          </a:p>
        </c:rich>
      </c:tx>
      <c:spPr>
        <a:noFill/>
        <a:ln>
          <a:noFill/>
        </a:ln>
        <a:effectLst/>
      </c:spPr>
    </c:title>
    <c:plotArea>
      <c:layout/>
      <c:barChart>
        <c:barDir val="bar"/>
        <c:grouping val="clustered"/>
        <c:ser>
          <c:idx val="12"/>
          <c:order val="0"/>
          <c:spPr>
            <a:solidFill>
              <a:srgbClr val="08BC37"/>
            </a:solidFill>
            <a:ln>
              <a:noFill/>
            </a:ln>
            <a:effectLst/>
          </c:spPr>
          <c:dPt>
            <c:idx val="0"/>
            <c:spPr>
              <a:solidFill>
                <a:srgbClr val="FFFF00"/>
              </a:solidFill>
              <a:ln>
                <a:noFill/>
              </a:ln>
              <a:effectLst/>
            </c:spPr>
          </c:dPt>
          <c:dPt>
            <c:idx val="1"/>
            <c:spPr>
              <a:solidFill>
                <a:srgbClr val="FFFF00"/>
              </a:solidFill>
              <a:ln>
                <a:noFill/>
              </a:ln>
              <a:effectLst/>
            </c:spPr>
          </c:dPt>
          <c:dPt>
            <c:idx val="2"/>
            <c:spPr>
              <a:solidFill>
                <a:srgbClr val="FFFF00"/>
              </a:solidFill>
              <a:ln>
                <a:solidFill>
                  <a:srgbClr val="FFFF00"/>
                </a:solidFill>
              </a:ln>
              <a:effectLst/>
            </c:spPr>
          </c:dPt>
          <c:dPt>
            <c:idx val="3"/>
            <c:spPr>
              <a:solidFill>
                <a:srgbClr val="FFFF00"/>
              </a:solidFill>
              <a:ln>
                <a:noFill/>
              </a:ln>
              <a:effectLst/>
            </c:spPr>
          </c:dPt>
          <c:dPt>
            <c:idx val="4"/>
            <c:spPr>
              <a:solidFill>
                <a:srgbClr val="FF9900"/>
              </a:solidFill>
              <a:ln>
                <a:noFill/>
              </a:ln>
              <a:effectLst/>
            </c:spPr>
          </c:dPt>
          <c:dPt>
            <c:idx val="5"/>
            <c:spPr>
              <a:solidFill>
                <a:srgbClr val="FF9900"/>
              </a:solidFill>
              <a:ln>
                <a:noFill/>
              </a:ln>
              <a:effectLst/>
            </c:spPr>
          </c:dPt>
          <c:dPt>
            <c:idx val="6"/>
            <c:spPr>
              <a:solidFill>
                <a:srgbClr val="FF9900"/>
              </a:solidFill>
              <a:ln>
                <a:noFill/>
              </a:ln>
              <a:effectLst/>
            </c:spPr>
          </c:dPt>
          <c:dPt>
            <c:idx val="7"/>
            <c:spPr>
              <a:solidFill>
                <a:srgbClr val="FF9900"/>
              </a:solidFill>
              <a:ln>
                <a:noFill/>
              </a:ln>
              <a:effectLst/>
            </c:spPr>
          </c:dPt>
          <c:dPt>
            <c:idx val="8"/>
            <c:spPr>
              <a:solidFill>
                <a:srgbClr val="FF9900"/>
              </a:solidFill>
              <a:ln>
                <a:noFill/>
              </a:ln>
              <a:effectLst/>
            </c:spPr>
          </c:dPt>
          <c:dPt>
            <c:idx val="9"/>
            <c:spPr>
              <a:solidFill>
                <a:srgbClr val="FF3300"/>
              </a:solidFill>
              <a:ln>
                <a:noFill/>
              </a:ln>
              <a:effectLst/>
            </c:spPr>
          </c:dPt>
          <c:dPt>
            <c:idx val="10"/>
            <c:spPr>
              <a:solidFill>
                <a:srgbClr val="FF3300"/>
              </a:solidFill>
              <a:ln>
                <a:noFill/>
              </a:ln>
              <a:effectLst/>
            </c:spPr>
          </c:dPt>
          <c:dPt>
            <c:idx val="11"/>
            <c:spPr>
              <a:solidFill>
                <a:srgbClr val="FF3300"/>
              </a:solidFill>
              <a:ln>
                <a:noFill/>
              </a:ln>
              <a:effectLst/>
            </c:spPr>
          </c:dPt>
          <c:dPt>
            <c:idx val="12"/>
            <c:spPr>
              <a:solidFill>
                <a:srgbClr val="FF3300"/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Strat_survie_1!$C$6:$O$7</c:f>
              <c:strCache>
                <c:ptCount val="13"/>
                <c:pt idx="0">
                  <c:v>Vendre des actifs domestiques</c:v>
                </c:pt>
                <c:pt idx="1">
                  <c:v>Vendre plus d animaux (non reproducteurs) que habituellement</c:v>
                </c:pt>
                <c:pt idx="2">
                  <c:v>Dépenser l épargne</c:v>
                </c:pt>
                <c:pt idx="3">
                  <c:v>Emprunter de l argent/nourriture à un prêteur officiel/banque</c:v>
                </c:pt>
                <c:pt idx="4">
                  <c:v>Vendre des actifs productifs ou moyens de transport</c:v>
                </c:pt>
                <c:pt idx="5">
                  <c:v>Reduire les dépenses non alimentaires essentielles (éducation, santé,etc)</c:v>
                </c:pt>
                <c:pt idx="6">
                  <c:v>Retirer les enfants de l'école</c:v>
                </c:pt>
                <c:pt idx="7">
                  <c:v>Consommer les stock de semences conservées</c:v>
                </c:pt>
                <c:pt idx="8">
                  <c:v>Diminution ou arrêt des dépenses de production (intrants agricoles, vétérinaires, forages)</c:v>
                </c:pt>
                <c:pt idx="9">
                  <c:v>Vendre maison ou parcelles de terrain</c:v>
                </c:pt>
                <c:pt idx="10">
                  <c:v>Pratiquer des activités illégales,ou risquées (vol, mendicitité,prostitution)</c:v>
                </c:pt>
                <c:pt idx="11">
                  <c:v>Migration de tous les membres du ménage (non habituelle)</c:v>
                </c:pt>
                <c:pt idx="12">
                  <c:v>Vendre les derniers animaux reproducteurs</c:v>
                </c:pt>
              </c:strCache>
            </c:strRef>
          </c:cat>
          <c:val>
            <c:numRef>
              <c:f>Strat_survie_1!$C$20:$O$20</c:f>
              <c:numCache>
                <c:formatCode>0.0%</c:formatCode>
                <c:ptCount val="13"/>
                <c:pt idx="0">
                  <c:v>5.7730890989726065E-2</c:v>
                </c:pt>
                <c:pt idx="1">
                  <c:v>0.10299134481196713</c:v>
                </c:pt>
                <c:pt idx="2">
                  <c:v>0.47953888995980259</c:v>
                </c:pt>
                <c:pt idx="3">
                  <c:v>0.19838757284827868</c:v>
                </c:pt>
                <c:pt idx="4">
                  <c:v>4.9123763520364017E-2</c:v>
                </c:pt>
                <c:pt idx="5">
                  <c:v>0.17060304391397757</c:v>
                </c:pt>
                <c:pt idx="6">
                  <c:v>3.5925877474930493E-2</c:v>
                </c:pt>
                <c:pt idx="7">
                  <c:v>0.11199014454459695</c:v>
                </c:pt>
                <c:pt idx="8">
                  <c:v>0.10458806817387155</c:v>
                </c:pt>
                <c:pt idx="9">
                  <c:v>3.3458762391341504E-2</c:v>
                </c:pt>
                <c:pt idx="10">
                  <c:v>1.1128040974440347E-2</c:v>
                </c:pt>
                <c:pt idx="11">
                  <c:v>1.1717846272440938E-2</c:v>
                </c:pt>
                <c:pt idx="12">
                  <c:v>5.7488711917771516E-2</c:v>
                </c:pt>
              </c:numCache>
            </c:numRef>
          </c:val>
        </c:ser>
        <c:dLbls/>
        <c:gapWidth val="182"/>
        <c:axId val="96043776"/>
        <c:axId val="96045312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Strat_survie_1!$C$6:$O$7</c15:sqref>
                        </c15:formulaRef>
                      </c:ext>
                    </c:extLst>
                    <c:strCache>
                      <c:ptCount val="13"/>
                      <c:pt idx="0">
                        <c:v>Vendre des actifs domestiques</c:v>
                      </c:pt>
                      <c:pt idx="1">
                        <c:v>Vendre plus d animaux (non reproducteurs) que habituellement</c:v>
                      </c:pt>
                      <c:pt idx="2">
                        <c:v>Dépenser l épargne</c:v>
                      </c:pt>
                      <c:pt idx="3">
                        <c:v>Emprunter de l argent/nourriture à un prêteur officiel/banque</c:v>
                      </c:pt>
                      <c:pt idx="4">
                        <c:v>Vendre des actifs productifs ou moyens de transport</c:v>
                      </c:pt>
                      <c:pt idx="5">
                        <c:v>Reduire les dépenses non alimentaires essentielles (éducation, santé,etc)</c:v>
                      </c:pt>
                      <c:pt idx="6">
                        <c:v>Retirer les enfants de l'école</c:v>
                      </c:pt>
                      <c:pt idx="7">
                        <c:v>Consommer les stock de semences conservées</c:v>
                      </c:pt>
                      <c:pt idx="8">
                        <c:v>Diminution ou arrêt des dépenses de production (intrants agricoles, vétérinaires, forages)</c:v>
                      </c:pt>
                      <c:pt idx="9">
                        <c:v>Vendre maison ou parcelles de terrain</c:v>
                      </c:pt>
                      <c:pt idx="10">
                        <c:v>Pratiquer des activités illégales,ou risquées (vol, mendicitité,prostitution)</c:v>
                      </c:pt>
                      <c:pt idx="11">
                        <c:v>Migration de tous les membres du ménage (non habituelle)</c:v>
                      </c:pt>
                      <c:pt idx="12">
                        <c:v>Vendre les derniers animaux reproducteurs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Strat_survie_1!$C$8:$O$8</c15:sqref>
                        </c15:formulaRef>
                      </c:ext>
                    </c:extLst>
                    <c:numCache>
                      <c:formatCode>0.0%</c:formatCode>
                      <c:ptCount val="13"/>
                      <c:pt idx="0">
                        <c:v>9.1366247901105736E-3</c:v>
                      </c:pt>
                      <c:pt idx="1">
                        <c:v>0.12205182786453646</c:v>
                      </c:pt>
                      <c:pt idx="2">
                        <c:v>0.34107705847728509</c:v>
                      </c:pt>
                      <c:pt idx="3">
                        <c:v>0.11066077752030533</c:v>
                      </c:pt>
                      <c:pt idx="4">
                        <c:v>8.7475534620120327E-3</c:v>
                      </c:pt>
                      <c:pt idx="5">
                        <c:v>8.8556213415975527E-2</c:v>
                      </c:pt>
                      <c:pt idx="6">
                        <c:v>6.0710972841799882E-2</c:v>
                      </c:pt>
                      <c:pt idx="7">
                        <c:v>5.672460870439263E-2</c:v>
                      </c:pt>
                      <c:pt idx="8">
                        <c:v>0.13575803169287753</c:v>
                      </c:pt>
                      <c:pt idx="9">
                        <c:v>2.1435650927537483E-3</c:v>
                      </c:pt>
                      <c:pt idx="10">
                        <c:v>6.3898921094070783E-3</c:v>
                      </c:pt>
                      <c:pt idx="11">
                        <c:v>5.4035148762709411E-3</c:v>
                      </c:pt>
                      <c:pt idx="12">
                        <c:v>1.864276213377811E-2</c:v>
                      </c:pt>
                    </c:numCache>
                  </c:numRef>
                </c:val>
              </c15:ser>
            </c15:filteredBarSeries>
            <c15:filteredBarSeries>
              <c15:ser>
                <c:idx val="1"/>
                <c:order val="1"/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Strat_survie_1!$C$6:$O$7</c15:sqref>
                        </c15:formulaRef>
                      </c:ext>
                    </c:extLst>
                    <c:strCache>
                      <c:ptCount val="13"/>
                      <c:pt idx="0">
                        <c:v>Vendre des actifs domestiques</c:v>
                      </c:pt>
                      <c:pt idx="1">
                        <c:v>Vendre plus d animaux (non reproducteurs) que habituellement</c:v>
                      </c:pt>
                      <c:pt idx="2">
                        <c:v>Dépenser l épargne</c:v>
                      </c:pt>
                      <c:pt idx="3">
                        <c:v>Emprunter de l argent/nourriture à un prêteur officiel/banque</c:v>
                      </c:pt>
                      <c:pt idx="4">
                        <c:v>Vendre des actifs productifs ou moyens de transport</c:v>
                      </c:pt>
                      <c:pt idx="5">
                        <c:v>Reduire les dépenses non alimentaires essentielles (éducation, santé,etc)</c:v>
                      </c:pt>
                      <c:pt idx="6">
                        <c:v>Retirer les enfants de l'école</c:v>
                      </c:pt>
                      <c:pt idx="7">
                        <c:v>Consommer les stock de semences conservées</c:v>
                      </c:pt>
                      <c:pt idx="8">
                        <c:v>Diminution ou arrêt des dépenses de production (intrants agricoles, vétérinaires, forages)</c:v>
                      </c:pt>
                      <c:pt idx="9">
                        <c:v>Vendre maison ou parcelles de terrain</c:v>
                      </c:pt>
                      <c:pt idx="10">
                        <c:v>Pratiquer des activités illégales,ou risquées (vol, mendicitité,prostitution)</c:v>
                      </c:pt>
                      <c:pt idx="11">
                        <c:v>Migration de tous les membres du ménage (non habituelle)</c:v>
                      </c:pt>
                      <c:pt idx="12">
                        <c:v>Vendre les derniers animaux reproducteurs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Strat_survie_1!$C$9:$O$9</c15:sqref>
                        </c15:formulaRef>
                      </c:ext>
                    </c:extLst>
                    <c:numCache>
                      <c:formatCode>0.0%</c:formatCode>
                      <c:ptCount val="13"/>
                      <c:pt idx="0">
                        <c:v>3.2812316182897573E-2</c:v>
                      </c:pt>
                      <c:pt idx="1">
                        <c:v>0.1221382702654944</c:v>
                      </c:pt>
                      <c:pt idx="2">
                        <c:v>0.34030287767297046</c:v>
                      </c:pt>
                      <c:pt idx="3">
                        <c:v>0.11458237515770449</c:v>
                      </c:pt>
                      <c:pt idx="4">
                        <c:v>6.3031469709232554E-2</c:v>
                      </c:pt>
                      <c:pt idx="5">
                        <c:v>0.13572747759128409</c:v>
                      </c:pt>
                      <c:pt idx="6">
                        <c:v>2.4941056497692741E-2</c:v>
                      </c:pt>
                      <c:pt idx="7">
                        <c:v>0.15589839477645573</c:v>
                      </c:pt>
                      <c:pt idx="8">
                        <c:v>0.12824049010118854</c:v>
                      </c:pt>
                      <c:pt idx="9">
                        <c:v>5.1291623351075684E-2</c:v>
                      </c:pt>
                      <c:pt idx="10">
                        <c:v>2.3903948609062919E-2</c:v>
                      </c:pt>
                      <c:pt idx="11">
                        <c:v>1.5946853374013525E-2</c:v>
                      </c:pt>
                      <c:pt idx="12">
                        <c:v>6.5737684398939317E-2</c:v>
                      </c:pt>
                    </c:numCache>
                  </c:numRef>
                </c:val>
              </c15:ser>
            </c15:filteredBarSeries>
            <c15:filteredBarSeries>
              <c15:ser>
                <c:idx val="2"/>
                <c:order val="2"/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Strat_survie_1!$C$6:$O$7</c15:sqref>
                        </c15:formulaRef>
                      </c:ext>
                    </c:extLst>
                    <c:strCache>
                      <c:ptCount val="13"/>
                      <c:pt idx="0">
                        <c:v>Vendre des actifs domestiques</c:v>
                      </c:pt>
                      <c:pt idx="1">
                        <c:v>Vendre plus d animaux (non reproducteurs) que habituellement</c:v>
                      </c:pt>
                      <c:pt idx="2">
                        <c:v>Dépenser l épargne</c:v>
                      </c:pt>
                      <c:pt idx="3">
                        <c:v>Emprunter de l argent/nourriture à un prêteur officiel/banque</c:v>
                      </c:pt>
                      <c:pt idx="4">
                        <c:v>Vendre des actifs productifs ou moyens de transport</c:v>
                      </c:pt>
                      <c:pt idx="5">
                        <c:v>Reduire les dépenses non alimentaires essentielles (éducation, santé,etc)</c:v>
                      </c:pt>
                      <c:pt idx="6">
                        <c:v>Retirer les enfants de l'école</c:v>
                      </c:pt>
                      <c:pt idx="7">
                        <c:v>Consommer les stock de semences conservées</c:v>
                      </c:pt>
                      <c:pt idx="8">
                        <c:v>Diminution ou arrêt des dépenses de production (intrants agricoles, vétérinaires, forages)</c:v>
                      </c:pt>
                      <c:pt idx="9">
                        <c:v>Vendre maison ou parcelles de terrain</c:v>
                      </c:pt>
                      <c:pt idx="10">
                        <c:v>Pratiquer des activités illégales,ou risquées (vol, mendicitité,prostitution)</c:v>
                      </c:pt>
                      <c:pt idx="11">
                        <c:v>Migration de tous les membres du ménage (non habituelle)</c:v>
                      </c:pt>
                      <c:pt idx="12">
                        <c:v>Vendre les derniers animaux reproducteurs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Strat_survie_1!$C$10:$O$10</c15:sqref>
                        </c15:formulaRef>
                      </c:ext>
                    </c:extLst>
                    <c:numCache>
                      <c:formatCode>0.0%</c:formatCode>
                      <c:ptCount val="13"/>
                      <c:pt idx="0">
                        <c:v>6.3406126696801929E-2</c:v>
                      </c:pt>
                      <c:pt idx="1">
                        <c:v>7.5055469498313446E-2</c:v>
                      </c:pt>
                      <c:pt idx="2">
                        <c:v>0.5199469721984713</c:v>
                      </c:pt>
                      <c:pt idx="3">
                        <c:v>0.2733564759220552</c:v>
                      </c:pt>
                      <c:pt idx="4">
                        <c:v>5.6085235752755522E-2</c:v>
                      </c:pt>
                      <c:pt idx="5">
                        <c:v>0.21673406758702643</c:v>
                      </c:pt>
                      <c:pt idx="6">
                        <c:v>3.8188113184235539E-2</c:v>
                      </c:pt>
                      <c:pt idx="7">
                        <c:v>6.8753953234998152E-2</c:v>
                      </c:pt>
                      <c:pt idx="8">
                        <c:v>4.7750370838090035E-2</c:v>
                      </c:pt>
                      <c:pt idx="9">
                        <c:v>3.2810832421420674E-2</c:v>
                      </c:pt>
                      <c:pt idx="10">
                        <c:v>1.4096705575142275E-2</c:v>
                      </c:pt>
                      <c:pt idx="11">
                        <c:v>1.2904251613813766E-2</c:v>
                      </c:pt>
                      <c:pt idx="12">
                        <c:v>4.6719383070574536E-2</c:v>
                      </c:pt>
                    </c:numCache>
                  </c:numRef>
                </c:val>
              </c15:ser>
            </c15:filteredBarSeries>
            <c15:filteredBarSeries>
              <c15:ser>
                <c:idx val="3"/>
                <c:order val="3"/>
                <c:spPr>
                  <a:solidFill>
                    <a:schemeClr val="accent4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Strat_survie_1!$C$6:$O$7</c15:sqref>
                        </c15:formulaRef>
                      </c:ext>
                    </c:extLst>
                    <c:strCache>
                      <c:ptCount val="13"/>
                      <c:pt idx="0">
                        <c:v>Vendre des actifs domestiques</c:v>
                      </c:pt>
                      <c:pt idx="1">
                        <c:v>Vendre plus d animaux (non reproducteurs) que habituellement</c:v>
                      </c:pt>
                      <c:pt idx="2">
                        <c:v>Dépenser l épargne</c:v>
                      </c:pt>
                      <c:pt idx="3">
                        <c:v>Emprunter de l argent/nourriture à un prêteur officiel/banque</c:v>
                      </c:pt>
                      <c:pt idx="4">
                        <c:v>Vendre des actifs productifs ou moyens de transport</c:v>
                      </c:pt>
                      <c:pt idx="5">
                        <c:v>Reduire les dépenses non alimentaires essentielles (éducation, santé,etc)</c:v>
                      </c:pt>
                      <c:pt idx="6">
                        <c:v>Retirer les enfants de l'école</c:v>
                      </c:pt>
                      <c:pt idx="7">
                        <c:v>Consommer les stock de semences conservées</c:v>
                      </c:pt>
                      <c:pt idx="8">
                        <c:v>Diminution ou arrêt des dépenses de production (intrants agricoles, vétérinaires, forages)</c:v>
                      </c:pt>
                      <c:pt idx="9">
                        <c:v>Vendre maison ou parcelles de terrain</c:v>
                      </c:pt>
                      <c:pt idx="10">
                        <c:v>Pratiquer des activités illégales,ou risquées (vol, mendicitité,prostitution)</c:v>
                      </c:pt>
                      <c:pt idx="11">
                        <c:v>Migration de tous les membres du ménage (non habituelle)</c:v>
                      </c:pt>
                      <c:pt idx="12">
                        <c:v>Vendre les derniers animaux reproducteurs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Strat_survie_1!$C$11:$O$11</c15:sqref>
                        </c15:formulaRef>
                      </c:ext>
                    </c:extLst>
                    <c:numCache>
                      <c:formatCode>0.0%</c:formatCode>
                      <c:ptCount val="13"/>
                      <c:pt idx="0">
                        <c:v>1.9055611558639003E-2</c:v>
                      </c:pt>
                      <c:pt idx="1">
                        <c:v>7.3616940136639608E-2</c:v>
                      </c:pt>
                      <c:pt idx="2">
                        <c:v>0.37693860059291356</c:v>
                      </c:pt>
                      <c:pt idx="3">
                        <c:v>0.12672299684385677</c:v>
                      </c:pt>
                      <c:pt idx="4">
                        <c:v>2.2149405712133283E-2</c:v>
                      </c:pt>
                      <c:pt idx="5">
                        <c:v>4.0860688230020384E-2</c:v>
                      </c:pt>
                      <c:pt idx="6">
                        <c:v>2.5883976598692199E-2</c:v>
                      </c:pt>
                      <c:pt idx="7">
                        <c:v>0.13394441197668358</c:v>
                      </c:pt>
                      <c:pt idx="8">
                        <c:v>0.12248049938531233</c:v>
                      </c:pt>
                      <c:pt idx="9">
                        <c:v>9.6001537412352799E-3</c:v>
                      </c:pt>
                      <c:pt idx="10">
                        <c:v>1.0175653850394548E-2</c:v>
                      </c:pt>
                      <c:pt idx="11">
                        <c:v>8.6602170736704252E-3</c:v>
                      </c:pt>
                      <c:pt idx="12">
                        <c:v>5.2940600717325079E-2</c:v>
                      </c:pt>
                    </c:numCache>
                  </c:numRef>
                </c:val>
              </c15:ser>
            </c15:filteredBarSeries>
            <c15:filteredBarSeries>
              <c15:ser>
                <c:idx val="4"/>
                <c:order val="4"/>
                <c:spPr>
                  <a:solidFill>
                    <a:schemeClr val="accent5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Strat_survie_1!$C$6:$O$7</c15:sqref>
                        </c15:formulaRef>
                      </c:ext>
                    </c:extLst>
                    <c:strCache>
                      <c:ptCount val="13"/>
                      <c:pt idx="0">
                        <c:v>Vendre des actifs domestiques</c:v>
                      </c:pt>
                      <c:pt idx="1">
                        <c:v>Vendre plus d animaux (non reproducteurs) que habituellement</c:v>
                      </c:pt>
                      <c:pt idx="2">
                        <c:v>Dépenser l épargne</c:v>
                      </c:pt>
                      <c:pt idx="3">
                        <c:v>Emprunter de l argent/nourriture à un prêteur officiel/banque</c:v>
                      </c:pt>
                      <c:pt idx="4">
                        <c:v>Vendre des actifs productifs ou moyens de transport</c:v>
                      </c:pt>
                      <c:pt idx="5">
                        <c:v>Reduire les dépenses non alimentaires essentielles (éducation, santé,etc)</c:v>
                      </c:pt>
                      <c:pt idx="6">
                        <c:v>Retirer les enfants de l'école</c:v>
                      </c:pt>
                      <c:pt idx="7">
                        <c:v>Consommer les stock de semences conservées</c:v>
                      </c:pt>
                      <c:pt idx="8">
                        <c:v>Diminution ou arrêt des dépenses de production (intrants agricoles, vétérinaires, forages)</c:v>
                      </c:pt>
                      <c:pt idx="9">
                        <c:v>Vendre maison ou parcelles de terrain</c:v>
                      </c:pt>
                      <c:pt idx="10">
                        <c:v>Pratiquer des activités illégales,ou risquées (vol, mendicitité,prostitution)</c:v>
                      </c:pt>
                      <c:pt idx="11">
                        <c:v>Migration de tous les membres du ménage (non habituelle)</c:v>
                      </c:pt>
                      <c:pt idx="12">
                        <c:v>Vendre les derniers animaux reproducteurs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Strat_survie_1!$C$12:$O$12</c15:sqref>
                        </c15:formulaRef>
                      </c:ext>
                    </c:extLst>
                    <c:numCache>
                      <c:formatCode>0.0%</c:formatCode>
                      <c:ptCount val="13"/>
                      <c:pt idx="0">
                        <c:v>1.1754982507717454E-2</c:v>
                      </c:pt>
                      <c:pt idx="1">
                        <c:v>7.0769388524074509E-2</c:v>
                      </c:pt>
                      <c:pt idx="2">
                        <c:v>0.36796417477391397</c:v>
                      </c:pt>
                      <c:pt idx="3">
                        <c:v>0.12497219374126851</c:v>
                      </c:pt>
                      <c:pt idx="4">
                        <c:v>2.0972303793884081E-2</c:v>
                      </c:pt>
                      <c:pt idx="5">
                        <c:v>4.8725718835292836E-2</c:v>
                      </c:pt>
                      <c:pt idx="6">
                        <c:v>7.1768047799334461E-3</c:v>
                      </c:pt>
                      <c:pt idx="7">
                        <c:v>5.2294135246368278E-2</c:v>
                      </c:pt>
                      <c:pt idx="8">
                        <c:v>5.4538035252967701E-2</c:v>
                      </c:pt>
                      <c:pt idx="9">
                        <c:v>7.5873452765306687E-3</c:v>
                      </c:pt>
                      <c:pt idx="10">
                        <c:v>4.6588359714622414E-3</c:v>
                      </c:pt>
                      <c:pt idx="11">
                        <c:v>3.1082213543365904E-3</c:v>
                      </c:pt>
                      <c:pt idx="12">
                        <c:v>1.1403144112885538E-2</c:v>
                      </c:pt>
                    </c:numCache>
                  </c:numRef>
                </c:val>
              </c15:ser>
            </c15:filteredBarSeries>
            <c15:filteredBarSeries>
              <c15:ser>
                <c:idx val="5"/>
                <c:order val="5"/>
                <c:spPr>
                  <a:solidFill>
                    <a:schemeClr val="accent6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Strat_survie_1!$C$6:$O$7</c15:sqref>
                        </c15:formulaRef>
                      </c:ext>
                    </c:extLst>
                    <c:strCache>
                      <c:ptCount val="13"/>
                      <c:pt idx="0">
                        <c:v>Vendre des actifs domestiques</c:v>
                      </c:pt>
                      <c:pt idx="1">
                        <c:v>Vendre plus d animaux (non reproducteurs) que habituellement</c:v>
                      </c:pt>
                      <c:pt idx="2">
                        <c:v>Dépenser l épargne</c:v>
                      </c:pt>
                      <c:pt idx="3">
                        <c:v>Emprunter de l argent/nourriture à un prêteur officiel/banque</c:v>
                      </c:pt>
                      <c:pt idx="4">
                        <c:v>Vendre des actifs productifs ou moyens de transport</c:v>
                      </c:pt>
                      <c:pt idx="5">
                        <c:v>Reduire les dépenses non alimentaires essentielles (éducation, santé,etc)</c:v>
                      </c:pt>
                      <c:pt idx="6">
                        <c:v>Retirer les enfants de l'école</c:v>
                      </c:pt>
                      <c:pt idx="7">
                        <c:v>Consommer les stock de semences conservées</c:v>
                      </c:pt>
                      <c:pt idx="8">
                        <c:v>Diminution ou arrêt des dépenses de production (intrants agricoles, vétérinaires, forages)</c:v>
                      </c:pt>
                      <c:pt idx="9">
                        <c:v>Vendre maison ou parcelles de terrain</c:v>
                      </c:pt>
                      <c:pt idx="10">
                        <c:v>Pratiquer des activités illégales,ou risquées (vol, mendicitité,prostitution)</c:v>
                      </c:pt>
                      <c:pt idx="11">
                        <c:v>Migration de tous les membres du ménage (non habituelle)</c:v>
                      </c:pt>
                      <c:pt idx="12">
                        <c:v>Vendre les derniers animaux reproducteurs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Strat_survie_1!$C$13:$O$13</c15:sqref>
                        </c15:formulaRef>
                      </c:ext>
                    </c:extLst>
                    <c:numCache>
                      <c:formatCode>0.0%</c:formatCode>
                      <c:ptCount val="13"/>
                      <c:pt idx="0">
                        <c:v>8.9982171620796331E-2</c:v>
                      </c:pt>
                      <c:pt idx="1">
                        <c:v>0.37913183764030933</c:v>
                      </c:pt>
                      <c:pt idx="2">
                        <c:v>0.62810395859638846</c:v>
                      </c:pt>
                      <c:pt idx="3">
                        <c:v>0.32438750992882842</c:v>
                      </c:pt>
                      <c:pt idx="4">
                        <c:v>8.370947376415766E-2</c:v>
                      </c:pt>
                      <c:pt idx="5">
                        <c:v>0.41836705772803129</c:v>
                      </c:pt>
                      <c:pt idx="6">
                        <c:v>7.1936875195807728E-2</c:v>
                      </c:pt>
                      <c:pt idx="7">
                        <c:v>0.44430508087050952</c:v>
                      </c:pt>
                      <c:pt idx="8">
                        <c:v>0.49637837955974479</c:v>
                      </c:pt>
                      <c:pt idx="9">
                        <c:v>7.7912288686040401E-2</c:v>
                      </c:pt>
                      <c:pt idx="10">
                        <c:v>1.2957910863642001E-2</c:v>
                      </c:pt>
                      <c:pt idx="11">
                        <c:v>1.4432556550811947E-2</c:v>
                      </c:pt>
                      <c:pt idx="12">
                        <c:v>0.23400000375792385</c:v>
                      </c:pt>
                    </c:numCache>
                  </c:numRef>
                </c:val>
              </c15:ser>
            </c15:filteredBarSeries>
            <c15:filteredBarSeries>
              <c15:ser>
                <c:idx val="6"/>
                <c:order val="6"/>
                <c:spPr>
                  <a:solidFill>
                    <a:schemeClr val="accent1">
                      <a:lumMod val="6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Strat_survie_1!$C$6:$O$7</c15:sqref>
                        </c15:formulaRef>
                      </c:ext>
                    </c:extLst>
                    <c:strCache>
                      <c:ptCount val="13"/>
                      <c:pt idx="0">
                        <c:v>Vendre des actifs domestiques</c:v>
                      </c:pt>
                      <c:pt idx="1">
                        <c:v>Vendre plus d animaux (non reproducteurs) que habituellement</c:v>
                      </c:pt>
                      <c:pt idx="2">
                        <c:v>Dépenser l épargne</c:v>
                      </c:pt>
                      <c:pt idx="3">
                        <c:v>Emprunter de l argent/nourriture à un prêteur officiel/banque</c:v>
                      </c:pt>
                      <c:pt idx="4">
                        <c:v>Vendre des actifs productifs ou moyens de transport</c:v>
                      </c:pt>
                      <c:pt idx="5">
                        <c:v>Reduire les dépenses non alimentaires essentielles (éducation, santé,etc)</c:v>
                      </c:pt>
                      <c:pt idx="6">
                        <c:v>Retirer les enfants de l'école</c:v>
                      </c:pt>
                      <c:pt idx="7">
                        <c:v>Consommer les stock de semences conservées</c:v>
                      </c:pt>
                      <c:pt idx="8">
                        <c:v>Diminution ou arrêt des dépenses de production (intrants agricoles, vétérinaires, forages)</c:v>
                      </c:pt>
                      <c:pt idx="9">
                        <c:v>Vendre maison ou parcelles de terrain</c:v>
                      </c:pt>
                      <c:pt idx="10">
                        <c:v>Pratiquer des activités illégales,ou risquées (vol, mendicitité,prostitution)</c:v>
                      </c:pt>
                      <c:pt idx="11">
                        <c:v>Migration de tous les membres du ménage (non habituelle)</c:v>
                      </c:pt>
                      <c:pt idx="12">
                        <c:v>Vendre les derniers animaux reproducteurs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Strat_survie_1!$C$14:$O$14</c15:sqref>
                        </c15:formulaRef>
                      </c:ext>
                    </c:extLst>
                    <c:numCache>
                      <c:formatCode>0.0%</c:formatCode>
                      <c:ptCount val="13"/>
                      <c:pt idx="0">
                        <c:v>2.0640030807981932E-2</c:v>
                      </c:pt>
                      <c:pt idx="1">
                        <c:v>2.5070968387053704E-2</c:v>
                      </c:pt>
                      <c:pt idx="2">
                        <c:v>0.1620790549447238</c:v>
                      </c:pt>
                      <c:pt idx="3">
                        <c:v>3.3111668899492637E-2</c:v>
                      </c:pt>
                      <c:pt idx="4">
                        <c:v>1.6172998861007787E-2</c:v>
                      </c:pt>
                      <c:pt idx="5">
                        <c:v>1.1783651699205706E-2</c:v>
                      </c:pt>
                      <c:pt idx="6">
                        <c:v>7.094365751960598E-3</c:v>
                      </c:pt>
                      <c:pt idx="7">
                        <c:v>1.4437931736450511E-2</c:v>
                      </c:pt>
                      <c:pt idx="8">
                        <c:v>3.9135812092813811E-2</c:v>
                      </c:pt>
                      <c:pt idx="9">
                        <c:v>9.778197582526741E-3</c:v>
                      </c:pt>
                      <c:pt idx="10">
                        <c:v>7.1304923757771086E-4</c:v>
                      </c:pt>
                      <c:pt idx="11">
                        <c:v>4.5338787450012298E-3</c:v>
                      </c:pt>
                      <c:pt idx="12">
                        <c:v>3.0217161149830099E-3</c:v>
                      </c:pt>
                    </c:numCache>
                  </c:numRef>
                </c:val>
              </c15:ser>
            </c15:filteredBarSeries>
            <c15:filteredBarSeries>
              <c15:ser>
                <c:idx val="7"/>
                <c:order val="7"/>
                <c:spPr>
                  <a:solidFill>
                    <a:schemeClr val="accent2">
                      <a:lumMod val="6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Strat_survie_1!$C$6:$O$7</c15:sqref>
                        </c15:formulaRef>
                      </c:ext>
                    </c:extLst>
                    <c:strCache>
                      <c:ptCount val="13"/>
                      <c:pt idx="0">
                        <c:v>Vendre des actifs domestiques</c:v>
                      </c:pt>
                      <c:pt idx="1">
                        <c:v>Vendre plus d animaux (non reproducteurs) que habituellement</c:v>
                      </c:pt>
                      <c:pt idx="2">
                        <c:v>Dépenser l épargne</c:v>
                      </c:pt>
                      <c:pt idx="3">
                        <c:v>Emprunter de l argent/nourriture à un prêteur officiel/banque</c:v>
                      </c:pt>
                      <c:pt idx="4">
                        <c:v>Vendre des actifs productifs ou moyens de transport</c:v>
                      </c:pt>
                      <c:pt idx="5">
                        <c:v>Reduire les dépenses non alimentaires essentielles (éducation, santé,etc)</c:v>
                      </c:pt>
                      <c:pt idx="6">
                        <c:v>Retirer les enfants de l'école</c:v>
                      </c:pt>
                      <c:pt idx="7">
                        <c:v>Consommer les stock de semences conservées</c:v>
                      </c:pt>
                      <c:pt idx="8">
                        <c:v>Diminution ou arrêt des dépenses de production (intrants agricoles, vétérinaires, forages)</c:v>
                      </c:pt>
                      <c:pt idx="9">
                        <c:v>Vendre maison ou parcelles de terrain</c:v>
                      </c:pt>
                      <c:pt idx="10">
                        <c:v>Pratiquer des activités illégales,ou risquées (vol, mendicitité,prostitution)</c:v>
                      </c:pt>
                      <c:pt idx="11">
                        <c:v>Migration de tous les membres du ménage (non habituelle)</c:v>
                      </c:pt>
                      <c:pt idx="12">
                        <c:v>Vendre les derniers animaux reproducteurs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Strat_survie_1!$C$15:$O$15</c15:sqref>
                        </c15:formulaRef>
                      </c:ext>
                    </c:extLst>
                    <c:numCache>
                      <c:formatCode>0.0%</c:formatCode>
                      <c:ptCount val="13"/>
                      <c:pt idx="0">
                        <c:v>4.5531435015506792E-2</c:v>
                      </c:pt>
                      <c:pt idx="1">
                        <c:v>3.5710929423926514E-3</c:v>
                      </c:pt>
                      <c:pt idx="2">
                        <c:v>0.36660088337562713</c:v>
                      </c:pt>
                      <c:pt idx="3">
                        <c:v>7.8892961187859503E-2</c:v>
                      </c:pt>
                      <c:pt idx="4">
                        <c:v>2.3212104125552652E-2</c:v>
                      </c:pt>
                      <c:pt idx="5">
                        <c:v>2.861573160417322E-2</c:v>
                      </c:pt>
                      <c:pt idx="6">
                        <c:v>1.071327882717814E-2</c:v>
                      </c:pt>
                      <c:pt idx="7">
                        <c:v>2.6783197067945354E-3</c:v>
                      </c:pt>
                      <c:pt idx="8">
                        <c:v>1.7855464711963569E-3</c:v>
                      </c:pt>
                      <c:pt idx="9">
                        <c:v>1.7902452776995093E-2</c:v>
                      </c:pt>
                      <c:pt idx="10">
                        <c:v>4.4638661779909028E-3</c:v>
                      </c:pt>
                      <c:pt idx="11">
                        <c:v>7.1421858847854425E-3</c:v>
                      </c:pt>
                      <c:pt idx="12">
                        <c:v>1.7855464711963598E-3</c:v>
                      </c:pt>
                    </c:numCache>
                  </c:numRef>
                </c:val>
              </c15:ser>
            </c15:filteredBarSeries>
            <c15:filteredBarSeries>
              <c15:ser>
                <c:idx val="8"/>
                <c:order val="8"/>
                <c:spPr>
                  <a:solidFill>
                    <a:schemeClr val="accent3">
                      <a:lumMod val="6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Strat_survie_1!$C$6:$O$7</c15:sqref>
                        </c15:formulaRef>
                      </c:ext>
                    </c:extLst>
                    <c:strCache>
                      <c:ptCount val="13"/>
                      <c:pt idx="0">
                        <c:v>Vendre des actifs domestiques</c:v>
                      </c:pt>
                      <c:pt idx="1">
                        <c:v>Vendre plus d animaux (non reproducteurs) que habituellement</c:v>
                      </c:pt>
                      <c:pt idx="2">
                        <c:v>Dépenser l épargne</c:v>
                      </c:pt>
                      <c:pt idx="3">
                        <c:v>Emprunter de l argent/nourriture à un prêteur officiel/banque</c:v>
                      </c:pt>
                      <c:pt idx="4">
                        <c:v>Vendre des actifs productifs ou moyens de transport</c:v>
                      </c:pt>
                      <c:pt idx="5">
                        <c:v>Reduire les dépenses non alimentaires essentielles (éducation, santé,etc)</c:v>
                      </c:pt>
                      <c:pt idx="6">
                        <c:v>Retirer les enfants de l'école</c:v>
                      </c:pt>
                      <c:pt idx="7">
                        <c:v>Consommer les stock de semences conservées</c:v>
                      </c:pt>
                      <c:pt idx="8">
                        <c:v>Diminution ou arrêt des dépenses de production (intrants agricoles, vétérinaires, forages)</c:v>
                      </c:pt>
                      <c:pt idx="9">
                        <c:v>Vendre maison ou parcelles de terrain</c:v>
                      </c:pt>
                      <c:pt idx="10">
                        <c:v>Pratiquer des activités illégales,ou risquées (vol, mendicitité,prostitution)</c:v>
                      </c:pt>
                      <c:pt idx="11">
                        <c:v>Migration de tous les membres du ménage (non habituelle)</c:v>
                      </c:pt>
                      <c:pt idx="12">
                        <c:v>Vendre les derniers animaux reproducteurs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Strat_survie_1!$C$16:$O$16</c15:sqref>
                        </c15:formulaRef>
                      </c:ext>
                    </c:extLst>
                    <c:numCache>
                      <c:formatCode>0.0%</c:formatCode>
                      <c:ptCount val="13"/>
                      <c:pt idx="0">
                        <c:v>8.7972326533693079E-2</c:v>
                      </c:pt>
                      <c:pt idx="1">
                        <c:v>0.11121468873247402</c:v>
                      </c:pt>
                      <c:pt idx="2">
                        <c:v>0.46458616596498448</c:v>
                      </c:pt>
                      <c:pt idx="3">
                        <c:v>0.2704236251328791</c:v>
                      </c:pt>
                      <c:pt idx="4">
                        <c:v>8.317820278149933E-2</c:v>
                      </c:pt>
                      <c:pt idx="5">
                        <c:v>0.17232480390491811</c:v>
                      </c:pt>
                      <c:pt idx="6">
                        <c:v>2.5484781008812466E-2</c:v>
                      </c:pt>
                      <c:pt idx="7">
                        <c:v>4.7888887840532392E-2</c:v>
                      </c:pt>
                      <c:pt idx="8">
                        <c:v>5.4585971467267548E-2</c:v>
                      </c:pt>
                      <c:pt idx="9">
                        <c:v>2.9447427018662809E-2</c:v>
                      </c:pt>
                      <c:pt idx="10">
                        <c:v>1.6992684568402076E-2</c:v>
                      </c:pt>
                      <c:pt idx="11">
                        <c:v>1.2526088351291671E-2</c:v>
                      </c:pt>
                      <c:pt idx="12">
                        <c:v>3.9363375036954557E-2</c:v>
                      </c:pt>
                    </c:numCache>
                  </c:numRef>
                </c:val>
              </c15:ser>
            </c15:filteredBarSeries>
            <c15:filteredBarSeries>
              <c15:ser>
                <c:idx val="9"/>
                <c:order val="9"/>
                <c:spPr>
                  <a:solidFill>
                    <a:schemeClr val="accent4">
                      <a:lumMod val="6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Strat_survie_1!$C$6:$O$7</c15:sqref>
                        </c15:formulaRef>
                      </c:ext>
                    </c:extLst>
                    <c:strCache>
                      <c:ptCount val="13"/>
                      <c:pt idx="0">
                        <c:v>Vendre des actifs domestiques</c:v>
                      </c:pt>
                      <c:pt idx="1">
                        <c:v>Vendre plus d animaux (non reproducteurs) que habituellement</c:v>
                      </c:pt>
                      <c:pt idx="2">
                        <c:v>Dépenser l épargne</c:v>
                      </c:pt>
                      <c:pt idx="3">
                        <c:v>Emprunter de l argent/nourriture à un prêteur officiel/banque</c:v>
                      </c:pt>
                      <c:pt idx="4">
                        <c:v>Vendre des actifs productifs ou moyens de transport</c:v>
                      </c:pt>
                      <c:pt idx="5">
                        <c:v>Reduire les dépenses non alimentaires essentielles (éducation, santé,etc)</c:v>
                      </c:pt>
                      <c:pt idx="6">
                        <c:v>Retirer les enfants de l'école</c:v>
                      </c:pt>
                      <c:pt idx="7">
                        <c:v>Consommer les stock de semences conservées</c:v>
                      </c:pt>
                      <c:pt idx="8">
                        <c:v>Diminution ou arrêt des dépenses de production (intrants agricoles, vétérinaires, forages)</c:v>
                      </c:pt>
                      <c:pt idx="9">
                        <c:v>Vendre maison ou parcelles de terrain</c:v>
                      </c:pt>
                      <c:pt idx="10">
                        <c:v>Pratiquer des activités illégales,ou risquées (vol, mendicitité,prostitution)</c:v>
                      </c:pt>
                      <c:pt idx="11">
                        <c:v>Migration de tous les membres du ménage (non habituelle)</c:v>
                      </c:pt>
                      <c:pt idx="12">
                        <c:v>Vendre les derniers animaux reproducteurs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Strat_survie_1!$C$17:$O$17</c15:sqref>
                        </c15:formulaRef>
                      </c:ext>
                    </c:extLst>
                    <c:numCache>
                      <c:formatCode>0.0%</c:formatCode>
                      <c:ptCount val="13"/>
                      <c:pt idx="0">
                        <c:v>9.1726633172082461E-2</c:v>
                      </c:pt>
                      <c:pt idx="1">
                        <c:v>6.2512613827835753E-2</c:v>
                      </c:pt>
                      <c:pt idx="2">
                        <c:v>0.69825594460094964</c:v>
                      </c:pt>
                      <c:pt idx="3">
                        <c:v>0.27598087184156295</c:v>
                      </c:pt>
                      <c:pt idx="4">
                        <c:v>5.7480151898996315E-2</c:v>
                      </c:pt>
                      <c:pt idx="5">
                        <c:v>0.29769034424728419</c:v>
                      </c:pt>
                      <c:pt idx="6">
                        <c:v>2.9682778912788588E-2</c:v>
                      </c:pt>
                      <c:pt idx="7">
                        <c:v>4.41116150736389E-2</c:v>
                      </c:pt>
                      <c:pt idx="8">
                        <c:v>5.7201662334050878E-2</c:v>
                      </c:pt>
                      <c:pt idx="9">
                        <c:v>6.3790210495518279E-2</c:v>
                      </c:pt>
                      <c:pt idx="10">
                        <c:v>1.2941607775461878E-2</c:v>
                      </c:pt>
                      <c:pt idx="11">
                        <c:v>1.3228813106957992E-2</c:v>
                      </c:pt>
                      <c:pt idx="12">
                        <c:v>3.1815440218471394E-2</c:v>
                      </c:pt>
                    </c:numCache>
                  </c:numRef>
                </c:val>
              </c15:ser>
            </c15:filteredBarSeries>
            <c15:filteredBarSeries>
              <c15:ser>
                <c:idx val="10"/>
                <c:order val="10"/>
                <c:spPr>
                  <a:solidFill>
                    <a:schemeClr val="accent5">
                      <a:lumMod val="6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Strat_survie_1!$C$6:$O$7</c15:sqref>
                        </c15:formulaRef>
                      </c:ext>
                    </c:extLst>
                    <c:strCache>
                      <c:ptCount val="13"/>
                      <c:pt idx="0">
                        <c:v>Vendre des actifs domestiques</c:v>
                      </c:pt>
                      <c:pt idx="1">
                        <c:v>Vendre plus d animaux (non reproducteurs) que habituellement</c:v>
                      </c:pt>
                      <c:pt idx="2">
                        <c:v>Dépenser l épargne</c:v>
                      </c:pt>
                      <c:pt idx="3">
                        <c:v>Emprunter de l argent/nourriture à un prêteur officiel/banque</c:v>
                      </c:pt>
                      <c:pt idx="4">
                        <c:v>Vendre des actifs productifs ou moyens de transport</c:v>
                      </c:pt>
                      <c:pt idx="5">
                        <c:v>Reduire les dépenses non alimentaires essentielles (éducation, santé,etc)</c:v>
                      </c:pt>
                      <c:pt idx="6">
                        <c:v>Retirer les enfants de l'école</c:v>
                      </c:pt>
                      <c:pt idx="7">
                        <c:v>Consommer les stock de semences conservées</c:v>
                      </c:pt>
                      <c:pt idx="8">
                        <c:v>Diminution ou arrêt des dépenses de production (intrants agricoles, vétérinaires, forages)</c:v>
                      </c:pt>
                      <c:pt idx="9">
                        <c:v>Vendre maison ou parcelles de terrain</c:v>
                      </c:pt>
                      <c:pt idx="10">
                        <c:v>Pratiquer des activités illégales,ou risquées (vol, mendicitité,prostitution)</c:v>
                      </c:pt>
                      <c:pt idx="11">
                        <c:v>Migration de tous les membres du ménage (non habituelle)</c:v>
                      </c:pt>
                      <c:pt idx="12">
                        <c:v>Vendre les derniers animaux reproducteurs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Strat_survie_1!$C$18:$O$18</c15:sqref>
                        </c15:formulaRef>
                      </c:ext>
                    </c:extLst>
                    <c:numCache>
                      <c:formatCode>0.0%</c:formatCode>
                      <c:ptCount val="13"/>
                      <c:pt idx="0">
                        <c:v>4.5466762049516371E-2</c:v>
                      </c:pt>
                      <c:pt idx="1">
                        <c:v>6.7643866977544223E-2</c:v>
                      </c:pt>
                      <c:pt idx="2">
                        <c:v>0.56025896400611452</c:v>
                      </c:pt>
                      <c:pt idx="3">
                        <c:v>0.19715464213767878</c:v>
                      </c:pt>
                      <c:pt idx="4">
                        <c:v>5.7763864547737083E-2</c:v>
                      </c:pt>
                      <c:pt idx="5">
                        <c:v>0.14448775015380155</c:v>
                      </c:pt>
                      <c:pt idx="6">
                        <c:v>3.1772253413361942E-2</c:v>
                      </c:pt>
                      <c:pt idx="7">
                        <c:v>0.23946478976999583</c:v>
                      </c:pt>
                      <c:pt idx="8">
                        <c:v>7.1609191391245525E-2</c:v>
                      </c:pt>
                      <c:pt idx="9">
                        <c:v>3.646161292657335E-2</c:v>
                      </c:pt>
                      <c:pt idx="10">
                        <c:v>1.083723007170518E-2</c:v>
                      </c:pt>
                      <c:pt idx="11">
                        <c:v>1.6811324193123197E-2</c:v>
                      </c:pt>
                      <c:pt idx="12">
                        <c:v>1.3742443472521676E-2</c:v>
                      </c:pt>
                    </c:numCache>
                  </c:numRef>
                </c:val>
              </c15:ser>
            </c15:filteredBarSeries>
            <c15:filteredBarSeries>
              <c15:ser>
                <c:idx val="11"/>
                <c:order val="11"/>
                <c:spPr>
                  <a:solidFill>
                    <a:schemeClr val="accent6">
                      <a:lumMod val="6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Strat_survie_1!$C$6:$O$7</c15:sqref>
                        </c15:formulaRef>
                      </c:ext>
                    </c:extLst>
                    <c:strCache>
                      <c:ptCount val="13"/>
                      <c:pt idx="0">
                        <c:v>Vendre des actifs domestiques</c:v>
                      </c:pt>
                      <c:pt idx="1">
                        <c:v>Vendre plus d animaux (non reproducteurs) que habituellement</c:v>
                      </c:pt>
                      <c:pt idx="2">
                        <c:v>Dépenser l épargne</c:v>
                      </c:pt>
                      <c:pt idx="3">
                        <c:v>Emprunter de l argent/nourriture à un prêteur officiel/banque</c:v>
                      </c:pt>
                      <c:pt idx="4">
                        <c:v>Vendre des actifs productifs ou moyens de transport</c:v>
                      </c:pt>
                      <c:pt idx="5">
                        <c:v>Reduire les dépenses non alimentaires essentielles (éducation, santé,etc)</c:v>
                      </c:pt>
                      <c:pt idx="6">
                        <c:v>Retirer les enfants de l'école</c:v>
                      </c:pt>
                      <c:pt idx="7">
                        <c:v>Consommer les stock de semences conservées</c:v>
                      </c:pt>
                      <c:pt idx="8">
                        <c:v>Diminution ou arrêt des dépenses de production (intrants agricoles, vétérinaires, forages)</c:v>
                      </c:pt>
                      <c:pt idx="9">
                        <c:v>Vendre maison ou parcelles de terrain</c:v>
                      </c:pt>
                      <c:pt idx="10">
                        <c:v>Pratiquer des activités illégales,ou risquées (vol, mendicitité,prostitution)</c:v>
                      </c:pt>
                      <c:pt idx="11">
                        <c:v>Migration de tous les membres du ménage (non habituelle)</c:v>
                      </c:pt>
                      <c:pt idx="12">
                        <c:v>Vendre les derniers animaux reproducteurs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Strat_survie_1!$C$19:$O$19</c15:sqref>
                        </c15:formulaRef>
                      </c:ext>
                    </c:extLst>
                    <c:numCache>
                      <c:formatCode>0.0%</c:formatCode>
                      <c:ptCount val="13"/>
                      <c:pt idx="0">
                        <c:v>0.1054822351478364</c:v>
                      </c:pt>
                      <c:pt idx="1">
                        <c:v>0.1498187247035799</c:v>
                      </c:pt>
                      <c:pt idx="2">
                        <c:v>0.53246246276811204</c:v>
                      </c:pt>
                      <c:pt idx="3">
                        <c:v>0.22488991573456546</c:v>
                      </c:pt>
                      <c:pt idx="4">
                        <c:v>7.0704144168364E-2</c:v>
                      </c:pt>
                      <c:pt idx="5">
                        <c:v>0.21403727303248657</c:v>
                      </c:pt>
                      <c:pt idx="6">
                        <c:v>7.6235807670922293E-2</c:v>
                      </c:pt>
                      <c:pt idx="7">
                        <c:v>0.13899599771255133</c:v>
                      </c:pt>
                      <c:pt idx="8">
                        <c:v>0.11003033466298506</c:v>
                      </c:pt>
                      <c:pt idx="9">
                        <c:v>3.2002453456248345E-2</c:v>
                      </c:pt>
                      <c:pt idx="10">
                        <c:v>9.8813922496808811E-3</c:v>
                      </c:pt>
                      <c:pt idx="11">
                        <c:v>1.9167795228544587E-2</c:v>
                      </c:pt>
                      <c:pt idx="12">
                        <c:v>0.13597124288464285</c:v>
                      </c:pt>
                    </c:numCache>
                  </c:numRef>
                </c:val>
              </c15:ser>
            </c15:filteredBarSeries>
          </c:ext>
        </c:extLst>
      </c:barChart>
      <c:catAx>
        <c:axId val="96043776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96045312"/>
        <c:crosses val="autoZero"/>
        <c:auto val="1"/>
        <c:lblAlgn val="ctr"/>
        <c:lblOffset val="100"/>
      </c:catAx>
      <c:valAx>
        <c:axId val="96045312"/>
        <c:scaling>
          <c:orientation val="minMax"/>
        </c:scaling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960437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1"/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/>
              <a:t>Utilisation d'au moins une stratégie de survie (% cumulés)</a:t>
            </a:r>
          </a:p>
        </c:rich>
      </c:tx>
      <c:layout>
        <c:manualLayout>
          <c:xMode val="edge"/>
          <c:yMode val="edge"/>
          <c:x val="0.21015205043795215"/>
          <c:y val="2.2095527736797276E-2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6.6188314487479014E-2"/>
          <c:y val="0.11100494982901933"/>
          <c:w val="0.59504831398377123"/>
          <c:h val="0.71370097245985609"/>
        </c:manualLayout>
      </c:layout>
      <c:barChart>
        <c:barDir val="col"/>
        <c:grouping val="stacked"/>
        <c:ser>
          <c:idx val="0"/>
          <c:order val="0"/>
          <c:tx>
            <c:strRef>
              <c:f>Strat_survie_1!$C$6</c:f>
              <c:strCache>
                <c:ptCount val="1"/>
                <c:pt idx="0">
                  <c:v>Vendre des actifs domestiques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strRef>
              <c:f>Strat_survie_1!$B$8:$B$20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Strat_survie_1!$C$8:$C$20</c:f>
              <c:numCache>
                <c:formatCode>0.0%</c:formatCode>
                <c:ptCount val="13"/>
                <c:pt idx="0">
                  <c:v>9.1366247901105719E-3</c:v>
                </c:pt>
                <c:pt idx="1">
                  <c:v>3.2812316182897587E-2</c:v>
                </c:pt>
                <c:pt idx="2">
                  <c:v>6.3406126696801929E-2</c:v>
                </c:pt>
                <c:pt idx="3">
                  <c:v>1.9055611558639003E-2</c:v>
                </c:pt>
                <c:pt idx="4">
                  <c:v>1.1754982507717457E-2</c:v>
                </c:pt>
                <c:pt idx="5">
                  <c:v>8.9982171620796331E-2</c:v>
                </c:pt>
                <c:pt idx="6">
                  <c:v>2.0640030807981932E-2</c:v>
                </c:pt>
                <c:pt idx="7">
                  <c:v>4.5531435015506799E-2</c:v>
                </c:pt>
                <c:pt idx="8">
                  <c:v>8.7972326533693107E-2</c:v>
                </c:pt>
                <c:pt idx="9">
                  <c:v>9.1726633172082503E-2</c:v>
                </c:pt>
                <c:pt idx="10">
                  <c:v>4.5466762049516392E-2</c:v>
                </c:pt>
                <c:pt idx="11">
                  <c:v>0.1054822351478364</c:v>
                </c:pt>
                <c:pt idx="12">
                  <c:v>5.7730890989726065E-2</c:v>
                </c:pt>
              </c:numCache>
            </c:numRef>
          </c:val>
        </c:ser>
        <c:ser>
          <c:idx val="1"/>
          <c:order val="1"/>
          <c:tx>
            <c:strRef>
              <c:f>Strat_survie_1!$D$6</c:f>
              <c:strCache>
                <c:ptCount val="1"/>
                <c:pt idx="0">
                  <c:v>Vendre plus d animaux (non reproducteurs) que habituellement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/>
          </c:spPr>
          <c:dLbls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Strat_survie_1!$B$8:$B$20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Strat_survie_1!$D$8:$D$20</c:f>
              <c:numCache>
                <c:formatCode>0.0%</c:formatCode>
                <c:ptCount val="13"/>
                <c:pt idx="0">
                  <c:v>0.12205182786453646</c:v>
                </c:pt>
                <c:pt idx="1">
                  <c:v>0.12213827026549443</c:v>
                </c:pt>
                <c:pt idx="2">
                  <c:v>7.505546949831346E-2</c:v>
                </c:pt>
                <c:pt idx="3">
                  <c:v>7.3616940136639622E-2</c:v>
                </c:pt>
                <c:pt idx="4">
                  <c:v>7.0769388524074509E-2</c:v>
                </c:pt>
                <c:pt idx="5">
                  <c:v>0.37913183764030933</c:v>
                </c:pt>
                <c:pt idx="6">
                  <c:v>2.5070968387053714E-2</c:v>
                </c:pt>
                <c:pt idx="7">
                  <c:v>3.5710929423926523E-3</c:v>
                </c:pt>
                <c:pt idx="8">
                  <c:v>0.11121468873247402</c:v>
                </c:pt>
                <c:pt idx="9">
                  <c:v>6.2512613827835781E-2</c:v>
                </c:pt>
                <c:pt idx="10">
                  <c:v>6.7643866977544223E-2</c:v>
                </c:pt>
                <c:pt idx="11">
                  <c:v>0.14981872470357988</c:v>
                </c:pt>
                <c:pt idx="12">
                  <c:v>0.10299134481196713</c:v>
                </c:pt>
              </c:numCache>
            </c:numRef>
          </c:val>
        </c:ser>
        <c:ser>
          <c:idx val="2"/>
          <c:order val="2"/>
          <c:tx>
            <c:strRef>
              <c:f>Strat_survie_1!$E$6</c:f>
              <c:strCache>
                <c:ptCount val="1"/>
                <c:pt idx="0">
                  <c:v>Dépenser l épargne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  <a:ln>
              <a:noFill/>
            </a:ln>
            <a:effectLst/>
          </c:spPr>
          <c:dLbls>
            <c:numFmt formatCode="0%" sourceLinked="0"/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Strat_survie_1!$B$8:$B$20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Strat_survie_1!$E$8:$E$20</c:f>
              <c:numCache>
                <c:formatCode>0.0%</c:formatCode>
                <c:ptCount val="13"/>
                <c:pt idx="0">
                  <c:v>0.34107705847728509</c:v>
                </c:pt>
                <c:pt idx="1">
                  <c:v>0.34030287767297057</c:v>
                </c:pt>
                <c:pt idx="2">
                  <c:v>0.51994697219847152</c:v>
                </c:pt>
                <c:pt idx="3">
                  <c:v>0.37693860059291362</c:v>
                </c:pt>
                <c:pt idx="4">
                  <c:v>0.36796417477391402</c:v>
                </c:pt>
                <c:pt idx="5">
                  <c:v>0.62810395859638868</c:v>
                </c:pt>
                <c:pt idx="6">
                  <c:v>0.1620790549447238</c:v>
                </c:pt>
                <c:pt idx="7">
                  <c:v>0.3666008833756273</c:v>
                </c:pt>
                <c:pt idx="8">
                  <c:v>0.46458616596498459</c:v>
                </c:pt>
                <c:pt idx="9">
                  <c:v>0.69825594460094953</c:v>
                </c:pt>
                <c:pt idx="10">
                  <c:v>0.56025896400611452</c:v>
                </c:pt>
                <c:pt idx="11">
                  <c:v>0.53246246276811193</c:v>
                </c:pt>
                <c:pt idx="12">
                  <c:v>0.47953888995980259</c:v>
                </c:pt>
              </c:numCache>
            </c:numRef>
          </c:val>
        </c:ser>
        <c:ser>
          <c:idx val="3"/>
          <c:order val="3"/>
          <c:tx>
            <c:strRef>
              <c:f>Strat_survie_1!$F$6</c:f>
              <c:strCache>
                <c:ptCount val="1"/>
                <c:pt idx="0">
                  <c:v>Emprunter de l argent/nourriture à un prêteur officiel/banque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dLbls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Strat_survie_1!$B$8:$B$20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Strat_survie_1!$F$8:$F$20</c:f>
              <c:numCache>
                <c:formatCode>0.0%</c:formatCode>
                <c:ptCount val="13"/>
                <c:pt idx="0">
                  <c:v>0.11066077752030534</c:v>
                </c:pt>
                <c:pt idx="1">
                  <c:v>0.11458237515770447</c:v>
                </c:pt>
                <c:pt idx="2">
                  <c:v>0.27335647592205536</c:v>
                </c:pt>
                <c:pt idx="3">
                  <c:v>0.12672299684385677</c:v>
                </c:pt>
                <c:pt idx="4">
                  <c:v>0.12497219374126853</c:v>
                </c:pt>
                <c:pt idx="5">
                  <c:v>0.32438750992882853</c:v>
                </c:pt>
                <c:pt idx="6">
                  <c:v>3.3111668899492637E-2</c:v>
                </c:pt>
                <c:pt idx="7">
                  <c:v>7.8892961187859503E-2</c:v>
                </c:pt>
                <c:pt idx="8">
                  <c:v>0.27042362513287921</c:v>
                </c:pt>
                <c:pt idx="9">
                  <c:v>0.27598087184156306</c:v>
                </c:pt>
                <c:pt idx="10">
                  <c:v>0.19715464213767878</c:v>
                </c:pt>
                <c:pt idx="11">
                  <c:v>0.22488991573456543</c:v>
                </c:pt>
                <c:pt idx="12">
                  <c:v>0.19838757284827868</c:v>
                </c:pt>
              </c:numCache>
            </c:numRef>
          </c:val>
        </c:ser>
        <c:ser>
          <c:idx val="4"/>
          <c:order val="4"/>
          <c:tx>
            <c:strRef>
              <c:f>Strat_survie_1!$G$6</c:f>
              <c:strCache>
                <c:ptCount val="1"/>
                <c:pt idx="0">
                  <c:v>Vendre des actifs productifs ou moyens de transport</c:v>
                </c:pt>
              </c:strCache>
            </c:strRef>
          </c:tx>
          <c:spPr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ffectLst/>
          </c:spPr>
          <c:cat>
            <c:strRef>
              <c:f>Strat_survie_1!$B$8:$B$20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Strat_survie_1!$G$8:$G$20</c:f>
              <c:numCache>
                <c:formatCode>0.0%</c:formatCode>
                <c:ptCount val="13"/>
                <c:pt idx="0">
                  <c:v>8.7475534620120293E-3</c:v>
                </c:pt>
                <c:pt idx="1">
                  <c:v>6.3031469709232554E-2</c:v>
                </c:pt>
                <c:pt idx="2">
                  <c:v>5.6085235752755515E-2</c:v>
                </c:pt>
                <c:pt idx="3">
                  <c:v>2.2149405712133287E-2</c:v>
                </c:pt>
                <c:pt idx="4">
                  <c:v>2.0972303793884081E-2</c:v>
                </c:pt>
                <c:pt idx="5">
                  <c:v>8.3709473764157674E-2</c:v>
                </c:pt>
                <c:pt idx="6">
                  <c:v>1.6172998861007787E-2</c:v>
                </c:pt>
                <c:pt idx="7">
                  <c:v>2.3212104125552645E-2</c:v>
                </c:pt>
                <c:pt idx="8">
                  <c:v>8.3178202781499372E-2</c:v>
                </c:pt>
                <c:pt idx="9">
                  <c:v>5.7480151898996329E-2</c:v>
                </c:pt>
                <c:pt idx="10">
                  <c:v>5.7763864547737097E-2</c:v>
                </c:pt>
                <c:pt idx="11">
                  <c:v>7.0704144168364E-2</c:v>
                </c:pt>
                <c:pt idx="12">
                  <c:v>4.9123763520364017E-2</c:v>
                </c:pt>
              </c:numCache>
            </c:numRef>
          </c:val>
        </c:ser>
        <c:ser>
          <c:idx val="5"/>
          <c:order val="5"/>
          <c:tx>
            <c:strRef>
              <c:f>Strat_survie_1!$H$6</c:f>
              <c:strCache>
                <c:ptCount val="1"/>
                <c:pt idx="0">
                  <c:v>Reduire les dépenses non alimentaires essentielles (éducation, santé,etc)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/>
          </c:spPr>
          <c:dLbls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Strat_survie_1!$B$8:$B$20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Strat_survie_1!$H$8:$H$20</c:f>
              <c:numCache>
                <c:formatCode>0.0%</c:formatCode>
                <c:ptCount val="13"/>
                <c:pt idx="0">
                  <c:v>8.8556213415975527E-2</c:v>
                </c:pt>
                <c:pt idx="1">
                  <c:v>0.13572747759128412</c:v>
                </c:pt>
                <c:pt idx="2">
                  <c:v>0.21673406758702649</c:v>
                </c:pt>
                <c:pt idx="3">
                  <c:v>4.0860688230020398E-2</c:v>
                </c:pt>
                <c:pt idx="4">
                  <c:v>4.8725718835292836E-2</c:v>
                </c:pt>
                <c:pt idx="5">
                  <c:v>0.41836705772803134</c:v>
                </c:pt>
                <c:pt idx="6">
                  <c:v>1.1783651699205712E-2</c:v>
                </c:pt>
                <c:pt idx="7">
                  <c:v>2.8615731604173227E-2</c:v>
                </c:pt>
                <c:pt idx="8">
                  <c:v>0.17232480390491808</c:v>
                </c:pt>
                <c:pt idx="9">
                  <c:v>0.29769034424728424</c:v>
                </c:pt>
                <c:pt idx="10">
                  <c:v>0.14448775015380158</c:v>
                </c:pt>
                <c:pt idx="11">
                  <c:v>0.21403727303248662</c:v>
                </c:pt>
                <c:pt idx="12">
                  <c:v>0.17060304391397757</c:v>
                </c:pt>
              </c:numCache>
            </c:numRef>
          </c:val>
        </c:ser>
        <c:ser>
          <c:idx val="6"/>
          <c:order val="6"/>
          <c:tx>
            <c:strRef>
              <c:f>Strat_survie_1!$I$6</c:f>
              <c:strCache>
                <c:ptCount val="1"/>
                <c:pt idx="0">
                  <c:v>Retirer les enfants de l'école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cat>
            <c:strRef>
              <c:f>Strat_survie_1!$B$8:$B$20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Strat_survie_1!$I$8:$I$20</c:f>
              <c:numCache>
                <c:formatCode>0.0%</c:formatCode>
                <c:ptCount val="13"/>
                <c:pt idx="0">
                  <c:v>6.0710972841799896E-2</c:v>
                </c:pt>
                <c:pt idx="1">
                  <c:v>2.4941056497692741E-2</c:v>
                </c:pt>
                <c:pt idx="2">
                  <c:v>3.8188113184235546E-2</c:v>
                </c:pt>
                <c:pt idx="3">
                  <c:v>2.5883976598692206E-2</c:v>
                </c:pt>
                <c:pt idx="4">
                  <c:v>7.176804779933447E-3</c:v>
                </c:pt>
                <c:pt idx="5">
                  <c:v>7.1936875195807728E-2</c:v>
                </c:pt>
                <c:pt idx="6">
                  <c:v>7.0943657519605989E-3</c:v>
                </c:pt>
                <c:pt idx="7">
                  <c:v>1.071327882717814E-2</c:v>
                </c:pt>
                <c:pt idx="8">
                  <c:v>2.5484781008812466E-2</c:v>
                </c:pt>
                <c:pt idx="9">
                  <c:v>2.9682778912788591E-2</c:v>
                </c:pt>
                <c:pt idx="10">
                  <c:v>3.1772253413361949E-2</c:v>
                </c:pt>
                <c:pt idx="11">
                  <c:v>7.6235807670922279E-2</c:v>
                </c:pt>
                <c:pt idx="12">
                  <c:v>3.5925877474930493E-2</c:v>
                </c:pt>
              </c:numCache>
            </c:numRef>
          </c:val>
        </c:ser>
        <c:ser>
          <c:idx val="7"/>
          <c:order val="7"/>
          <c:tx>
            <c:strRef>
              <c:f>Strat_survie_1!$J$6</c:f>
              <c:strCache>
                <c:ptCount val="1"/>
                <c:pt idx="0">
                  <c:v>Consommer les stock de semences conservées</c:v>
                </c:pt>
              </c:strCache>
            </c:strRef>
          </c:tx>
          <c:spPr>
            <a:solidFill>
              <a:srgbClr val="FF9900"/>
            </a:solidFill>
            <a:ln>
              <a:noFill/>
            </a:ln>
            <a:effectLst/>
          </c:spPr>
          <c:dLbls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Strat_survie_1!$B$8:$B$20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Strat_survie_1!$J$8:$J$20</c:f>
              <c:numCache>
                <c:formatCode>0.0%</c:formatCode>
                <c:ptCount val="13"/>
                <c:pt idx="0">
                  <c:v>5.672460870439263E-2</c:v>
                </c:pt>
                <c:pt idx="1">
                  <c:v>0.15589839477645578</c:v>
                </c:pt>
                <c:pt idx="2">
                  <c:v>6.8753953234998166E-2</c:v>
                </c:pt>
                <c:pt idx="3">
                  <c:v>0.13394441197668361</c:v>
                </c:pt>
                <c:pt idx="4">
                  <c:v>5.2294135246368285E-2</c:v>
                </c:pt>
                <c:pt idx="5">
                  <c:v>0.44430508087050952</c:v>
                </c:pt>
                <c:pt idx="6">
                  <c:v>1.4437931736450511E-2</c:v>
                </c:pt>
                <c:pt idx="7">
                  <c:v>2.6783197067945363E-3</c:v>
                </c:pt>
                <c:pt idx="8">
                  <c:v>4.7888887840532406E-2</c:v>
                </c:pt>
                <c:pt idx="9">
                  <c:v>4.4111615073638907E-2</c:v>
                </c:pt>
                <c:pt idx="10">
                  <c:v>0.23946478976999588</c:v>
                </c:pt>
                <c:pt idx="11">
                  <c:v>0.13899599771255136</c:v>
                </c:pt>
                <c:pt idx="12">
                  <c:v>0.11199014454459695</c:v>
                </c:pt>
              </c:numCache>
            </c:numRef>
          </c:val>
        </c:ser>
        <c:ser>
          <c:idx val="8"/>
          <c:order val="8"/>
          <c:tx>
            <c:strRef>
              <c:f>Strat_survie_1!$K$6</c:f>
              <c:strCache>
                <c:ptCount val="1"/>
                <c:pt idx="0">
                  <c:v>Diminution ou arrêt des dépenses de production (intrants agricoles, vétérinaires, forages)</c:v>
                </c:pt>
              </c:strCache>
            </c:strRef>
          </c:tx>
          <c:spPr>
            <a:solidFill>
              <a:srgbClr val="FF6600"/>
            </a:solidFill>
            <a:ln>
              <a:noFill/>
            </a:ln>
            <a:effectLst/>
          </c:spPr>
          <c:dLbls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Strat_survie_1!$B$8:$B$20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Strat_survie_1!$K$8:$K$20</c:f>
              <c:numCache>
                <c:formatCode>0.0%</c:formatCode>
                <c:ptCount val="13"/>
                <c:pt idx="0">
                  <c:v>0.13575803169287756</c:v>
                </c:pt>
                <c:pt idx="1">
                  <c:v>0.12824049010118857</c:v>
                </c:pt>
                <c:pt idx="2">
                  <c:v>4.7750370838090049E-2</c:v>
                </c:pt>
                <c:pt idx="3">
                  <c:v>0.12248049938531233</c:v>
                </c:pt>
                <c:pt idx="4">
                  <c:v>5.4538035252967708E-2</c:v>
                </c:pt>
                <c:pt idx="5">
                  <c:v>0.49637837955974501</c:v>
                </c:pt>
                <c:pt idx="6">
                  <c:v>3.9135812092813818E-2</c:v>
                </c:pt>
                <c:pt idx="7">
                  <c:v>1.7855464711963572E-3</c:v>
                </c:pt>
                <c:pt idx="8">
                  <c:v>5.4585971467267548E-2</c:v>
                </c:pt>
                <c:pt idx="9">
                  <c:v>5.7201662334050878E-2</c:v>
                </c:pt>
                <c:pt idx="10">
                  <c:v>7.1609191391245525E-2</c:v>
                </c:pt>
                <c:pt idx="11">
                  <c:v>0.11003033466298505</c:v>
                </c:pt>
                <c:pt idx="12">
                  <c:v>0.10458806817387155</c:v>
                </c:pt>
              </c:numCache>
            </c:numRef>
          </c:val>
        </c:ser>
        <c:ser>
          <c:idx val="9"/>
          <c:order val="9"/>
          <c:tx>
            <c:strRef>
              <c:f>Strat_survie_1!$L$6</c:f>
              <c:strCache>
                <c:ptCount val="1"/>
                <c:pt idx="0">
                  <c:v>Vendre maison ou parcelles de terrain</c:v>
                </c:pt>
              </c:strCache>
            </c:strRef>
          </c:tx>
          <c:spPr>
            <a:solidFill>
              <a:srgbClr val="FF66FF"/>
            </a:solidFill>
            <a:ln>
              <a:noFill/>
            </a:ln>
            <a:effectLst/>
          </c:spPr>
          <c:cat>
            <c:strRef>
              <c:f>Strat_survie_1!$B$8:$B$20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Strat_survie_1!$L$8:$L$20</c:f>
              <c:numCache>
                <c:formatCode>0.0%</c:formatCode>
                <c:ptCount val="13"/>
                <c:pt idx="0">
                  <c:v>2.1435650927537487E-3</c:v>
                </c:pt>
                <c:pt idx="1">
                  <c:v>5.1291623351075691E-2</c:v>
                </c:pt>
                <c:pt idx="2">
                  <c:v>3.2810832421420688E-2</c:v>
                </c:pt>
                <c:pt idx="3">
                  <c:v>9.6001537412352799E-3</c:v>
                </c:pt>
                <c:pt idx="4">
                  <c:v>7.5873452765306696E-3</c:v>
                </c:pt>
                <c:pt idx="5">
                  <c:v>7.7912288686040415E-2</c:v>
                </c:pt>
                <c:pt idx="6">
                  <c:v>9.7781975825267427E-3</c:v>
                </c:pt>
                <c:pt idx="7">
                  <c:v>1.7902452776995096E-2</c:v>
                </c:pt>
                <c:pt idx="8">
                  <c:v>2.9447427018662813E-2</c:v>
                </c:pt>
                <c:pt idx="9">
                  <c:v>6.3790210495518293E-2</c:v>
                </c:pt>
                <c:pt idx="10">
                  <c:v>3.6461612926573364E-2</c:v>
                </c:pt>
                <c:pt idx="11">
                  <c:v>3.2002453456248345E-2</c:v>
                </c:pt>
                <c:pt idx="12">
                  <c:v>3.3458762391341504E-2</c:v>
                </c:pt>
              </c:numCache>
            </c:numRef>
          </c:val>
        </c:ser>
        <c:ser>
          <c:idx val="10"/>
          <c:order val="10"/>
          <c:tx>
            <c:strRef>
              <c:f>Strat_survie_1!$M$6</c:f>
              <c:strCache>
                <c:ptCount val="1"/>
                <c:pt idx="0">
                  <c:v>Pratiquer des activités illégales,ou risquées (vol, mendicitité,prostitution)</c:v>
                </c:pt>
              </c:strCache>
            </c:strRef>
          </c:tx>
          <c:spPr>
            <a:solidFill>
              <a:srgbClr val="FF3399"/>
            </a:solidFill>
            <a:ln>
              <a:noFill/>
            </a:ln>
            <a:effectLst/>
          </c:spPr>
          <c:cat>
            <c:strRef>
              <c:f>Strat_survie_1!$B$8:$B$20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Strat_survie_1!$M$8:$M$20</c:f>
              <c:numCache>
                <c:formatCode>0.0%</c:formatCode>
                <c:ptCount val="13"/>
                <c:pt idx="0">
                  <c:v>6.3898921094070801E-3</c:v>
                </c:pt>
                <c:pt idx="1">
                  <c:v>2.3903948609062923E-2</c:v>
                </c:pt>
                <c:pt idx="2">
                  <c:v>1.4096705575142273E-2</c:v>
                </c:pt>
                <c:pt idx="3">
                  <c:v>1.0175653850394544E-2</c:v>
                </c:pt>
                <c:pt idx="4">
                  <c:v>4.6588359714622406E-3</c:v>
                </c:pt>
                <c:pt idx="5">
                  <c:v>1.2957910863641998E-2</c:v>
                </c:pt>
                <c:pt idx="6">
                  <c:v>7.1304923757771108E-4</c:v>
                </c:pt>
                <c:pt idx="7">
                  <c:v>4.4638661779909028E-3</c:v>
                </c:pt>
                <c:pt idx="8">
                  <c:v>1.699268456840208E-2</c:v>
                </c:pt>
                <c:pt idx="9">
                  <c:v>1.294160777546188E-2</c:v>
                </c:pt>
                <c:pt idx="10">
                  <c:v>1.0837230071705178E-2</c:v>
                </c:pt>
                <c:pt idx="11">
                  <c:v>9.8813922496808846E-3</c:v>
                </c:pt>
                <c:pt idx="12">
                  <c:v>1.1128040974440347E-2</c:v>
                </c:pt>
              </c:numCache>
            </c:numRef>
          </c:val>
        </c:ser>
        <c:ser>
          <c:idx val="11"/>
          <c:order val="11"/>
          <c:tx>
            <c:strRef>
              <c:f>Strat_survie_1!$N$6</c:f>
              <c:strCache>
                <c:ptCount val="1"/>
                <c:pt idx="0">
                  <c:v>Migration de tous les membres du ménage (non habituelle)</c:v>
                </c:pt>
              </c:strCache>
            </c:strRef>
          </c:tx>
          <c:spPr>
            <a:solidFill>
              <a:srgbClr val="FF5050"/>
            </a:solidFill>
            <a:ln>
              <a:noFill/>
            </a:ln>
            <a:effectLst/>
          </c:spPr>
          <c:cat>
            <c:strRef>
              <c:f>Strat_survie_1!$B$8:$B$20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Strat_survie_1!$N$8:$N$20</c:f>
              <c:numCache>
                <c:formatCode>0.0%</c:formatCode>
                <c:ptCount val="13"/>
                <c:pt idx="0">
                  <c:v>5.4035148762709394E-3</c:v>
                </c:pt>
                <c:pt idx="1">
                  <c:v>1.5946853374013529E-2</c:v>
                </c:pt>
                <c:pt idx="2">
                  <c:v>1.2904251613813771E-2</c:v>
                </c:pt>
                <c:pt idx="3">
                  <c:v>8.6602170736704252E-3</c:v>
                </c:pt>
                <c:pt idx="4">
                  <c:v>3.1082213543365917E-3</c:v>
                </c:pt>
                <c:pt idx="5">
                  <c:v>1.4432556550811946E-2</c:v>
                </c:pt>
                <c:pt idx="6">
                  <c:v>4.5338787450012316E-3</c:v>
                </c:pt>
                <c:pt idx="7">
                  <c:v>7.1421858847854425E-3</c:v>
                </c:pt>
                <c:pt idx="8">
                  <c:v>1.2526088351291671E-2</c:v>
                </c:pt>
                <c:pt idx="9">
                  <c:v>1.3228813106957994E-2</c:v>
                </c:pt>
                <c:pt idx="10">
                  <c:v>1.68113241931232E-2</c:v>
                </c:pt>
                <c:pt idx="11">
                  <c:v>1.9167795228544587E-2</c:v>
                </c:pt>
                <c:pt idx="12">
                  <c:v>1.1717846272440938E-2</c:v>
                </c:pt>
              </c:numCache>
            </c:numRef>
          </c:val>
        </c:ser>
        <c:ser>
          <c:idx val="12"/>
          <c:order val="12"/>
          <c:tx>
            <c:strRef>
              <c:f>Strat_survie_1!$O$6</c:f>
              <c:strCache>
                <c:ptCount val="1"/>
                <c:pt idx="0">
                  <c:v>Vendre les derniers animaux reproducteurs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cat>
            <c:strRef>
              <c:f>Strat_survie_1!$B$8:$B$20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Strat_survie_1!$O$8:$O$20</c:f>
              <c:numCache>
                <c:formatCode>0.0%</c:formatCode>
                <c:ptCount val="13"/>
                <c:pt idx="0">
                  <c:v>1.8642762133778114E-2</c:v>
                </c:pt>
                <c:pt idx="1">
                  <c:v>6.5737684398939344E-2</c:v>
                </c:pt>
                <c:pt idx="2">
                  <c:v>4.6719383070574529E-2</c:v>
                </c:pt>
                <c:pt idx="3">
                  <c:v>5.2940600717325086E-2</c:v>
                </c:pt>
                <c:pt idx="4">
                  <c:v>1.1403144112885543E-2</c:v>
                </c:pt>
                <c:pt idx="5">
                  <c:v>0.2340000037579239</c:v>
                </c:pt>
                <c:pt idx="6">
                  <c:v>3.0217161149830099E-3</c:v>
                </c:pt>
                <c:pt idx="7">
                  <c:v>1.7855464711963604E-3</c:v>
                </c:pt>
                <c:pt idx="8">
                  <c:v>3.9363375036954563E-2</c:v>
                </c:pt>
                <c:pt idx="9">
                  <c:v>3.1815440218471401E-2</c:v>
                </c:pt>
                <c:pt idx="10">
                  <c:v>1.3742443472521676E-2</c:v>
                </c:pt>
                <c:pt idx="11">
                  <c:v>0.13597124288464288</c:v>
                </c:pt>
                <c:pt idx="12">
                  <c:v>5.7488711917771516E-2</c:v>
                </c:pt>
              </c:numCache>
            </c:numRef>
          </c:val>
        </c:ser>
        <c:dLbls/>
        <c:overlap val="100"/>
        <c:axId val="100978048"/>
        <c:axId val="100988032"/>
      </c:barChart>
      <c:catAx>
        <c:axId val="10097804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0988032"/>
        <c:crosses val="autoZero"/>
        <c:auto val="1"/>
        <c:lblAlgn val="ctr"/>
        <c:lblOffset val="100"/>
      </c:catAx>
      <c:valAx>
        <c:axId val="100988032"/>
        <c:scaling>
          <c:orientation val="minMax"/>
          <c:max val="3.5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0978048"/>
        <c:crosses val="autoZero"/>
        <c:crossBetween val="between"/>
        <c:majorUnit val="0.5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7398445367584525"/>
          <c:y val="9.532439187780152E-2"/>
          <c:w val="0.31906218712164891"/>
          <c:h val="0.88996873916619934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>
      <a:solidFill>
        <a:schemeClr val="bg1">
          <a:lumMod val="65000"/>
        </a:schemeClr>
      </a:solidFill>
    </a:ln>
    <a:effectLst/>
  </c:spPr>
  <c:txPr>
    <a:bodyPr/>
    <a:lstStyle/>
    <a:p>
      <a:pPr>
        <a:defRPr/>
      </a:pPr>
      <a:endParaRPr lang="fr-FR"/>
    </a:p>
  </c:txPr>
  <c:externalData r:id="rId1"/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u="sng"/>
              <a:t>Utilisation des stratégies par principale activité du ménage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bar"/>
        <c:grouping val="percentStacked"/>
        <c:ser>
          <c:idx val="0"/>
          <c:order val="0"/>
          <c:tx>
            <c:strRef>
              <c:f>STRATEGIESrevu!$K$102</c:f>
              <c:strCache>
                <c:ptCount val="1"/>
                <c:pt idx="0">
                  <c:v>Aucune stratégie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STRATEGIESrevu!$J$105:$J$122</c:f>
              <c:strCache>
                <c:ptCount val="18"/>
                <c:pt idx="0">
                  <c:v>Artisanat/petit métier</c:v>
                </c:pt>
                <c:pt idx="1">
                  <c:v>Pêche</c:v>
                </c:pt>
                <c:pt idx="2">
                  <c:v>Transport (y compris taxi-moto)</c:v>
                </c:pt>
                <c:pt idx="3">
                  <c:v>Agriculture vivrière</c:v>
                </c:pt>
                <c:pt idx="4">
                  <c:v>Aide, don alimentaire</c:v>
                </c:pt>
                <c:pt idx="5">
                  <c:v>Travail journalier (payé en espèce)</c:v>
                </c:pt>
                <c:pt idx="6">
                  <c:v>Travail spécialisé (mécanicien, maçon)</c:v>
                </c:pt>
                <c:pt idx="7">
                  <c:v>Petit commerce/commerce informel</c:v>
                </c:pt>
                <c:pt idx="8">
                  <c:v>Transfert d'argent</c:v>
                </c:pt>
                <c:pt idx="9">
                  <c:v>Autre</c:v>
                </c:pt>
                <c:pt idx="10">
                  <c:v>Elevage (gros bétail)</c:v>
                </c:pt>
                <c:pt idx="11">
                  <c:v>Commerce de produits vivriers</c:v>
                </c:pt>
                <c:pt idx="12">
                  <c:v>Entreprise/Location biens immobiliers</c:v>
                </c:pt>
                <c:pt idx="13">
                  <c:v>Pension</c:v>
                </c:pt>
                <c:pt idx="14">
                  <c:v>Agriculture de rente</c:v>
                </c:pt>
                <c:pt idx="15">
                  <c:v>Gros commerce/commerce formel</c:v>
                </c:pt>
                <c:pt idx="16">
                  <c:v>Salarié/ Contractuel/ Consultant</c:v>
                </c:pt>
                <c:pt idx="17">
                  <c:v>Fonctionnaire/ permanent</c:v>
                </c:pt>
              </c:strCache>
            </c:strRef>
          </c:cat>
          <c:val>
            <c:numRef>
              <c:f>STRATEGIESrevu!$K$105:$K$122</c:f>
              <c:numCache>
                <c:formatCode>0.0%</c:formatCode>
                <c:ptCount val="18"/>
                <c:pt idx="0">
                  <c:v>0.37265281827260965</c:v>
                </c:pt>
                <c:pt idx="1">
                  <c:v>0.37701205325562104</c:v>
                </c:pt>
                <c:pt idx="2">
                  <c:v>0.33450293833978867</c:v>
                </c:pt>
                <c:pt idx="3">
                  <c:v>0.4264089951571699</c:v>
                </c:pt>
                <c:pt idx="4">
                  <c:v>0.41427233810549507</c:v>
                </c:pt>
                <c:pt idx="5">
                  <c:v>0.34062416211713126</c:v>
                </c:pt>
                <c:pt idx="6">
                  <c:v>0.35965415128332978</c:v>
                </c:pt>
                <c:pt idx="7">
                  <c:v>0.36909105165013106</c:v>
                </c:pt>
                <c:pt idx="8">
                  <c:v>0.46773509644282529</c:v>
                </c:pt>
                <c:pt idx="9">
                  <c:v>0.52833947880731402</c:v>
                </c:pt>
                <c:pt idx="10">
                  <c:v>0.54031571667311162</c:v>
                </c:pt>
                <c:pt idx="11">
                  <c:v>0.41766754728365041</c:v>
                </c:pt>
                <c:pt idx="12">
                  <c:v>0.50725741528666257</c:v>
                </c:pt>
                <c:pt idx="13">
                  <c:v>0.55173953591699698</c:v>
                </c:pt>
                <c:pt idx="14">
                  <c:v>0.5619559478892745</c:v>
                </c:pt>
                <c:pt idx="15">
                  <c:v>0.61456899002398424</c:v>
                </c:pt>
                <c:pt idx="16">
                  <c:v>0.53563770800448218</c:v>
                </c:pt>
                <c:pt idx="17">
                  <c:v>0.63694159985570598</c:v>
                </c:pt>
              </c:numCache>
            </c:numRef>
          </c:val>
        </c:ser>
        <c:ser>
          <c:idx val="1"/>
          <c:order val="1"/>
          <c:tx>
            <c:strRef>
              <c:f>STRATEGIESrevu!$L$102</c:f>
              <c:strCache>
                <c:ptCount val="1"/>
                <c:pt idx="0">
                  <c:v>Stratégie dites de Stress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STRATEGIESrevu!$J$105:$J$122</c:f>
              <c:strCache>
                <c:ptCount val="18"/>
                <c:pt idx="0">
                  <c:v>Artisanat/petit métier</c:v>
                </c:pt>
                <c:pt idx="1">
                  <c:v>Pêche</c:v>
                </c:pt>
                <c:pt idx="2">
                  <c:v>Transport (y compris taxi-moto)</c:v>
                </c:pt>
                <c:pt idx="3">
                  <c:v>Agriculture vivrière</c:v>
                </c:pt>
                <c:pt idx="4">
                  <c:v>Aide, don alimentaire</c:v>
                </c:pt>
                <c:pt idx="5">
                  <c:v>Travail journalier (payé en espèce)</c:v>
                </c:pt>
                <c:pt idx="6">
                  <c:v>Travail spécialisé (mécanicien, maçon)</c:v>
                </c:pt>
                <c:pt idx="7">
                  <c:v>Petit commerce/commerce informel</c:v>
                </c:pt>
                <c:pt idx="8">
                  <c:v>Transfert d'argent</c:v>
                </c:pt>
                <c:pt idx="9">
                  <c:v>Autre</c:v>
                </c:pt>
                <c:pt idx="10">
                  <c:v>Elevage (gros bétail)</c:v>
                </c:pt>
                <c:pt idx="11">
                  <c:v>Commerce de produits vivriers</c:v>
                </c:pt>
                <c:pt idx="12">
                  <c:v>Entreprise/Location biens immobiliers</c:v>
                </c:pt>
                <c:pt idx="13">
                  <c:v>Pension</c:v>
                </c:pt>
                <c:pt idx="14">
                  <c:v>Agriculture de rente</c:v>
                </c:pt>
                <c:pt idx="15">
                  <c:v>Gros commerce/commerce formel</c:v>
                </c:pt>
                <c:pt idx="16">
                  <c:v>Salarié/ Contractuel/ Consultant</c:v>
                </c:pt>
                <c:pt idx="17">
                  <c:v>Fonctionnaire/ permanent</c:v>
                </c:pt>
              </c:strCache>
            </c:strRef>
          </c:cat>
          <c:val>
            <c:numRef>
              <c:f>STRATEGIESrevu!$L$105:$L$122</c:f>
              <c:numCache>
                <c:formatCode>0.0%</c:formatCode>
                <c:ptCount val="18"/>
                <c:pt idx="0">
                  <c:v>0.25346732356677326</c:v>
                </c:pt>
                <c:pt idx="1">
                  <c:v>0.26329088911173704</c:v>
                </c:pt>
                <c:pt idx="2">
                  <c:v>0.30862228504694328</c:v>
                </c:pt>
                <c:pt idx="3">
                  <c:v>0.25703774063662221</c:v>
                </c:pt>
                <c:pt idx="4">
                  <c:v>0.26978053158597359</c:v>
                </c:pt>
                <c:pt idx="5">
                  <c:v>0.35264258194629367</c:v>
                </c:pt>
                <c:pt idx="6">
                  <c:v>0.35668234469354848</c:v>
                </c:pt>
                <c:pt idx="7">
                  <c:v>0.34912679722622425</c:v>
                </c:pt>
                <c:pt idx="8">
                  <c:v>0.26166436707582347</c:v>
                </c:pt>
                <c:pt idx="9">
                  <c:v>0.27572646678587781</c:v>
                </c:pt>
                <c:pt idx="10">
                  <c:v>0.21662887706035758</c:v>
                </c:pt>
                <c:pt idx="11">
                  <c:v>0.35798625917124166</c:v>
                </c:pt>
                <c:pt idx="12">
                  <c:v>0.27087558716144844</c:v>
                </c:pt>
                <c:pt idx="13">
                  <c:v>0.25920178846700004</c:v>
                </c:pt>
                <c:pt idx="14">
                  <c:v>0.2520601522782247</c:v>
                </c:pt>
                <c:pt idx="15">
                  <c:v>0.21463112013314853</c:v>
                </c:pt>
                <c:pt idx="16">
                  <c:v>0.32769028803278488</c:v>
                </c:pt>
                <c:pt idx="17">
                  <c:v>0.26603820944175316</c:v>
                </c:pt>
              </c:numCache>
            </c:numRef>
          </c:val>
        </c:ser>
        <c:ser>
          <c:idx val="2"/>
          <c:order val="2"/>
          <c:tx>
            <c:strRef>
              <c:f>STRATEGIESrevu!$M$102</c:f>
              <c:strCache>
                <c:ptCount val="1"/>
                <c:pt idx="0">
                  <c:v>Stratégie dites de Crise</c:v>
                </c:pt>
              </c:strCache>
            </c:strRef>
          </c:tx>
          <c:spPr>
            <a:solidFill>
              <a:srgbClr val="FF6600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STRATEGIESrevu!$J$105:$J$122</c:f>
              <c:strCache>
                <c:ptCount val="18"/>
                <c:pt idx="0">
                  <c:v>Artisanat/petit métier</c:v>
                </c:pt>
                <c:pt idx="1">
                  <c:v>Pêche</c:v>
                </c:pt>
                <c:pt idx="2">
                  <c:v>Transport (y compris taxi-moto)</c:v>
                </c:pt>
                <c:pt idx="3">
                  <c:v>Agriculture vivrière</c:v>
                </c:pt>
                <c:pt idx="4">
                  <c:v>Aide, don alimentaire</c:v>
                </c:pt>
                <c:pt idx="5">
                  <c:v>Travail journalier (payé en espèce)</c:v>
                </c:pt>
                <c:pt idx="6">
                  <c:v>Travail spécialisé (mécanicien, maçon)</c:v>
                </c:pt>
                <c:pt idx="7">
                  <c:v>Petit commerce/commerce informel</c:v>
                </c:pt>
                <c:pt idx="8">
                  <c:v>Transfert d'argent</c:v>
                </c:pt>
                <c:pt idx="9">
                  <c:v>Autre</c:v>
                </c:pt>
                <c:pt idx="10">
                  <c:v>Elevage (gros bétail)</c:v>
                </c:pt>
                <c:pt idx="11">
                  <c:v>Commerce de produits vivriers</c:v>
                </c:pt>
                <c:pt idx="12">
                  <c:v>Entreprise/Location biens immobiliers</c:v>
                </c:pt>
                <c:pt idx="13">
                  <c:v>Pension</c:v>
                </c:pt>
                <c:pt idx="14">
                  <c:v>Agriculture de rente</c:v>
                </c:pt>
                <c:pt idx="15">
                  <c:v>Gros commerce/commerce formel</c:v>
                </c:pt>
                <c:pt idx="16">
                  <c:v>Salarié/ Contractuel/ Consultant</c:v>
                </c:pt>
                <c:pt idx="17">
                  <c:v>Fonctionnaire/ permanent</c:v>
                </c:pt>
              </c:strCache>
            </c:strRef>
          </c:cat>
          <c:val>
            <c:numRef>
              <c:f>STRATEGIESrevu!$M$105:$M$122</c:f>
              <c:numCache>
                <c:formatCode>0.0%</c:formatCode>
                <c:ptCount val="18"/>
                <c:pt idx="0">
                  <c:v>0.19475338741506346</c:v>
                </c:pt>
                <c:pt idx="1">
                  <c:v>0.18671463673373592</c:v>
                </c:pt>
                <c:pt idx="2">
                  <c:v>0.18289596607466696</c:v>
                </c:pt>
                <c:pt idx="3">
                  <c:v>0.12445001258752483</c:v>
                </c:pt>
                <c:pt idx="4">
                  <c:v>0.14008688284983511</c:v>
                </c:pt>
                <c:pt idx="5">
                  <c:v>0.19725320020148829</c:v>
                </c:pt>
                <c:pt idx="6">
                  <c:v>0.14414456429655834</c:v>
                </c:pt>
                <c:pt idx="7">
                  <c:v>0.16331247534176874</c:v>
                </c:pt>
                <c:pt idx="8">
                  <c:v>9.9869695327157185E-2</c:v>
                </c:pt>
                <c:pt idx="9">
                  <c:v>8.907401177420439E-2</c:v>
                </c:pt>
                <c:pt idx="10">
                  <c:v>0.15193106102060255</c:v>
                </c:pt>
                <c:pt idx="11">
                  <c:v>8.6664878955012958E-2</c:v>
                </c:pt>
                <c:pt idx="12">
                  <c:v>0.14531370849166991</c:v>
                </c:pt>
                <c:pt idx="13">
                  <c:v>8.498932254396066E-2</c:v>
                </c:pt>
                <c:pt idx="14">
                  <c:v>0.10071227786662264</c:v>
                </c:pt>
                <c:pt idx="15">
                  <c:v>9.5672899137056053E-2</c:v>
                </c:pt>
                <c:pt idx="16">
                  <c:v>8.7311531508450349E-2</c:v>
                </c:pt>
                <c:pt idx="17">
                  <c:v>4.8364526393557393E-2</c:v>
                </c:pt>
              </c:numCache>
            </c:numRef>
          </c:val>
        </c:ser>
        <c:ser>
          <c:idx val="3"/>
          <c:order val="3"/>
          <c:tx>
            <c:strRef>
              <c:f>STRATEGIESrevu!$N$102</c:f>
              <c:strCache>
                <c:ptCount val="1"/>
                <c:pt idx="0">
                  <c:v>Stratégie dites d Urgence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STRATEGIESrevu!$J$105:$J$122</c:f>
              <c:strCache>
                <c:ptCount val="18"/>
                <c:pt idx="0">
                  <c:v>Artisanat/petit métier</c:v>
                </c:pt>
                <c:pt idx="1">
                  <c:v>Pêche</c:v>
                </c:pt>
                <c:pt idx="2">
                  <c:v>Transport (y compris taxi-moto)</c:v>
                </c:pt>
                <c:pt idx="3">
                  <c:v>Agriculture vivrière</c:v>
                </c:pt>
                <c:pt idx="4">
                  <c:v>Aide, don alimentaire</c:v>
                </c:pt>
                <c:pt idx="5">
                  <c:v>Travail journalier (payé en espèce)</c:v>
                </c:pt>
                <c:pt idx="6">
                  <c:v>Travail spécialisé (mécanicien, maçon)</c:v>
                </c:pt>
                <c:pt idx="7">
                  <c:v>Petit commerce/commerce informel</c:v>
                </c:pt>
                <c:pt idx="8">
                  <c:v>Transfert d'argent</c:v>
                </c:pt>
                <c:pt idx="9">
                  <c:v>Autre</c:v>
                </c:pt>
                <c:pt idx="10">
                  <c:v>Elevage (gros bétail)</c:v>
                </c:pt>
                <c:pt idx="11">
                  <c:v>Commerce de produits vivriers</c:v>
                </c:pt>
                <c:pt idx="12">
                  <c:v>Entreprise/Location biens immobiliers</c:v>
                </c:pt>
                <c:pt idx="13">
                  <c:v>Pension</c:v>
                </c:pt>
                <c:pt idx="14">
                  <c:v>Agriculture de rente</c:v>
                </c:pt>
                <c:pt idx="15">
                  <c:v>Gros commerce/commerce formel</c:v>
                </c:pt>
                <c:pt idx="16">
                  <c:v>Salarié/ Contractuel/ Consultant</c:v>
                </c:pt>
                <c:pt idx="17">
                  <c:v>Fonctionnaire/ permanent</c:v>
                </c:pt>
              </c:strCache>
            </c:strRef>
          </c:cat>
          <c:val>
            <c:numRef>
              <c:f>STRATEGIESrevu!$N$105:$N$122</c:f>
              <c:numCache>
                <c:formatCode>0.0%</c:formatCode>
                <c:ptCount val="18"/>
                <c:pt idx="0">
                  <c:v>0.17912647074555213</c:v>
                </c:pt>
                <c:pt idx="1">
                  <c:v>0.17298242089890742</c:v>
                </c:pt>
                <c:pt idx="2">
                  <c:v>0.17397881053860306</c:v>
                </c:pt>
                <c:pt idx="3">
                  <c:v>0.19210325161867967</c:v>
                </c:pt>
                <c:pt idx="4">
                  <c:v>0.17586024745869425</c:v>
                </c:pt>
                <c:pt idx="5">
                  <c:v>0.10948005573509044</c:v>
                </c:pt>
                <c:pt idx="6">
                  <c:v>0.13951893972657217</c:v>
                </c:pt>
                <c:pt idx="7">
                  <c:v>0.11846967578188278</c:v>
                </c:pt>
                <c:pt idx="8">
                  <c:v>0.17073084115419415</c:v>
                </c:pt>
                <c:pt idx="9">
                  <c:v>0.10686004263260422</c:v>
                </c:pt>
                <c:pt idx="10">
                  <c:v>9.1124345245928023E-2</c:v>
                </c:pt>
                <c:pt idx="11">
                  <c:v>0.13768131459009594</c:v>
                </c:pt>
                <c:pt idx="12">
                  <c:v>7.6553289060218563E-2</c:v>
                </c:pt>
                <c:pt idx="13">
                  <c:v>0.10406935307204215</c:v>
                </c:pt>
                <c:pt idx="14">
                  <c:v>8.5271621965877162E-2</c:v>
                </c:pt>
                <c:pt idx="15">
                  <c:v>7.5126990705811914E-2</c:v>
                </c:pt>
                <c:pt idx="16">
                  <c:v>4.936047245428761E-2</c:v>
                </c:pt>
                <c:pt idx="17">
                  <c:v>4.8655664308983562E-2</c:v>
                </c:pt>
              </c:numCache>
            </c:numRef>
          </c:val>
        </c:ser>
        <c:dLbls/>
        <c:overlap val="100"/>
        <c:axId val="167061376"/>
        <c:axId val="167062912"/>
      </c:barChart>
      <c:catAx>
        <c:axId val="167061376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67062912"/>
        <c:crosses val="autoZero"/>
        <c:auto val="1"/>
        <c:lblAlgn val="ctr"/>
        <c:lblOffset val="100"/>
      </c:catAx>
      <c:valAx>
        <c:axId val="167062912"/>
        <c:scaling>
          <c:orientation val="minMax"/>
        </c:scaling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670613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9.638158388096224E-2"/>
          <c:y val="0.93169058478271238"/>
          <c:w val="0.87941712549089268"/>
          <c:h val="5.0392284065063193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4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sz="1600" u="sng"/>
              <a:t>Indice de richesse par</a:t>
            </a:r>
            <a:r>
              <a:rPr lang="fr-FR" sz="1600" u="sng" baseline="0"/>
              <a:t> département et milieu de résidence</a:t>
            </a:r>
            <a:endParaRPr lang="fr-FR" sz="1600" u="sng"/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BIENS!$B$20</c:f>
              <c:strCache>
                <c:ptCount val="1"/>
                <c:pt idx="0">
                  <c:v>Plus pauvres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BIENS!$C$19:$Q$19</c:f>
              <c:strCache>
                <c:ptCount val="15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COTONOU</c:v>
                </c:pt>
                <c:pt idx="13">
                  <c:v>AUTRE URBAIN</c:v>
                </c:pt>
                <c:pt idx="14">
                  <c:v>RURAL</c:v>
                </c:pt>
              </c:strCache>
            </c:strRef>
          </c:cat>
          <c:val>
            <c:numRef>
              <c:f>BIENS!$C$20:$Q$20</c:f>
              <c:numCache>
                <c:formatCode>0.0%</c:formatCode>
                <c:ptCount val="15"/>
                <c:pt idx="0">
                  <c:v>0.18412223553284174</c:v>
                </c:pt>
                <c:pt idx="1">
                  <c:v>0.36660623049952412</c:v>
                </c:pt>
                <c:pt idx="2">
                  <c:v>0.11535131956128483</c:v>
                </c:pt>
                <c:pt idx="3">
                  <c:v>0.27890246608017921</c:v>
                </c:pt>
                <c:pt idx="4">
                  <c:v>0.22096521950242948</c:v>
                </c:pt>
                <c:pt idx="5">
                  <c:v>0.21757347333377847</c:v>
                </c:pt>
                <c:pt idx="6">
                  <c:v>9.8433509450624304E-2</c:v>
                </c:pt>
                <c:pt idx="7">
                  <c:v>2.4151865426182379E-2</c:v>
                </c:pt>
                <c:pt idx="8">
                  <c:v>0.17836549580696046</c:v>
                </c:pt>
                <c:pt idx="9">
                  <c:v>0.12502603011105301</c:v>
                </c:pt>
                <c:pt idx="10">
                  <c:v>0.18799057975884634</c:v>
                </c:pt>
                <c:pt idx="11">
                  <c:v>0.25942818899783726</c:v>
                </c:pt>
                <c:pt idx="12">
                  <c:v>2.4151865426182379E-2</c:v>
                </c:pt>
                <c:pt idx="13">
                  <c:v>0.10378760252483038</c:v>
                </c:pt>
                <c:pt idx="14">
                  <c:v>0.2667898705672907</c:v>
                </c:pt>
              </c:numCache>
            </c:numRef>
          </c:val>
        </c:ser>
        <c:ser>
          <c:idx val="1"/>
          <c:order val="1"/>
          <c:tx>
            <c:strRef>
              <c:f>BIENS!$B$21</c:f>
              <c:strCache>
                <c:ptCount val="1"/>
                <c:pt idx="0">
                  <c:v>Pauvres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BIENS!$C$19:$Q$19</c:f>
              <c:strCache>
                <c:ptCount val="15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COTONOU</c:v>
                </c:pt>
                <c:pt idx="13">
                  <c:v>AUTRE URBAIN</c:v>
                </c:pt>
                <c:pt idx="14">
                  <c:v>RURAL</c:v>
                </c:pt>
              </c:strCache>
            </c:strRef>
          </c:cat>
          <c:val>
            <c:numRef>
              <c:f>BIENS!$C$21:$Q$21</c:f>
              <c:numCache>
                <c:formatCode>0.0%</c:formatCode>
                <c:ptCount val="15"/>
                <c:pt idx="0">
                  <c:v>0.25400804962362034</c:v>
                </c:pt>
                <c:pt idx="1">
                  <c:v>0.23326775598202953</c:v>
                </c:pt>
                <c:pt idx="2">
                  <c:v>0.15503679075134558</c:v>
                </c:pt>
                <c:pt idx="3">
                  <c:v>0.22880390167169926</c:v>
                </c:pt>
                <c:pt idx="4">
                  <c:v>0.2652728973037668</c:v>
                </c:pt>
                <c:pt idx="5">
                  <c:v>0.26846880448989002</c:v>
                </c:pt>
                <c:pt idx="6">
                  <c:v>0.17675799032752637</c:v>
                </c:pt>
                <c:pt idx="7">
                  <c:v>2.5091626726812047E-2</c:v>
                </c:pt>
                <c:pt idx="8">
                  <c:v>0.25967392499042424</c:v>
                </c:pt>
                <c:pt idx="9">
                  <c:v>0.15825811388629604</c:v>
                </c:pt>
                <c:pt idx="10">
                  <c:v>0.26487430056885103</c:v>
                </c:pt>
                <c:pt idx="11">
                  <c:v>0.2550927885211528</c:v>
                </c:pt>
                <c:pt idx="12">
                  <c:v>2.5091626726812047E-2</c:v>
                </c:pt>
                <c:pt idx="13">
                  <c:v>0.16657833147302198</c:v>
                </c:pt>
                <c:pt idx="14">
                  <c:v>0.26012294937370745</c:v>
                </c:pt>
              </c:numCache>
            </c:numRef>
          </c:val>
        </c:ser>
        <c:ser>
          <c:idx val="2"/>
          <c:order val="2"/>
          <c:tx>
            <c:strRef>
              <c:f>BIENS!$B$22</c:f>
              <c:strCache>
                <c:ptCount val="1"/>
                <c:pt idx="0">
                  <c:v>Moyens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BIENS!$C$19:$Q$19</c:f>
              <c:strCache>
                <c:ptCount val="15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COTONOU</c:v>
                </c:pt>
                <c:pt idx="13">
                  <c:v>AUTRE URBAIN</c:v>
                </c:pt>
                <c:pt idx="14">
                  <c:v>RURAL</c:v>
                </c:pt>
              </c:strCache>
            </c:strRef>
          </c:cat>
          <c:val>
            <c:numRef>
              <c:f>BIENS!$C$22:$Q$22</c:f>
              <c:numCache>
                <c:formatCode>0.0%</c:formatCode>
                <c:ptCount val="15"/>
                <c:pt idx="0">
                  <c:v>0.27047275060693526</c:v>
                </c:pt>
                <c:pt idx="1">
                  <c:v>0.18978293080259678</c:v>
                </c:pt>
                <c:pt idx="2">
                  <c:v>0.18146199938534041</c:v>
                </c:pt>
                <c:pt idx="3">
                  <c:v>0.15986518446219333</c:v>
                </c:pt>
                <c:pt idx="4">
                  <c:v>0.20947057104975667</c:v>
                </c:pt>
                <c:pt idx="5">
                  <c:v>0.2386702370893598</c:v>
                </c:pt>
                <c:pt idx="6">
                  <c:v>0.28480058497892191</c:v>
                </c:pt>
                <c:pt idx="7">
                  <c:v>8.0349591203836293E-2</c:v>
                </c:pt>
                <c:pt idx="8">
                  <c:v>0.25247407800633076</c:v>
                </c:pt>
                <c:pt idx="9">
                  <c:v>0.19792570617208205</c:v>
                </c:pt>
                <c:pt idx="10">
                  <c:v>0.24429140753033424</c:v>
                </c:pt>
                <c:pt idx="11">
                  <c:v>0.2182696850923386</c:v>
                </c:pt>
                <c:pt idx="12">
                  <c:v>8.0349591203836293E-2</c:v>
                </c:pt>
                <c:pt idx="13">
                  <c:v>0.19411344264165048</c:v>
                </c:pt>
                <c:pt idx="14">
                  <c:v>0.22679210380882245</c:v>
                </c:pt>
              </c:numCache>
            </c:numRef>
          </c:val>
        </c:ser>
        <c:ser>
          <c:idx val="3"/>
          <c:order val="3"/>
          <c:tx>
            <c:strRef>
              <c:f>BIENS!$B$23</c:f>
              <c:strCache>
                <c:ptCount val="1"/>
                <c:pt idx="0">
                  <c:v>Riches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BIENS!$C$19:$Q$19</c:f>
              <c:strCache>
                <c:ptCount val="15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COTONOU</c:v>
                </c:pt>
                <c:pt idx="13">
                  <c:v>AUTRE URBAIN</c:v>
                </c:pt>
                <c:pt idx="14">
                  <c:v>RURAL</c:v>
                </c:pt>
              </c:strCache>
            </c:strRef>
          </c:cat>
          <c:val>
            <c:numRef>
              <c:f>BIENS!$C$23:$Q$23</c:f>
              <c:numCache>
                <c:formatCode>0.0%</c:formatCode>
                <c:ptCount val="15"/>
                <c:pt idx="0">
                  <c:v>0.24596871334984732</c:v>
                </c:pt>
                <c:pt idx="1">
                  <c:v>0.12473472934559955</c:v>
                </c:pt>
                <c:pt idx="2">
                  <c:v>0.22647217430219338</c:v>
                </c:pt>
                <c:pt idx="3">
                  <c:v>0.2026919518288319</c:v>
                </c:pt>
                <c:pt idx="4">
                  <c:v>0.2215890446934313</c:v>
                </c:pt>
                <c:pt idx="5">
                  <c:v>0.21696491820385688</c:v>
                </c:pt>
                <c:pt idx="6">
                  <c:v>0.27671102392456931</c:v>
                </c:pt>
                <c:pt idx="7">
                  <c:v>0.28606333991166999</c:v>
                </c:pt>
                <c:pt idx="8">
                  <c:v>0.20911938882361492</c:v>
                </c:pt>
                <c:pt idx="9">
                  <c:v>0.27253115602307521</c:v>
                </c:pt>
                <c:pt idx="10">
                  <c:v>0.20063443812005349</c:v>
                </c:pt>
                <c:pt idx="11">
                  <c:v>0.19055365456076068</c:v>
                </c:pt>
                <c:pt idx="12">
                  <c:v>0.28606333991166999</c:v>
                </c:pt>
                <c:pt idx="13">
                  <c:v>0.26863995926050094</c:v>
                </c:pt>
                <c:pt idx="14">
                  <c:v>0.18042250531102022</c:v>
                </c:pt>
              </c:numCache>
            </c:numRef>
          </c:val>
        </c:ser>
        <c:ser>
          <c:idx val="4"/>
          <c:order val="4"/>
          <c:tx>
            <c:strRef>
              <c:f>BIENS!$B$24</c:f>
              <c:strCache>
                <c:ptCount val="1"/>
                <c:pt idx="0">
                  <c:v>Plus riches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BIENS!$C$19:$Q$19</c:f>
              <c:strCache>
                <c:ptCount val="15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COTONOU</c:v>
                </c:pt>
                <c:pt idx="13">
                  <c:v>AUTRE URBAIN</c:v>
                </c:pt>
                <c:pt idx="14">
                  <c:v>RURAL</c:v>
                </c:pt>
              </c:strCache>
            </c:strRef>
          </c:cat>
          <c:val>
            <c:numRef>
              <c:f>BIENS!$C$24:$Q$24</c:f>
              <c:numCache>
                <c:formatCode>0.0%</c:formatCode>
                <c:ptCount val="15"/>
                <c:pt idx="0">
                  <c:v>4.5428250886758809E-2</c:v>
                </c:pt>
                <c:pt idx="1">
                  <c:v>8.5608353370251883E-2</c:v>
                </c:pt>
                <c:pt idx="2">
                  <c:v>0.32167771599983797</c:v>
                </c:pt>
                <c:pt idx="3">
                  <c:v>0.12973649595709821</c:v>
                </c:pt>
                <c:pt idx="4">
                  <c:v>8.270226745061604E-2</c:v>
                </c:pt>
                <c:pt idx="5">
                  <c:v>5.8322566883123539E-2</c:v>
                </c:pt>
                <c:pt idx="6">
                  <c:v>0.16329689131835601</c:v>
                </c:pt>
                <c:pt idx="7">
                  <c:v>0.58434357673151593</c:v>
                </c:pt>
                <c:pt idx="8">
                  <c:v>0.1003671123726701</c:v>
                </c:pt>
                <c:pt idx="9">
                  <c:v>0.24625899380749577</c:v>
                </c:pt>
                <c:pt idx="10">
                  <c:v>0.10220927402191692</c:v>
                </c:pt>
                <c:pt idx="11">
                  <c:v>7.6655682827919222E-2</c:v>
                </c:pt>
                <c:pt idx="12">
                  <c:v>0.58434357673151593</c:v>
                </c:pt>
                <c:pt idx="13">
                  <c:v>0.2668806640999894</c:v>
                </c:pt>
                <c:pt idx="14">
                  <c:v>6.5872570939162531E-2</c:v>
                </c:pt>
              </c:numCache>
            </c:numRef>
          </c:val>
        </c:ser>
        <c:dLbls/>
        <c:overlap val="100"/>
        <c:axId val="101244288"/>
        <c:axId val="100881536"/>
      </c:barChart>
      <c:catAx>
        <c:axId val="10124428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0881536"/>
        <c:crosses val="autoZero"/>
        <c:auto val="1"/>
        <c:lblAlgn val="ctr"/>
        <c:lblOffset val="100"/>
      </c:catAx>
      <c:valAx>
        <c:axId val="100881536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12442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50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1"/>
</c:chartSpace>
</file>

<file path=ppt/charts/chart4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u="sng"/>
              <a:t>Statut du logement selon l'indice de richesse et milieu de résidence</a:t>
            </a:r>
          </a:p>
        </c:rich>
      </c:tx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9.1567147856517928E-2"/>
          <c:y val="0.21532038359789196"/>
          <c:w val="0.87232174103237092"/>
          <c:h val="0.55791988954944205"/>
        </c:manualLayout>
      </c:layout>
      <c:barChart>
        <c:barDir val="col"/>
        <c:grouping val="stacked"/>
        <c:ser>
          <c:idx val="0"/>
          <c:order val="0"/>
          <c:tx>
            <c:strRef>
              <c:f>BIENS!$L$75</c:f>
              <c:strCache>
                <c:ptCount val="1"/>
                <c:pt idx="0">
                  <c:v>Propriétaire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BIENS!$K$76:$K$84</c:f>
              <c:strCache>
                <c:ptCount val="9"/>
                <c:pt idx="0">
                  <c:v>Plus riches</c:v>
                </c:pt>
                <c:pt idx="1">
                  <c:v>Riches</c:v>
                </c:pt>
                <c:pt idx="2">
                  <c:v>Moyens</c:v>
                </c:pt>
                <c:pt idx="3">
                  <c:v>Pauvres</c:v>
                </c:pt>
                <c:pt idx="4">
                  <c:v>Plus pauvres</c:v>
                </c:pt>
                <c:pt idx="6">
                  <c:v>Cotonou</c:v>
                </c:pt>
                <c:pt idx="7">
                  <c:v>Autre urbain</c:v>
                </c:pt>
                <c:pt idx="8">
                  <c:v>Rural</c:v>
                </c:pt>
              </c:strCache>
            </c:strRef>
          </c:cat>
          <c:val>
            <c:numRef>
              <c:f>BIENS!$L$76:$L$84</c:f>
              <c:numCache>
                <c:formatCode>0.0%</c:formatCode>
                <c:ptCount val="9"/>
                <c:pt idx="0">
                  <c:v>0.46943717985920902</c:v>
                </c:pt>
                <c:pt idx="1">
                  <c:v>0.42344302247880611</c:v>
                </c:pt>
                <c:pt idx="2">
                  <c:v>0.42981321894055313</c:v>
                </c:pt>
                <c:pt idx="3">
                  <c:v>0.44609396411773561</c:v>
                </c:pt>
                <c:pt idx="4">
                  <c:v>0.48772189138539473</c:v>
                </c:pt>
                <c:pt idx="6">
                  <c:v>0.26825486326473785</c:v>
                </c:pt>
                <c:pt idx="7">
                  <c:v>0.40894096162661964</c:v>
                </c:pt>
                <c:pt idx="8">
                  <c:v>0.5150199468332215</c:v>
                </c:pt>
              </c:numCache>
            </c:numRef>
          </c:val>
        </c:ser>
        <c:ser>
          <c:idx val="1"/>
          <c:order val="1"/>
          <c:tx>
            <c:strRef>
              <c:f>BIENS!$M$75</c:f>
              <c:strCache>
                <c:ptCount val="1"/>
                <c:pt idx="0">
                  <c:v>Propriété familiale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BIENS!$K$76:$K$84</c:f>
              <c:strCache>
                <c:ptCount val="9"/>
                <c:pt idx="0">
                  <c:v>Plus riches</c:v>
                </c:pt>
                <c:pt idx="1">
                  <c:v>Riches</c:v>
                </c:pt>
                <c:pt idx="2">
                  <c:v>Moyens</c:v>
                </c:pt>
                <c:pt idx="3">
                  <c:v>Pauvres</c:v>
                </c:pt>
                <c:pt idx="4">
                  <c:v>Plus pauvres</c:v>
                </c:pt>
                <c:pt idx="6">
                  <c:v>Cotonou</c:v>
                </c:pt>
                <c:pt idx="7">
                  <c:v>Autre urbain</c:v>
                </c:pt>
                <c:pt idx="8">
                  <c:v>Rural</c:v>
                </c:pt>
              </c:strCache>
            </c:strRef>
          </c:cat>
          <c:val>
            <c:numRef>
              <c:f>BIENS!$M$76:$M$84</c:f>
              <c:numCache>
                <c:formatCode>0.0%</c:formatCode>
                <c:ptCount val="9"/>
                <c:pt idx="0">
                  <c:v>0.30432976874818585</c:v>
                </c:pt>
                <c:pt idx="1">
                  <c:v>0.43964658385434657</c:v>
                </c:pt>
                <c:pt idx="2">
                  <c:v>0.50376048746273461</c:v>
                </c:pt>
                <c:pt idx="3">
                  <c:v>0.49925508876534658</c:v>
                </c:pt>
                <c:pt idx="4">
                  <c:v>0.4716148498623165</c:v>
                </c:pt>
                <c:pt idx="6">
                  <c:v>0.44333239357204063</c:v>
                </c:pt>
                <c:pt idx="7">
                  <c:v>0.43853878773560195</c:v>
                </c:pt>
                <c:pt idx="8">
                  <c:v>0.44821418737600599</c:v>
                </c:pt>
              </c:numCache>
            </c:numRef>
          </c:val>
        </c:ser>
        <c:ser>
          <c:idx val="2"/>
          <c:order val="2"/>
          <c:tx>
            <c:strRef>
              <c:f>BIENS!$N$75</c:f>
              <c:strCache>
                <c:ptCount val="1"/>
                <c:pt idx="0">
                  <c:v>Locataire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BIENS!$K$76:$K$84</c:f>
              <c:strCache>
                <c:ptCount val="9"/>
                <c:pt idx="0">
                  <c:v>Plus riches</c:v>
                </c:pt>
                <c:pt idx="1">
                  <c:v>Riches</c:v>
                </c:pt>
                <c:pt idx="2">
                  <c:v>Moyens</c:v>
                </c:pt>
                <c:pt idx="3">
                  <c:v>Pauvres</c:v>
                </c:pt>
                <c:pt idx="4">
                  <c:v>Plus pauvres</c:v>
                </c:pt>
                <c:pt idx="6">
                  <c:v>Cotonou</c:v>
                </c:pt>
                <c:pt idx="7">
                  <c:v>Autre urbain</c:v>
                </c:pt>
                <c:pt idx="8">
                  <c:v>Rural</c:v>
                </c:pt>
              </c:strCache>
            </c:strRef>
          </c:cat>
          <c:val>
            <c:numRef>
              <c:f>BIENS!$N$76:$N$84</c:f>
              <c:numCache>
                <c:formatCode>0.0%</c:formatCode>
                <c:ptCount val="9"/>
                <c:pt idx="0">
                  <c:v>0.21166401437006546</c:v>
                </c:pt>
                <c:pt idx="1">
                  <c:v>0.12087962173286261</c:v>
                </c:pt>
                <c:pt idx="2">
                  <c:v>5.2634602542119359E-2</c:v>
                </c:pt>
                <c:pt idx="3">
                  <c:v>3.2623857135500235E-2</c:v>
                </c:pt>
                <c:pt idx="4">
                  <c:v>1.6698143414679387E-2</c:v>
                </c:pt>
                <c:pt idx="6">
                  <c:v>0.26698618550888786</c:v>
                </c:pt>
                <c:pt idx="7">
                  <c:v>0.12746646322249305</c:v>
                </c:pt>
                <c:pt idx="8">
                  <c:v>2.5114371228159346E-2</c:v>
                </c:pt>
              </c:numCache>
            </c:numRef>
          </c:val>
        </c:ser>
        <c:ser>
          <c:idx val="3"/>
          <c:order val="3"/>
          <c:tx>
            <c:strRef>
              <c:f>BIENS!$O$75</c:f>
              <c:strCache>
                <c:ptCount val="1"/>
                <c:pt idx="0">
                  <c:v>Logé gratuitement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cat>
            <c:strRef>
              <c:f>BIENS!$K$76:$K$84</c:f>
              <c:strCache>
                <c:ptCount val="9"/>
                <c:pt idx="0">
                  <c:v>Plus riches</c:v>
                </c:pt>
                <c:pt idx="1">
                  <c:v>Riches</c:v>
                </c:pt>
                <c:pt idx="2">
                  <c:v>Moyens</c:v>
                </c:pt>
                <c:pt idx="3">
                  <c:v>Pauvres</c:v>
                </c:pt>
                <c:pt idx="4">
                  <c:v>Plus pauvres</c:v>
                </c:pt>
                <c:pt idx="6">
                  <c:v>Cotonou</c:v>
                </c:pt>
                <c:pt idx="7">
                  <c:v>Autre urbain</c:v>
                </c:pt>
                <c:pt idx="8">
                  <c:v>Rural</c:v>
                </c:pt>
              </c:strCache>
            </c:strRef>
          </c:cat>
          <c:val>
            <c:numRef>
              <c:f>BIENS!$O$76:$O$84</c:f>
              <c:numCache>
                <c:formatCode>0.0%</c:formatCode>
                <c:ptCount val="9"/>
                <c:pt idx="0">
                  <c:v>1.3693384506845242E-2</c:v>
                </c:pt>
                <c:pt idx="1">
                  <c:v>1.5451239705066589E-2</c:v>
                </c:pt>
                <c:pt idx="2">
                  <c:v>1.348431225298111E-2</c:v>
                </c:pt>
                <c:pt idx="3">
                  <c:v>2.1643409121667224E-2</c:v>
                </c:pt>
                <c:pt idx="4">
                  <c:v>2.3097243644732368E-2</c:v>
                </c:pt>
                <c:pt idx="6">
                  <c:v>2.1426557654356349E-2</c:v>
                </c:pt>
                <c:pt idx="7">
                  <c:v>2.396222921441897E-2</c:v>
                </c:pt>
                <c:pt idx="8">
                  <c:v>1.1340664533005815E-2</c:v>
                </c:pt>
              </c:numCache>
            </c:numRef>
          </c:val>
        </c:ser>
        <c:ser>
          <c:idx val="4"/>
          <c:order val="4"/>
          <c:tx>
            <c:strRef>
              <c:f>BIENS!$P$75</c:f>
              <c:strCache>
                <c:ptCount val="1"/>
                <c:pt idx="0">
                  <c:v>Autre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cat>
            <c:strRef>
              <c:f>BIENS!$K$76:$K$84</c:f>
              <c:strCache>
                <c:ptCount val="9"/>
                <c:pt idx="0">
                  <c:v>Plus riches</c:v>
                </c:pt>
                <c:pt idx="1">
                  <c:v>Riches</c:v>
                </c:pt>
                <c:pt idx="2">
                  <c:v>Moyens</c:v>
                </c:pt>
                <c:pt idx="3">
                  <c:v>Pauvres</c:v>
                </c:pt>
                <c:pt idx="4">
                  <c:v>Plus pauvres</c:v>
                </c:pt>
                <c:pt idx="6">
                  <c:v>Cotonou</c:v>
                </c:pt>
                <c:pt idx="7">
                  <c:v>Autre urbain</c:v>
                </c:pt>
                <c:pt idx="8">
                  <c:v>Rural</c:v>
                </c:pt>
              </c:strCache>
            </c:strRef>
          </c:cat>
          <c:val>
            <c:numRef>
              <c:f>BIENS!$P$76:$P$84</c:f>
              <c:numCache>
                <c:formatCode>0.0%</c:formatCode>
                <c:ptCount val="9"/>
                <c:pt idx="0">
                  <c:v>8.7565251567930014E-4</c:v>
                </c:pt>
                <c:pt idx="1">
                  <c:v>5.7953222890219647E-4</c:v>
                </c:pt>
                <c:pt idx="2">
                  <c:v>3.0737880160142871E-4</c:v>
                </c:pt>
                <c:pt idx="3">
                  <c:v>3.8368085974185487E-4</c:v>
                </c:pt>
                <c:pt idx="4">
                  <c:v>8.6787169287064713E-4</c:v>
                </c:pt>
                <c:pt idx="6">
                  <c:v>0</c:v>
                </c:pt>
                <c:pt idx="7">
                  <c:v>1.091558200860858E-3</c:v>
                </c:pt>
                <c:pt idx="8">
                  <c:v>3.1083002961917756E-4</c:v>
                </c:pt>
              </c:numCache>
            </c:numRef>
          </c:val>
        </c:ser>
        <c:dLbls/>
        <c:overlap val="100"/>
        <c:axId val="165123200"/>
        <c:axId val="165124736"/>
      </c:barChart>
      <c:catAx>
        <c:axId val="16512320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65124736"/>
        <c:crosses val="autoZero"/>
        <c:auto val="1"/>
        <c:lblAlgn val="ctr"/>
        <c:lblOffset val="100"/>
      </c:catAx>
      <c:valAx>
        <c:axId val="165124736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65123200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4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u="sng"/>
              <a:t>Composition des murs selon l'indice</a:t>
            </a:r>
            <a:r>
              <a:rPr lang="en-US" u="sng" baseline="0"/>
              <a:t> de sécurité alimentaire</a:t>
            </a:r>
            <a:endParaRPr lang="en-US" u="sng"/>
          </a:p>
        </c:rich>
      </c:tx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9.9345629594870352E-2"/>
          <c:y val="0.15307352350341502"/>
          <c:w val="0.87313365944489352"/>
          <c:h val="0.53969494106327998"/>
        </c:manualLayout>
      </c:layout>
      <c:barChart>
        <c:barDir val="col"/>
        <c:grouping val="percentStacked"/>
        <c:ser>
          <c:idx val="6"/>
          <c:order val="0"/>
          <c:tx>
            <c:strRef>
              <c:f>BIENS!$I$104</c:f>
              <c:strCache>
                <c:ptCount val="1"/>
                <c:pt idx="0">
                  <c:v>Brique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BIENS!$B$105:$B$109</c:f>
              <c:strCache>
                <c:ptCount val="5"/>
                <c:pt idx="0">
                  <c:v>Sécurité alimentaire</c:v>
                </c:pt>
                <c:pt idx="1">
                  <c:v>Sécurité alimentaire limite</c:v>
                </c:pt>
                <c:pt idx="2">
                  <c:v>Insécurité alimentaire modérée</c:v>
                </c:pt>
                <c:pt idx="3">
                  <c:v>Insécurité alimentaire sévère</c:v>
                </c:pt>
                <c:pt idx="4">
                  <c:v>Total</c:v>
                </c:pt>
              </c:strCache>
            </c:strRef>
          </c:cat>
          <c:val>
            <c:numRef>
              <c:f>BIENS!$I$105:$I$109</c:f>
              <c:numCache>
                <c:formatCode>0.0%</c:formatCode>
                <c:ptCount val="5"/>
                <c:pt idx="0">
                  <c:v>0.57083007322947776</c:v>
                </c:pt>
                <c:pt idx="1">
                  <c:v>0.43830496314658079</c:v>
                </c:pt>
                <c:pt idx="2">
                  <c:v>0.22681886863873019</c:v>
                </c:pt>
                <c:pt idx="3">
                  <c:v>0.10543827566741104</c:v>
                </c:pt>
                <c:pt idx="4">
                  <c:v>0.4317926630918939</c:v>
                </c:pt>
              </c:numCache>
            </c:numRef>
          </c:val>
        </c:ser>
        <c:ser>
          <c:idx val="3"/>
          <c:order val="1"/>
          <c:tx>
            <c:strRef>
              <c:f>BIENS!$F$104</c:f>
              <c:strCache>
                <c:ptCount val="1"/>
                <c:pt idx="0">
                  <c:v>Terre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BIENS!$B$105:$B$109</c:f>
              <c:strCache>
                <c:ptCount val="5"/>
                <c:pt idx="0">
                  <c:v>Sécurité alimentaire</c:v>
                </c:pt>
                <c:pt idx="1">
                  <c:v>Sécurité alimentaire limite</c:v>
                </c:pt>
                <c:pt idx="2">
                  <c:v>Insécurité alimentaire modérée</c:v>
                </c:pt>
                <c:pt idx="3">
                  <c:v>Insécurité alimentaire sévère</c:v>
                </c:pt>
                <c:pt idx="4">
                  <c:v>Total</c:v>
                </c:pt>
              </c:strCache>
            </c:strRef>
          </c:cat>
          <c:val>
            <c:numRef>
              <c:f>BIENS!$F$105:$F$109</c:f>
              <c:numCache>
                <c:formatCode>0.0%</c:formatCode>
                <c:ptCount val="5"/>
                <c:pt idx="0">
                  <c:v>0.20141971186330163</c:v>
                </c:pt>
                <c:pt idx="1">
                  <c:v>0.28582658730862109</c:v>
                </c:pt>
                <c:pt idx="2">
                  <c:v>0.44494351560328127</c:v>
                </c:pt>
                <c:pt idx="3">
                  <c:v>0.58603513711359612</c:v>
                </c:pt>
                <c:pt idx="4">
                  <c:v>0.29474271273011027</c:v>
                </c:pt>
              </c:numCache>
            </c:numRef>
          </c:val>
        </c:ser>
        <c:ser>
          <c:idx val="4"/>
          <c:order val="2"/>
          <c:tx>
            <c:strRef>
              <c:f>BIENS!$G$104</c:f>
              <c:strCache>
                <c:ptCount val="1"/>
                <c:pt idx="0">
                  <c:v>Semi-dur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BIENS!$B$105:$B$109</c:f>
              <c:strCache>
                <c:ptCount val="5"/>
                <c:pt idx="0">
                  <c:v>Sécurité alimentaire</c:v>
                </c:pt>
                <c:pt idx="1">
                  <c:v>Sécurité alimentaire limite</c:v>
                </c:pt>
                <c:pt idx="2">
                  <c:v>Insécurité alimentaire modérée</c:v>
                </c:pt>
                <c:pt idx="3">
                  <c:v>Insécurité alimentaire sévère</c:v>
                </c:pt>
                <c:pt idx="4">
                  <c:v>Total</c:v>
                </c:pt>
              </c:strCache>
            </c:strRef>
          </c:cat>
          <c:val>
            <c:numRef>
              <c:f>BIENS!$G$105:$G$109</c:f>
              <c:numCache>
                <c:formatCode>0.0%</c:formatCode>
                <c:ptCount val="5"/>
                <c:pt idx="0">
                  <c:v>0.1609467233515797</c:v>
                </c:pt>
                <c:pt idx="1">
                  <c:v>0.20054495702924779</c:v>
                </c:pt>
                <c:pt idx="2">
                  <c:v>0.23073860974764696</c:v>
                </c:pt>
                <c:pt idx="3">
                  <c:v>0.20232636797872455</c:v>
                </c:pt>
                <c:pt idx="4">
                  <c:v>0.19643084698444557</c:v>
                </c:pt>
              </c:numCache>
            </c:numRef>
          </c:val>
        </c:ser>
        <c:ser>
          <c:idx val="1"/>
          <c:order val="3"/>
          <c:tx>
            <c:strRef>
              <c:f>BIENS!$D$104</c:f>
              <c:strCache>
                <c:ptCount val="1"/>
                <c:pt idx="0">
                  <c:v>Palme/Bambou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BIENS!$B$105:$B$109</c:f>
              <c:strCache>
                <c:ptCount val="5"/>
                <c:pt idx="0">
                  <c:v>Sécurité alimentaire</c:v>
                </c:pt>
                <c:pt idx="1">
                  <c:v>Sécurité alimentaire limite</c:v>
                </c:pt>
                <c:pt idx="2">
                  <c:v>Insécurité alimentaire modérée</c:v>
                </c:pt>
                <c:pt idx="3">
                  <c:v>Insécurité alimentaire sévère</c:v>
                </c:pt>
                <c:pt idx="4">
                  <c:v>Total</c:v>
                </c:pt>
              </c:strCache>
            </c:strRef>
          </c:cat>
          <c:val>
            <c:numRef>
              <c:f>BIENS!$D$105:$D$109</c:f>
              <c:numCache>
                <c:formatCode>0.0%</c:formatCode>
                <c:ptCount val="5"/>
                <c:pt idx="0">
                  <c:v>3.2611291212598155E-2</c:v>
                </c:pt>
                <c:pt idx="1">
                  <c:v>3.4340665448579687E-2</c:v>
                </c:pt>
                <c:pt idx="2">
                  <c:v>5.3415812477694002E-2</c:v>
                </c:pt>
                <c:pt idx="3">
                  <c:v>5.3526547999168957E-2</c:v>
                </c:pt>
                <c:pt idx="4">
                  <c:v>3.6825244880412007E-2</c:v>
                </c:pt>
              </c:numCache>
            </c:numRef>
          </c:val>
        </c:ser>
        <c:ser>
          <c:idx val="5"/>
          <c:order val="4"/>
          <c:tx>
            <c:strRef>
              <c:f>BIENS!$H$104</c:f>
              <c:strCache>
                <c:ptCount val="1"/>
                <c:pt idx="0">
                  <c:v>Pierre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cat>
            <c:strRef>
              <c:f>BIENS!$B$105:$B$109</c:f>
              <c:strCache>
                <c:ptCount val="5"/>
                <c:pt idx="0">
                  <c:v>Sécurité alimentaire</c:v>
                </c:pt>
                <c:pt idx="1">
                  <c:v>Sécurité alimentaire limite</c:v>
                </c:pt>
                <c:pt idx="2">
                  <c:v>Insécurité alimentaire modérée</c:v>
                </c:pt>
                <c:pt idx="3">
                  <c:v>Insécurité alimentaire sévère</c:v>
                </c:pt>
                <c:pt idx="4">
                  <c:v>Total</c:v>
                </c:pt>
              </c:strCache>
            </c:strRef>
          </c:cat>
          <c:val>
            <c:numRef>
              <c:f>BIENS!$H$105:$H$109</c:f>
              <c:numCache>
                <c:formatCode>0.0%</c:formatCode>
                <c:ptCount val="5"/>
                <c:pt idx="0">
                  <c:v>2.2032726455287109E-2</c:v>
                </c:pt>
                <c:pt idx="1">
                  <c:v>1.8822988481638218E-2</c:v>
                </c:pt>
                <c:pt idx="2">
                  <c:v>1.5339121155155974E-2</c:v>
                </c:pt>
                <c:pt idx="3">
                  <c:v>7.4186072407499675E-3</c:v>
                </c:pt>
                <c:pt idx="4">
                  <c:v>1.8820018923160944E-2</c:v>
                </c:pt>
              </c:numCache>
            </c:numRef>
          </c:val>
        </c:ser>
        <c:ser>
          <c:idx val="0"/>
          <c:order val="5"/>
          <c:tx>
            <c:strRef>
              <c:f>BIENS!$C$104</c:f>
              <c:strCache>
                <c:ptCount val="1"/>
                <c:pt idx="0">
                  <c:v>Paille</c:v>
                </c:pt>
              </c:strCache>
            </c:strRef>
          </c:tx>
          <c:spPr>
            <a:solidFill>
              <a:srgbClr val="FF0066"/>
            </a:solidFill>
            <a:ln>
              <a:noFill/>
            </a:ln>
            <a:effectLst/>
          </c:spPr>
          <c:cat>
            <c:strRef>
              <c:f>BIENS!$B$105:$B$109</c:f>
              <c:strCache>
                <c:ptCount val="5"/>
                <c:pt idx="0">
                  <c:v>Sécurité alimentaire</c:v>
                </c:pt>
                <c:pt idx="1">
                  <c:v>Sécurité alimentaire limite</c:v>
                </c:pt>
                <c:pt idx="2">
                  <c:v>Insécurité alimentaire modérée</c:v>
                </c:pt>
                <c:pt idx="3">
                  <c:v>Insécurité alimentaire sévère</c:v>
                </c:pt>
                <c:pt idx="4">
                  <c:v>Total</c:v>
                </c:pt>
              </c:strCache>
            </c:strRef>
          </c:cat>
          <c:val>
            <c:numRef>
              <c:f>BIENS!$C$105:$C$109</c:f>
              <c:numCache>
                <c:formatCode>0.0%</c:formatCode>
                <c:ptCount val="5"/>
                <c:pt idx="0">
                  <c:v>2.3443353701752341E-3</c:v>
                </c:pt>
                <c:pt idx="1">
                  <c:v>8.0717414845847407E-3</c:v>
                </c:pt>
                <c:pt idx="2">
                  <c:v>6.6647815474823622E-3</c:v>
                </c:pt>
                <c:pt idx="3">
                  <c:v>8.6784147878580364E-3</c:v>
                </c:pt>
                <c:pt idx="4">
                  <c:v>6.7273649966693733E-3</c:v>
                </c:pt>
              </c:numCache>
            </c:numRef>
          </c:val>
        </c:ser>
        <c:ser>
          <c:idx val="2"/>
          <c:order val="6"/>
          <c:tx>
            <c:strRef>
              <c:f>BIENS!$E$104</c:f>
              <c:strCache>
                <c:ptCount val="1"/>
                <c:pt idx="0">
                  <c:v>Bois/Planche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BIENS!$B$105:$B$109</c:f>
              <c:strCache>
                <c:ptCount val="5"/>
                <c:pt idx="0">
                  <c:v>Sécurité alimentaire</c:v>
                </c:pt>
                <c:pt idx="1">
                  <c:v>Sécurité alimentaire limite</c:v>
                </c:pt>
                <c:pt idx="2">
                  <c:v>Insécurité alimentaire modérée</c:v>
                </c:pt>
                <c:pt idx="3">
                  <c:v>Insécurité alimentaire sévère</c:v>
                </c:pt>
                <c:pt idx="4">
                  <c:v>Total</c:v>
                </c:pt>
              </c:strCache>
            </c:strRef>
          </c:cat>
          <c:val>
            <c:numRef>
              <c:f>BIENS!$E$105:$E$109</c:f>
              <c:numCache>
                <c:formatCode>0.0%</c:formatCode>
                <c:ptCount val="5"/>
                <c:pt idx="0">
                  <c:v>5.824169341766927E-3</c:v>
                </c:pt>
                <c:pt idx="1">
                  <c:v>1.0889903894413629E-2</c:v>
                </c:pt>
                <c:pt idx="2">
                  <c:v>1.7867071028593043E-2</c:v>
                </c:pt>
                <c:pt idx="3">
                  <c:v>3.1013767119519184E-2</c:v>
                </c:pt>
                <c:pt idx="4">
                  <c:v>1.112599254258886E-2</c:v>
                </c:pt>
              </c:numCache>
            </c:numRef>
          </c:val>
        </c:ser>
        <c:ser>
          <c:idx val="7"/>
          <c:order val="7"/>
          <c:tx>
            <c:strRef>
              <c:f>BIENS!$J$104</c:f>
              <c:strCache>
                <c:ptCount val="1"/>
                <c:pt idx="0">
                  <c:v>Autre</c:v>
                </c:pt>
              </c:strCache>
            </c:strRef>
          </c:tx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cat>
            <c:strRef>
              <c:f>BIENS!$B$105:$B$109</c:f>
              <c:strCache>
                <c:ptCount val="5"/>
                <c:pt idx="0">
                  <c:v>Sécurité alimentaire</c:v>
                </c:pt>
                <c:pt idx="1">
                  <c:v>Sécurité alimentaire limite</c:v>
                </c:pt>
                <c:pt idx="2">
                  <c:v>Insécurité alimentaire modérée</c:v>
                </c:pt>
                <c:pt idx="3">
                  <c:v>Insécurité alimentaire sévère</c:v>
                </c:pt>
                <c:pt idx="4">
                  <c:v>Total</c:v>
                </c:pt>
              </c:strCache>
            </c:strRef>
          </c:cat>
          <c:val>
            <c:numRef>
              <c:f>BIENS!$J$105:$J$109</c:f>
              <c:numCache>
                <c:formatCode>0.0%</c:formatCode>
                <c:ptCount val="5"/>
                <c:pt idx="0">
                  <c:v>3.9909691757970657E-3</c:v>
                </c:pt>
                <c:pt idx="1">
                  <c:v>3.1981932063278426E-3</c:v>
                </c:pt>
                <c:pt idx="2">
                  <c:v>4.212219801420735E-3</c:v>
                </c:pt>
                <c:pt idx="3">
                  <c:v>5.5628820929715028E-3</c:v>
                </c:pt>
                <c:pt idx="4">
                  <c:v>3.5351558506698743E-3</c:v>
                </c:pt>
              </c:numCache>
            </c:numRef>
          </c:val>
        </c:ser>
        <c:dLbls/>
        <c:overlap val="100"/>
        <c:axId val="101431552"/>
        <c:axId val="101445632"/>
      </c:barChart>
      <c:catAx>
        <c:axId val="10143155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1445632"/>
        <c:crosses val="autoZero"/>
        <c:auto val="1"/>
        <c:lblAlgn val="ctr"/>
        <c:lblOffset val="100"/>
      </c:catAx>
      <c:valAx>
        <c:axId val="101445632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14315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1086611046068726"/>
          <c:y val="0.84924783018235794"/>
          <c:w val="0.7782675820799787"/>
          <c:h val="0.13103890214173533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1"/>
</c:chartSpace>
</file>

<file path=ppt/charts/chart4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Composant du sol selon le statut de sécurité alimentaire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percentStacked"/>
        <c:ser>
          <c:idx val="6"/>
          <c:order val="0"/>
          <c:tx>
            <c:strRef>
              <c:f>BIENS!$C$132</c:f>
              <c:strCache>
                <c:ptCount val="1"/>
                <c:pt idx="0">
                  <c:v>Ciment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BIENS!$B$133:$B$137</c:f>
              <c:strCache>
                <c:ptCount val="5"/>
                <c:pt idx="0">
                  <c:v>Sécurité alimentaire</c:v>
                </c:pt>
                <c:pt idx="1">
                  <c:v>Sécurité alimentaire limite</c:v>
                </c:pt>
                <c:pt idx="2">
                  <c:v>Insécurité alimentaire modérée</c:v>
                </c:pt>
                <c:pt idx="3">
                  <c:v>Insécurité alimentaire sévère</c:v>
                </c:pt>
                <c:pt idx="4">
                  <c:v>Total</c:v>
                </c:pt>
              </c:strCache>
            </c:strRef>
          </c:cat>
          <c:val>
            <c:numRef>
              <c:f>BIENS!$C$133:$C$137</c:f>
              <c:numCache>
                <c:formatCode>0.0%</c:formatCode>
                <c:ptCount val="5"/>
                <c:pt idx="0">
                  <c:v>0.71312391223666072</c:v>
                </c:pt>
                <c:pt idx="1">
                  <c:v>0.70037101824084325</c:v>
                </c:pt>
                <c:pt idx="2">
                  <c:v>0.5572510451783006</c:v>
                </c:pt>
                <c:pt idx="3">
                  <c:v>0.45035193552314945</c:v>
                </c:pt>
                <c:pt idx="4">
                  <c:v>0.67979202162656771</c:v>
                </c:pt>
              </c:numCache>
            </c:numRef>
          </c:val>
        </c:ser>
        <c:ser>
          <c:idx val="3"/>
          <c:order val="1"/>
          <c:tx>
            <c:strRef>
              <c:f>BIENS!$D$132</c:f>
              <c:strCache>
                <c:ptCount val="1"/>
                <c:pt idx="0">
                  <c:v>Carrelage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BIENS!$B$133:$B$137</c:f>
              <c:strCache>
                <c:ptCount val="5"/>
                <c:pt idx="0">
                  <c:v>Sécurité alimentaire</c:v>
                </c:pt>
                <c:pt idx="1">
                  <c:v>Sécurité alimentaire limite</c:v>
                </c:pt>
                <c:pt idx="2">
                  <c:v>Insécurité alimentaire modérée</c:v>
                </c:pt>
                <c:pt idx="3">
                  <c:v>Insécurité alimentaire sévère</c:v>
                </c:pt>
                <c:pt idx="4">
                  <c:v>Total</c:v>
                </c:pt>
              </c:strCache>
            </c:strRef>
          </c:cat>
          <c:val>
            <c:numRef>
              <c:f>BIENS!$D$133:$D$137</c:f>
              <c:numCache>
                <c:formatCode>0.0%</c:formatCode>
                <c:ptCount val="5"/>
                <c:pt idx="0">
                  <c:v>0.11287899747758619</c:v>
                </c:pt>
                <c:pt idx="1">
                  <c:v>3.1319896117962355E-2</c:v>
                </c:pt>
                <c:pt idx="2">
                  <c:v>6.5049146445455876E-3</c:v>
                </c:pt>
                <c:pt idx="3">
                  <c:v>5.3934572509233948E-3</c:v>
                </c:pt>
                <c:pt idx="4">
                  <c:v>4.4286995297000309E-2</c:v>
                </c:pt>
              </c:numCache>
            </c:numRef>
          </c:val>
        </c:ser>
        <c:ser>
          <c:idx val="4"/>
          <c:order val="2"/>
          <c:tx>
            <c:strRef>
              <c:f>BIENS!$E$132</c:f>
              <c:strCache>
                <c:ptCount val="1"/>
                <c:pt idx="0">
                  <c:v>Terre battue/sable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BIENS!$B$133:$B$137</c:f>
              <c:strCache>
                <c:ptCount val="5"/>
                <c:pt idx="0">
                  <c:v>Sécurité alimentaire</c:v>
                </c:pt>
                <c:pt idx="1">
                  <c:v>Sécurité alimentaire limite</c:v>
                </c:pt>
                <c:pt idx="2">
                  <c:v>Insécurité alimentaire modérée</c:v>
                </c:pt>
                <c:pt idx="3">
                  <c:v>Insécurité alimentaire sévère</c:v>
                </c:pt>
                <c:pt idx="4">
                  <c:v>Total</c:v>
                </c:pt>
              </c:strCache>
            </c:strRef>
          </c:cat>
          <c:val>
            <c:numRef>
              <c:f>BIENS!$E$133:$E$137</c:f>
              <c:numCache>
                <c:formatCode>0.0%</c:formatCode>
                <c:ptCount val="5"/>
                <c:pt idx="0">
                  <c:v>0.16494273043668808</c:v>
                </c:pt>
                <c:pt idx="1">
                  <c:v>0.24888330506297643</c:v>
                </c:pt>
                <c:pt idx="2">
                  <c:v>0.42097703049860991</c:v>
                </c:pt>
                <c:pt idx="3">
                  <c:v>0.53027001335539825</c:v>
                </c:pt>
                <c:pt idx="4">
                  <c:v>0.25925709519415169</c:v>
                </c:pt>
              </c:numCache>
            </c:numRef>
          </c:val>
        </c:ser>
        <c:ser>
          <c:idx val="1"/>
          <c:order val="3"/>
          <c:tx>
            <c:strRef>
              <c:f>BIENS!$F$132</c:f>
              <c:strCache>
                <c:ptCount val="1"/>
                <c:pt idx="0">
                  <c:v>Bois/Planche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BIENS!$B$133:$B$137</c:f>
              <c:strCache>
                <c:ptCount val="5"/>
                <c:pt idx="0">
                  <c:v>Sécurité alimentaire</c:v>
                </c:pt>
                <c:pt idx="1">
                  <c:v>Sécurité alimentaire limite</c:v>
                </c:pt>
                <c:pt idx="2">
                  <c:v>Insécurité alimentaire modérée</c:v>
                </c:pt>
                <c:pt idx="3">
                  <c:v>Insécurité alimentaire sévère</c:v>
                </c:pt>
                <c:pt idx="4">
                  <c:v>Total</c:v>
                </c:pt>
              </c:strCache>
            </c:strRef>
          </c:cat>
          <c:val>
            <c:numRef>
              <c:f>BIENS!$F$133:$F$137</c:f>
              <c:numCache>
                <c:formatCode>0.0%</c:formatCode>
                <c:ptCount val="5"/>
                <c:pt idx="0">
                  <c:v>5.2222046146657188E-3</c:v>
                </c:pt>
                <c:pt idx="1">
                  <c:v>1.4606075204570005E-2</c:v>
                </c:pt>
                <c:pt idx="2">
                  <c:v>7.5387425471154833E-3</c:v>
                </c:pt>
                <c:pt idx="3">
                  <c:v>9.445684391828817E-3</c:v>
                </c:pt>
                <c:pt idx="4">
                  <c:v>1.167053037961936E-2</c:v>
                </c:pt>
              </c:numCache>
            </c:numRef>
          </c:val>
        </c:ser>
        <c:ser>
          <c:idx val="5"/>
          <c:order val="4"/>
          <c:tx>
            <c:strRef>
              <c:f>BIENS!$G$132</c:f>
              <c:strCache>
                <c:ptCount val="1"/>
                <c:pt idx="0">
                  <c:v>Bambou/Palme</c:v>
                </c:pt>
              </c:strCache>
            </c:strRef>
          </c:tx>
          <c:spPr>
            <a:solidFill>
              <a:srgbClr val="00CCFF"/>
            </a:solidFill>
            <a:ln>
              <a:noFill/>
            </a:ln>
            <a:effectLst/>
          </c:spPr>
          <c:cat>
            <c:strRef>
              <c:f>BIENS!$B$133:$B$137</c:f>
              <c:strCache>
                <c:ptCount val="5"/>
                <c:pt idx="0">
                  <c:v>Sécurité alimentaire</c:v>
                </c:pt>
                <c:pt idx="1">
                  <c:v>Sécurité alimentaire limite</c:v>
                </c:pt>
                <c:pt idx="2">
                  <c:v>Insécurité alimentaire modérée</c:v>
                </c:pt>
                <c:pt idx="3">
                  <c:v>Insécurité alimentaire sévère</c:v>
                </c:pt>
                <c:pt idx="4">
                  <c:v>Total</c:v>
                </c:pt>
              </c:strCache>
            </c:strRef>
          </c:cat>
          <c:val>
            <c:numRef>
              <c:f>BIENS!$G$133:$G$137</c:f>
              <c:numCache>
                <c:formatCode>0.0%</c:formatCode>
                <c:ptCount val="5"/>
                <c:pt idx="0">
                  <c:v>3.4647467271684122E-3</c:v>
                </c:pt>
                <c:pt idx="1">
                  <c:v>4.1403718834807776E-3</c:v>
                </c:pt>
                <c:pt idx="2">
                  <c:v>7.7282671314307808E-3</c:v>
                </c:pt>
                <c:pt idx="3">
                  <c:v>4.538909478699173E-3</c:v>
                </c:pt>
                <c:pt idx="4">
                  <c:v>4.478811603926317E-3</c:v>
                </c:pt>
              </c:numCache>
            </c:numRef>
          </c:val>
        </c:ser>
        <c:ser>
          <c:idx val="0"/>
          <c:order val="5"/>
          <c:tx>
            <c:strRef>
              <c:f>BIENS!$H$132</c:f>
              <c:strCache>
                <c:ptCount val="1"/>
                <c:pt idx="0">
                  <c:v>Autre</c:v>
                </c:pt>
              </c:strCache>
            </c:strRef>
          </c:tx>
          <c:spPr>
            <a:solidFill>
              <a:srgbClr val="FF0066"/>
            </a:solidFill>
            <a:ln>
              <a:noFill/>
            </a:ln>
            <a:effectLst/>
          </c:spPr>
          <c:cat>
            <c:strRef>
              <c:f>BIENS!$B$133:$B$137</c:f>
              <c:strCache>
                <c:ptCount val="5"/>
                <c:pt idx="0">
                  <c:v>Sécurité alimentaire</c:v>
                </c:pt>
                <c:pt idx="1">
                  <c:v>Sécurité alimentaire limite</c:v>
                </c:pt>
                <c:pt idx="2">
                  <c:v>Insécurité alimentaire modérée</c:v>
                </c:pt>
                <c:pt idx="3">
                  <c:v>Insécurité alimentaire sévère</c:v>
                </c:pt>
                <c:pt idx="4">
                  <c:v>Total</c:v>
                </c:pt>
              </c:strCache>
            </c:strRef>
          </c:cat>
          <c:val>
            <c:numRef>
              <c:f>BIENS!$H$133:$H$137</c:f>
              <c:numCache>
                <c:formatCode>0.0%</c:formatCode>
                <c:ptCount val="5"/>
                <c:pt idx="0">
                  <c:v>3.6740850721977069E-4</c:v>
                </c:pt>
                <c:pt idx="1">
                  <c:v>6.7933349014859799E-4</c:v>
                </c:pt>
                <c:pt idx="2">
                  <c:v>0</c:v>
                </c:pt>
                <c:pt idx="3">
                  <c:v>0</c:v>
                </c:pt>
                <c:pt idx="4">
                  <c:v>5.1454589869370511E-4</c:v>
                </c:pt>
              </c:numCache>
            </c:numRef>
          </c:val>
        </c:ser>
        <c:dLbls/>
        <c:overlap val="100"/>
        <c:axId val="101377920"/>
        <c:axId val="101379456"/>
      </c:barChart>
      <c:catAx>
        <c:axId val="10137792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1379456"/>
        <c:crosses val="autoZero"/>
        <c:auto val="1"/>
        <c:lblAlgn val="ctr"/>
        <c:lblOffset val="100"/>
      </c:catAx>
      <c:valAx>
        <c:axId val="101379456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13779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4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u="sng"/>
              <a:t>Accès à l'électricité pour l'éclairage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v>Cotonou</c:v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Source_energie!$D$37:$D$41</c:f>
              <c:strCache>
                <c:ptCount val="5"/>
                <c:pt idx="0">
                  <c:v>Plus pauvres</c:v>
                </c:pt>
                <c:pt idx="1">
                  <c:v>Pauvres</c:v>
                </c:pt>
                <c:pt idx="2">
                  <c:v>Moyens</c:v>
                </c:pt>
                <c:pt idx="3">
                  <c:v>Riches</c:v>
                </c:pt>
                <c:pt idx="4">
                  <c:v>Plus riches</c:v>
                </c:pt>
              </c:strCache>
            </c:strRef>
          </c:cat>
          <c:val>
            <c:numRef>
              <c:f>Source_energie!$E$37:$E$41</c:f>
              <c:numCache>
                <c:formatCode>0.0%</c:formatCode>
                <c:ptCount val="5"/>
                <c:pt idx="0">
                  <c:v>0</c:v>
                </c:pt>
                <c:pt idx="1">
                  <c:v>0.39138576779026224</c:v>
                </c:pt>
                <c:pt idx="2">
                  <c:v>0.57777777777777783</c:v>
                </c:pt>
                <c:pt idx="3">
                  <c:v>0.82818659658344274</c:v>
                </c:pt>
                <c:pt idx="4">
                  <c:v>0.98013830813766523</c:v>
                </c:pt>
              </c:numCache>
            </c:numRef>
          </c:val>
        </c:ser>
        <c:ser>
          <c:idx val="1"/>
          <c:order val="1"/>
          <c:tx>
            <c:v>Autre urbain</c:v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Source_energie!$D$37:$D$41</c:f>
              <c:strCache>
                <c:ptCount val="5"/>
                <c:pt idx="0">
                  <c:v>Plus pauvres</c:v>
                </c:pt>
                <c:pt idx="1">
                  <c:v>Pauvres</c:v>
                </c:pt>
                <c:pt idx="2">
                  <c:v>Moyens</c:v>
                </c:pt>
                <c:pt idx="3">
                  <c:v>Riches</c:v>
                </c:pt>
                <c:pt idx="4">
                  <c:v>Plus riches</c:v>
                </c:pt>
              </c:strCache>
            </c:strRef>
          </c:cat>
          <c:val>
            <c:numRef>
              <c:f>Source_energie!$E$42:$E$46</c:f>
              <c:numCache>
                <c:formatCode>0.0%</c:formatCode>
                <c:ptCount val="5"/>
                <c:pt idx="0">
                  <c:v>5.124022595451299E-2</c:v>
                </c:pt>
                <c:pt idx="1">
                  <c:v>0.14895245090036152</c:v>
                </c:pt>
                <c:pt idx="2">
                  <c:v>0.31098860328869243</c:v>
                </c:pt>
                <c:pt idx="3">
                  <c:v>0.60640831880526236</c:v>
                </c:pt>
                <c:pt idx="4">
                  <c:v>0.93763679822247648</c:v>
                </c:pt>
              </c:numCache>
            </c:numRef>
          </c:val>
        </c:ser>
        <c:ser>
          <c:idx val="2"/>
          <c:order val="2"/>
          <c:tx>
            <c:v>Rural</c:v>
          </c:tx>
          <c:spPr>
            <a:solidFill>
              <a:schemeClr val="accent3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Source_energie!$D$37:$D$41</c:f>
              <c:strCache>
                <c:ptCount val="5"/>
                <c:pt idx="0">
                  <c:v>Plus pauvres</c:v>
                </c:pt>
                <c:pt idx="1">
                  <c:v>Pauvres</c:v>
                </c:pt>
                <c:pt idx="2">
                  <c:v>Moyens</c:v>
                </c:pt>
                <c:pt idx="3">
                  <c:v>Riches</c:v>
                </c:pt>
                <c:pt idx="4">
                  <c:v>Plus riches</c:v>
                </c:pt>
              </c:strCache>
            </c:strRef>
          </c:cat>
          <c:val>
            <c:numRef>
              <c:f>Source_energie!$E$47:$E$51</c:f>
              <c:numCache>
                <c:formatCode>0.0%</c:formatCode>
                <c:ptCount val="5"/>
                <c:pt idx="0">
                  <c:v>2.2163515164622453E-2</c:v>
                </c:pt>
                <c:pt idx="1">
                  <c:v>5.9680515332320092E-2</c:v>
                </c:pt>
                <c:pt idx="2">
                  <c:v>0.15335928690611331</c:v>
                </c:pt>
                <c:pt idx="3">
                  <c:v>0.36610275967097688</c:v>
                </c:pt>
                <c:pt idx="4">
                  <c:v>0.80768528932561179</c:v>
                </c:pt>
              </c:numCache>
            </c:numRef>
          </c:val>
        </c:ser>
        <c:dLbls/>
        <c:gapWidth val="219"/>
        <c:overlap val="-27"/>
        <c:axId val="101554432"/>
        <c:axId val="101560320"/>
      </c:barChart>
      <c:catAx>
        <c:axId val="10155443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1560320"/>
        <c:crosses val="autoZero"/>
        <c:auto val="1"/>
        <c:lblAlgn val="ctr"/>
        <c:lblOffset val="100"/>
      </c:catAx>
      <c:valAx>
        <c:axId val="101560320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1554432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 sz="1200"/>
      </a:pPr>
      <a:endParaRPr lang="fr-FR"/>
    </a:p>
  </c:txPr>
  <c:externalData r:id="rId1"/>
</c:chartSpace>
</file>

<file path=ppt/charts/chart4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u="sng"/>
              <a:t>Source d'énergie pour la cuisson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Source_energie!$C$81</c:f>
              <c:strCache>
                <c:ptCount val="1"/>
                <c:pt idx="0">
                  <c:v>Bois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Source_energie!$B$82:$B$85</c:f>
              <c:strCache>
                <c:ptCount val="4"/>
                <c:pt idx="0">
                  <c:v>Cotonou</c:v>
                </c:pt>
                <c:pt idx="1">
                  <c:v>Autre urbain</c:v>
                </c:pt>
                <c:pt idx="2">
                  <c:v>Rural</c:v>
                </c:pt>
                <c:pt idx="3">
                  <c:v>Total</c:v>
                </c:pt>
              </c:strCache>
            </c:strRef>
          </c:cat>
          <c:val>
            <c:numRef>
              <c:f>Source_energie!$C$82:$C$85</c:f>
              <c:numCache>
                <c:formatCode>0.0%</c:formatCode>
                <c:ptCount val="4"/>
                <c:pt idx="0">
                  <c:v>3.1247063245936346E-2</c:v>
                </c:pt>
                <c:pt idx="1">
                  <c:v>0.47473669449992895</c:v>
                </c:pt>
                <c:pt idx="2">
                  <c:v>0.83436739786193215</c:v>
                </c:pt>
                <c:pt idx="3">
                  <c:v>0.61606837667967995</c:v>
                </c:pt>
              </c:numCache>
            </c:numRef>
          </c:val>
        </c:ser>
        <c:ser>
          <c:idx val="1"/>
          <c:order val="1"/>
          <c:tx>
            <c:strRef>
              <c:f>Source_energie!$D$81</c:f>
              <c:strCache>
                <c:ptCount val="1"/>
                <c:pt idx="0">
                  <c:v>Charbon de bois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Source_energie!$B$82:$B$85</c:f>
              <c:strCache>
                <c:ptCount val="4"/>
                <c:pt idx="0">
                  <c:v>Cotonou</c:v>
                </c:pt>
                <c:pt idx="1">
                  <c:v>Autre urbain</c:v>
                </c:pt>
                <c:pt idx="2">
                  <c:v>Rural</c:v>
                </c:pt>
                <c:pt idx="3">
                  <c:v>Total</c:v>
                </c:pt>
              </c:strCache>
            </c:strRef>
          </c:cat>
          <c:val>
            <c:numRef>
              <c:f>Source_energie!$D$82:$D$85</c:f>
              <c:numCache>
                <c:formatCode>0.0%</c:formatCode>
                <c:ptCount val="4"/>
                <c:pt idx="0">
                  <c:v>0.70731134291890263</c:v>
                </c:pt>
                <c:pt idx="1">
                  <c:v>0.46890496467832221</c:v>
                </c:pt>
                <c:pt idx="2">
                  <c:v>0.14895983520847506</c:v>
                </c:pt>
                <c:pt idx="3">
                  <c:v>0.32873855333991586</c:v>
                </c:pt>
              </c:numCache>
            </c:numRef>
          </c:val>
        </c:ser>
        <c:ser>
          <c:idx val="2"/>
          <c:order val="2"/>
          <c:tx>
            <c:strRef>
              <c:f>Source_energie!$E$81</c:f>
              <c:strCache>
                <c:ptCount val="1"/>
                <c:pt idx="0">
                  <c:v>Gaz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Source_energie!$B$82:$B$85</c:f>
              <c:strCache>
                <c:ptCount val="4"/>
                <c:pt idx="0">
                  <c:v>Cotonou</c:v>
                </c:pt>
                <c:pt idx="1">
                  <c:v>Autre urbain</c:v>
                </c:pt>
                <c:pt idx="2">
                  <c:v>Rural</c:v>
                </c:pt>
                <c:pt idx="3">
                  <c:v>Total</c:v>
                </c:pt>
              </c:strCache>
            </c:strRef>
          </c:cat>
          <c:val>
            <c:numRef>
              <c:f>Source_energie!$E$82:$E$85</c:f>
              <c:numCache>
                <c:formatCode>0.0%</c:formatCode>
                <c:ptCount val="4"/>
                <c:pt idx="0">
                  <c:v>0.24264636782257942</c:v>
                </c:pt>
                <c:pt idx="1">
                  <c:v>4.7290236584758165E-2</c:v>
                </c:pt>
                <c:pt idx="2">
                  <c:v>1.2057918568202288E-2</c:v>
                </c:pt>
                <c:pt idx="3">
                  <c:v>4.7483615303938999E-2</c:v>
                </c:pt>
              </c:numCache>
            </c:numRef>
          </c:val>
        </c:ser>
        <c:ser>
          <c:idx val="3"/>
          <c:order val="3"/>
          <c:tx>
            <c:strRef>
              <c:f>Source_energie!$J$81</c:f>
              <c:strCache>
                <c:ptCount val="1"/>
                <c:pt idx="0">
                  <c:v>Autre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dLbls>
            <c:dLbl>
              <c:idx val="0"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elete val="1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Source_energie!$B$82:$B$85</c:f>
              <c:strCache>
                <c:ptCount val="4"/>
                <c:pt idx="0">
                  <c:v>Cotonou</c:v>
                </c:pt>
                <c:pt idx="1">
                  <c:v>Autre urbain</c:v>
                </c:pt>
                <c:pt idx="2">
                  <c:v>Rural</c:v>
                </c:pt>
                <c:pt idx="3">
                  <c:v>Total</c:v>
                </c:pt>
              </c:strCache>
            </c:strRef>
          </c:cat>
          <c:val>
            <c:numRef>
              <c:f>Source_energie!$J$82:$J$85</c:f>
              <c:numCache>
                <c:formatCode>0.0%</c:formatCode>
                <c:ptCount val="4"/>
                <c:pt idx="0">
                  <c:v>1.8795226012593293E-2</c:v>
                </c:pt>
                <c:pt idx="1">
                  <c:v>9.068104236987732E-3</c:v>
                </c:pt>
                <c:pt idx="2">
                  <c:v>4.6148483613870396E-3</c:v>
                </c:pt>
                <c:pt idx="3">
                  <c:v>7.7094546764271263E-3</c:v>
                </c:pt>
              </c:numCache>
            </c:numRef>
          </c:val>
        </c:ser>
        <c:dLbls/>
        <c:overlap val="100"/>
        <c:axId val="101735808"/>
        <c:axId val="101749888"/>
      </c:barChart>
      <c:catAx>
        <c:axId val="10173580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1749888"/>
        <c:crosses val="autoZero"/>
        <c:auto val="1"/>
        <c:lblAlgn val="ctr"/>
        <c:lblOffset val="100"/>
      </c:catAx>
      <c:valAx>
        <c:axId val="101749888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1735808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 sz="1100"/>
      </a:pPr>
      <a:endParaRPr lang="fr-FR"/>
    </a:p>
  </c:txPr>
  <c:externalData r:id="rId1"/>
</c:chartSpace>
</file>

<file path=ppt/charts/chart4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u="sng" dirty="0" err="1" smtClean="0"/>
              <a:t>Difficultés</a:t>
            </a:r>
            <a:r>
              <a:rPr lang="en-US" sz="1800" u="sng" dirty="0" smtClean="0"/>
              <a:t> </a:t>
            </a:r>
            <a:r>
              <a:rPr lang="en-US" sz="1800" u="sng" dirty="0" err="1" smtClean="0"/>
              <a:t>liées</a:t>
            </a:r>
            <a:r>
              <a:rPr lang="en-US" sz="1800" u="sng" dirty="0" smtClean="0"/>
              <a:t> </a:t>
            </a:r>
            <a:r>
              <a:rPr lang="en-US" sz="1800" u="sng" dirty="0"/>
              <a:t>à la </a:t>
            </a:r>
            <a:r>
              <a:rPr lang="en-US" sz="1800" u="sng" dirty="0" err="1"/>
              <a:t>collecte</a:t>
            </a:r>
            <a:r>
              <a:rPr lang="en-US" sz="1800" u="sng" dirty="0"/>
              <a:t> du bois</a:t>
            </a:r>
          </a:p>
        </c:rich>
      </c:tx>
      <c:layout>
        <c:manualLayout>
          <c:xMode val="edge"/>
          <c:yMode val="edge"/>
          <c:x val="0.19236844551039212"/>
          <c:y val="1.2195121951219513E-2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9.7944058188269831E-2"/>
          <c:y val="0.20900038409832927"/>
          <c:w val="0.4094120345191623"/>
          <c:h val="0.67539370078740169"/>
        </c:manualLayout>
      </c:layout>
      <c:pieChart>
        <c:varyColors val="1"/>
        <c:ser>
          <c:idx val="0"/>
          <c:order val="0"/>
          <c:dPt>
            <c:idx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Percent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Source_energie!$B$137:$B$142</c:f>
              <c:strCache>
                <c:ptCount val="6"/>
                <c:pt idx="0">
                  <c:v>Insécurité</c:v>
                </c:pt>
                <c:pt idx="1">
                  <c:v>Rareté du bois</c:v>
                </c:pt>
                <c:pt idx="2">
                  <c:v>Distance du lieu de collecte par rapport à l'habitation</c:v>
                </c:pt>
                <c:pt idx="3">
                  <c:v>Cherté</c:v>
                </c:pt>
                <c:pt idx="4">
                  <c:v>Autre</c:v>
                </c:pt>
                <c:pt idx="5">
                  <c:v>Aucune </c:v>
                </c:pt>
              </c:strCache>
            </c:strRef>
          </c:cat>
          <c:val>
            <c:numRef>
              <c:f>Source_energie!$K$137:$K$142</c:f>
              <c:numCache>
                <c:formatCode>0.0%</c:formatCode>
                <c:ptCount val="6"/>
                <c:pt idx="0">
                  <c:v>0.17352259103584028</c:v>
                </c:pt>
                <c:pt idx="1">
                  <c:v>0.24841032182509604</c:v>
                </c:pt>
                <c:pt idx="2">
                  <c:v>0.41191545086506359</c:v>
                </c:pt>
                <c:pt idx="3">
                  <c:v>0.13488894116496097</c:v>
                </c:pt>
                <c:pt idx="4">
                  <c:v>8.3006660663862072E-3</c:v>
                </c:pt>
                <c:pt idx="5">
                  <c:v>2.2962029042645729E-2</c:v>
                </c:pt>
              </c:numCache>
            </c:numRef>
          </c:val>
        </c:ser>
        <c:dLbls>
          <c:showPercent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36739135538567"/>
          <c:y val="0.18769541002496642"/>
          <c:w val="0.4539867063544808"/>
          <c:h val="0.75544555406184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zero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1"/>
</c:chartSpace>
</file>

<file path=ppt/charts/chart4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sz="1800" u="sng"/>
              <a:t>Consommatio</a:t>
            </a:r>
            <a:r>
              <a:rPr lang="fr-FR" sz="1800" u="sng" baseline="0"/>
              <a:t>n d'eau potable</a:t>
            </a:r>
            <a:endParaRPr lang="fr-FR" sz="1800" u="sng"/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2"/>
          <c:order val="0"/>
          <c:tx>
            <c:strRef>
              <c:f>Eau_potable!$E$8</c:f>
              <c:strCache>
                <c:ptCount val="1"/>
                <c:pt idx="0">
                  <c:v>Forage/pompe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Eau_potable!$B$9:$B$25</c:f>
              <c:strCache>
                <c:ptCount val="16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2">
                  <c:v>COTONOU</c:v>
                </c:pt>
                <c:pt idx="13">
                  <c:v>AUTRE URBAIN</c:v>
                </c:pt>
                <c:pt idx="14">
                  <c:v>RURAL</c:v>
                </c:pt>
                <c:pt idx="15">
                  <c:v>NATIONAL</c:v>
                </c:pt>
              </c:strCache>
            </c:strRef>
          </c:cat>
          <c:val>
            <c:numRef>
              <c:f>Eau_potable!$E$9:$E$25</c:f>
              <c:numCache>
                <c:formatCode>0.0%</c:formatCode>
                <c:ptCount val="16"/>
                <c:pt idx="0">
                  <c:v>0.22354451043092208</c:v>
                </c:pt>
                <c:pt idx="1">
                  <c:v>0.41245741365720012</c:v>
                </c:pt>
                <c:pt idx="2">
                  <c:v>0.26358079506348603</c:v>
                </c:pt>
                <c:pt idx="3">
                  <c:v>0.34941155890257575</c:v>
                </c:pt>
                <c:pt idx="4">
                  <c:v>0.53107238269063783</c:v>
                </c:pt>
                <c:pt idx="5">
                  <c:v>0.22025541714530941</c:v>
                </c:pt>
                <c:pt idx="6">
                  <c:v>0.16071712602672333</c:v>
                </c:pt>
                <c:pt idx="7">
                  <c:v>3.2519153473100221E-2</c:v>
                </c:pt>
                <c:pt idx="8">
                  <c:v>0.24286726465601141</c:v>
                </c:pt>
                <c:pt idx="9">
                  <c:v>0.41995429894898101</c:v>
                </c:pt>
                <c:pt idx="10">
                  <c:v>0.41924210866530159</c:v>
                </c:pt>
                <c:pt idx="12">
                  <c:v>0.11361714124612646</c:v>
                </c:pt>
                <c:pt idx="13">
                  <c:v>0.25063524908757073</c:v>
                </c:pt>
                <c:pt idx="14">
                  <c:v>0.34244694091855088</c:v>
                </c:pt>
                <c:pt idx="15">
                  <c:v>0.28451704706564446</c:v>
                </c:pt>
              </c:numCache>
            </c:numRef>
          </c:val>
        </c:ser>
        <c:ser>
          <c:idx val="1"/>
          <c:order val="1"/>
          <c:tx>
            <c:strRef>
              <c:f>Eau_potable!$D$8</c:f>
              <c:strCache>
                <c:ptCount val="1"/>
                <c:pt idx="0">
                  <c:v>Borne fontaine/Robinet public/voisin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Eau_potable!$B$9:$B$25</c:f>
              <c:strCache>
                <c:ptCount val="16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2">
                  <c:v>COTONOU</c:v>
                </c:pt>
                <c:pt idx="13">
                  <c:v>AUTRE URBAIN</c:v>
                </c:pt>
                <c:pt idx="14">
                  <c:v>RURAL</c:v>
                </c:pt>
                <c:pt idx="15">
                  <c:v>NATIONAL</c:v>
                </c:pt>
              </c:strCache>
            </c:strRef>
          </c:cat>
          <c:val>
            <c:numRef>
              <c:f>Eau_potable!$D$9:$D$25</c:f>
              <c:numCache>
                <c:formatCode>0.0%</c:formatCode>
                <c:ptCount val="16"/>
                <c:pt idx="0">
                  <c:v>0.11575409690336358</c:v>
                </c:pt>
                <c:pt idx="1">
                  <c:v>3.1569597699394538E-3</c:v>
                </c:pt>
                <c:pt idx="2">
                  <c:v>0.17300053533705401</c:v>
                </c:pt>
                <c:pt idx="3">
                  <c:v>0.20493269323273092</c:v>
                </c:pt>
                <c:pt idx="4">
                  <c:v>0.13343394517464541</c:v>
                </c:pt>
                <c:pt idx="5">
                  <c:v>0.20245101843676919</c:v>
                </c:pt>
                <c:pt idx="6">
                  <c:v>0.10825277597980898</c:v>
                </c:pt>
                <c:pt idx="7">
                  <c:v>0.22731628076664279</c:v>
                </c:pt>
                <c:pt idx="8">
                  <c:v>0.11870967103309084</c:v>
                </c:pt>
                <c:pt idx="9">
                  <c:v>0.28699435026788284</c:v>
                </c:pt>
                <c:pt idx="10">
                  <c:v>6.3141446857738315E-2</c:v>
                </c:pt>
                <c:pt idx="12">
                  <c:v>0.12635090686965836</c:v>
                </c:pt>
                <c:pt idx="13">
                  <c:v>0.12664973827233791</c:v>
                </c:pt>
                <c:pt idx="14">
                  <c:v>0.16735679107185319</c:v>
                </c:pt>
                <c:pt idx="15">
                  <c:v>0.14725903742862176</c:v>
                </c:pt>
              </c:numCache>
            </c:numRef>
          </c:val>
        </c:ser>
        <c:ser>
          <c:idx val="0"/>
          <c:order val="2"/>
          <c:tx>
            <c:strRef>
              <c:f>Eau_potable!$C$8</c:f>
              <c:strCache>
                <c:ptCount val="1"/>
                <c:pt idx="0">
                  <c:v>Eau courante à la maison (Soneb)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Eau_potable!$B$9:$B$25</c:f>
              <c:strCache>
                <c:ptCount val="16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2">
                  <c:v>COTONOU</c:v>
                </c:pt>
                <c:pt idx="13">
                  <c:v>AUTRE URBAIN</c:v>
                </c:pt>
                <c:pt idx="14">
                  <c:v>RURAL</c:v>
                </c:pt>
                <c:pt idx="15">
                  <c:v>NATIONAL</c:v>
                </c:pt>
              </c:strCache>
            </c:strRef>
          </c:cat>
          <c:val>
            <c:numRef>
              <c:f>Eau_potable!$C$9:$C$25</c:f>
              <c:numCache>
                <c:formatCode>0.0%</c:formatCode>
                <c:ptCount val="16"/>
                <c:pt idx="0">
                  <c:v>7.8852665852419082E-2</c:v>
                </c:pt>
                <c:pt idx="1">
                  <c:v>8.5113443699025446E-2</c:v>
                </c:pt>
                <c:pt idx="2">
                  <c:v>0.19891386776308154</c:v>
                </c:pt>
                <c:pt idx="3">
                  <c:v>0.10620440681229049</c:v>
                </c:pt>
                <c:pt idx="4">
                  <c:v>8.46343179020803E-2</c:v>
                </c:pt>
                <c:pt idx="5">
                  <c:v>3.6097903988620478E-2</c:v>
                </c:pt>
                <c:pt idx="6">
                  <c:v>5.3126748539344411E-2</c:v>
                </c:pt>
                <c:pt idx="7">
                  <c:v>0.44349739505482599</c:v>
                </c:pt>
                <c:pt idx="8">
                  <c:v>0.38017498275991868</c:v>
                </c:pt>
                <c:pt idx="9">
                  <c:v>7.6248334892890554E-2</c:v>
                </c:pt>
                <c:pt idx="10">
                  <c:v>0.1106664489326674</c:v>
                </c:pt>
                <c:pt idx="12">
                  <c:v>0.7502114462926448</c:v>
                </c:pt>
                <c:pt idx="13">
                  <c:v>0.26786583405222952</c:v>
                </c:pt>
                <c:pt idx="14">
                  <c:v>9.1342638712527485E-2</c:v>
                </c:pt>
                <c:pt idx="15">
                  <c:v>0.22295371754777488</c:v>
                </c:pt>
              </c:numCache>
            </c:numRef>
          </c:val>
        </c:ser>
        <c:ser>
          <c:idx val="3"/>
          <c:order val="3"/>
          <c:tx>
            <c:strRef>
              <c:f>Eau_potable!$F$8</c:f>
              <c:strCache>
                <c:ptCount val="1"/>
                <c:pt idx="0">
                  <c:v>Puits protégé/busé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dLbls>
            <c:dLbl>
              <c:idx val="12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Eau_potable!$B$9:$B$25</c:f>
              <c:strCache>
                <c:ptCount val="16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2">
                  <c:v>COTONOU</c:v>
                </c:pt>
                <c:pt idx="13">
                  <c:v>AUTRE URBAIN</c:v>
                </c:pt>
                <c:pt idx="14">
                  <c:v>RURAL</c:v>
                </c:pt>
                <c:pt idx="15">
                  <c:v>NATIONAL</c:v>
                </c:pt>
              </c:strCache>
            </c:strRef>
          </c:cat>
          <c:val>
            <c:numRef>
              <c:f>Eau_potable!$F$9:$F$25</c:f>
              <c:numCache>
                <c:formatCode>0.0%</c:formatCode>
                <c:ptCount val="16"/>
                <c:pt idx="0">
                  <c:v>0.14962341609978569</c:v>
                </c:pt>
                <c:pt idx="1">
                  <c:v>8.8694160505120856E-2</c:v>
                </c:pt>
                <c:pt idx="2">
                  <c:v>0.13302338454481255</c:v>
                </c:pt>
                <c:pt idx="3">
                  <c:v>0.13700674221444376</c:v>
                </c:pt>
                <c:pt idx="4">
                  <c:v>9.0183600759344479E-2</c:v>
                </c:pt>
                <c:pt idx="5">
                  <c:v>0.15439594152196826</c:v>
                </c:pt>
                <c:pt idx="6">
                  <c:v>0.16491101489291368</c:v>
                </c:pt>
                <c:pt idx="7">
                  <c:v>1.3469766447140808E-2</c:v>
                </c:pt>
                <c:pt idx="8">
                  <c:v>3.9558371083723051E-2</c:v>
                </c:pt>
                <c:pt idx="9">
                  <c:v>5.3076402782732311E-2</c:v>
                </c:pt>
                <c:pt idx="10">
                  <c:v>6.9144117782695066E-2</c:v>
                </c:pt>
                <c:pt idx="12">
                  <c:v>2.678319706794545E-3</c:v>
                </c:pt>
                <c:pt idx="13">
                  <c:v>0.12905077287069708</c:v>
                </c:pt>
                <c:pt idx="14">
                  <c:v>7.3282513792211595E-2</c:v>
                </c:pt>
                <c:pt idx="15">
                  <c:v>8.9099057832392456E-2</c:v>
                </c:pt>
              </c:numCache>
            </c:numRef>
          </c:val>
        </c:ser>
        <c:ser>
          <c:idx val="4"/>
          <c:order val="4"/>
          <c:tx>
            <c:strRef>
              <c:f>Eau_potable!$G$8</c:f>
              <c:strCache>
                <c:ptCount val="1"/>
                <c:pt idx="0">
                  <c:v>Eau minérale (bouteille/sachet)</c:v>
                </c:pt>
              </c:strCache>
            </c:strRef>
          </c:tx>
          <c:spPr>
            <a:solidFill>
              <a:srgbClr val="FF0066"/>
            </a:solidFill>
            <a:ln>
              <a:noFill/>
            </a:ln>
            <a:effectLst/>
          </c:spPr>
          <c:cat>
            <c:strRef>
              <c:f>Eau_potable!$B$9:$B$25</c:f>
              <c:strCache>
                <c:ptCount val="16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2">
                  <c:v>COTONOU</c:v>
                </c:pt>
                <c:pt idx="13">
                  <c:v>AUTRE URBAIN</c:v>
                </c:pt>
                <c:pt idx="14">
                  <c:v>RURAL</c:v>
                </c:pt>
                <c:pt idx="15">
                  <c:v>NATIONAL</c:v>
                </c:pt>
              </c:strCache>
            </c:strRef>
          </c:cat>
          <c:val>
            <c:numRef>
              <c:f>Eau_potable!$G$9:$G$25</c:f>
              <c:numCache>
                <c:formatCode>0.0%</c:formatCode>
                <c:ptCount val="16"/>
                <c:pt idx="0">
                  <c:v>1.7140487769933673E-3</c:v>
                </c:pt>
                <c:pt idx="1">
                  <c:v>2.1649829459381639E-3</c:v>
                </c:pt>
                <c:pt idx="2">
                  <c:v>5.3286079775134157E-4</c:v>
                </c:pt>
                <c:pt idx="3">
                  <c:v>2.256665389838495E-3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2.2191422496199041E-3</c:v>
                </c:pt>
                <c:pt idx="9">
                  <c:v>0</c:v>
                </c:pt>
                <c:pt idx="10">
                  <c:v>0</c:v>
                </c:pt>
                <c:pt idx="12">
                  <c:v>0</c:v>
                </c:pt>
                <c:pt idx="13">
                  <c:v>7.6898302055669165E-4</c:v>
                </c:pt>
                <c:pt idx="14">
                  <c:v>9.804082841767313E-4</c:v>
                </c:pt>
                <c:pt idx="15">
                  <c:v>8.0509811813015005E-4</c:v>
                </c:pt>
              </c:numCache>
            </c:numRef>
          </c:val>
        </c:ser>
        <c:ser>
          <c:idx val="5"/>
          <c:order val="5"/>
          <c:tx>
            <c:v>Eau potable</c:v>
          </c:tx>
          <c:spPr>
            <a:noFill/>
            <a:ln>
              <a:noFill/>
            </a:ln>
            <a:effectLst/>
          </c:spPr>
          <c:dLbls>
            <c:dLbl>
              <c:idx val="0"/>
              <c:tx>
                <c:rich>
                  <a:bodyPr/>
                  <a:lstStyle/>
                  <a:p>
                    <a:fld id="{5CC2EACA-7BA7-4591-8054-AFC6FB00CF0D}" type="CELLRANGE">
                      <a:rPr lang="en-US"/>
                      <a:pPr/>
                      <a:t>[PLAGECELL]</a:t>
                    </a:fld>
                    <a:endParaRPr lang="fr-FR"/>
                  </a:p>
                </c:rich>
              </c:tx>
              <c:dLblPos val="inBase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1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F44F6B59-A89D-41D9-BDA1-C9B831F7FD10}" type="CELLRANGE">
                      <a:rPr lang="fr-FR"/>
                      <a:pPr/>
                      <a:t>[PLAGECELL]</a:t>
                    </a:fld>
                    <a:endParaRPr lang="fr-FR"/>
                  </a:p>
                </c:rich>
              </c:tx>
              <c:dLblPos val="inBase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3CB80F9C-84EB-4A5A-9C2F-520B40700587}" type="CELLRANGE">
                      <a:rPr lang="fr-FR"/>
                      <a:pPr/>
                      <a:t>[PLAGECELL]</a:t>
                    </a:fld>
                    <a:endParaRPr lang="fr-FR"/>
                  </a:p>
                </c:rich>
              </c:tx>
              <c:dLblPos val="inBase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86E5C5EF-E153-48B8-AFF5-B676B1CA3C21}" type="CELLRANGE">
                      <a:rPr lang="fr-FR"/>
                      <a:pPr/>
                      <a:t>[PLAGECELL]</a:t>
                    </a:fld>
                    <a:endParaRPr lang="fr-FR"/>
                  </a:p>
                </c:rich>
              </c:tx>
              <c:dLblPos val="inBase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1BF77015-63A7-48D2-B6E0-98811BE68EF7}" type="CELLRANGE">
                      <a:rPr lang="fr-FR"/>
                      <a:pPr/>
                      <a:t>[PLAGECELL]</a:t>
                    </a:fld>
                    <a:endParaRPr lang="fr-FR"/>
                  </a:p>
                </c:rich>
              </c:tx>
              <c:dLblPos val="inBase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67586598-A8FA-442C-BBA7-4A669881A341}" type="CELLRANGE">
                      <a:rPr lang="fr-FR"/>
                      <a:pPr/>
                      <a:t>[PLAGECELL]</a:t>
                    </a:fld>
                    <a:endParaRPr lang="fr-FR"/>
                  </a:p>
                </c:rich>
              </c:tx>
              <c:dLblPos val="inBase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fld id="{952B1B90-15E7-4C1D-9BF0-AC4033C36DAE}" type="CELLRANGE">
                      <a:rPr lang="fr-FR"/>
                      <a:pPr/>
                      <a:t>[PLAGECELL]</a:t>
                    </a:fld>
                    <a:endParaRPr lang="fr-FR"/>
                  </a:p>
                </c:rich>
              </c:tx>
              <c:dLblPos val="inBase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fld id="{4DDCB922-7243-41A3-9603-97A9ABECBA00}" type="CELLRANGE">
                      <a:rPr lang="fr-FR"/>
                      <a:pPr/>
                      <a:t>[PLAGECELL]</a:t>
                    </a:fld>
                    <a:endParaRPr lang="fr-FR"/>
                  </a:p>
                </c:rich>
              </c:tx>
              <c:dLblPos val="inBase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fld id="{6B4005D7-1AE1-4445-97EC-8BE64DC1C6AF}" type="CELLRANGE">
                      <a:rPr lang="fr-FR"/>
                      <a:pPr/>
                      <a:t>[PLAGECELL]</a:t>
                    </a:fld>
                    <a:endParaRPr lang="fr-FR"/>
                  </a:p>
                </c:rich>
              </c:tx>
              <c:dLblPos val="inBase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</c:extLst>
            </c:dLbl>
            <c:dLbl>
              <c:idx val="9"/>
              <c:tx>
                <c:rich>
                  <a:bodyPr/>
                  <a:lstStyle/>
                  <a:p>
                    <a:fld id="{7F77F6FC-CC75-43F2-B0CC-3FAA6F1D788F}" type="CELLRANGE">
                      <a:rPr lang="fr-FR"/>
                      <a:pPr/>
                      <a:t>[PLAGECELL]</a:t>
                    </a:fld>
                    <a:endParaRPr lang="fr-FR"/>
                  </a:p>
                </c:rich>
              </c:tx>
              <c:dLblPos val="inBase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</c:extLst>
            </c:dLbl>
            <c:dLbl>
              <c:idx val="10"/>
              <c:tx>
                <c:rich>
                  <a:bodyPr/>
                  <a:lstStyle/>
                  <a:p>
                    <a:fld id="{1996E7F5-C36B-4D67-B11A-DB058D93F32D}" type="CELLRANGE">
                      <a:rPr lang="fr-FR"/>
                      <a:pPr/>
                      <a:t>[PLAGECELL]</a:t>
                    </a:fld>
                    <a:endParaRPr lang="fr-FR"/>
                  </a:p>
                </c:rich>
              </c:tx>
              <c:dLblPos val="inBase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</c:extLst>
            </c:dLbl>
            <c:dLbl>
              <c:idx val="11"/>
              <c:tx>
                <c:rich>
                  <a:bodyPr/>
                  <a:lstStyle/>
                  <a:p>
                    <a:endParaRPr lang="en-US"/>
                  </a:p>
                </c:rich>
              </c:tx>
              <c:dLblPos val="inBase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tx>
                <c:rich>
                  <a:bodyPr/>
                  <a:lstStyle/>
                  <a:p>
                    <a:fld id="{754C5BE1-6845-4A86-BCD7-0FC0ACF4378E}" type="CELLRANGE">
                      <a:rPr lang="fr-FR"/>
                      <a:pPr/>
                      <a:t>[PLAGECELL]</a:t>
                    </a:fld>
                    <a:endParaRPr lang="fr-FR"/>
                  </a:p>
                </c:rich>
              </c:tx>
              <c:dLblPos val="inBase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</c:extLst>
            </c:dLbl>
            <c:dLbl>
              <c:idx val="13"/>
              <c:tx>
                <c:rich>
                  <a:bodyPr/>
                  <a:lstStyle/>
                  <a:p>
                    <a:fld id="{4CEE8E6D-31A7-48CE-A777-71E2BCA0C2C0}" type="CELLRANGE">
                      <a:rPr lang="fr-FR"/>
                      <a:pPr/>
                      <a:t>[PLAGECELL]</a:t>
                    </a:fld>
                    <a:endParaRPr lang="fr-FR"/>
                  </a:p>
                </c:rich>
              </c:tx>
              <c:dLblPos val="inBase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</c:extLst>
            </c:dLbl>
            <c:dLbl>
              <c:idx val="14"/>
              <c:tx>
                <c:rich>
                  <a:bodyPr/>
                  <a:lstStyle/>
                  <a:p>
                    <a:fld id="{9FE8AB55-5B8A-4CCC-AA46-B37013094AD3}" type="CELLRANGE">
                      <a:rPr lang="fr-FR"/>
                      <a:pPr/>
                      <a:t>[PLAGECELL]</a:t>
                    </a:fld>
                    <a:endParaRPr lang="fr-FR"/>
                  </a:p>
                </c:rich>
              </c:tx>
              <c:dLblPos val="inBase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</c:extLst>
            </c:dLbl>
            <c:dLbl>
              <c:idx val="15"/>
              <c:tx>
                <c:rich>
                  <a:bodyPr/>
                  <a:lstStyle/>
                  <a:p>
                    <a:fld id="{F392590D-D338-4114-8E8C-A77719262C10}" type="CELLRANGE">
                      <a:rPr lang="fr-FR"/>
                      <a:pPr/>
                      <a:t>[PLAGECELL]</a:t>
                    </a:fld>
                    <a:endParaRPr lang="fr-FR"/>
                  </a:p>
                </c:rich>
              </c:tx>
              <c:dLblPos val="inBase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</c:extLst>
            </c:dLbl>
            <c:delete val="1"/>
            <c:extLst>
              <c:ext xmlns:c15="http://schemas.microsoft.com/office/drawing/2012/chart" uri="{CE6537A1-D6FC-4f65-9D91-7224C49458BB}">
                <c15:layout/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Eau_potable!$B$9:$B$25</c:f>
              <c:strCache>
                <c:ptCount val="16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2">
                  <c:v>COTONOU</c:v>
                </c:pt>
                <c:pt idx="13">
                  <c:v>AUTRE URBAIN</c:v>
                </c:pt>
                <c:pt idx="14">
                  <c:v>RURAL</c:v>
                </c:pt>
                <c:pt idx="15">
                  <c:v>NATIONAL</c:v>
                </c:pt>
              </c:strCache>
            </c:strRef>
          </c:cat>
          <c:val>
            <c:numRef>
              <c:f>Eau_potable!$K$9:$K$25</c:f>
              <c:numCache>
                <c:formatCode>0%</c:formatCode>
                <c:ptCount val="16"/>
                <c:pt idx="0">
                  <c:v>0.56948873806348377</c:v>
                </c:pt>
                <c:pt idx="1">
                  <c:v>0.5915869605772236</c:v>
                </c:pt>
                <c:pt idx="2">
                  <c:v>0.76905144350618582</c:v>
                </c:pt>
                <c:pt idx="3">
                  <c:v>0.79981206655187942</c:v>
                </c:pt>
                <c:pt idx="4">
                  <c:v>0.83932424652670823</c:v>
                </c:pt>
                <c:pt idx="5">
                  <c:v>0.61320028109266711</c:v>
                </c:pt>
                <c:pt idx="6">
                  <c:v>0.48700766543879032</c:v>
                </c:pt>
                <c:pt idx="7">
                  <c:v>0.71680259574170957</c:v>
                </c:pt>
                <c:pt idx="8">
                  <c:v>0.78352943178236367</c:v>
                </c:pt>
                <c:pt idx="9">
                  <c:v>0.83627338689248654</c:v>
                </c:pt>
                <c:pt idx="10">
                  <c:v>0.66219412223840246</c:v>
                </c:pt>
                <c:pt idx="12">
                  <c:v>0.99285781411522422</c:v>
                </c:pt>
                <c:pt idx="13">
                  <c:v>0.77497057730339225</c:v>
                </c:pt>
                <c:pt idx="14">
                  <c:v>0.67540929277932005</c:v>
                </c:pt>
                <c:pt idx="15">
                  <c:v>0.7446339579925636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Eau_potable!$K$9:$K$25</c15:f>
                <c15:dlblRangeCache>
                  <c:ptCount val="16"/>
                  <c:pt idx="0">
                    <c:v>57%</c:v>
                  </c:pt>
                  <c:pt idx="1">
                    <c:v>59%</c:v>
                  </c:pt>
                  <c:pt idx="2">
                    <c:v>77%</c:v>
                  </c:pt>
                  <c:pt idx="3">
                    <c:v>80%</c:v>
                  </c:pt>
                  <c:pt idx="4">
                    <c:v>84%</c:v>
                  </c:pt>
                  <c:pt idx="5">
                    <c:v>61%</c:v>
                  </c:pt>
                  <c:pt idx="6">
                    <c:v>49%</c:v>
                  </c:pt>
                  <c:pt idx="7">
                    <c:v>72%</c:v>
                  </c:pt>
                  <c:pt idx="8">
                    <c:v>78%</c:v>
                  </c:pt>
                  <c:pt idx="9">
                    <c:v>84%</c:v>
                  </c:pt>
                  <c:pt idx="10">
                    <c:v>66%</c:v>
                  </c:pt>
                  <c:pt idx="12">
                    <c:v>99%</c:v>
                  </c:pt>
                  <c:pt idx="13">
                    <c:v>77%</c:v>
                  </c:pt>
                  <c:pt idx="14">
                    <c:v>68%</c:v>
                  </c:pt>
                  <c:pt idx="15">
                    <c:v>74%</c:v>
                  </c:pt>
                </c15:dlblRangeCache>
              </c15:datalabelsRange>
            </c:ext>
          </c:extLst>
        </c:ser>
        <c:dLbls/>
        <c:overlap val="100"/>
        <c:axId val="169839616"/>
        <c:axId val="172094208"/>
      </c:barChart>
      <c:catAx>
        <c:axId val="16983961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72094208"/>
        <c:crosses val="autoZero"/>
        <c:auto val="1"/>
        <c:lblAlgn val="ctr"/>
        <c:lblOffset val="100"/>
      </c:catAx>
      <c:valAx>
        <c:axId val="172094208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698396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2356834986611064"/>
          <c:y val="0.80095551927233799"/>
          <c:w val="0.78496641671361833"/>
          <c:h val="0.16906203580328871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4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u="sng"/>
              <a:t>Utilisation de latrines améliorées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dPt>
            <c:idx val="12"/>
            <c:spPr>
              <a:solidFill>
                <a:srgbClr val="002060"/>
              </a:solidFill>
              <a:ln>
                <a:noFill/>
              </a:ln>
              <a:effectLst/>
            </c:spPr>
          </c:dPt>
          <c:dPt>
            <c:idx val="13"/>
            <c:spPr>
              <a:solidFill>
                <a:srgbClr val="002060"/>
              </a:solidFill>
              <a:ln>
                <a:noFill/>
              </a:ln>
              <a:effectLst/>
            </c:spPr>
          </c:dPt>
          <c:dPt>
            <c:idx val="14"/>
            <c:spPr>
              <a:solidFill>
                <a:srgbClr val="002060"/>
              </a:solidFill>
              <a:ln>
                <a:noFill/>
              </a:ln>
              <a:effectLst/>
            </c:spPr>
          </c:dPt>
          <c:dPt>
            <c:idx val="15"/>
            <c:spPr>
              <a:solidFill>
                <a:srgbClr val="FF6600"/>
              </a:solidFill>
              <a:ln>
                <a:noFill/>
              </a:ln>
              <a:effectLst/>
            </c:spPr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Latrines!$B$110:$B$125</c:f>
              <c:strCache>
                <c:ptCount val="16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2">
                  <c:v>Cotonou</c:v>
                </c:pt>
                <c:pt idx="13">
                  <c:v>Autre urbain</c:v>
                </c:pt>
                <c:pt idx="14">
                  <c:v>Rural</c:v>
                </c:pt>
                <c:pt idx="15">
                  <c:v>NATIONAL</c:v>
                </c:pt>
              </c:strCache>
            </c:strRef>
          </c:cat>
          <c:val>
            <c:numRef>
              <c:f>Latrines!$J$110:$J$125</c:f>
              <c:numCache>
                <c:formatCode>0.0%</c:formatCode>
                <c:ptCount val="16"/>
                <c:pt idx="0">
                  <c:v>0.15676317311070548</c:v>
                </c:pt>
                <c:pt idx="1">
                  <c:v>0.2061595053638707</c:v>
                </c:pt>
                <c:pt idx="2">
                  <c:v>0.59100171695972514</c:v>
                </c:pt>
                <c:pt idx="3">
                  <c:v>0.33477274770144916</c:v>
                </c:pt>
                <c:pt idx="4">
                  <c:v>0.26415081595626488</c:v>
                </c:pt>
                <c:pt idx="5">
                  <c:v>0.23797861899879638</c:v>
                </c:pt>
                <c:pt idx="6">
                  <c:v>0.39235202778596029</c:v>
                </c:pt>
                <c:pt idx="7">
                  <c:v>0.32660776779190626</c:v>
                </c:pt>
                <c:pt idx="8">
                  <c:v>0.59920130214223621</c:v>
                </c:pt>
                <c:pt idx="9">
                  <c:v>0.43988763865840275</c:v>
                </c:pt>
                <c:pt idx="10">
                  <c:v>0.51190068953715706</c:v>
                </c:pt>
                <c:pt idx="12">
                  <c:v>0.89803589888169311</c:v>
                </c:pt>
                <c:pt idx="13">
                  <c:v>0.61676174559266983</c:v>
                </c:pt>
                <c:pt idx="14">
                  <c:v>0.25199378843411191</c:v>
                </c:pt>
                <c:pt idx="15">
                  <c:v>0.45783371687354529</c:v>
                </c:pt>
              </c:numCache>
            </c:numRef>
          </c:val>
        </c:ser>
        <c:dLbls/>
        <c:gapWidth val="219"/>
        <c:overlap val="-27"/>
        <c:axId val="101315328"/>
        <c:axId val="101316864"/>
      </c:barChart>
      <c:catAx>
        <c:axId val="10131532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1316864"/>
        <c:crosses val="autoZero"/>
        <c:auto val="1"/>
        <c:lblAlgn val="ctr"/>
        <c:lblOffset val="100"/>
      </c:catAx>
      <c:valAx>
        <c:axId val="101316864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13153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1"/>
</c:chartSpace>
</file>

<file path=ppt/charts/chart4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u="sng"/>
              <a:t>Type de latrines utilisées en milieu rural</a:t>
            </a:r>
          </a:p>
        </c:rich>
      </c:tx>
      <c:spPr>
        <a:noFill/>
        <a:ln>
          <a:noFill/>
        </a:ln>
        <a:effectLst/>
      </c:spPr>
    </c:title>
    <c:plotArea>
      <c:layout/>
      <c:pieChart>
        <c:varyColors val="1"/>
        <c:ser>
          <c:idx val="0"/>
          <c:order val="0"/>
          <c:dPt>
            <c:idx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spPr>
              <a:solidFill>
                <a:srgbClr val="00206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spPr>
              <a:solidFill>
                <a:srgbClr val="FF66FF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3"/>
              <c:layout>
                <c:manualLayout>
                  <c:x val="4.2015529308836409E-3"/>
                  <c:y val="-3.458151064450278E-2"/>
                </c:manualLayout>
              </c:layout>
              <c:showPercent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Percent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Latrines!$C$108:$I$108</c:f>
              <c:strCache>
                <c:ptCount val="7"/>
                <c:pt idx="0">
                  <c:v>Latrine à fosse ventilée</c:v>
                </c:pt>
                <c:pt idx="1">
                  <c:v>Latrine à fosse non ventilée</c:v>
                </c:pt>
                <c:pt idx="2">
                  <c:v>Latrine publique</c:v>
                </c:pt>
                <c:pt idx="3">
                  <c:v>Toilette à chasse/Réseau d'égout</c:v>
                </c:pt>
                <c:pt idx="4">
                  <c:v>Latrine suspendue/sur pilotis</c:v>
                </c:pt>
                <c:pt idx="5">
                  <c:v>Brousse/Nature</c:v>
                </c:pt>
                <c:pt idx="6">
                  <c:v>Autre</c:v>
                </c:pt>
              </c:strCache>
            </c:strRef>
          </c:cat>
          <c:val>
            <c:numRef>
              <c:f>Latrines!$C$124:$H$124</c:f>
              <c:numCache>
                <c:formatCode>0.0%</c:formatCode>
                <c:ptCount val="6"/>
                <c:pt idx="0">
                  <c:v>7.5486038502445091E-2</c:v>
                </c:pt>
                <c:pt idx="1">
                  <c:v>0.16332092897586817</c:v>
                </c:pt>
                <c:pt idx="2">
                  <c:v>3.1743387219728768E-2</c:v>
                </c:pt>
                <c:pt idx="3">
                  <c:v>1.3186820955798711E-2</c:v>
                </c:pt>
                <c:pt idx="4">
                  <c:v>7.2654900165379111E-3</c:v>
                </c:pt>
                <c:pt idx="5">
                  <c:v>0.70554488970353157</c:v>
                </c:pt>
              </c:numCache>
            </c:numRef>
          </c:val>
        </c:ser>
        <c:dLbls>
          <c:showPercent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0277777777777775"/>
          <c:y val="0.19715879265091862"/>
          <c:w val="0.38055555555555559"/>
          <c:h val="0.72646908719743353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zero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5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b="1" u="sng"/>
              <a:t>Statut de sécurité alimentaire par principale</a:t>
            </a:r>
            <a:r>
              <a:rPr lang="en-US" sz="1600" b="1" u="sng" baseline="0"/>
              <a:t> </a:t>
            </a:r>
            <a:r>
              <a:rPr lang="en-US" sz="1600" b="1" u="sng"/>
              <a:t>activité du ménage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bar"/>
        <c:grouping val="percentStacked"/>
        <c:ser>
          <c:idx val="0"/>
          <c:order val="0"/>
          <c:tx>
            <c:strRef>
              <c:f>'INDICE SECALrevu'!$J$135</c:f>
              <c:strCache>
                <c:ptCount val="1"/>
                <c:pt idx="0">
                  <c:v>Sécurité alimentaire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dLbls>
            <c:spPr>
              <a:solidFill>
                <a:sysClr val="window" lastClr="FFFFFF"/>
              </a:solidFill>
              <a:ln>
                <a:solidFill>
                  <a:srgbClr val="00B050"/>
                </a:solidFill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'INDICE SECALrevu'!$I$136:$I$153</c:f>
              <c:strCache>
                <c:ptCount val="18"/>
                <c:pt idx="0">
                  <c:v>Aide, don alimentaire</c:v>
                </c:pt>
                <c:pt idx="1">
                  <c:v>Pêche</c:v>
                </c:pt>
                <c:pt idx="2">
                  <c:v>Agriculture vivrière</c:v>
                </c:pt>
                <c:pt idx="3">
                  <c:v>Artisanat/petit métier</c:v>
                </c:pt>
                <c:pt idx="4">
                  <c:v>Travail journalier (payé en espèce)</c:v>
                </c:pt>
                <c:pt idx="5">
                  <c:v>Petit commerce/commerce informel</c:v>
                </c:pt>
                <c:pt idx="6">
                  <c:v>Transfert d'argent</c:v>
                </c:pt>
                <c:pt idx="7">
                  <c:v>Elevage (gros bétail)</c:v>
                </c:pt>
                <c:pt idx="8">
                  <c:v>Transport (y compris taxi-moto)</c:v>
                </c:pt>
                <c:pt idx="9">
                  <c:v>Agriculture de rente</c:v>
                </c:pt>
                <c:pt idx="10">
                  <c:v>Commerce de produits vivriers</c:v>
                </c:pt>
                <c:pt idx="11">
                  <c:v>Travail spécialisé (mécanicien, maçon..)</c:v>
                </c:pt>
                <c:pt idx="12">
                  <c:v>Autre</c:v>
                </c:pt>
                <c:pt idx="13">
                  <c:v>Pension</c:v>
                </c:pt>
                <c:pt idx="14">
                  <c:v>Entreprise/Location biens immobiliers</c:v>
                </c:pt>
                <c:pt idx="15">
                  <c:v>Gros commerce/commerce formel</c:v>
                </c:pt>
                <c:pt idx="16">
                  <c:v>Salarié/ Contractuel/ Consultant</c:v>
                </c:pt>
                <c:pt idx="17">
                  <c:v>Fonctionnaire/ permanent</c:v>
                </c:pt>
              </c:strCache>
            </c:strRef>
          </c:cat>
          <c:val>
            <c:numRef>
              <c:f>'INDICE SECALrevu'!$J$136:$J$153</c:f>
              <c:numCache>
                <c:formatCode>0%</c:formatCode>
                <c:ptCount val="18"/>
                <c:pt idx="0">
                  <c:v>0.30566884961196666</c:v>
                </c:pt>
                <c:pt idx="1">
                  <c:v>0.35763375048501261</c:v>
                </c:pt>
                <c:pt idx="2">
                  <c:v>0.37227503169523435</c:v>
                </c:pt>
                <c:pt idx="3">
                  <c:v>0.4037505279954145</c:v>
                </c:pt>
                <c:pt idx="4">
                  <c:v>0.41478448029436427</c:v>
                </c:pt>
                <c:pt idx="5">
                  <c:v>0.45239135732821628</c:v>
                </c:pt>
                <c:pt idx="6">
                  <c:v>0.45524862663608312</c:v>
                </c:pt>
                <c:pt idx="7">
                  <c:v>0.48339620422247537</c:v>
                </c:pt>
                <c:pt idx="8">
                  <c:v>0.48725409261915009</c:v>
                </c:pt>
                <c:pt idx="9">
                  <c:v>0.49921480709696792</c:v>
                </c:pt>
                <c:pt idx="10">
                  <c:v>0.50350024325431819</c:v>
                </c:pt>
                <c:pt idx="11">
                  <c:v>0.5282442468777756</c:v>
                </c:pt>
                <c:pt idx="12">
                  <c:v>0.60556097468298953</c:v>
                </c:pt>
                <c:pt idx="13">
                  <c:v>0.6922608941250985</c:v>
                </c:pt>
                <c:pt idx="14">
                  <c:v>0.71652494417311441</c:v>
                </c:pt>
                <c:pt idx="15">
                  <c:v>0.73897848737887262</c:v>
                </c:pt>
                <c:pt idx="16">
                  <c:v>0.74952359890681519</c:v>
                </c:pt>
                <c:pt idx="17">
                  <c:v>0.80702457622221602</c:v>
                </c:pt>
              </c:numCache>
            </c:numRef>
          </c:val>
        </c:ser>
        <c:ser>
          <c:idx val="1"/>
          <c:order val="1"/>
          <c:tx>
            <c:strRef>
              <c:f>'INDICE SECALrevu'!$K$135</c:f>
              <c:strCache>
                <c:ptCount val="1"/>
                <c:pt idx="0">
                  <c:v>Sécurité alimentaire limite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'INDICE SECALrevu'!$I$136:$I$153</c:f>
              <c:strCache>
                <c:ptCount val="18"/>
                <c:pt idx="0">
                  <c:v>Aide, don alimentaire</c:v>
                </c:pt>
                <c:pt idx="1">
                  <c:v>Pêche</c:v>
                </c:pt>
                <c:pt idx="2">
                  <c:v>Agriculture vivrière</c:v>
                </c:pt>
                <c:pt idx="3">
                  <c:v>Artisanat/petit métier</c:v>
                </c:pt>
                <c:pt idx="4">
                  <c:v>Travail journalier (payé en espèce)</c:v>
                </c:pt>
                <c:pt idx="5">
                  <c:v>Petit commerce/commerce informel</c:v>
                </c:pt>
                <c:pt idx="6">
                  <c:v>Transfert d'argent</c:v>
                </c:pt>
                <c:pt idx="7">
                  <c:v>Elevage (gros bétail)</c:v>
                </c:pt>
                <c:pt idx="8">
                  <c:v>Transport (y compris taxi-moto)</c:v>
                </c:pt>
                <c:pt idx="9">
                  <c:v>Agriculture de rente</c:v>
                </c:pt>
                <c:pt idx="10">
                  <c:v>Commerce de produits vivriers</c:v>
                </c:pt>
                <c:pt idx="11">
                  <c:v>Travail spécialisé (mécanicien, maçon..)</c:v>
                </c:pt>
                <c:pt idx="12">
                  <c:v>Autre</c:v>
                </c:pt>
                <c:pt idx="13">
                  <c:v>Pension</c:v>
                </c:pt>
                <c:pt idx="14">
                  <c:v>Entreprise/Location biens immobiliers</c:v>
                </c:pt>
                <c:pt idx="15">
                  <c:v>Gros commerce/commerce formel</c:v>
                </c:pt>
                <c:pt idx="16">
                  <c:v>Salarié/ Contractuel/ Consultant</c:v>
                </c:pt>
                <c:pt idx="17">
                  <c:v>Fonctionnaire/ permanent</c:v>
                </c:pt>
              </c:strCache>
            </c:strRef>
          </c:cat>
          <c:val>
            <c:numRef>
              <c:f>'INDICE SECALrevu'!$K$136:$K$153</c:f>
              <c:numCache>
                <c:formatCode>0%</c:formatCode>
                <c:ptCount val="18"/>
                <c:pt idx="0">
                  <c:v>0.4776749375972727</c:v>
                </c:pt>
                <c:pt idx="1">
                  <c:v>0.59836431697535453</c:v>
                </c:pt>
                <c:pt idx="2">
                  <c:v>0.48693853312834062</c:v>
                </c:pt>
                <c:pt idx="3">
                  <c:v>0.48084318589808034</c:v>
                </c:pt>
                <c:pt idx="4">
                  <c:v>0.406231999304562</c:v>
                </c:pt>
                <c:pt idx="5">
                  <c:v>0.4687764189705021</c:v>
                </c:pt>
                <c:pt idx="6">
                  <c:v>0.44017551028838553</c:v>
                </c:pt>
                <c:pt idx="7">
                  <c:v>0.46794819701904256</c:v>
                </c:pt>
                <c:pt idx="8">
                  <c:v>0.45843132494543526</c:v>
                </c:pt>
                <c:pt idx="9">
                  <c:v>0.39460286148901569</c:v>
                </c:pt>
                <c:pt idx="10">
                  <c:v>0.43654023726823415</c:v>
                </c:pt>
                <c:pt idx="11">
                  <c:v>0.42182442528629682</c:v>
                </c:pt>
                <c:pt idx="12">
                  <c:v>0.34751954364791521</c:v>
                </c:pt>
                <c:pt idx="13">
                  <c:v>0.27927580685781106</c:v>
                </c:pt>
                <c:pt idx="14">
                  <c:v>0.26870063768964342</c:v>
                </c:pt>
                <c:pt idx="15">
                  <c:v>0.24830379045502118</c:v>
                </c:pt>
                <c:pt idx="16">
                  <c:v>0.22643511865779725</c:v>
                </c:pt>
                <c:pt idx="17">
                  <c:v>0.18047707017038447</c:v>
                </c:pt>
              </c:numCache>
            </c:numRef>
          </c:val>
        </c:ser>
        <c:ser>
          <c:idx val="2"/>
          <c:order val="2"/>
          <c:tx>
            <c:strRef>
              <c:f>'INDICE SECALrevu'!$L$135</c:f>
              <c:strCache>
                <c:ptCount val="1"/>
                <c:pt idx="0">
                  <c:v>Insécurité alimentaire modérée</c:v>
                </c:pt>
              </c:strCache>
            </c:strRef>
          </c:tx>
          <c:spPr>
            <a:solidFill>
              <a:srgbClr val="FF9900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'INDICE SECALrevu'!$I$136:$I$153</c:f>
              <c:strCache>
                <c:ptCount val="18"/>
                <c:pt idx="0">
                  <c:v>Aide, don alimentaire</c:v>
                </c:pt>
                <c:pt idx="1">
                  <c:v>Pêche</c:v>
                </c:pt>
                <c:pt idx="2">
                  <c:v>Agriculture vivrière</c:v>
                </c:pt>
                <c:pt idx="3">
                  <c:v>Artisanat/petit métier</c:v>
                </c:pt>
                <c:pt idx="4">
                  <c:v>Travail journalier (payé en espèce)</c:v>
                </c:pt>
                <c:pt idx="5">
                  <c:v>Petit commerce/commerce informel</c:v>
                </c:pt>
                <c:pt idx="6">
                  <c:v>Transfert d'argent</c:v>
                </c:pt>
                <c:pt idx="7">
                  <c:v>Elevage (gros bétail)</c:v>
                </c:pt>
                <c:pt idx="8">
                  <c:v>Transport (y compris taxi-moto)</c:v>
                </c:pt>
                <c:pt idx="9">
                  <c:v>Agriculture de rente</c:v>
                </c:pt>
                <c:pt idx="10">
                  <c:v>Commerce de produits vivriers</c:v>
                </c:pt>
                <c:pt idx="11">
                  <c:v>Travail spécialisé (mécanicien, maçon..)</c:v>
                </c:pt>
                <c:pt idx="12">
                  <c:v>Autre</c:v>
                </c:pt>
                <c:pt idx="13">
                  <c:v>Pension</c:v>
                </c:pt>
                <c:pt idx="14">
                  <c:v>Entreprise/Location biens immobiliers</c:v>
                </c:pt>
                <c:pt idx="15">
                  <c:v>Gros commerce/commerce formel</c:v>
                </c:pt>
                <c:pt idx="16">
                  <c:v>Salarié/ Contractuel/ Consultant</c:v>
                </c:pt>
                <c:pt idx="17">
                  <c:v>Fonctionnaire/ permanent</c:v>
                </c:pt>
              </c:strCache>
            </c:strRef>
          </c:cat>
          <c:val>
            <c:numRef>
              <c:f>'INDICE SECALrevu'!$L$136:$L$153</c:f>
              <c:numCache>
                <c:formatCode>0%</c:formatCode>
                <c:ptCount val="18"/>
                <c:pt idx="0">
                  <c:v>0.17679241669420862</c:v>
                </c:pt>
                <c:pt idx="1">
                  <c:v>4.400193253963449E-2</c:v>
                </c:pt>
                <c:pt idx="2">
                  <c:v>0.12914100818798496</c:v>
                </c:pt>
                <c:pt idx="3">
                  <c:v>0.11175656268250705</c:v>
                </c:pt>
                <c:pt idx="4">
                  <c:v>0.16957223781172021</c:v>
                </c:pt>
                <c:pt idx="5">
                  <c:v>7.6625017261657075E-2</c:v>
                </c:pt>
                <c:pt idx="6">
                  <c:v>0.10457586307553125</c:v>
                </c:pt>
                <c:pt idx="7">
                  <c:v>4.8655598758481709E-2</c:v>
                </c:pt>
                <c:pt idx="8">
                  <c:v>5.2702553417688411E-2</c:v>
                </c:pt>
                <c:pt idx="9">
                  <c:v>0.101100060375583</c:v>
                </c:pt>
                <c:pt idx="10">
                  <c:v>5.0917641013141515E-2</c:v>
                </c:pt>
                <c:pt idx="11">
                  <c:v>4.4930530505058477E-2</c:v>
                </c:pt>
                <c:pt idx="12">
                  <c:v>4.4807712205364073E-2</c:v>
                </c:pt>
                <c:pt idx="13">
                  <c:v>2.5970810767379383E-2</c:v>
                </c:pt>
                <c:pt idx="14">
                  <c:v>1.4774418137242326E-2</c:v>
                </c:pt>
                <c:pt idx="15">
                  <c:v>1.2717722166107068E-2</c:v>
                </c:pt>
                <c:pt idx="16">
                  <c:v>2.4041282435392199E-2</c:v>
                </c:pt>
                <c:pt idx="17">
                  <c:v>1.2498353607399385E-2</c:v>
                </c:pt>
              </c:numCache>
            </c:numRef>
          </c:val>
        </c:ser>
        <c:ser>
          <c:idx val="3"/>
          <c:order val="3"/>
          <c:tx>
            <c:strRef>
              <c:f>'INDICE SECALrevu'!$M$135</c:f>
              <c:strCache>
                <c:ptCount val="1"/>
                <c:pt idx="0">
                  <c:v>Insécurité alimentaire sévère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elete val="1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'INDICE SECALrevu'!$I$136:$I$153</c:f>
              <c:strCache>
                <c:ptCount val="18"/>
                <c:pt idx="0">
                  <c:v>Aide, don alimentaire</c:v>
                </c:pt>
                <c:pt idx="1">
                  <c:v>Pêche</c:v>
                </c:pt>
                <c:pt idx="2">
                  <c:v>Agriculture vivrière</c:v>
                </c:pt>
                <c:pt idx="3">
                  <c:v>Artisanat/petit métier</c:v>
                </c:pt>
                <c:pt idx="4">
                  <c:v>Travail journalier (payé en espèce)</c:v>
                </c:pt>
                <c:pt idx="5">
                  <c:v>Petit commerce/commerce informel</c:v>
                </c:pt>
                <c:pt idx="6">
                  <c:v>Transfert d'argent</c:v>
                </c:pt>
                <c:pt idx="7">
                  <c:v>Elevage (gros bétail)</c:v>
                </c:pt>
                <c:pt idx="8">
                  <c:v>Transport (y compris taxi-moto)</c:v>
                </c:pt>
                <c:pt idx="9">
                  <c:v>Agriculture de rente</c:v>
                </c:pt>
                <c:pt idx="10">
                  <c:v>Commerce de produits vivriers</c:v>
                </c:pt>
                <c:pt idx="11">
                  <c:v>Travail spécialisé (mécanicien, maçon..)</c:v>
                </c:pt>
                <c:pt idx="12">
                  <c:v>Autre</c:v>
                </c:pt>
                <c:pt idx="13">
                  <c:v>Pension</c:v>
                </c:pt>
                <c:pt idx="14">
                  <c:v>Entreprise/Location biens immobiliers</c:v>
                </c:pt>
                <c:pt idx="15">
                  <c:v>Gros commerce/commerce formel</c:v>
                </c:pt>
                <c:pt idx="16">
                  <c:v>Salarié/ Contractuel/ Consultant</c:v>
                </c:pt>
                <c:pt idx="17">
                  <c:v>Fonctionnaire/ permanent</c:v>
                </c:pt>
              </c:strCache>
            </c:strRef>
          </c:cat>
          <c:val>
            <c:numRef>
              <c:f>'INDICE SECALrevu'!$M$136:$M$153</c:f>
              <c:numCache>
                <c:formatCode>0%</c:formatCode>
                <c:ptCount val="18"/>
                <c:pt idx="0">
                  <c:v>3.9863796096550497E-2</c:v>
                </c:pt>
                <c:pt idx="1">
                  <c:v>0</c:v>
                </c:pt>
                <c:pt idx="2">
                  <c:v>1.1645426988432671E-2</c:v>
                </c:pt>
                <c:pt idx="3">
                  <c:v>3.6497234239966292E-3</c:v>
                </c:pt>
                <c:pt idx="4">
                  <c:v>9.4112825893569278E-3</c:v>
                </c:pt>
                <c:pt idx="5">
                  <c:v>2.2072064396283157E-3</c:v>
                </c:pt>
                <c:pt idx="6">
                  <c:v>0</c:v>
                </c:pt>
                <c:pt idx="7">
                  <c:v>0</c:v>
                </c:pt>
                <c:pt idx="8">
                  <c:v>1.6120290177285162E-3</c:v>
                </c:pt>
                <c:pt idx="9">
                  <c:v>5.082271038432948E-3</c:v>
                </c:pt>
                <c:pt idx="10">
                  <c:v>9.0418784643066571E-3</c:v>
                </c:pt>
                <c:pt idx="11">
                  <c:v>5.0007973308775757E-3</c:v>
                </c:pt>
                <c:pt idx="12">
                  <c:v>2.1117694637324234E-3</c:v>
                </c:pt>
                <c:pt idx="13">
                  <c:v>2.4924882497109535E-3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</c:numCache>
            </c:numRef>
          </c:val>
        </c:ser>
        <c:dLbls/>
        <c:overlap val="100"/>
        <c:axId val="172144512"/>
        <c:axId val="172146048"/>
      </c:barChart>
      <c:catAx>
        <c:axId val="172144512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72146048"/>
        <c:crosses val="autoZero"/>
        <c:auto val="1"/>
        <c:lblAlgn val="ctr"/>
        <c:lblOffset val="100"/>
      </c:catAx>
      <c:valAx>
        <c:axId val="172146048"/>
        <c:scaling>
          <c:orientation val="minMax"/>
        </c:scaling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721445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5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u="sng"/>
              <a:t>Sécurité alimentaire selon l'indice de richesse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percentStacked"/>
        <c:ser>
          <c:idx val="0"/>
          <c:order val="0"/>
          <c:tx>
            <c:strRef>
              <c:f>Profil!$C$98</c:f>
              <c:strCache>
                <c:ptCount val="1"/>
                <c:pt idx="0">
                  <c:v>Sécurité alimentaire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Profil!$B$99:$B$103</c:f>
              <c:strCache>
                <c:ptCount val="5"/>
                <c:pt idx="0">
                  <c:v>Plus pauvres</c:v>
                </c:pt>
                <c:pt idx="1">
                  <c:v>Pauvres</c:v>
                </c:pt>
                <c:pt idx="2">
                  <c:v>Moyens</c:v>
                </c:pt>
                <c:pt idx="3">
                  <c:v>Riches</c:v>
                </c:pt>
                <c:pt idx="4">
                  <c:v>Plus riches</c:v>
                </c:pt>
              </c:strCache>
            </c:strRef>
          </c:cat>
          <c:val>
            <c:numRef>
              <c:f>Profil!$C$99:$C$103</c:f>
              <c:numCache>
                <c:formatCode>0.0%</c:formatCode>
                <c:ptCount val="5"/>
                <c:pt idx="0">
                  <c:v>0.26646942669854906</c:v>
                </c:pt>
                <c:pt idx="1">
                  <c:v>0.35814340698990249</c:v>
                </c:pt>
                <c:pt idx="2">
                  <c:v>0.41296994358355321</c:v>
                </c:pt>
                <c:pt idx="3">
                  <c:v>0.56823158277953167</c:v>
                </c:pt>
                <c:pt idx="4">
                  <c:v>0.74215065668325075</c:v>
                </c:pt>
              </c:numCache>
            </c:numRef>
          </c:val>
        </c:ser>
        <c:ser>
          <c:idx val="1"/>
          <c:order val="1"/>
          <c:tx>
            <c:strRef>
              <c:f>Profil!$D$98</c:f>
              <c:strCache>
                <c:ptCount val="1"/>
                <c:pt idx="0">
                  <c:v>Sécurité alimentaire limite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Profil!$B$99:$B$103</c:f>
              <c:strCache>
                <c:ptCount val="5"/>
                <c:pt idx="0">
                  <c:v>Plus pauvres</c:v>
                </c:pt>
                <c:pt idx="1">
                  <c:v>Pauvres</c:v>
                </c:pt>
                <c:pt idx="2">
                  <c:v>Moyens</c:v>
                </c:pt>
                <c:pt idx="3">
                  <c:v>Riches</c:v>
                </c:pt>
                <c:pt idx="4">
                  <c:v>Plus riches</c:v>
                </c:pt>
              </c:strCache>
            </c:strRef>
          </c:cat>
          <c:val>
            <c:numRef>
              <c:f>Profil!$D$99:$D$103</c:f>
              <c:numCache>
                <c:formatCode>0.0%</c:formatCode>
                <c:ptCount val="5"/>
                <c:pt idx="0">
                  <c:v>0.49009194843157083</c:v>
                </c:pt>
                <c:pt idx="1">
                  <c:v>0.51511848024128137</c:v>
                </c:pt>
                <c:pt idx="2">
                  <c:v>0.51283650692517702</c:v>
                </c:pt>
                <c:pt idx="3">
                  <c:v>0.38942829953142288</c:v>
                </c:pt>
                <c:pt idx="4">
                  <c:v>0.2418508791202047</c:v>
                </c:pt>
              </c:numCache>
            </c:numRef>
          </c:val>
        </c:ser>
        <c:ser>
          <c:idx val="2"/>
          <c:order val="2"/>
          <c:tx>
            <c:strRef>
              <c:f>Profil!$E$98</c:f>
              <c:strCache>
                <c:ptCount val="1"/>
                <c:pt idx="0">
                  <c:v>Insécurité alimentaire modérée</c:v>
                </c:pt>
              </c:strCache>
            </c:strRef>
          </c:tx>
          <c:spPr>
            <a:solidFill>
              <a:srgbClr val="FF9900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Profil!$B$99:$B$103</c:f>
              <c:strCache>
                <c:ptCount val="5"/>
                <c:pt idx="0">
                  <c:v>Plus pauvres</c:v>
                </c:pt>
                <c:pt idx="1">
                  <c:v>Pauvres</c:v>
                </c:pt>
                <c:pt idx="2">
                  <c:v>Moyens</c:v>
                </c:pt>
                <c:pt idx="3">
                  <c:v>Riches</c:v>
                </c:pt>
                <c:pt idx="4">
                  <c:v>Plus riches</c:v>
                </c:pt>
              </c:strCache>
            </c:strRef>
          </c:cat>
          <c:val>
            <c:numRef>
              <c:f>Profil!$E$99:$E$103</c:f>
              <c:numCache>
                <c:formatCode>0.0%</c:formatCode>
                <c:ptCount val="5"/>
                <c:pt idx="0">
                  <c:v>0.21743140720619678</c:v>
                </c:pt>
                <c:pt idx="1">
                  <c:v>0.11791455984343249</c:v>
                </c:pt>
                <c:pt idx="2">
                  <c:v>7.1643096238197687E-2</c:v>
                </c:pt>
                <c:pt idx="3">
                  <c:v>4.1102528605777795E-2</c:v>
                </c:pt>
                <c:pt idx="4">
                  <c:v>1.5757583437714183E-2</c:v>
                </c:pt>
              </c:numCache>
            </c:numRef>
          </c:val>
        </c:ser>
        <c:ser>
          <c:idx val="3"/>
          <c:order val="3"/>
          <c:tx>
            <c:strRef>
              <c:f>Profil!$F$98</c:f>
              <c:strCache>
                <c:ptCount val="1"/>
                <c:pt idx="0">
                  <c:v>Insécurité alimentaire sévère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dLbls>
            <c:dLbl>
              <c:idx val="0"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elete val="1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Profil!$B$99:$B$103</c:f>
              <c:strCache>
                <c:ptCount val="5"/>
                <c:pt idx="0">
                  <c:v>Plus pauvres</c:v>
                </c:pt>
                <c:pt idx="1">
                  <c:v>Pauvres</c:v>
                </c:pt>
                <c:pt idx="2">
                  <c:v>Moyens</c:v>
                </c:pt>
                <c:pt idx="3">
                  <c:v>Riches</c:v>
                </c:pt>
                <c:pt idx="4">
                  <c:v>Plus riches</c:v>
                </c:pt>
              </c:strCache>
            </c:strRef>
          </c:cat>
          <c:val>
            <c:numRef>
              <c:f>Profil!$F$99:$F$103</c:f>
              <c:numCache>
                <c:formatCode>0.0%</c:formatCode>
                <c:ptCount val="5"/>
                <c:pt idx="0">
                  <c:v>2.6007217663682806E-2</c:v>
                </c:pt>
                <c:pt idx="1">
                  <c:v>8.8235529253787217E-3</c:v>
                </c:pt>
                <c:pt idx="2">
                  <c:v>2.5504532530630369E-3</c:v>
                </c:pt>
                <c:pt idx="3">
                  <c:v>1.2375890832455572E-3</c:v>
                </c:pt>
                <c:pt idx="4">
                  <c:v>2.408807588177424E-4</c:v>
                </c:pt>
              </c:numCache>
            </c:numRef>
          </c:val>
        </c:ser>
        <c:dLbls/>
        <c:overlap val="100"/>
        <c:axId val="169758080"/>
        <c:axId val="169768064"/>
      </c:barChart>
      <c:catAx>
        <c:axId val="16975808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69768064"/>
        <c:crosses val="autoZero"/>
        <c:auto val="1"/>
        <c:lblAlgn val="ctr"/>
        <c:lblOffset val="100"/>
      </c:catAx>
      <c:valAx>
        <c:axId val="169768064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697580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5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u="sng"/>
              <a:t>Sécurité alimentaire par sexe du chef de ménage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Profil!$E$5</c:f>
              <c:strCache>
                <c:ptCount val="1"/>
                <c:pt idx="0">
                  <c:v>Sécurité alimentaire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Profil!$C$6:$D$13</c:f>
              <c:multiLvlStrCache>
                <c:ptCount val="8"/>
                <c:lvl>
                  <c:pt idx="0">
                    <c:v>Masculin</c:v>
                  </c:pt>
                  <c:pt idx="1">
                    <c:v>Féminin</c:v>
                  </c:pt>
                  <c:pt idx="2">
                    <c:v>Masculin</c:v>
                  </c:pt>
                  <c:pt idx="3">
                    <c:v>Féminin</c:v>
                  </c:pt>
                  <c:pt idx="4">
                    <c:v>Masculin</c:v>
                  </c:pt>
                  <c:pt idx="5">
                    <c:v>Féminin</c:v>
                  </c:pt>
                  <c:pt idx="6">
                    <c:v>Masculin</c:v>
                  </c:pt>
                  <c:pt idx="7">
                    <c:v>Féminin</c:v>
                  </c:pt>
                </c:lvl>
                <c:lvl>
                  <c:pt idx="0">
                    <c:v>Cotonou</c:v>
                  </c:pt>
                  <c:pt idx="2">
                    <c:v>Autre urbain</c:v>
                  </c:pt>
                  <c:pt idx="4">
                    <c:v>Rural</c:v>
                  </c:pt>
                  <c:pt idx="6">
                    <c:v>Total</c:v>
                  </c:pt>
                </c:lvl>
              </c:multiLvlStrCache>
            </c:multiLvlStrRef>
          </c:cat>
          <c:val>
            <c:numRef>
              <c:f>Profil!$E$6:$E$13</c:f>
              <c:numCache>
                <c:formatCode>0%</c:formatCode>
                <c:ptCount val="8"/>
                <c:pt idx="0">
                  <c:v>0.80880189343056774</c:v>
                </c:pt>
                <c:pt idx="1">
                  <c:v>0.75092936802973975</c:v>
                </c:pt>
                <c:pt idx="2">
                  <c:v>0.52471465600768008</c:v>
                </c:pt>
                <c:pt idx="3">
                  <c:v>0.44483103235466465</c:v>
                </c:pt>
                <c:pt idx="4">
                  <c:v>0.40557776414625363</c:v>
                </c:pt>
                <c:pt idx="5">
                  <c:v>0.33525103806033907</c:v>
                </c:pt>
                <c:pt idx="6">
                  <c:v>0.48742081163038703</c:v>
                </c:pt>
                <c:pt idx="7">
                  <c:v>0.4289170305927113</c:v>
                </c:pt>
              </c:numCache>
            </c:numRef>
          </c:val>
        </c:ser>
        <c:ser>
          <c:idx val="1"/>
          <c:order val="1"/>
          <c:tx>
            <c:strRef>
              <c:f>Profil!$F$5</c:f>
              <c:strCache>
                <c:ptCount val="1"/>
                <c:pt idx="0">
                  <c:v>Sécurité alimentaire limite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Profil!$C$6:$D$13</c:f>
              <c:multiLvlStrCache>
                <c:ptCount val="8"/>
                <c:lvl>
                  <c:pt idx="0">
                    <c:v>Masculin</c:v>
                  </c:pt>
                  <c:pt idx="1">
                    <c:v>Féminin</c:v>
                  </c:pt>
                  <c:pt idx="2">
                    <c:v>Masculin</c:v>
                  </c:pt>
                  <c:pt idx="3">
                    <c:v>Féminin</c:v>
                  </c:pt>
                  <c:pt idx="4">
                    <c:v>Masculin</c:v>
                  </c:pt>
                  <c:pt idx="5">
                    <c:v>Féminin</c:v>
                  </c:pt>
                  <c:pt idx="6">
                    <c:v>Masculin</c:v>
                  </c:pt>
                  <c:pt idx="7">
                    <c:v>Féminin</c:v>
                  </c:pt>
                </c:lvl>
                <c:lvl>
                  <c:pt idx="0">
                    <c:v>Cotonou</c:v>
                  </c:pt>
                  <c:pt idx="2">
                    <c:v>Autre urbain</c:v>
                  </c:pt>
                  <c:pt idx="4">
                    <c:v>Rural</c:v>
                  </c:pt>
                  <c:pt idx="6">
                    <c:v>Total</c:v>
                  </c:pt>
                </c:lvl>
              </c:multiLvlStrCache>
            </c:multiLvlStrRef>
          </c:cat>
          <c:val>
            <c:numRef>
              <c:f>Profil!$F$6:$F$13</c:f>
              <c:numCache>
                <c:formatCode>0%</c:formatCode>
                <c:ptCount val="8"/>
                <c:pt idx="0">
                  <c:v>0.17904432930340053</c:v>
                </c:pt>
                <c:pt idx="1">
                  <c:v>0.2255266418835192</c:v>
                </c:pt>
                <c:pt idx="2">
                  <c:v>0.40880743432409017</c:v>
                </c:pt>
                <c:pt idx="3">
                  <c:v>0.46208496320792497</c:v>
                </c:pt>
                <c:pt idx="4">
                  <c:v>0.47194539477619141</c:v>
                </c:pt>
                <c:pt idx="5">
                  <c:v>0.50260714234423898</c:v>
                </c:pt>
                <c:pt idx="6">
                  <c:v>0.42170068433355373</c:v>
                </c:pt>
                <c:pt idx="7">
                  <c:v>0.45404923597829444</c:v>
                </c:pt>
              </c:numCache>
            </c:numRef>
          </c:val>
        </c:ser>
        <c:ser>
          <c:idx val="2"/>
          <c:order val="2"/>
          <c:tx>
            <c:strRef>
              <c:f>Profil!$G$5</c:f>
              <c:strCache>
                <c:ptCount val="1"/>
                <c:pt idx="0">
                  <c:v>Insécurité alimentaire modérée</c:v>
                </c:pt>
              </c:strCache>
            </c:strRef>
          </c:tx>
          <c:spPr>
            <a:solidFill>
              <a:srgbClr val="FF9900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Profil!$C$6:$D$13</c:f>
              <c:multiLvlStrCache>
                <c:ptCount val="8"/>
                <c:lvl>
                  <c:pt idx="0">
                    <c:v>Masculin</c:v>
                  </c:pt>
                  <c:pt idx="1">
                    <c:v>Féminin</c:v>
                  </c:pt>
                  <c:pt idx="2">
                    <c:v>Masculin</c:v>
                  </c:pt>
                  <c:pt idx="3">
                    <c:v>Féminin</c:v>
                  </c:pt>
                  <c:pt idx="4">
                    <c:v>Masculin</c:v>
                  </c:pt>
                  <c:pt idx="5">
                    <c:v>Féminin</c:v>
                  </c:pt>
                  <c:pt idx="6">
                    <c:v>Masculin</c:v>
                  </c:pt>
                  <c:pt idx="7">
                    <c:v>Féminin</c:v>
                  </c:pt>
                </c:lvl>
                <c:lvl>
                  <c:pt idx="0">
                    <c:v>Cotonou</c:v>
                  </c:pt>
                  <c:pt idx="2">
                    <c:v>Autre urbain</c:v>
                  </c:pt>
                  <c:pt idx="4">
                    <c:v>Rural</c:v>
                  </c:pt>
                  <c:pt idx="6">
                    <c:v>Total</c:v>
                  </c:pt>
                </c:lvl>
              </c:multiLvlStrCache>
            </c:multiLvlStrRef>
          </c:cat>
          <c:val>
            <c:numRef>
              <c:f>Profil!$G$6:$G$13</c:f>
              <c:numCache>
                <c:formatCode>0%</c:formatCode>
                <c:ptCount val="8"/>
                <c:pt idx="0">
                  <c:v>1.2153777266040049E-2</c:v>
                </c:pt>
                <c:pt idx="1">
                  <c:v>2.3543990086741021E-2</c:v>
                </c:pt>
                <c:pt idx="2">
                  <c:v>6.2780674687151428E-2</c:v>
                </c:pt>
                <c:pt idx="3">
                  <c:v>8.8376605085026538E-2</c:v>
                </c:pt>
                <c:pt idx="4">
                  <c:v>0.11314508454782404</c:v>
                </c:pt>
                <c:pt idx="5">
                  <c:v>0.14321426259371903</c:v>
                </c:pt>
                <c:pt idx="6">
                  <c:v>8.4572685085050378E-2</c:v>
                </c:pt>
                <c:pt idx="7">
                  <c:v>0.10631004578668155</c:v>
                </c:pt>
              </c:numCache>
            </c:numRef>
          </c:val>
        </c:ser>
        <c:ser>
          <c:idx val="3"/>
          <c:order val="3"/>
          <c:tx>
            <c:strRef>
              <c:f>Profil!$H$5</c:f>
              <c:strCache>
                <c:ptCount val="1"/>
                <c:pt idx="0">
                  <c:v>Insécurité alimentaire sévère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dLbls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0"/>
                  <c:y val="-2.3148148148148147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0"/>
                  <c:y val="-2.3148148148148147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1.0185067526416003E-16"/>
                  <c:y val="-1.8518518518518542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1.0185067526416003E-16"/>
                  <c:y val="-1.8518518518518542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Profil!$C$6:$D$13</c:f>
              <c:multiLvlStrCache>
                <c:ptCount val="8"/>
                <c:lvl>
                  <c:pt idx="0">
                    <c:v>Masculin</c:v>
                  </c:pt>
                  <c:pt idx="1">
                    <c:v>Féminin</c:v>
                  </c:pt>
                  <c:pt idx="2">
                    <c:v>Masculin</c:v>
                  </c:pt>
                  <c:pt idx="3">
                    <c:v>Féminin</c:v>
                  </c:pt>
                  <c:pt idx="4">
                    <c:v>Masculin</c:v>
                  </c:pt>
                  <c:pt idx="5">
                    <c:v>Féminin</c:v>
                  </c:pt>
                  <c:pt idx="6">
                    <c:v>Masculin</c:v>
                  </c:pt>
                  <c:pt idx="7">
                    <c:v>Féminin</c:v>
                  </c:pt>
                </c:lvl>
                <c:lvl>
                  <c:pt idx="0">
                    <c:v>Cotonou</c:v>
                  </c:pt>
                  <c:pt idx="2">
                    <c:v>Autre urbain</c:v>
                  </c:pt>
                  <c:pt idx="4">
                    <c:v>Rural</c:v>
                  </c:pt>
                  <c:pt idx="6">
                    <c:v>Total</c:v>
                  </c:pt>
                </c:lvl>
              </c:multiLvlStrCache>
            </c:multiLvlStrRef>
          </c:cat>
          <c:val>
            <c:numRef>
              <c:f>Profil!$H$6:$H$13</c:f>
              <c:numCache>
                <c:formatCode>0%</c:formatCode>
                <c:ptCount val="8"/>
                <c:pt idx="0">
                  <c:v>0</c:v>
                </c:pt>
                <c:pt idx="1">
                  <c:v>0</c:v>
                </c:pt>
                <c:pt idx="2">
                  <c:v>3.6972349810595741E-3</c:v>
                </c:pt>
                <c:pt idx="3">
                  <c:v>4.7073993523936439E-3</c:v>
                </c:pt>
                <c:pt idx="4">
                  <c:v>9.3317565297261693E-3</c:v>
                </c:pt>
                <c:pt idx="5">
                  <c:v>1.8927557001704745E-2</c:v>
                </c:pt>
                <c:pt idx="6">
                  <c:v>6.3058189509677095E-3</c:v>
                </c:pt>
                <c:pt idx="7">
                  <c:v>1.0723687642303172E-2</c:v>
                </c:pt>
              </c:numCache>
            </c:numRef>
          </c:val>
        </c:ser>
        <c:dLbls/>
        <c:overlap val="100"/>
        <c:axId val="101792384"/>
        <c:axId val="101806464"/>
      </c:barChart>
      <c:catAx>
        <c:axId val="10179238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1806464"/>
        <c:crosses val="autoZero"/>
        <c:auto val="1"/>
        <c:lblAlgn val="ctr"/>
        <c:lblOffset val="100"/>
      </c:catAx>
      <c:valAx>
        <c:axId val="101806464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17923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4.7503510541135316E-2"/>
          <c:y val="0.84094288418917573"/>
          <c:w val="0.88367496259121869"/>
          <c:h val="0.14476212344795217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 sz="1200"/>
      </a:pPr>
      <a:endParaRPr lang="fr-FR"/>
    </a:p>
  </c:txPr>
  <c:externalData r:id="rId1"/>
</c:chartSpace>
</file>

<file path=ppt/charts/chart5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u="sng"/>
              <a:t>Sécurité alimentaire par niveau d'instruction du chef de ménage</a:t>
            </a:r>
          </a:p>
        </c:rich>
      </c:tx>
      <c:layout>
        <c:manualLayout>
          <c:xMode val="edge"/>
          <c:yMode val="edge"/>
          <c:x val="0.11670822397200353"/>
          <c:y val="0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9.7122703412073505E-2"/>
          <c:y val="0.19990740740740745"/>
          <c:w val="0.87232174103237092"/>
          <c:h val="0.43837561971420252"/>
        </c:manualLayout>
      </c:layout>
      <c:barChart>
        <c:barDir val="col"/>
        <c:grouping val="stacked"/>
        <c:ser>
          <c:idx val="0"/>
          <c:order val="0"/>
          <c:tx>
            <c:strRef>
              <c:f>Profil!$C$18</c:f>
              <c:strCache>
                <c:ptCount val="1"/>
                <c:pt idx="0">
                  <c:v>Sécurité alimentaire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Profil!$B$19:$B$27</c:f>
              <c:strCache>
                <c:ptCount val="9"/>
                <c:pt idx="0">
                  <c:v>Aucun</c:v>
                </c:pt>
                <c:pt idx="1">
                  <c:v>alphabétisation</c:v>
                </c:pt>
                <c:pt idx="2">
                  <c:v>Primaire</c:v>
                </c:pt>
                <c:pt idx="3">
                  <c:v>Secondaire</c:v>
                </c:pt>
                <c:pt idx="4">
                  <c:v>Supérieur</c:v>
                </c:pt>
                <c:pt idx="5">
                  <c:v>Cursus arabe</c:v>
                </c:pt>
                <c:pt idx="6">
                  <c:v>Ecole Coranique</c:v>
                </c:pt>
                <c:pt idx="7">
                  <c:v>Autre</c:v>
                </c:pt>
                <c:pt idx="8">
                  <c:v>Total</c:v>
                </c:pt>
              </c:strCache>
            </c:strRef>
          </c:cat>
          <c:val>
            <c:numRef>
              <c:f>Profil!$C$19:$C$27</c:f>
              <c:numCache>
                <c:formatCode>0%</c:formatCode>
                <c:ptCount val="9"/>
                <c:pt idx="0">
                  <c:v>0.36506465600162069</c:v>
                </c:pt>
                <c:pt idx="1">
                  <c:v>0.48683513734987727</c:v>
                </c:pt>
                <c:pt idx="2">
                  <c:v>0.48970148467985691</c:v>
                </c:pt>
                <c:pt idx="3">
                  <c:v>0.62365796091845882</c:v>
                </c:pt>
                <c:pt idx="4">
                  <c:v>0.81508980467300685</c:v>
                </c:pt>
                <c:pt idx="5">
                  <c:v>0.59153809734310703</c:v>
                </c:pt>
                <c:pt idx="6">
                  <c:v>0.57013841691011713</c:v>
                </c:pt>
                <c:pt idx="7">
                  <c:v>0.59521924361514078</c:v>
                </c:pt>
                <c:pt idx="8">
                  <c:v>0.47470219414748854</c:v>
                </c:pt>
              </c:numCache>
            </c:numRef>
          </c:val>
        </c:ser>
        <c:ser>
          <c:idx val="1"/>
          <c:order val="1"/>
          <c:tx>
            <c:strRef>
              <c:f>Profil!$D$18</c:f>
              <c:strCache>
                <c:ptCount val="1"/>
                <c:pt idx="0">
                  <c:v>Sécurité alimentaire limite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Profil!$B$19:$B$27</c:f>
              <c:strCache>
                <c:ptCount val="9"/>
                <c:pt idx="0">
                  <c:v>Aucun</c:v>
                </c:pt>
                <c:pt idx="1">
                  <c:v>alphabétisation</c:v>
                </c:pt>
                <c:pt idx="2">
                  <c:v>Primaire</c:v>
                </c:pt>
                <c:pt idx="3">
                  <c:v>Secondaire</c:v>
                </c:pt>
                <c:pt idx="4">
                  <c:v>Supérieur</c:v>
                </c:pt>
                <c:pt idx="5">
                  <c:v>Cursus arabe</c:v>
                </c:pt>
                <c:pt idx="6">
                  <c:v>Ecole Coranique</c:v>
                </c:pt>
                <c:pt idx="7">
                  <c:v>Autre</c:v>
                </c:pt>
                <c:pt idx="8">
                  <c:v>Total</c:v>
                </c:pt>
              </c:strCache>
            </c:strRef>
          </c:cat>
          <c:val>
            <c:numRef>
              <c:f>Profil!$D$19:$D$27</c:f>
              <c:numCache>
                <c:formatCode>0%</c:formatCode>
                <c:ptCount val="9"/>
                <c:pt idx="0">
                  <c:v>0.49489617701841565</c:v>
                </c:pt>
                <c:pt idx="1">
                  <c:v>0.44692000439252078</c:v>
                </c:pt>
                <c:pt idx="2">
                  <c:v>0.43674720276374135</c:v>
                </c:pt>
                <c:pt idx="3">
                  <c:v>0.32720039200024231</c:v>
                </c:pt>
                <c:pt idx="4">
                  <c:v>0.17146567074997598</c:v>
                </c:pt>
                <c:pt idx="5">
                  <c:v>0.28756656095631417</c:v>
                </c:pt>
                <c:pt idx="6">
                  <c:v>0.38264077068465652</c:v>
                </c:pt>
                <c:pt idx="7">
                  <c:v>0.4047807563848595</c:v>
                </c:pt>
                <c:pt idx="8">
                  <c:v>0.42873320167168921</c:v>
                </c:pt>
              </c:numCache>
            </c:numRef>
          </c:val>
        </c:ser>
        <c:ser>
          <c:idx val="2"/>
          <c:order val="2"/>
          <c:tx>
            <c:strRef>
              <c:f>Profil!$E$18</c:f>
              <c:strCache>
                <c:ptCount val="1"/>
                <c:pt idx="0">
                  <c:v>Insécurité alimentaire modérée</c:v>
                </c:pt>
              </c:strCache>
            </c:strRef>
          </c:tx>
          <c:spPr>
            <a:solidFill>
              <a:srgbClr val="FF9900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Profil!$B$19:$B$27</c:f>
              <c:strCache>
                <c:ptCount val="9"/>
                <c:pt idx="0">
                  <c:v>Aucun</c:v>
                </c:pt>
                <c:pt idx="1">
                  <c:v>alphabétisation</c:v>
                </c:pt>
                <c:pt idx="2">
                  <c:v>Primaire</c:v>
                </c:pt>
                <c:pt idx="3">
                  <c:v>Secondaire</c:v>
                </c:pt>
                <c:pt idx="4">
                  <c:v>Supérieur</c:v>
                </c:pt>
                <c:pt idx="5">
                  <c:v>Cursus arabe</c:v>
                </c:pt>
                <c:pt idx="6">
                  <c:v>Ecole Coranique</c:v>
                </c:pt>
                <c:pt idx="7">
                  <c:v>Autre</c:v>
                </c:pt>
                <c:pt idx="8">
                  <c:v>Total</c:v>
                </c:pt>
              </c:strCache>
            </c:strRef>
          </c:cat>
          <c:val>
            <c:numRef>
              <c:f>Profil!$E$19:$E$27</c:f>
              <c:numCache>
                <c:formatCode>0%</c:formatCode>
                <c:ptCount val="9"/>
                <c:pt idx="0">
                  <c:v>0.1283828715094133</c:v>
                </c:pt>
                <c:pt idx="1">
                  <c:v>6.0447605881735055E-2</c:v>
                </c:pt>
                <c:pt idx="2">
                  <c:v>6.971499336656635E-2</c:v>
                </c:pt>
                <c:pt idx="3">
                  <c:v>4.5921447828057682E-2</c:v>
                </c:pt>
                <c:pt idx="4">
                  <c:v>1.3444524577019591E-2</c:v>
                </c:pt>
                <c:pt idx="5">
                  <c:v>0.12089534170057899</c:v>
                </c:pt>
                <c:pt idx="6">
                  <c:v>4.2894611825440729E-2</c:v>
                </c:pt>
                <c:pt idx="7">
                  <c:v>0</c:v>
                </c:pt>
                <c:pt idx="8">
                  <c:v>8.9298348468639765E-2</c:v>
                </c:pt>
              </c:numCache>
            </c:numRef>
          </c:val>
        </c:ser>
        <c:ser>
          <c:idx val="3"/>
          <c:order val="3"/>
          <c:tx>
            <c:strRef>
              <c:f>Profil!$F$18</c:f>
              <c:strCache>
                <c:ptCount val="1"/>
                <c:pt idx="0">
                  <c:v>Insécurité alimentaire sévère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dLbls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0"/>
                  <c:y val="-2.3148148148148147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1.0185067526416003E-16"/>
                  <c:y val="-1.8518518518518542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Profil!$B$19:$B$27</c:f>
              <c:strCache>
                <c:ptCount val="9"/>
                <c:pt idx="0">
                  <c:v>Aucun</c:v>
                </c:pt>
                <c:pt idx="1">
                  <c:v>alphabétisation</c:v>
                </c:pt>
                <c:pt idx="2">
                  <c:v>Primaire</c:v>
                </c:pt>
                <c:pt idx="3">
                  <c:v>Secondaire</c:v>
                </c:pt>
                <c:pt idx="4">
                  <c:v>Supérieur</c:v>
                </c:pt>
                <c:pt idx="5">
                  <c:v>Cursus arabe</c:v>
                </c:pt>
                <c:pt idx="6">
                  <c:v>Ecole Coranique</c:v>
                </c:pt>
                <c:pt idx="7">
                  <c:v>Autre</c:v>
                </c:pt>
                <c:pt idx="8">
                  <c:v>Total</c:v>
                </c:pt>
              </c:strCache>
            </c:strRef>
          </c:cat>
          <c:val>
            <c:numRef>
              <c:f>Profil!$F$19:$F$27</c:f>
              <c:numCache>
                <c:formatCode>0%</c:formatCode>
                <c:ptCount val="9"/>
                <c:pt idx="0">
                  <c:v>1.1656295470553687E-2</c:v>
                </c:pt>
                <c:pt idx="1">
                  <c:v>5.7972523758671795E-3</c:v>
                </c:pt>
                <c:pt idx="2">
                  <c:v>3.8363191898106962E-3</c:v>
                </c:pt>
                <c:pt idx="3">
                  <c:v>3.2201992532274785E-3</c:v>
                </c:pt>
                <c:pt idx="4">
                  <c:v>0</c:v>
                </c:pt>
                <c:pt idx="5">
                  <c:v>0</c:v>
                </c:pt>
                <c:pt idx="6">
                  <c:v>4.3262005797855855E-3</c:v>
                </c:pt>
                <c:pt idx="7">
                  <c:v>0</c:v>
                </c:pt>
                <c:pt idx="8">
                  <c:v>7.2662557121147267E-3</c:v>
                </c:pt>
              </c:numCache>
            </c:numRef>
          </c:val>
        </c:ser>
        <c:dLbls/>
        <c:overlap val="100"/>
        <c:axId val="104419328"/>
        <c:axId val="104420864"/>
      </c:barChart>
      <c:catAx>
        <c:axId val="10441932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4420864"/>
        <c:crosses val="autoZero"/>
        <c:auto val="1"/>
        <c:lblAlgn val="ctr"/>
        <c:lblOffset val="100"/>
      </c:catAx>
      <c:valAx>
        <c:axId val="104420864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44193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5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u="sng"/>
              <a:t>Pratique de l'agriculture vivrière</a:t>
            </a:r>
            <a:r>
              <a:rPr lang="en-US" sz="1600" u="sng" baseline="0"/>
              <a:t> ou jardinage au cours de la </a:t>
            </a:r>
            <a:r>
              <a:rPr lang="en-US" sz="1600" u="sng"/>
              <a:t>saison</a:t>
            </a:r>
            <a:r>
              <a:rPr lang="en-US" sz="1600" u="sng" baseline="0"/>
              <a:t> 2016/2017</a:t>
            </a:r>
            <a:endParaRPr lang="en-US" sz="1600" u="sng"/>
          </a:p>
        </c:rich>
      </c:tx>
      <c:layout>
        <c:manualLayout>
          <c:xMode val="edge"/>
          <c:yMode val="edge"/>
          <c:x val="0.11955342902711323"/>
          <c:y val="2.2870207430980602E-2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4.78586420728771E-2"/>
          <c:y val="0.25818009714858092"/>
          <c:w val="0.47569225170650659"/>
          <c:h val="0.64234932588653293"/>
        </c:manualLayout>
      </c:layout>
      <c:pieChart>
        <c:varyColors val="1"/>
        <c:ser>
          <c:idx val="0"/>
          <c:order val="0"/>
          <c:dPt>
            <c:idx val="0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spPr>
              <a:solidFill>
                <a:schemeClr val="accent4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spPr>
              <a:solidFill>
                <a:srgbClr val="CC66FF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spPr>
              <a:solidFill>
                <a:srgbClr val="FF6699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spPr>
              <a:solidFill>
                <a:srgbClr val="00FFFF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7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8"/>
            <c:spPr>
              <a:solidFill>
                <a:srgbClr val="00B05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9"/>
            <c:spPr>
              <a:solidFill>
                <a:schemeClr val="accent4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0"/>
            <c:spPr>
              <a:solidFill>
                <a:schemeClr val="accent5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1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7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</c:dLbl>
            <c:dLbl>
              <c:idx val="11"/>
              <c:layout>
                <c:manualLayout>
                  <c:x val="1.6089615592309335E-2"/>
                  <c:y val="1.7164540877884618E-2"/>
                </c:manualLayout>
              </c:layout>
              <c:showPercent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Percent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AGRI1!$B$16:$B$27</c:f>
              <c:strCache>
                <c:ptCount val="12"/>
                <c:pt idx="0">
                  <c:v>Couffo</c:v>
                </c:pt>
                <c:pt idx="1">
                  <c:v>Atacora</c:v>
                </c:pt>
                <c:pt idx="2">
                  <c:v>Alibori</c:v>
                </c:pt>
                <c:pt idx="3">
                  <c:v>Collines</c:v>
                </c:pt>
                <c:pt idx="4">
                  <c:v>Borgou</c:v>
                </c:pt>
                <c:pt idx="5">
                  <c:v>Donga</c:v>
                </c:pt>
                <c:pt idx="6">
                  <c:v>Mono</c:v>
                </c:pt>
                <c:pt idx="7">
                  <c:v>Plateau</c:v>
                </c:pt>
                <c:pt idx="8">
                  <c:v>Zou</c:v>
                </c:pt>
                <c:pt idx="9">
                  <c:v>Atlantique</c:v>
                </c:pt>
                <c:pt idx="10">
                  <c:v>Ouémé</c:v>
                </c:pt>
                <c:pt idx="11">
                  <c:v>Littoral</c:v>
                </c:pt>
              </c:strCache>
            </c:strRef>
          </c:cat>
          <c:val>
            <c:numRef>
              <c:f>AGRI1!$D$16:$D$27</c:f>
              <c:numCache>
                <c:formatCode>0%</c:formatCode>
                <c:ptCount val="12"/>
                <c:pt idx="0">
                  <c:v>0.76875934140614788</c:v>
                </c:pt>
                <c:pt idx="1">
                  <c:v>0.72467475168396545</c:v>
                </c:pt>
                <c:pt idx="2">
                  <c:v>0.70337526695556618</c:v>
                </c:pt>
                <c:pt idx="3">
                  <c:v>0.55156787433669729</c:v>
                </c:pt>
                <c:pt idx="4">
                  <c:v>0.53517644011406873</c:v>
                </c:pt>
                <c:pt idx="5">
                  <c:v>0.50264581285978704</c:v>
                </c:pt>
                <c:pt idx="6">
                  <c:v>0.4089584374103048</c:v>
                </c:pt>
                <c:pt idx="7">
                  <c:v>0.39449843010341534</c:v>
                </c:pt>
                <c:pt idx="8">
                  <c:v>0.26829508665621266</c:v>
                </c:pt>
                <c:pt idx="9">
                  <c:v>0.16625393715323361</c:v>
                </c:pt>
                <c:pt idx="10">
                  <c:v>0.15345289664420156</c:v>
                </c:pt>
                <c:pt idx="11">
                  <c:v>8.9277323559818172E-4</c:v>
                </c:pt>
              </c:numCache>
            </c:numRef>
          </c:val>
        </c:ser>
        <c:dLbls>
          <c:showPercent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7071443537329969"/>
          <c:y val="0.21704954617337244"/>
          <c:w val="0.39138071730252511"/>
          <c:h val="0.67662209638814985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zero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1"/>
</c:chartSpace>
</file>

<file path=ppt/charts/chart5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u="sng"/>
              <a:t>Productions 2016-2017</a:t>
            </a:r>
          </a:p>
        </c:rich>
      </c:tx>
      <c:layout>
        <c:manualLayout>
          <c:xMode val="edge"/>
          <c:yMode val="edge"/>
          <c:x val="0.23982307666159464"/>
          <c:y val="2.0951555302413841E-2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0.26902721848414468"/>
          <c:y val="0.30883623596235488"/>
          <c:w val="0.39649102828656868"/>
          <c:h val="0.66629905210709572"/>
        </c:manualLayout>
      </c:layout>
      <c:pieChart>
        <c:varyColors val="1"/>
        <c:ser>
          <c:idx val="0"/>
          <c:order val="0"/>
          <c:dPt>
            <c:idx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spPr>
              <a:solidFill>
                <a:srgbClr val="FF66CC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7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4"/>
              <c:layout>
                <c:manualLayout>
                  <c:x val="-0.11045237992393825"/>
                  <c:y val="-2.2975772495804521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4.455657313728225E-2"/>
                  <c:y val="-4.5972991465540687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Prod!$O$6:$O$13</c:f>
              <c:strCache>
                <c:ptCount val="8"/>
                <c:pt idx="0">
                  <c:v>Manioc</c:v>
                </c:pt>
                <c:pt idx="1">
                  <c:v>Igname</c:v>
                </c:pt>
                <c:pt idx="2">
                  <c:v>Mais</c:v>
                </c:pt>
                <c:pt idx="3">
                  <c:v>Riz</c:v>
                </c:pt>
                <c:pt idx="4">
                  <c:v>Arachide</c:v>
                </c:pt>
                <c:pt idx="5">
                  <c:v>Sorgho</c:v>
                </c:pt>
                <c:pt idx="6">
                  <c:v>Niébé</c:v>
                </c:pt>
                <c:pt idx="7">
                  <c:v>Petit Mil</c:v>
                </c:pt>
              </c:strCache>
            </c:strRef>
          </c:cat>
          <c:val>
            <c:numRef>
              <c:f>Prod!$N$6:$N$13</c:f>
              <c:numCache>
                <c:formatCode>_-* #,##0\ _€_-;\-* #,##0\ _€_-;_-* "-"??\ _€_-;_-@_-</c:formatCode>
                <c:ptCount val="8"/>
                <c:pt idx="0">
                  <c:v>3892287.413455552</c:v>
                </c:pt>
                <c:pt idx="1">
                  <c:v>3041244.6352194222</c:v>
                </c:pt>
                <c:pt idx="2">
                  <c:v>1376682.5463831213</c:v>
                </c:pt>
                <c:pt idx="3">
                  <c:v>281427.61895159725</c:v>
                </c:pt>
                <c:pt idx="4">
                  <c:v>137214.44398299328</c:v>
                </c:pt>
                <c:pt idx="5">
                  <c:v>129665.44494999999</c:v>
                </c:pt>
                <c:pt idx="6">
                  <c:v>101820.84972233948</c:v>
                </c:pt>
                <c:pt idx="7">
                  <c:v>25182.155860000003</c:v>
                </c:pt>
              </c:numCache>
            </c:numRef>
          </c:val>
        </c:ser>
        <c:dLbls/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75000000000000011"/>
          <c:y val="0.23205963837853597"/>
          <c:w val="0.2"/>
          <c:h val="0.74016258384368616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zero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 sz="1200"/>
      </a:pPr>
      <a:endParaRPr lang="fr-FR"/>
    </a:p>
  </c:txPr>
  <c:externalData r:id="rId1"/>
</c:chartSpace>
</file>

<file path=ppt/charts/chart5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32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u="sng"/>
              <a:t>Evolution de la production de légumineuses (2007-2017)</a:t>
            </a:r>
          </a:p>
        </c:rich>
      </c:tx>
      <c:spPr>
        <a:noFill/>
        <a:ln>
          <a:noFill/>
        </a:ln>
        <a:effectLst/>
      </c:spPr>
    </c:title>
    <c:plotArea>
      <c:layout/>
      <c:lineChart>
        <c:grouping val="standard"/>
        <c:ser>
          <c:idx val="0"/>
          <c:order val="0"/>
          <c:tx>
            <c:strRef>
              <c:f>Prod!$A$20</c:f>
              <c:strCache>
                <c:ptCount val="1"/>
                <c:pt idx="0">
                  <c:v>Igname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Prod!$B$5:$L$5</c:f>
              <c:strCache>
                <c:ptCount val="11"/>
                <c:pt idx="0">
                  <c:v>2006-2007</c:v>
                </c:pt>
                <c:pt idx="1">
                  <c:v>2007-2008</c:v>
                </c:pt>
                <c:pt idx="2">
                  <c:v>2008-2009</c:v>
                </c:pt>
                <c:pt idx="3">
                  <c:v>2009-2010</c:v>
                </c:pt>
                <c:pt idx="4">
                  <c:v>2010-2011</c:v>
                </c:pt>
                <c:pt idx="5">
                  <c:v>2011-2012</c:v>
                </c:pt>
                <c:pt idx="6">
                  <c:v>2012-2013</c:v>
                </c:pt>
                <c:pt idx="7">
                  <c:v>2013-2014</c:v>
                </c:pt>
                <c:pt idx="8">
                  <c:v>2014-2015</c:v>
                </c:pt>
                <c:pt idx="9">
                  <c:v>2015-2016</c:v>
                </c:pt>
                <c:pt idx="10">
                  <c:v>2016-2017</c:v>
                </c:pt>
              </c:strCache>
            </c:strRef>
          </c:cat>
          <c:val>
            <c:numRef>
              <c:f>Prod!$B$20:$L$20</c:f>
              <c:numCache>
                <c:formatCode>_-* #,##0\ _€_-;\-* #,##0\ _€_-;_-* "-"??\ _€_-;_-@_-</c:formatCode>
                <c:ptCount val="11"/>
                <c:pt idx="0">
                  <c:v>2180.9250000000002</c:v>
                </c:pt>
                <c:pt idx="1">
                  <c:v>2163.643</c:v>
                </c:pt>
                <c:pt idx="2">
                  <c:v>2610.0679999999998</c:v>
                </c:pt>
                <c:pt idx="3">
                  <c:v>2373.5859999999998</c:v>
                </c:pt>
                <c:pt idx="4">
                  <c:v>2624.0110000000004</c:v>
                </c:pt>
                <c:pt idx="5">
                  <c:v>2734.8620000000001</c:v>
                </c:pt>
                <c:pt idx="6">
                  <c:v>2739.088469566168</c:v>
                </c:pt>
                <c:pt idx="7">
                  <c:v>3177.2647360134238</c:v>
                </c:pt>
                <c:pt idx="8">
                  <c:v>3220.6544223454789</c:v>
                </c:pt>
                <c:pt idx="9">
                  <c:v>2650.4984781152953</c:v>
                </c:pt>
                <c:pt idx="10">
                  <c:v>3041.244635219422</c:v>
                </c:pt>
              </c:numCache>
            </c:numRef>
          </c:val>
        </c:ser>
        <c:ser>
          <c:idx val="1"/>
          <c:order val="1"/>
          <c:tx>
            <c:strRef>
              <c:f>Prod!$A$21</c:f>
              <c:strCache>
                <c:ptCount val="1"/>
                <c:pt idx="0">
                  <c:v>Manioc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Prod!$B$5:$L$5</c:f>
              <c:strCache>
                <c:ptCount val="11"/>
                <c:pt idx="0">
                  <c:v>2006-2007</c:v>
                </c:pt>
                <c:pt idx="1">
                  <c:v>2007-2008</c:v>
                </c:pt>
                <c:pt idx="2">
                  <c:v>2008-2009</c:v>
                </c:pt>
                <c:pt idx="3">
                  <c:v>2009-2010</c:v>
                </c:pt>
                <c:pt idx="4">
                  <c:v>2010-2011</c:v>
                </c:pt>
                <c:pt idx="5">
                  <c:v>2011-2012</c:v>
                </c:pt>
                <c:pt idx="6">
                  <c:v>2012-2013</c:v>
                </c:pt>
                <c:pt idx="7">
                  <c:v>2013-2014</c:v>
                </c:pt>
                <c:pt idx="8">
                  <c:v>2014-2015</c:v>
                </c:pt>
                <c:pt idx="9">
                  <c:v>2015-2016</c:v>
                </c:pt>
                <c:pt idx="10">
                  <c:v>2016-2017</c:v>
                </c:pt>
              </c:strCache>
            </c:strRef>
          </c:cat>
          <c:val>
            <c:numRef>
              <c:f>Prod!$B$21:$L$21</c:f>
              <c:numCache>
                <c:formatCode>_-* #,##0\ _€_-;\-* #,##0\ _€_-;_-* "-"??\ _€_-;_-@_-</c:formatCode>
                <c:ptCount val="11"/>
                <c:pt idx="0">
                  <c:v>2544.6869999999994</c:v>
                </c:pt>
                <c:pt idx="1">
                  <c:v>3101.8249999999998</c:v>
                </c:pt>
                <c:pt idx="2">
                  <c:v>3144.5520000000001</c:v>
                </c:pt>
                <c:pt idx="3">
                  <c:v>3787.9180000000001</c:v>
                </c:pt>
                <c:pt idx="4">
                  <c:v>3444.9470000000001</c:v>
                </c:pt>
                <c:pt idx="5">
                  <c:v>3645.924</c:v>
                </c:pt>
                <c:pt idx="6">
                  <c:v>3295.784727642681</c:v>
                </c:pt>
                <c:pt idx="7">
                  <c:v>3695.5141115303218</c:v>
                </c:pt>
                <c:pt idx="8">
                  <c:v>4066.7105406726414</c:v>
                </c:pt>
                <c:pt idx="9">
                  <c:v>3420.6652647742499</c:v>
                </c:pt>
                <c:pt idx="10">
                  <c:v>3892.2874134555527</c:v>
                </c:pt>
              </c:numCache>
            </c:numRef>
          </c:val>
        </c:ser>
        <c:dLbls/>
        <c:marker val="1"/>
        <c:axId val="104805504"/>
        <c:axId val="104807040"/>
      </c:lineChart>
      <c:lineChart>
        <c:grouping val="standard"/>
        <c:ser>
          <c:idx val="2"/>
          <c:order val="2"/>
          <c:tx>
            <c:strRef>
              <c:f>Prod!$A$22</c:f>
              <c:strCache>
                <c:ptCount val="1"/>
                <c:pt idx="0">
                  <c:v>Niébé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Prod!$B$5:$L$5</c:f>
              <c:strCache>
                <c:ptCount val="11"/>
                <c:pt idx="0">
                  <c:v>2006-2007</c:v>
                </c:pt>
                <c:pt idx="1">
                  <c:v>2007-2008</c:v>
                </c:pt>
                <c:pt idx="2">
                  <c:v>2008-2009</c:v>
                </c:pt>
                <c:pt idx="3">
                  <c:v>2009-2010</c:v>
                </c:pt>
                <c:pt idx="4">
                  <c:v>2010-2011</c:v>
                </c:pt>
                <c:pt idx="5">
                  <c:v>2011-2012</c:v>
                </c:pt>
                <c:pt idx="6">
                  <c:v>2012-2013</c:v>
                </c:pt>
                <c:pt idx="7">
                  <c:v>2013-2014</c:v>
                </c:pt>
                <c:pt idx="8">
                  <c:v>2014-2015</c:v>
                </c:pt>
                <c:pt idx="9">
                  <c:v>2015-2016</c:v>
                </c:pt>
                <c:pt idx="10">
                  <c:v>2016-2017</c:v>
                </c:pt>
              </c:strCache>
            </c:strRef>
          </c:cat>
          <c:val>
            <c:numRef>
              <c:f>Prod!$B$22:$L$22</c:f>
              <c:numCache>
                <c:formatCode>_-* #,##0\ _€_-;\-* #,##0\ _€_-;_-* "-"??\ _€_-;_-@_-</c:formatCode>
                <c:ptCount val="11"/>
                <c:pt idx="0">
                  <c:v>118.55200000000001</c:v>
                </c:pt>
                <c:pt idx="1">
                  <c:v>83.632999999999981</c:v>
                </c:pt>
                <c:pt idx="2">
                  <c:v>99.504999999999995</c:v>
                </c:pt>
                <c:pt idx="3">
                  <c:v>88.155999999999992</c:v>
                </c:pt>
                <c:pt idx="4">
                  <c:v>107.363</c:v>
                </c:pt>
                <c:pt idx="5">
                  <c:v>85.497000000000014</c:v>
                </c:pt>
                <c:pt idx="6">
                  <c:v>93.216223813651254</c:v>
                </c:pt>
                <c:pt idx="7">
                  <c:v>93.488431546525675</c:v>
                </c:pt>
                <c:pt idx="8">
                  <c:v>95.793946392612881</c:v>
                </c:pt>
                <c:pt idx="9">
                  <c:v>99.104348938447728</c:v>
                </c:pt>
                <c:pt idx="10">
                  <c:v>101.82084972233946</c:v>
                </c:pt>
              </c:numCache>
            </c:numRef>
          </c:val>
        </c:ser>
        <c:ser>
          <c:idx val="3"/>
          <c:order val="3"/>
          <c:tx>
            <c:strRef>
              <c:f>Prod!$A$23</c:f>
              <c:strCache>
                <c:ptCount val="1"/>
                <c:pt idx="0">
                  <c:v>Arachide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Prod!$B$5:$L$5</c:f>
              <c:strCache>
                <c:ptCount val="11"/>
                <c:pt idx="0">
                  <c:v>2006-2007</c:v>
                </c:pt>
                <c:pt idx="1">
                  <c:v>2007-2008</c:v>
                </c:pt>
                <c:pt idx="2">
                  <c:v>2008-2009</c:v>
                </c:pt>
                <c:pt idx="3">
                  <c:v>2009-2010</c:v>
                </c:pt>
                <c:pt idx="4">
                  <c:v>2010-2011</c:v>
                </c:pt>
                <c:pt idx="5">
                  <c:v>2011-2012</c:v>
                </c:pt>
                <c:pt idx="6">
                  <c:v>2012-2013</c:v>
                </c:pt>
                <c:pt idx="7">
                  <c:v>2013-2014</c:v>
                </c:pt>
                <c:pt idx="8">
                  <c:v>2014-2015</c:v>
                </c:pt>
                <c:pt idx="9">
                  <c:v>2015-2016</c:v>
                </c:pt>
                <c:pt idx="10">
                  <c:v>2016-2017</c:v>
                </c:pt>
              </c:strCache>
            </c:strRef>
          </c:cat>
          <c:val>
            <c:numRef>
              <c:f>Prod!$B$23:$L$23</c:f>
              <c:numCache>
                <c:formatCode>_-* #,##0\ _€_-;\-* #,##0\ _€_-;_-* "-"??\ _€_-;_-@_-</c:formatCode>
                <c:ptCount val="11"/>
                <c:pt idx="0">
                  <c:v>105.86199999999999</c:v>
                </c:pt>
                <c:pt idx="1">
                  <c:v>118.253</c:v>
                </c:pt>
                <c:pt idx="2">
                  <c:v>145.19</c:v>
                </c:pt>
                <c:pt idx="3">
                  <c:v>132.06900000000002</c:v>
                </c:pt>
                <c:pt idx="4">
                  <c:v>154.40300000000002</c:v>
                </c:pt>
                <c:pt idx="5">
                  <c:v>131.792</c:v>
                </c:pt>
                <c:pt idx="6">
                  <c:v>121.51040995161149</c:v>
                </c:pt>
                <c:pt idx="7">
                  <c:v>134.22986651773684</c:v>
                </c:pt>
                <c:pt idx="8">
                  <c:v>144.73089280270818</c:v>
                </c:pt>
                <c:pt idx="9">
                  <c:v>134.32340301661324</c:v>
                </c:pt>
                <c:pt idx="10">
                  <c:v>137.21444398299337</c:v>
                </c:pt>
              </c:numCache>
            </c:numRef>
          </c:val>
        </c:ser>
        <c:dLbls/>
        <c:marker val="1"/>
        <c:axId val="104667776"/>
        <c:axId val="104665856"/>
      </c:lineChart>
      <c:catAx>
        <c:axId val="10480550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4807040"/>
        <c:crosses val="autoZero"/>
        <c:auto val="1"/>
        <c:lblAlgn val="ctr"/>
        <c:lblOffset val="100"/>
      </c:catAx>
      <c:valAx>
        <c:axId val="10480704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Tubercules (en MT)</a:t>
                </a:r>
              </a:p>
            </c:rich>
          </c:tx>
          <c:spPr>
            <a:noFill/>
            <a:ln>
              <a:noFill/>
            </a:ln>
            <a:effectLst/>
          </c:spPr>
        </c:title>
        <c:numFmt formatCode="_-* #,##0\ _€_-;\-* #,##0\ _€_-;_-* &quot;-&quot;??\ _€_-;_-@_-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4805504"/>
        <c:crosses val="autoZero"/>
        <c:crossBetween val="between"/>
      </c:valAx>
      <c:valAx>
        <c:axId val="104665856"/>
        <c:scaling>
          <c:orientation val="minMax"/>
        </c:scaling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Légumineuses (MT)</a:t>
                </a:r>
              </a:p>
            </c:rich>
          </c:tx>
          <c:spPr>
            <a:noFill/>
            <a:ln>
              <a:noFill/>
            </a:ln>
            <a:effectLst/>
          </c:spPr>
        </c:title>
        <c:numFmt formatCode="_-* #,##0\ _€_-;\-* #,##0\ _€_-;_-* &quot;-&quot;??\ _€_-;_-@_-" sourceLinked="1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4667776"/>
        <c:crosses val="max"/>
        <c:crossBetween val="between"/>
      </c:valAx>
      <c:catAx>
        <c:axId val="104667776"/>
        <c:scaling>
          <c:orientation val="minMax"/>
        </c:scaling>
        <c:delete val="1"/>
        <c:axPos val="b"/>
        <c:numFmt formatCode="General" sourceLinked="1"/>
        <c:tickLblPos val="nextTo"/>
        <c:crossAx val="104665856"/>
        <c:crosses val="autoZero"/>
        <c:auto val="1"/>
        <c:lblAlgn val="ctr"/>
        <c:lblOffset val="100"/>
      </c:cat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zero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 sz="1100"/>
      </a:pPr>
      <a:endParaRPr lang="fr-FR"/>
    </a:p>
  </c:txPr>
  <c:externalData r:id="rId2"/>
</c:chartSpace>
</file>

<file path=ppt/charts/chart5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200" u="sng"/>
              <a:t>Evolution de la production de céréales (2007-2017)</a:t>
            </a:r>
          </a:p>
        </c:rich>
      </c:tx>
      <c:spPr>
        <a:noFill/>
        <a:ln>
          <a:noFill/>
        </a:ln>
        <a:effectLst/>
      </c:spPr>
    </c:title>
    <c:plotArea>
      <c:layout/>
      <c:lineChart>
        <c:grouping val="stacked"/>
        <c:ser>
          <c:idx val="0"/>
          <c:order val="0"/>
          <c:tx>
            <c:strRef>
              <c:f>Prod!$A$16</c:f>
              <c:strCache>
                <c:ptCount val="1"/>
                <c:pt idx="0">
                  <c:v>Mais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Prod!$B$5:$L$5</c:f>
              <c:strCache>
                <c:ptCount val="11"/>
                <c:pt idx="0">
                  <c:v>2006-2007</c:v>
                </c:pt>
                <c:pt idx="1">
                  <c:v>2007-2008</c:v>
                </c:pt>
                <c:pt idx="2">
                  <c:v>2008-2009</c:v>
                </c:pt>
                <c:pt idx="3">
                  <c:v>2009-2010</c:v>
                </c:pt>
                <c:pt idx="4">
                  <c:v>2010-2011</c:v>
                </c:pt>
                <c:pt idx="5">
                  <c:v>2011-2012</c:v>
                </c:pt>
                <c:pt idx="6">
                  <c:v>2012-2013</c:v>
                </c:pt>
                <c:pt idx="7">
                  <c:v>2013-2014</c:v>
                </c:pt>
                <c:pt idx="8">
                  <c:v>2014-2015</c:v>
                </c:pt>
                <c:pt idx="9">
                  <c:v>2015-2016</c:v>
                </c:pt>
                <c:pt idx="10">
                  <c:v>2016-2017</c:v>
                </c:pt>
              </c:strCache>
            </c:strRef>
          </c:cat>
          <c:val>
            <c:numRef>
              <c:f>Prod!$B$16:$L$16</c:f>
              <c:numCache>
                <c:formatCode>_-* #,##0\ _€_-;\-* #,##0\ _€_-;_-* "-"??\ _€_-;_-@_-</c:formatCode>
                <c:ptCount val="11"/>
                <c:pt idx="0">
                  <c:v>1190.095</c:v>
                </c:pt>
                <c:pt idx="1">
                  <c:v>753.12199999999996</c:v>
                </c:pt>
                <c:pt idx="2">
                  <c:v>1085.3399999999999</c:v>
                </c:pt>
                <c:pt idx="3">
                  <c:v>1065.329</c:v>
                </c:pt>
                <c:pt idx="4">
                  <c:v>1012.63</c:v>
                </c:pt>
                <c:pt idx="5">
                  <c:v>1165.9570000000001</c:v>
                </c:pt>
                <c:pt idx="6">
                  <c:v>1174.5629096088301</c:v>
                </c:pt>
                <c:pt idx="7">
                  <c:v>1345.8209433718807</c:v>
                </c:pt>
                <c:pt idx="8">
                  <c:v>1354.3441570035336</c:v>
                </c:pt>
                <c:pt idx="9">
                  <c:v>1286.0596578410937</c:v>
                </c:pt>
                <c:pt idx="10">
                  <c:v>1376.6825463831212</c:v>
                </c:pt>
              </c:numCache>
            </c:numRef>
          </c:val>
        </c:ser>
        <c:ser>
          <c:idx val="1"/>
          <c:order val="1"/>
          <c:tx>
            <c:strRef>
              <c:f>Prod!$A$17</c:f>
              <c:strCache>
                <c:ptCount val="1"/>
                <c:pt idx="0">
                  <c:v>Riz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Prod!$B$5:$L$5</c:f>
              <c:strCache>
                <c:ptCount val="11"/>
                <c:pt idx="0">
                  <c:v>2006-2007</c:v>
                </c:pt>
                <c:pt idx="1">
                  <c:v>2007-2008</c:v>
                </c:pt>
                <c:pt idx="2">
                  <c:v>2008-2009</c:v>
                </c:pt>
                <c:pt idx="3">
                  <c:v>2009-2010</c:v>
                </c:pt>
                <c:pt idx="4">
                  <c:v>2010-2011</c:v>
                </c:pt>
                <c:pt idx="5">
                  <c:v>2011-2012</c:v>
                </c:pt>
                <c:pt idx="6">
                  <c:v>2012-2013</c:v>
                </c:pt>
                <c:pt idx="7">
                  <c:v>2013-2014</c:v>
                </c:pt>
                <c:pt idx="8">
                  <c:v>2014-2015</c:v>
                </c:pt>
                <c:pt idx="9">
                  <c:v>2015-2016</c:v>
                </c:pt>
                <c:pt idx="10">
                  <c:v>2016-2017</c:v>
                </c:pt>
              </c:strCache>
            </c:strRef>
          </c:cat>
          <c:val>
            <c:numRef>
              <c:f>Prod!$B$17:$L$17</c:f>
              <c:numCache>
                <c:formatCode>_-* #,##0\ _€_-;\-* #,##0\ _€_-;_-* "-"??\ _€_-;_-@_-</c:formatCode>
                <c:ptCount val="11"/>
                <c:pt idx="0">
                  <c:v>72.432000000000002</c:v>
                </c:pt>
                <c:pt idx="1">
                  <c:v>74.867000000000004</c:v>
                </c:pt>
                <c:pt idx="2">
                  <c:v>105.599</c:v>
                </c:pt>
                <c:pt idx="3">
                  <c:v>112.705</c:v>
                </c:pt>
                <c:pt idx="4">
                  <c:v>124.974</c:v>
                </c:pt>
                <c:pt idx="5">
                  <c:v>218.93900000000002</c:v>
                </c:pt>
                <c:pt idx="6">
                  <c:v>219.10120063888098</c:v>
                </c:pt>
                <c:pt idx="7">
                  <c:v>206.94332226154307</c:v>
                </c:pt>
                <c:pt idx="8">
                  <c:v>234.14465452426165</c:v>
                </c:pt>
                <c:pt idx="9">
                  <c:v>204.30971340137765</c:v>
                </c:pt>
                <c:pt idx="10">
                  <c:v>281.4276189515972</c:v>
                </c:pt>
              </c:numCache>
            </c:numRef>
          </c:val>
        </c:ser>
        <c:dLbls/>
        <c:marker val="1"/>
        <c:axId val="104910208"/>
        <c:axId val="104465536"/>
      </c:lineChart>
      <c:lineChart>
        <c:grouping val="stacked"/>
        <c:ser>
          <c:idx val="2"/>
          <c:order val="2"/>
          <c:tx>
            <c:strRef>
              <c:f>Prod!$A$18</c:f>
              <c:strCache>
                <c:ptCount val="1"/>
                <c:pt idx="0">
                  <c:v>Sorgho</c:v>
                </c:pt>
              </c:strCache>
            </c:strRef>
          </c:tx>
          <c:spPr>
            <a:ln w="28575" cap="rnd">
              <a:solidFill>
                <a:schemeClr val="accent6">
                  <a:lumMod val="75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Prod!$B$5:$L$5</c:f>
              <c:strCache>
                <c:ptCount val="11"/>
                <c:pt idx="0">
                  <c:v>2006-2007</c:v>
                </c:pt>
                <c:pt idx="1">
                  <c:v>2007-2008</c:v>
                </c:pt>
                <c:pt idx="2">
                  <c:v>2008-2009</c:v>
                </c:pt>
                <c:pt idx="3">
                  <c:v>2009-2010</c:v>
                </c:pt>
                <c:pt idx="4">
                  <c:v>2010-2011</c:v>
                </c:pt>
                <c:pt idx="5">
                  <c:v>2011-2012</c:v>
                </c:pt>
                <c:pt idx="6">
                  <c:v>2012-2013</c:v>
                </c:pt>
                <c:pt idx="7">
                  <c:v>2013-2014</c:v>
                </c:pt>
                <c:pt idx="8">
                  <c:v>2014-2015</c:v>
                </c:pt>
                <c:pt idx="9">
                  <c:v>2015-2016</c:v>
                </c:pt>
                <c:pt idx="10">
                  <c:v>2016-2017</c:v>
                </c:pt>
              </c:strCache>
            </c:strRef>
          </c:cat>
          <c:val>
            <c:numRef>
              <c:f>Prod!$B$18:$L$18</c:f>
              <c:numCache>
                <c:formatCode>_-* #,##0\ _€_-;\-* #,##0\ _€_-;_-* "-"??\ _€_-;_-@_-</c:formatCode>
                <c:ptCount val="11"/>
                <c:pt idx="0">
                  <c:v>140.792</c:v>
                </c:pt>
                <c:pt idx="1">
                  <c:v>154.69299999999998</c:v>
                </c:pt>
                <c:pt idx="2">
                  <c:v>138.90100000000001</c:v>
                </c:pt>
                <c:pt idx="3">
                  <c:v>131.73699999999999</c:v>
                </c:pt>
                <c:pt idx="4">
                  <c:v>168.08800000000002</c:v>
                </c:pt>
                <c:pt idx="5">
                  <c:v>133.21599999999998</c:v>
                </c:pt>
                <c:pt idx="6">
                  <c:v>107.96874929211589</c:v>
                </c:pt>
                <c:pt idx="7">
                  <c:v>114.74958806168337</c:v>
                </c:pt>
                <c:pt idx="8">
                  <c:v>100.24891139256501</c:v>
                </c:pt>
                <c:pt idx="9">
                  <c:v>129.67447448717948</c:v>
                </c:pt>
                <c:pt idx="10">
                  <c:v>129.66544495000002</c:v>
                </c:pt>
              </c:numCache>
            </c:numRef>
          </c:val>
        </c:ser>
        <c:ser>
          <c:idx val="3"/>
          <c:order val="3"/>
          <c:tx>
            <c:strRef>
              <c:f>Prod!$A$19</c:f>
              <c:strCache>
                <c:ptCount val="1"/>
                <c:pt idx="0">
                  <c:v>Petit Mil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cat>
            <c:strRef>
              <c:f>Prod!$B$5:$L$5</c:f>
              <c:strCache>
                <c:ptCount val="11"/>
                <c:pt idx="0">
                  <c:v>2006-2007</c:v>
                </c:pt>
                <c:pt idx="1">
                  <c:v>2007-2008</c:v>
                </c:pt>
                <c:pt idx="2">
                  <c:v>2008-2009</c:v>
                </c:pt>
                <c:pt idx="3">
                  <c:v>2009-2010</c:v>
                </c:pt>
                <c:pt idx="4">
                  <c:v>2010-2011</c:v>
                </c:pt>
                <c:pt idx="5">
                  <c:v>2011-2012</c:v>
                </c:pt>
                <c:pt idx="6">
                  <c:v>2012-2013</c:v>
                </c:pt>
                <c:pt idx="7">
                  <c:v>2013-2014</c:v>
                </c:pt>
                <c:pt idx="8">
                  <c:v>2014-2015</c:v>
                </c:pt>
                <c:pt idx="9">
                  <c:v>2015-2016</c:v>
                </c:pt>
                <c:pt idx="10">
                  <c:v>2016-2017</c:v>
                </c:pt>
              </c:strCache>
            </c:strRef>
          </c:cat>
          <c:val>
            <c:numRef>
              <c:f>Prod!$B$19:$L$19</c:f>
              <c:numCache>
                <c:formatCode>_-* #,##0\ _€_-;\-* #,##0\ _€_-;_-* "-"??\ _€_-;_-@_-</c:formatCode>
                <c:ptCount val="11"/>
                <c:pt idx="0">
                  <c:v>34.426000000000002</c:v>
                </c:pt>
                <c:pt idx="1">
                  <c:v>44.479000000000006</c:v>
                </c:pt>
                <c:pt idx="2">
                  <c:v>36.146000000000001</c:v>
                </c:pt>
                <c:pt idx="3">
                  <c:v>27.431000000000001</c:v>
                </c:pt>
                <c:pt idx="4">
                  <c:v>26.928999999999991</c:v>
                </c:pt>
                <c:pt idx="5">
                  <c:v>24.69</c:v>
                </c:pt>
                <c:pt idx="6">
                  <c:v>31.022785845467649</c:v>
                </c:pt>
                <c:pt idx="7">
                  <c:v>22.881033901268886</c:v>
                </c:pt>
                <c:pt idx="8">
                  <c:v>23.668289529371677</c:v>
                </c:pt>
                <c:pt idx="9">
                  <c:v>21.640161402439027</c:v>
                </c:pt>
                <c:pt idx="10">
                  <c:v>25.182155860000005</c:v>
                </c:pt>
              </c:numCache>
            </c:numRef>
          </c:val>
        </c:ser>
        <c:dLbls/>
        <c:marker val="1"/>
        <c:axId val="104473728"/>
        <c:axId val="104467456"/>
      </c:lineChart>
      <c:catAx>
        <c:axId val="10491020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4465536"/>
        <c:crosses val="autoZero"/>
        <c:auto val="1"/>
        <c:lblAlgn val="ctr"/>
        <c:lblOffset val="100"/>
      </c:catAx>
      <c:valAx>
        <c:axId val="104465536"/>
        <c:scaling>
          <c:orientation val="minMax"/>
          <c:max val="2000"/>
          <c:min val="0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Maïs/ Riz (en MT)</a:t>
                </a:r>
              </a:p>
            </c:rich>
          </c:tx>
          <c:spPr>
            <a:noFill/>
            <a:ln>
              <a:noFill/>
            </a:ln>
            <a:effectLst/>
          </c:spPr>
        </c:title>
        <c:numFmt formatCode="_-* #,##0\ _€_-;\-* #,##0\ _€_-;_-* &quot;-&quot;??\ _€_-;_-@_-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4910208"/>
        <c:crosses val="autoZero"/>
        <c:crossBetween val="between"/>
        <c:majorUnit val="250"/>
      </c:valAx>
      <c:valAx>
        <c:axId val="104467456"/>
        <c:scaling>
          <c:orientation val="minMax"/>
          <c:min val="0"/>
        </c:scaling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Sorgho/Petit Mil (en MT)</a:t>
                </a:r>
              </a:p>
            </c:rich>
          </c:tx>
          <c:spPr>
            <a:noFill/>
            <a:ln>
              <a:noFill/>
            </a:ln>
            <a:effectLst/>
          </c:spPr>
        </c:title>
        <c:numFmt formatCode="_-* #,##0\ _€_-;\-* #,##0\ _€_-;_-* &quot;-&quot;??\ _€_-;_-@_-" sourceLinked="1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4473728"/>
        <c:crosses val="max"/>
        <c:crossBetween val="between"/>
      </c:valAx>
      <c:catAx>
        <c:axId val="104473728"/>
        <c:scaling>
          <c:orientation val="minMax"/>
        </c:scaling>
        <c:delete val="1"/>
        <c:axPos val="b"/>
        <c:numFmt formatCode="General" sourceLinked="1"/>
        <c:tickLblPos val="nextTo"/>
        <c:crossAx val="104467456"/>
        <c:crosses val="autoZero"/>
        <c:auto val="1"/>
        <c:lblAlgn val="ctr"/>
        <c:lblOffset val="100"/>
      </c:cat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zero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1"/>
</c:chartSpace>
</file>

<file path=ppt/charts/chart5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u="sng"/>
              <a:t>Principale difficulté pour la pratique agricole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AGRI1!$B$179</c:f>
              <c:strCache>
                <c:ptCount val="1"/>
                <c:pt idx="0">
                  <c:v>Sécheresse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AGRI1!$C$178:$N$178</c:f>
              <c:strCache>
                <c:ptCount val="12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Total</c:v>
                </c:pt>
              </c:strCache>
            </c:strRef>
          </c:cat>
          <c:val>
            <c:numRef>
              <c:f>AGRI1!$C$179:$N$179</c:f>
              <c:numCache>
                <c:formatCode>0.0%</c:formatCode>
                <c:ptCount val="12"/>
                <c:pt idx="0">
                  <c:v>5.5927811009620396E-2</c:v>
                </c:pt>
                <c:pt idx="1">
                  <c:v>0.15537916846373445</c:v>
                </c:pt>
                <c:pt idx="2">
                  <c:v>0.24509577256938109</c:v>
                </c:pt>
                <c:pt idx="3">
                  <c:v>0.15309571840457278</c:v>
                </c:pt>
                <c:pt idx="4">
                  <c:v>0.28015048996005948</c:v>
                </c:pt>
                <c:pt idx="5">
                  <c:v>0.49380862824550842</c:v>
                </c:pt>
                <c:pt idx="6">
                  <c:v>0.2202705907172092</c:v>
                </c:pt>
                <c:pt idx="7">
                  <c:v>0.29836476032812842</c:v>
                </c:pt>
                <c:pt idx="8">
                  <c:v>6.0340444264281694E-2</c:v>
                </c:pt>
                <c:pt idx="9">
                  <c:v>0.15925505672056703</c:v>
                </c:pt>
                <c:pt idx="10">
                  <c:v>0.13782797709067166</c:v>
                </c:pt>
                <c:pt idx="11">
                  <c:v>0.2244124864869336</c:v>
                </c:pt>
              </c:numCache>
            </c:numRef>
          </c:val>
        </c:ser>
        <c:ser>
          <c:idx val="1"/>
          <c:order val="1"/>
          <c:tx>
            <c:strRef>
              <c:f>AGRI1!$B$180</c:f>
              <c:strCache>
                <c:ptCount val="1"/>
                <c:pt idx="0">
                  <c:v>Manque d'intrants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AGRI1!$C$178:$N$178</c:f>
              <c:strCache>
                <c:ptCount val="12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Total</c:v>
                </c:pt>
              </c:strCache>
            </c:strRef>
          </c:cat>
          <c:val>
            <c:numRef>
              <c:f>AGRI1!$C$180:$N$180</c:f>
              <c:numCache>
                <c:formatCode>0.0%</c:formatCode>
                <c:ptCount val="12"/>
                <c:pt idx="0">
                  <c:v>0.11402610590388161</c:v>
                </c:pt>
                <c:pt idx="1">
                  <c:v>0.2174464904493571</c:v>
                </c:pt>
                <c:pt idx="2">
                  <c:v>0.10838283516723686</c:v>
                </c:pt>
                <c:pt idx="3">
                  <c:v>0.23764440170047374</c:v>
                </c:pt>
                <c:pt idx="4">
                  <c:v>0.11564959414713885</c:v>
                </c:pt>
                <c:pt idx="5">
                  <c:v>0.24106010979993245</c:v>
                </c:pt>
                <c:pt idx="6">
                  <c:v>0.4558017032043174</c:v>
                </c:pt>
                <c:pt idx="7">
                  <c:v>7.1144817976704425E-2</c:v>
                </c:pt>
                <c:pt idx="8">
                  <c:v>0.15958020483340715</c:v>
                </c:pt>
                <c:pt idx="9">
                  <c:v>7.6993102895165158E-2</c:v>
                </c:pt>
                <c:pt idx="10">
                  <c:v>0.1401441101189467</c:v>
                </c:pt>
                <c:pt idx="11">
                  <c:v>0.17788934923048266</c:v>
                </c:pt>
              </c:numCache>
            </c:numRef>
          </c:val>
        </c:ser>
        <c:ser>
          <c:idx val="2"/>
          <c:order val="2"/>
          <c:tx>
            <c:strRef>
              <c:f>AGRI1!$B$181</c:f>
              <c:strCache>
                <c:ptCount val="1"/>
                <c:pt idx="0">
                  <c:v>Manque de main d'oeuvre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dLbls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AGRI1!$C$178:$N$178</c:f>
              <c:strCache>
                <c:ptCount val="12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Total</c:v>
                </c:pt>
              </c:strCache>
            </c:strRef>
          </c:cat>
          <c:val>
            <c:numRef>
              <c:f>AGRI1!$C$181:$N$181</c:f>
              <c:numCache>
                <c:formatCode>0.0%</c:formatCode>
                <c:ptCount val="12"/>
                <c:pt idx="0">
                  <c:v>7.7184686235590452E-2</c:v>
                </c:pt>
                <c:pt idx="1">
                  <c:v>9.1836639674915455E-2</c:v>
                </c:pt>
                <c:pt idx="2">
                  <c:v>0.2074674782968251</c:v>
                </c:pt>
                <c:pt idx="3">
                  <c:v>0.1017629173772452</c:v>
                </c:pt>
                <c:pt idx="4">
                  <c:v>0.33227767368120348</c:v>
                </c:pt>
                <c:pt idx="5">
                  <c:v>1.7404434769757733E-2</c:v>
                </c:pt>
                <c:pt idx="6">
                  <c:v>6.6959260765881268E-2</c:v>
                </c:pt>
                <c:pt idx="7">
                  <c:v>8.697725811626833E-2</c:v>
                </c:pt>
                <c:pt idx="8">
                  <c:v>0.20828208809616472</c:v>
                </c:pt>
                <c:pt idx="9">
                  <c:v>0.16781235282072213</c:v>
                </c:pt>
                <c:pt idx="10">
                  <c:v>0.235861782900358</c:v>
                </c:pt>
                <c:pt idx="11">
                  <c:v>0.13328810256422494</c:v>
                </c:pt>
              </c:numCache>
            </c:numRef>
          </c:val>
        </c:ser>
        <c:ser>
          <c:idx val="3"/>
          <c:order val="3"/>
          <c:tx>
            <c:strRef>
              <c:f>AGRI1!$B$182</c:f>
              <c:strCache>
                <c:ptCount val="1"/>
                <c:pt idx="0">
                  <c:v>Inondation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dLbls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AGRI1!$C$178:$N$178</c:f>
              <c:strCache>
                <c:ptCount val="12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Total</c:v>
                </c:pt>
              </c:strCache>
            </c:strRef>
          </c:cat>
          <c:val>
            <c:numRef>
              <c:f>AGRI1!$C$182:$N$182</c:f>
              <c:numCache>
                <c:formatCode>0.0%</c:formatCode>
                <c:ptCount val="12"/>
                <c:pt idx="0">
                  <c:v>0.28622449280936041</c:v>
                </c:pt>
                <c:pt idx="1">
                  <c:v>4.2202034736283305E-2</c:v>
                </c:pt>
                <c:pt idx="2">
                  <c:v>4.7269861107353386E-2</c:v>
                </c:pt>
                <c:pt idx="3">
                  <c:v>1.4624992384138721E-2</c:v>
                </c:pt>
                <c:pt idx="4">
                  <c:v>4.9618945218729553E-2</c:v>
                </c:pt>
                <c:pt idx="5">
                  <c:v>8.8747997075348847E-2</c:v>
                </c:pt>
                <c:pt idx="6">
                  <c:v>4.9662193340145261E-3</c:v>
                </c:pt>
                <c:pt idx="7">
                  <c:v>0.35456679433319654</c:v>
                </c:pt>
                <c:pt idx="8">
                  <c:v>0.27656486627673682</c:v>
                </c:pt>
                <c:pt idx="9">
                  <c:v>0.12246248004433687</c:v>
                </c:pt>
                <c:pt idx="10">
                  <c:v>0.15828447114142999</c:v>
                </c:pt>
                <c:pt idx="11">
                  <c:v>0.11932411150545356</c:v>
                </c:pt>
              </c:numCache>
            </c:numRef>
          </c:val>
        </c:ser>
        <c:ser>
          <c:idx val="5"/>
          <c:order val="4"/>
          <c:tx>
            <c:strRef>
              <c:f>AGRI1!$B$183</c:f>
              <c:strCache>
                <c:ptCount val="1"/>
                <c:pt idx="0">
                  <c:v>Dégradation des sols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AGRI1!$C$178:$N$178</c:f>
              <c:strCache>
                <c:ptCount val="12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Total</c:v>
                </c:pt>
              </c:strCache>
            </c:strRef>
          </c:cat>
          <c:val>
            <c:numRef>
              <c:f>AGRI1!$C$183:$N$183</c:f>
              <c:numCache>
                <c:formatCode>0.0%</c:formatCode>
                <c:ptCount val="12"/>
                <c:pt idx="0">
                  <c:v>0.11581482928700346</c:v>
                </c:pt>
                <c:pt idx="1">
                  <c:v>0.11274965310700888</c:v>
                </c:pt>
                <c:pt idx="2">
                  <c:v>0.10170820976710419</c:v>
                </c:pt>
                <c:pt idx="3">
                  <c:v>0.17506027820033615</c:v>
                </c:pt>
                <c:pt idx="4">
                  <c:v>7.5190266253700386E-2</c:v>
                </c:pt>
                <c:pt idx="5">
                  <c:v>8.6958291537223703E-2</c:v>
                </c:pt>
                <c:pt idx="6">
                  <c:v>2.5699810715384415E-2</c:v>
                </c:pt>
                <c:pt idx="7">
                  <c:v>6.8588631768811026E-2</c:v>
                </c:pt>
                <c:pt idx="8">
                  <c:v>2.9786853763983889E-2</c:v>
                </c:pt>
                <c:pt idx="9">
                  <c:v>8.1946063896933971E-2</c:v>
                </c:pt>
                <c:pt idx="10">
                  <c:v>0.11691519875654599</c:v>
                </c:pt>
                <c:pt idx="11">
                  <c:v>9.8694091244900972E-2</c:v>
                </c:pt>
              </c:numCache>
            </c:numRef>
          </c:val>
        </c:ser>
        <c:ser>
          <c:idx val="6"/>
          <c:order val="5"/>
          <c:tx>
            <c:strRef>
              <c:f>AGRI1!$B$184</c:f>
              <c:strCache>
                <c:ptCount val="1"/>
                <c:pt idx="0">
                  <c:v>Superficie de petite taille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dLbls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AGRI1!$C$178:$N$178</c:f>
              <c:strCache>
                <c:ptCount val="12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Total</c:v>
                </c:pt>
              </c:strCache>
            </c:strRef>
          </c:cat>
          <c:val>
            <c:numRef>
              <c:f>AGRI1!$C$184:$N$184</c:f>
              <c:numCache>
                <c:formatCode>0.0%</c:formatCode>
                <c:ptCount val="12"/>
                <c:pt idx="0">
                  <c:v>0.16758945484736479</c:v>
                </c:pt>
                <c:pt idx="1">
                  <c:v>0.15261905498799272</c:v>
                </c:pt>
                <c:pt idx="2">
                  <c:v>0.10134521500147858</c:v>
                </c:pt>
                <c:pt idx="3">
                  <c:v>3.1124841950080837E-2</c:v>
                </c:pt>
                <c:pt idx="4">
                  <c:v>2.6748576220216175E-2</c:v>
                </c:pt>
                <c:pt idx="5">
                  <c:v>3.1371940716813915E-2</c:v>
                </c:pt>
                <c:pt idx="6">
                  <c:v>0.12005924011596342</c:v>
                </c:pt>
                <c:pt idx="7">
                  <c:v>6.0089005971353693E-2</c:v>
                </c:pt>
                <c:pt idx="8">
                  <c:v>6.743994939985766E-2</c:v>
                </c:pt>
                <c:pt idx="9">
                  <c:v>1.9349443006204531E-2</c:v>
                </c:pt>
                <c:pt idx="10">
                  <c:v>3.5426267683440635E-2</c:v>
                </c:pt>
                <c:pt idx="11">
                  <c:v>7.3214013692262783E-2</c:v>
                </c:pt>
              </c:numCache>
            </c:numRef>
          </c:val>
        </c:ser>
        <c:ser>
          <c:idx val="8"/>
          <c:order val="6"/>
          <c:tx>
            <c:strRef>
              <c:f>AGRI1!$B$185</c:f>
              <c:strCache>
                <c:ptCount val="1"/>
                <c:pt idx="0">
                  <c:v>Transhumance</c:v>
                </c:pt>
              </c:strCache>
            </c:strRef>
          </c:tx>
          <c:spPr>
            <a:solidFill>
              <a:schemeClr val="accent3">
                <a:lumMod val="60000"/>
              </a:schemeClr>
            </a:solidFill>
            <a:ln>
              <a:noFill/>
            </a:ln>
            <a:effectLst/>
          </c:spPr>
          <c:cat>
            <c:strRef>
              <c:f>AGRI1!$C$178:$N$178</c:f>
              <c:strCache>
                <c:ptCount val="12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Total</c:v>
                </c:pt>
              </c:strCache>
            </c:strRef>
          </c:cat>
          <c:val>
            <c:numRef>
              <c:f>AGRI1!$C$185:$N$185</c:f>
              <c:numCache>
                <c:formatCode>0.0%</c:formatCode>
                <c:ptCount val="12"/>
                <c:pt idx="0">
                  <c:v>0</c:v>
                </c:pt>
                <c:pt idx="1">
                  <c:v>2.289750798052471E-3</c:v>
                </c:pt>
                <c:pt idx="2">
                  <c:v>4.1446972168221272E-3</c:v>
                </c:pt>
                <c:pt idx="3">
                  <c:v>7.9709115927514475E-3</c:v>
                </c:pt>
                <c:pt idx="4">
                  <c:v>2.8460854553905156E-3</c:v>
                </c:pt>
                <c:pt idx="5">
                  <c:v>0</c:v>
                </c:pt>
                <c:pt idx="6">
                  <c:v>6.0116209817625971E-3</c:v>
                </c:pt>
                <c:pt idx="7">
                  <c:v>3.854062963388089E-3</c:v>
                </c:pt>
                <c:pt idx="8">
                  <c:v>4.4963574769028021E-2</c:v>
                </c:pt>
                <c:pt idx="9">
                  <c:v>1.0712366297862312E-2</c:v>
                </c:pt>
                <c:pt idx="10">
                  <c:v>1.4175202655652761E-2</c:v>
                </c:pt>
                <c:pt idx="11">
                  <c:v>6.5224094206557757E-3</c:v>
                </c:pt>
              </c:numCache>
            </c:numRef>
          </c:val>
        </c:ser>
        <c:ser>
          <c:idx val="9"/>
          <c:order val="7"/>
          <c:tx>
            <c:strRef>
              <c:f>AGRI1!$B$186</c:f>
              <c:strCache>
                <c:ptCount val="1"/>
                <c:pt idx="0">
                  <c:v>Ravageurs</c:v>
                </c:pt>
              </c:strCache>
            </c:strRef>
          </c:tx>
          <c:spPr>
            <a:solidFill>
              <a:srgbClr val="CC66FF"/>
            </a:solidFill>
            <a:ln>
              <a:noFill/>
            </a:ln>
            <a:effectLst/>
          </c:spPr>
          <c:cat>
            <c:strRef>
              <c:f>AGRI1!$C$178:$N$178</c:f>
              <c:strCache>
                <c:ptCount val="12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Total</c:v>
                </c:pt>
              </c:strCache>
            </c:strRef>
          </c:cat>
          <c:val>
            <c:numRef>
              <c:f>AGRI1!$C$186:$N$186</c:f>
              <c:numCache>
                <c:formatCode>0.0%</c:formatCode>
                <c:ptCount val="12"/>
                <c:pt idx="0">
                  <c:v>2.4784037736804384E-3</c:v>
                </c:pt>
                <c:pt idx="1">
                  <c:v>5.8389446896708226E-3</c:v>
                </c:pt>
                <c:pt idx="2">
                  <c:v>0</c:v>
                </c:pt>
                <c:pt idx="3">
                  <c:v>1.2090496085120422E-2</c:v>
                </c:pt>
                <c:pt idx="4">
                  <c:v>1.6974322886888003E-3</c:v>
                </c:pt>
                <c:pt idx="5">
                  <c:v>0</c:v>
                </c:pt>
                <c:pt idx="6">
                  <c:v>1.0932812785132051E-2</c:v>
                </c:pt>
                <c:pt idx="7">
                  <c:v>0</c:v>
                </c:pt>
                <c:pt idx="8">
                  <c:v>1.5058360790468543E-2</c:v>
                </c:pt>
                <c:pt idx="9">
                  <c:v>9.0512030971409887E-3</c:v>
                </c:pt>
                <c:pt idx="10">
                  <c:v>0</c:v>
                </c:pt>
                <c:pt idx="11">
                  <c:v>4.5958718980895824E-3</c:v>
                </c:pt>
              </c:numCache>
            </c:numRef>
          </c:val>
        </c:ser>
        <c:ser>
          <c:idx val="4"/>
          <c:order val="8"/>
          <c:tx>
            <c:strRef>
              <c:f>AGRI1!$B$187</c:f>
              <c:strCache>
                <c:ptCount val="1"/>
                <c:pt idx="0">
                  <c:v>Autre</c:v>
                </c:pt>
              </c:strCache>
            </c:strRef>
          </c:tx>
          <c:spPr>
            <a:solidFill>
              <a:srgbClr val="FF6699"/>
            </a:solidFill>
            <a:ln>
              <a:noFill/>
            </a:ln>
            <a:effectLst/>
          </c:spPr>
          <c:dLbls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AGRI1!$C$178:$N$178</c:f>
              <c:strCache>
                <c:ptCount val="12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Total</c:v>
                </c:pt>
              </c:strCache>
            </c:strRef>
          </c:cat>
          <c:val>
            <c:numRef>
              <c:f>AGRI1!$C$187:$N$187</c:f>
              <c:numCache>
                <c:formatCode>0.0%</c:formatCode>
                <c:ptCount val="12"/>
                <c:pt idx="0">
                  <c:v>1.5725522546620262E-2</c:v>
                </c:pt>
                <c:pt idx="1">
                  <c:v>5.1771651049601509E-3</c:v>
                </c:pt>
                <c:pt idx="2">
                  <c:v>0.1328689614075895</c:v>
                </c:pt>
                <c:pt idx="3">
                  <c:v>5.4338211037923675E-2</c:v>
                </c:pt>
                <c:pt idx="4">
                  <c:v>4.1670902387451643E-2</c:v>
                </c:pt>
                <c:pt idx="5">
                  <c:v>8.5837192988281845E-3</c:v>
                </c:pt>
                <c:pt idx="6">
                  <c:v>2.2188084009835456E-2</c:v>
                </c:pt>
                <c:pt idx="7">
                  <c:v>1.5632353159091988E-2</c:v>
                </c:pt>
                <c:pt idx="8">
                  <c:v>8.3887657006625593E-2</c:v>
                </c:pt>
                <c:pt idx="9">
                  <c:v>0.21533556053606326</c:v>
                </c:pt>
                <c:pt idx="10">
                  <c:v>5.8667201227130171E-2</c:v>
                </c:pt>
                <c:pt idx="11">
                  <c:v>4.9538046944741405E-2</c:v>
                </c:pt>
              </c:numCache>
            </c:numRef>
          </c:val>
        </c:ser>
        <c:ser>
          <c:idx val="7"/>
          <c:order val="9"/>
          <c:tx>
            <c:strRef>
              <c:f>AGRI1!$B$188</c:f>
              <c:strCache>
                <c:ptCount val="1"/>
                <c:pt idx="0">
                  <c:v>Aucune difficulté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AGRI1!$C$178:$N$178</c:f>
              <c:strCache>
                <c:ptCount val="12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  <c:pt idx="11">
                  <c:v>Total</c:v>
                </c:pt>
              </c:strCache>
            </c:strRef>
          </c:cat>
          <c:val>
            <c:numRef>
              <c:f>AGRI1!$C$188:$N$188</c:f>
              <c:numCache>
                <c:formatCode>0.0%</c:formatCode>
                <c:ptCount val="12"/>
                <c:pt idx="0">
                  <c:v>0.16502869358686853</c:v>
                </c:pt>
                <c:pt idx="1">
                  <c:v>0.21446109798802598</c:v>
                </c:pt>
                <c:pt idx="2">
                  <c:v>5.1716969466208539E-2</c:v>
                </c:pt>
                <c:pt idx="3">
                  <c:v>0.21228723126735188</c:v>
                </c:pt>
                <c:pt idx="4">
                  <c:v>7.4150034387413521E-2</c:v>
                </c:pt>
                <c:pt idx="5">
                  <c:v>3.2064878556600146E-2</c:v>
                </c:pt>
                <c:pt idx="6">
                  <c:v>6.7110657370503118E-2</c:v>
                </c:pt>
                <c:pt idx="7">
                  <c:v>4.0782315383053727E-2</c:v>
                </c:pt>
                <c:pt idx="8">
                  <c:v>5.4096000799446792E-2</c:v>
                </c:pt>
                <c:pt idx="9">
                  <c:v>0.13708237068500406</c:v>
                </c:pt>
                <c:pt idx="10">
                  <c:v>0.10269778842582018</c:v>
                </c:pt>
                <c:pt idx="11">
                  <c:v>0.11252151701226187</c:v>
                </c:pt>
              </c:numCache>
            </c:numRef>
          </c:val>
        </c:ser>
        <c:dLbls/>
        <c:overlap val="100"/>
        <c:axId val="106664320"/>
        <c:axId val="106665856"/>
      </c:barChart>
      <c:catAx>
        <c:axId val="10666432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6665856"/>
        <c:crosses val="autoZero"/>
        <c:auto val="1"/>
        <c:lblAlgn val="ctr"/>
        <c:lblOffset val="100"/>
      </c:catAx>
      <c:valAx>
        <c:axId val="106665856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66643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1"/>
</c:chartSpace>
</file>

<file path=ppt/charts/chart5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u="sng" dirty="0" err="1"/>
              <a:t>Accès</a:t>
            </a:r>
            <a:r>
              <a:rPr lang="en-US" sz="1600" u="sng" dirty="0"/>
              <a:t> à la </a:t>
            </a:r>
            <a:r>
              <a:rPr lang="en-US" sz="1600" u="sng" dirty="0" err="1"/>
              <a:t>terre</a:t>
            </a:r>
            <a:endParaRPr lang="en-US" sz="1600" u="sng" dirty="0"/>
          </a:p>
        </c:rich>
      </c:tx>
      <c:layout>
        <c:manualLayout>
          <c:xMode val="edge"/>
          <c:yMode val="edge"/>
          <c:x val="0.19802886187631391"/>
          <c:y val="3.2929934015942061E-2"/>
        </c:manualLayout>
      </c:layout>
      <c:spPr>
        <a:noFill/>
        <a:ln>
          <a:noFill/>
        </a:ln>
        <a:effectLst/>
      </c:spPr>
    </c:title>
    <c:plotArea>
      <c:layout/>
      <c:pieChart>
        <c:varyColors val="1"/>
        <c:ser>
          <c:idx val="0"/>
          <c:order val="0"/>
          <c:dPt>
            <c:idx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Percent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AGRI1!$B$84:$B$89</c:f>
              <c:strCache>
                <c:ptCount val="6"/>
                <c:pt idx="0">
                  <c:v>Propriétaire des terres</c:v>
                </c:pt>
                <c:pt idx="1">
                  <c:v>Propriété familiale</c:v>
                </c:pt>
                <c:pt idx="2">
                  <c:v>Locataire des terres</c:v>
                </c:pt>
                <c:pt idx="3">
                  <c:v>Pratique le métayage</c:v>
                </c:pt>
                <c:pt idx="4">
                  <c:v>Terres empruntées</c:v>
                </c:pt>
                <c:pt idx="5">
                  <c:v>Autre </c:v>
                </c:pt>
              </c:strCache>
            </c:strRef>
          </c:cat>
          <c:val>
            <c:numRef>
              <c:f>AGRI1!$D$84:$D$89</c:f>
              <c:numCache>
                <c:formatCode>0%</c:formatCode>
                <c:ptCount val="6"/>
                <c:pt idx="0">
                  <c:v>0.36834956229422622</c:v>
                </c:pt>
                <c:pt idx="1">
                  <c:v>0.3478388792110137</c:v>
                </c:pt>
                <c:pt idx="2">
                  <c:v>0.1444511082134802</c:v>
                </c:pt>
                <c:pt idx="3">
                  <c:v>5.3492520315359178E-2</c:v>
                </c:pt>
                <c:pt idx="4">
                  <c:v>6.9718850300839963E-2</c:v>
                </c:pt>
                <c:pt idx="5">
                  <c:v>1.6149079665080984E-2</c:v>
                </c:pt>
              </c:numCache>
            </c:numRef>
          </c:val>
        </c:ser>
        <c:dLbls>
          <c:showPercent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0755074556940669"/>
          <c:y val="0.12227912443937519"/>
          <c:w val="0.37068146107737981"/>
          <c:h val="0.87474576474292143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zero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6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u="sng"/>
              <a:t>Superficie emblavée saison 2016/2017</a:t>
            </a:r>
          </a:p>
        </c:rich>
      </c:tx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8.7233814523184586E-2"/>
          <c:y val="0.2270869560157994"/>
          <c:w val="0.88498840769903764"/>
          <c:h val="0.64294369860036704"/>
        </c:manualLayout>
      </c:layout>
      <c:barChart>
        <c:barDir val="col"/>
        <c:grouping val="clustered"/>
        <c:ser>
          <c:idx val="2"/>
          <c:order val="0"/>
          <c:tx>
            <c:strRef>
              <c:f>Superficie!$B$142</c:f>
              <c:strCache>
                <c:ptCount val="1"/>
                <c:pt idx="0">
                  <c:v>Maraîchage</c:v>
                </c:pt>
              </c:strCache>
            </c:strRef>
          </c:tx>
          <c:spPr>
            <a:solidFill>
              <a:srgbClr val="00B050"/>
            </a:solidFill>
            <a:ln w="19050">
              <a:solidFill>
                <a:schemeClr val="lt1"/>
              </a:solidFill>
            </a:ln>
            <a:effectLst/>
          </c:spPr>
          <c:cat>
            <c:strRef>
              <c:f>Superficie!$E$102:$J$102</c:f>
              <c:strCache>
                <c:ptCount val="6"/>
                <c:pt idx="0">
                  <c:v>Moins de 1 ha</c:v>
                </c:pt>
                <c:pt idx="1">
                  <c:v>1 à 2 ha</c:v>
                </c:pt>
                <c:pt idx="2">
                  <c:v>2 à 3 ha</c:v>
                </c:pt>
                <c:pt idx="3">
                  <c:v>3 à 4 ha</c:v>
                </c:pt>
                <c:pt idx="4">
                  <c:v>4 à 5 ha</c:v>
                </c:pt>
                <c:pt idx="5">
                  <c:v>5 ha et plus</c:v>
                </c:pt>
              </c:strCache>
            </c:strRef>
          </c:cat>
          <c:val>
            <c:numRef>
              <c:f>Superficie!$E$154:$J$154</c:f>
              <c:numCache>
                <c:formatCode>0.0%</c:formatCode>
                <c:ptCount val="6"/>
                <c:pt idx="0">
                  <c:v>0.74462596276171233</c:v>
                </c:pt>
                <c:pt idx="1">
                  <c:v>0.13920944786116576</c:v>
                </c:pt>
                <c:pt idx="2">
                  <c:v>0</c:v>
                </c:pt>
                <c:pt idx="3">
                  <c:v>4.0642566586042171E-2</c:v>
                </c:pt>
                <c:pt idx="4">
                  <c:v>4.8498596000148803E-2</c:v>
                </c:pt>
                <c:pt idx="5">
                  <c:v>2.7023426790930817E-2</c:v>
                </c:pt>
              </c:numCache>
            </c:numRef>
          </c:val>
        </c:ser>
        <c:ser>
          <c:idx val="0"/>
          <c:order val="1"/>
          <c:tx>
            <c:strRef>
              <c:f>Superficie!$B$104</c:f>
              <c:strCache>
                <c:ptCount val="1"/>
                <c:pt idx="0">
                  <c:v>Agriculture vivrière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cat>
            <c:strRef>
              <c:f>Superficie!$E$102:$J$102</c:f>
              <c:strCache>
                <c:ptCount val="6"/>
                <c:pt idx="0">
                  <c:v>Moins de 1 ha</c:v>
                </c:pt>
                <c:pt idx="1">
                  <c:v>1 à 2 ha</c:v>
                </c:pt>
                <c:pt idx="2">
                  <c:v>2 à 3 ha</c:v>
                </c:pt>
                <c:pt idx="3">
                  <c:v>3 à 4 ha</c:v>
                </c:pt>
                <c:pt idx="4">
                  <c:v>4 à 5 ha</c:v>
                </c:pt>
                <c:pt idx="5">
                  <c:v>5 ha et plus</c:v>
                </c:pt>
              </c:strCache>
            </c:strRef>
          </c:cat>
          <c:val>
            <c:numRef>
              <c:f>Superficie!$E$116:$J$116</c:f>
              <c:numCache>
                <c:formatCode>0.0%</c:formatCode>
                <c:ptCount val="6"/>
                <c:pt idx="0">
                  <c:v>0.2021415866708092</c:v>
                </c:pt>
                <c:pt idx="1">
                  <c:v>0.24642935763507925</c:v>
                </c:pt>
                <c:pt idx="2">
                  <c:v>0.15467373562580508</c:v>
                </c:pt>
                <c:pt idx="3">
                  <c:v>0.11256893155637514</c:v>
                </c:pt>
                <c:pt idx="4">
                  <c:v>8.4832977616534272E-2</c:v>
                </c:pt>
                <c:pt idx="5">
                  <c:v>0.19935341089538935</c:v>
                </c:pt>
              </c:numCache>
            </c:numRef>
          </c:val>
        </c:ser>
        <c:ser>
          <c:idx val="1"/>
          <c:order val="2"/>
          <c:tx>
            <c:strRef>
              <c:f>Superficie!$B$122</c:f>
              <c:strCache>
                <c:ptCount val="1"/>
                <c:pt idx="0">
                  <c:v>Agriculture de rente</c:v>
                </c:pt>
              </c:strCache>
            </c:strRef>
          </c:tx>
          <c:spPr>
            <a:solidFill>
              <a:schemeClr val="accent2"/>
            </a:solidFill>
            <a:ln w="19050">
              <a:solidFill>
                <a:schemeClr val="lt1"/>
              </a:solidFill>
            </a:ln>
            <a:effectLst/>
          </c:spPr>
          <c:cat>
            <c:strRef>
              <c:f>Superficie!$E$102:$J$102</c:f>
              <c:strCache>
                <c:ptCount val="6"/>
                <c:pt idx="0">
                  <c:v>Moins de 1 ha</c:v>
                </c:pt>
                <c:pt idx="1">
                  <c:v>1 à 2 ha</c:v>
                </c:pt>
                <c:pt idx="2">
                  <c:v>2 à 3 ha</c:v>
                </c:pt>
                <c:pt idx="3">
                  <c:v>3 à 4 ha</c:v>
                </c:pt>
                <c:pt idx="4">
                  <c:v>4 à 5 ha</c:v>
                </c:pt>
                <c:pt idx="5">
                  <c:v>5 ha et plus</c:v>
                </c:pt>
              </c:strCache>
            </c:strRef>
          </c:cat>
          <c:val>
            <c:numRef>
              <c:f>Superficie!$E$134:$J$134</c:f>
              <c:numCache>
                <c:formatCode>0.0%</c:formatCode>
                <c:ptCount val="6"/>
                <c:pt idx="0">
                  <c:v>3.0106468500410002E-2</c:v>
                </c:pt>
                <c:pt idx="1">
                  <c:v>0.13366934313764198</c:v>
                </c:pt>
                <c:pt idx="2">
                  <c:v>0.16606437433671078</c:v>
                </c:pt>
                <c:pt idx="3">
                  <c:v>0.14375344554586419</c:v>
                </c:pt>
                <c:pt idx="4">
                  <c:v>0.15598374874322843</c:v>
                </c:pt>
                <c:pt idx="5">
                  <c:v>0.37042261973614377</c:v>
                </c:pt>
              </c:numCache>
            </c:numRef>
          </c:val>
        </c:ser>
        <c:dLbls/>
        <c:gapWidth val="75"/>
        <c:overlap val="-25"/>
        <c:axId val="106787584"/>
        <c:axId val="106789120"/>
      </c:barChart>
      <c:catAx>
        <c:axId val="10678758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6789120"/>
        <c:crosses val="autoZero"/>
        <c:auto val="1"/>
        <c:lblAlgn val="ctr"/>
        <c:lblOffset val="100"/>
      </c:catAx>
      <c:valAx>
        <c:axId val="106789120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67875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6889370078740165"/>
          <c:y val="0.13946704578594346"/>
          <c:w val="0.72210148731408585"/>
          <c:h val="7.8125546806649182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1"/>
</c:chartSpace>
</file>

<file path=ppt/charts/chart6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u="sng"/>
              <a:t>Superficie emblavée saison 2016/2017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percentStacked"/>
        <c:ser>
          <c:idx val="0"/>
          <c:order val="0"/>
          <c:tx>
            <c:strRef>
              <c:f>Superficie!$C$5</c:f>
              <c:strCache>
                <c:ptCount val="1"/>
                <c:pt idx="0">
                  <c:v>Moins de 1 ha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cat>
            <c:strRef>
              <c:f>Superficie!$B$8:$B$20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NATIONAL</c:v>
                </c:pt>
              </c:strCache>
            </c:strRef>
          </c:cat>
          <c:val>
            <c:numRef>
              <c:f>Superficie!$C$8:$C$20</c:f>
              <c:numCache>
                <c:formatCode>0.0%</c:formatCode>
                <c:ptCount val="13"/>
                <c:pt idx="0">
                  <c:v>1.7374332403909839E-2</c:v>
                </c:pt>
                <c:pt idx="1">
                  <c:v>6.2146958873100823E-2</c:v>
                </c:pt>
                <c:pt idx="2">
                  <c:v>0.5352491829787156</c:v>
                </c:pt>
                <c:pt idx="3">
                  <c:v>2.5857897410344523E-2</c:v>
                </c:pt>
                <c:pt idx="4">
                  <c:v>0.11602656625723876</c:v>
                </c:pt>
                <c:pt idx="5">
                  <c:v>0.50197810304231916</c:v>
                </c:pt>
                <c:pt idx="6">
                  <c:v>0.12854625583390863</c:v>
                </c:pt>
                <c:pt idx="7">
                  <c:v>1</c:v>
                </c:pt>
                <c:pt idx="8">
                  <c:v>0.45044825397167548</c:v>
                </c:pt>
                <c:pt idx="9">
                  <c:v>0.30203793211091584</c:v>
                </c:pt>
                <c:pt idx="10">
                  <c:v>0.2344710521651823</c:v>
                </c:pt>
                <c:pt idx="11">
                  <c:v>0.17074253113317991</c:v>
                </c:pt>
                <c:pt idx="12">
                  <c:v>0.22393401231626894</c:v>
                </c:pt>
              </c:numCache>
            </c:numRef>
          </c:val>
        </c:ser>
        <c:ser>
          <c:idx val="1"/>
          <c:order val="1"/>
          <c:tx>
            <c:strRef>
              <c:f>Superficie!$D$5</c:f>
              <c:strCache>
                <c:ptCount val="1"/>
                <c:pt idx="0">
                  <c:v>1 à 2 ha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  <a:ln>
              <a:noFill/>
            </a:ln>
            <a:effectLst/>
          </c:spPr>
          <c:cat>
            <c:strRef>
              <c:f>Superficie!$B$8:$B$20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NATIONAL</c:v>
                </c:pt>
              </c:strCache>
            </c:strRef>
          </c:cat>
          <c:val>
            <c:numRef>
              <c:f>Superficie!$D$8:$D$20</c:f>
              <c:numCache>
                <c:formatCode>0.0%</c:formatCode>
                <c:ptCount val="13"/>
                <c:pt idx="0">
                  <c:v>0.10586952911156032</c:v>
                </c:pt>
                <c:pt idx="1">
                  <c:v>0.1363678904786369</c:v>
                </c:pt>
                <c:pt idx="2">
                  <c:v>0.3385054454369098</c:v>
                </c:pt>
                <c:pt idx="3">
                  <c:v>9.5253568565575528E-2</c:v>
                </c:pt>
                <c:pt idx="4">
                  <c:v>0.21551962901887303</c:v>
                </c:pt>
                <c:pt idx="5">
                  <c:v>0.32848361790347913</c:v>
                </c:pt>
                <c:pt idx="6">
                  <c:v>0.22877204519201191</c:v>
                </c:pt>
                <c:pt idx="7">
                  <c:v>0</c:v>
                </c:pt>
                <c:pt idx="8">
                  <c:v>0.42547633550454889</c:v>
                </c:pt>
                <c:pt idx="9">
                  <c:v>0.33906832428596478</c:v>
                </c:pt>
                <c:pt idx="10">
                  <c:v>0.22999905176234225</c:v>
                </c:pt>
                <c:pt idx="11">
                  <c:v>0.3317597417198761</c:v>
                </c:pt>
                <c:pt idx="12">
                  <c:v>0.23587882619477227</c:v>
                </c:pt>
              </c:numCache>
            </c:numRef>
          </c:val>
        </c:ser>
        <c:ser>
          <c:idx val="2"/>
          <c:order val="2"/>
          <c:tx>
            <c:strRef>
              <c:f>Superficie!$E$5</c:f>
              <c:strCache>
                <c:ptCount val="1"/>
                <c:pt idx="0">
                  <c:v>2 à 3 ha</c:v>
                </c:pt>
              </c:strCache>
            </c:strRef>
          </c:tx>
          <c:spPr>
            <a:solidFill>
              <a:srgbClr val="054FBB"/>
            </a:solidFill>
            <a:ln>
              <a:noFill/>
            </a:ln>
            <a:effectLst/>
          </c:spPr>
          <c:cat>
            <c:strRef>
              <c:f>Superficie!$B$8:$B$20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NATIONAL</c:v>
                </c:pt>
              </c:strCache>
            </c:strRef>
          </c:cat>
          <c:val>
            <c:numRef>
              <c:f>Superficie!$E$8:$E$20</c:f>
              <c:numCache>
                <c:formatCode>0.0%</c:formatCode>
                <c:ptCount val="13"/>
                <c:pt idx="0">
                  <c:v>0.17553942450464688</c:v>
                </c:pt>
                <c:pt idx="1">
                  <c:v>0.17044348303794585</c:v>
                </c:pt>
                <c:pt idx="2">
                  <c:v>8.2100020030618948E-2</c:v>
                </c:pt>
                <c:pt idx="3">
                  <c:v>0.12853300427938089</c:v>
                </c:pt>
                <c:pt idx="4">
                  <c:v>0.22057494973588121</c:v>
                </c:pt>
                <c:pt idx="5">
                  <c:v>8.8035431440358206E-2</c:v>
                </c:pt>
                <c:pt idx="6">
                  <c:v>0.21742429462091623</c:v>
                </c:pt>
                <c:pt idx="7">
                  <c:v>0</c:v>
                </c:pt>
                <c:pt idx="8">
                  <c:v>8.0345234929581844E-2</c:v>
                </c:pt>
                <c:pt idx="9">
                  <c:v>0.14941377276275544</c:v>
                </c:pt>
                <c:pt idx="10">
                  <c:v>0.25628622431935039</c:v>
                </c:pt>
                <c:pt idx="11">
                  <c:v>0.18099205557965087</c:v>
                </c:pt>
                <c:pt idx="12">
                  <c:v>0.15301015294921388</c:v>
                </c:pt>
              </c:numCache>
            </c:numRef>
          </c:val>
        </c:ser>
        <c:ser>
          <c:idx val="3"/>
          <c:order val="3"/>
          <c:tx>
            <c:strRef>
              <c:f>Superficie!$F$5</c:f>
              <c:strCache>
                <c:ptCount val="1"/>
                <c:pt idx="0">
                  <c:v>3 à 4 ha</c:v>
                </c:pt>
              </c:strCache>
            </c:strRef>
          </c:tx>
          <c:spPr>
            <a:solidFill>
              <a:srgbClr val="2B94B9"/>
            </a:solidFill>
            <a:ln>
              <a:noFill/>
            </a:ln>
            <a:effectLst/>
          </c:spPr>
          <c:cat>
            <c:strRef>
              <c:f>Superficie!$B$8:$B$20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NATIONAL</c:v>
                </c:pt>
              </c:strCache>
            </c:strRef>
          </c:cat>
          <c:val>
            <c:numRef>
              <c:f>Superficie!$F$8:$F$20</c:f>
              <c:numCache>
                <c:formatCode>0.0%</c:formatCode>
                <c:ptCount val="13"/>
                <c:pt idx="0">
                  <c:v>0.15392886928446023</c:v>
                </c:pt>
                <c:pt idx="1">
                  <c:v>0.17834284555653215</c:v>
                </c:pt>
                <c:pt idx="2">
                  <c:v>3.3271816310723713E-2</c:v>
                </c:pt>
                <c:pt idx="3">
                  <c:v>0.16424864355459987</c:v>
                </c:pt>
                <c:pt idx="4">
                  <c:v>0.13131732514310521</c:v>
                </c:pt>
                <c:pt idx="5">
                  <c:v>2.3307608023374716E-2</c:v>
                </c:pt>
                <c:pt idx="6">
                  <c:v>0.17035906678457002</c:v>
                </c:pt>
                <c:pt idx="7">
                  <c:v>0</c:v>
                </c:pt>
                <c:pt idx="8">
                  <c:v>2.6220624991123036E-2</c:v>
                </c:pt>
                <c:pt idx="9">
                  <c:v>8.8769080381953538E-2</c:v>
                </c:pt>
                <c:pt idx="10">
                  <c:v>8.9431943177030418E-2</c:v>
                </c:pt>
                <c:pt idx="11">
                  <c:v>0.14770909564488474</c:v>
                </c:pt>
                <c:pt idx="12">
                  <c:v>0.11024671006847267</c:v>
                </c:pt>
              </c:numCache>
            </c:numRef>
          </c:val>
        </c:ser>
        <c:ser>
          <c:idx val="4"/>
          <c:order val="4"/>
          <c:tx>
            <c:strRef>
              <c:f>Superficie!$G$5</c:f>
              <c:strCache>
                <c:ptCount val="1"/>
                <c:pt idx="0">
                  <c:v>4 à 5 ha</c:v>
                </c:pt>
              </c:strCache>
            </c:strRef>
          </c:tx>
          <c:spPr>
            <a:solidFill>
              <a:srgbClr val="81B2DF"/>
            </a:solidFill>
            <a:ln>
              <a:noFill/>
            </a:ln>
            <a:effectLst/>
          </c:spPr>
          <c:cat>
            <c:strRef>
              <c:f>Superficie!$B$8:$B$20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NATIONAL</c:v>
                </c:pt>
              </c:strCache>
            </c:strRef>
          </c:cat>
          <c:val>
            <c:numRef>
              <c:f>Superficie!$G$8:$G$20</c:f>
              <c:numCache>
                <c:formatCode>0.0%</c:formatCode>
                <c:ptCount val="13"/>
                <c:pt idx="0">
                  <c:v>0.18680556077168808</c:v>
                </c:pt>
                <c:pt idx="1">
                  <c:v>0.1209958966048239</c:v>
                </c:pt>
                <c:pt idx="2">
                  <c:v>4.1446972168221272E-3</c:v>
                </c:pt>
                <c:pt idx="3">
                  <c:v>0.17485249660210964</c:v>
                </c:pt>
                <c:pt idx="4">
                  <c:v>7.7285064505084738E-2</c:v>
                </c:pt>
                <c:pt idx="5">
                  <c:v>2.1852835669561369E-2</c:v>
                </c:pt>
                <c:pt idx="6">
                  <c:v>9.0303914155893616E-2</c:v>
                </c:pt>
                <c:pt idx="7">
                  <c:v>0</c:v>
                </c:pt>
                <c:pt idx="8">
                  <c:v>7.5855018941487591E-3</c:v>
                </c:pt>
                <c:pt idx="9">
                  <c:v>4.5452703608433793E-2</c:v>
                </c:pt>
                <c:pt idx="10">
                  <c:v>7.2464801222664105E-2</c:v>
                </c:pt>
                <c:pt idx="11">
                  <c:v>4.7383463604300124E-2</c:v>
                </c:pt>
                <c:pt idx="12">
                  <c:v>8.4803592009445511E-2</c:v>
                </c:pt>
              </c:numCache>
            </c:numRef>
          </c:val>
        </c:ser>
        <c:ser>
          <c:idx val="5"/>
          <c:order val="5"/>
          <c:tx>
            <c:strRef>
              <c:f>Superficie!$H$5</c:f>
              <c:strCache>
                <c:ptCount val="1"/>
                <c:pt idx="0">
                  <c:v>5 ha et plus</c:v>
                </c:pt>
              </c:strCache>
            </c:strRef>
          </c:tx>
          <c:spPr>
            <a:solidFill>
              <a:srgbClr val="B5DEF1"/>
            </a:solidFill>
            <a:ln>
              <a:noFill/>
            </a:ln>
            <a:effectLst/>
          </c:spPr>
          <c:cat>
            <c:strRef>
              <c:f>Superficie!$B$8:$B$20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NATIONAL</c:v>
                </c:pt>
              </c:strCache>
            </c:strRef>
          </c:cat>
          <c:val>
            <c:numRef>
              <c:f>Superficie!$H$8:$H$20</c:f>
              <c:numCache>
                <c:formatCode>0.0%</c:formatCode>
                <c:ptCount val="13"/>
                <c:pt idx="0">
                  <c:v>0.36048228392372456</c:v>
                </c:pt>
                <c:pt idx="1">
                  <c:v>0.3317029254489634</c:v>
                </c:pt>
                <c:pt idx="2">
                  <c:v>6.7288380262095302E-3</c:v>
                </c:pt>
                <c:pt idx="3">
                  <c:v>0.41125438958798349</c:v>
                </c:pt>
                <c:pt idx="4">
                  <c:v>0.23927646533980929</c:v>
                </c:pt>
                <c:pt idx="5">
                  <c:v>3.634240392092019E-2</c:v>
                </c:pt>
                <c:pt idx="6">
                  <c:v>0.164594423412702</c:v>
                </c:pt>
                <c:pt idx="7">
                  <c:v>0</c:v>
                </c:pt>
                <c:pt idx="8">
                  <c:v>9.9240487089185276E-3</c:v>
                </c:pt>
                <c:pt idx="9">
                  <c:v>7.5258186849978037E-2</c:v>
                </c:pt>
                <c:pt idx="10">
                  <c:v>0.11734692735343051</c:v>
                </c:pt>
                <c:pt idx="11">
                  <c:v>0.12141311231810425</c:v>
                </c:pt>
                <c:pt idx="12">
                  <c:v>0.19212670646183092</c:v>
                </c:pt>
              </c:numCache>
            </c:numRef>
          </c:val>
        </c:ser>
        <c:dLbls/>
        <c:overlap val="100"/>
        <c:axId val="106590592"/>
        <c:axId val="106592128"/>
      </c:barChart>
      <c:catAx>
        <c:axId val="10659059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6592128"/>
        <c:crosses val="autoZero"/>
        <c:auto val="1"/>
        <c:lblAlgn val="ctr"/>
        <c:lblOffset val="100"/>
      </c:catAx>
      <c:valAx>
        <c:axId val="106592128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65905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1"/>
</c:chartSpace>
</file>

<file path=ppt/charts/chart6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sz="1800" u="sng"/>
              <a:t>Principales cultures</a:t>
            </a:r>
            <a:r>
              <a:rPr lang="fr-FR" sz="1800" u="sng" baseline="0"/>
              <a:t> vivrières</a:t>
            </a:r>
            <a:endParaRPr lang="fr-FR" sz="1800" u="sng"/>
          </a:p>
        </c:rich>
      </c:tx>
      <c:layout>
        <c:manualLayout>
          <c:xMode val="edge"/>
          <c:yMode val="edge"/>
          <c:x val="2.3885602592101794E-2"/>
          <c:y val="2.5164638733662634E-2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6.7823444679847231E-2"/>
          <c:y val="0.27376882173414185"/>
          <c:w val="0.35720124058089142"/>
          <c:h val="0.82149102148465269"/>
        </c:manualLayout>
      </c:layout>
      <c:pieChart>
        <c:varyColors val="1"/>
        <c:ser>
          <c:idx val="0"/>
          <c:order val="0"/>
          <c:explosion val="4"/>
          <c:dPt>
            <c:idx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spPr>
              <a:solidFill>
                <a:srgbClr val="F60A9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spPr>
              <a:solidFill>
                <a:srgbClr val="CC66FF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7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8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9"/>
            <c:spPr>
              <a:solidFill>
                <a:schemeClr val="tx1">
                  <a:lumMod val="95000"/>
                  <a:lumOff val="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0"/>
            <c:spPr>
              <a:solidFill>
                <a:schemeClr val="accent5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1"/>
            <c:spPr>
              <a:solidFill>
                <a:schemeClr val="accent6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2"/>
            <c:spPr>
              <a:solidFill>
                <a:schemeClr val="accent4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3"/>
            <c:spPr>
              <a:solidFill>
                <a:schemeClr val="accent2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4"/>
            <c:spPr>
              <a:solidFill>
                <a:schemeClr val="accent3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1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4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Percent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'c.vivrieres'!$G$9:$G$23</c:f>
              <c:strCache>
                <c:ptCount val="15"/>
                <c:pt idx="0">
                  <c:v>Mais</c:v>
                </c:pt>
                <c:pt idx="1">
                  <c:v>Manioc</c:v>
                </c:pt>
                <c:pt idx="2">
                  <c:v>Haricot / Niébé</c:v>
                </c:pt>
                <c:pt idx="3">
                  <c:v>Arachides</c:v>
                </c:pt>
                <c:pt idx="4">
                  <c:v>Sorgho/rouge/blanc</c:v>
                </c:pt>
                <c:pt idx="5">
                  <c:v>Igname</c:v>
                </c:pt>
                <c:pt idx="6">
                  <c:v>Soja</c:v>
                </c:pt>
                <c:pt idx="7">
                  <c:v>Mil (millet)</c:v>
                </c:pt>
                <c:pt idx="8">
                  <c:v>Cultures maraîchères</c:v>
                </c:pt>
                <c:pt idx="9">
                  <c:v>Riz</c:v>
                </c:pt>
                <c:pt idx="10">
                  <c:v>Gombo</c:v>
                </c:pt>
                <c:pt idx="11">
                  <c:v>Patate douce</c:v>
                </c:pt>
                <c:pt idx="12">
                  <c:v>Voandzou/pois de terre</c:v>
                </c:pt>
                <c:pt idx="13">
                  <c:v>Sésame</c:v>
                </c:pt>
                <c:pt idx="14">
                  <c:v>Autres tubercules</c:v>
                </c:pt>
              </c:strCache>
            </c:strRef>
          </c:cat>
          <c:val>
            <c:numRef>
              <c:f>'c.vivrieres'!$I$9:$I$23</c:f>
              <c:numCache>
                <c:formatCode>0.0%</c:formatCode>
                <c:ptCount val="15"/>
                <c:pt idx="0">
                  <c:v>0.34738944078321132</c:v>
                </c:pt>
                <c:pt idx="1">
                  <c:v>0.13333730358668264</c:v>
                </c:pt>
                <c:pt idx="2">
                  <c:v>0.12528948509798232</c:v>
                </c:pt>
                <c:pt idx="3">
                  <c:v>7.3036471055723529E-2</c:v>
                </c:pt>
                <c:pt idx="4">
                  <c:v>6.8853621957692845E-2</c:v>
                </c:pt>
                <c:pt idx="5">
                  <c:v>5.599729555032712E-2</c:v>
                </c:pt>
                <c:pt idx="6">
                  <c:v>5.2178164021578537E-2</c:v>
                </c:pt>
                <c:pt idx="7">
                  <c:v>5.1328869149104492E-2</c:v>
                </c:pt>
                <c:pt idx="8">
                  <c:v>3.8769102377660604E-2</c:v>
                </c:pt>
                <c:pt idx="9">
                  <c:v>2.5417377898739473E-2</c:v>
                </c:pt>
                <c:pt idx="10">
                  <c:v>9.4158257227692464E-3</c:v>
                </c:pt>
                <c:pt idx="11">
                  <c:v>7.2069611474433002E-3</c:v>
                </c:pt>
                <c:pt idx="12">
                  <c:v>5.0674165759207078E-3</c:v>
                </c:pt>
                <c:pt idx="13">
                  <c:v>3.3078786758837901E-3</c:v>
                </c:pt>
                <c:pt idx="14">
                  <c:v>3.4047863992801488E-3</c:v>
                </c:pt>
              </c:numCache>
            </c:numRef>
          </c:val>
        </c:ser>
        <c:dLbls>
          <c:showPercent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0853143914500798"/>
          <c:y val="6.4490218534801871E-2"/>
          <c:w val="0.48798558960905919"/>
          <c:h val="0.90310929678332974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zero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1"/>
</c:chartSpace>
</file>

<file path=ppt/charts/chart6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u="sng"/>
              <a:t>Principales cultures vivrières</a:t>
            </a:r>
          </a:p>
        </c:rich>
      </c:tx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7.1996143732543927E-2"/>
          <c:y val="0.11294418860485177"/>
          <c:w val="0.90535331121135498"/>
          <c:h val="0.56800921310263175"/>
        </c:manualLayout>
      </c:layout>
      <c:barChart>
        <c:barDir val="col"/>
        <c:grouping val="percentStacked"/>
        <c:ser>
          <c:idx val="0"/>
          <c:order val="0"/>
          <c:tx>
            <c:strRef>
              <c:f>'c.vivrieres'!$D$63</c:f>
              <c:strCache>
                <c:ptCount val="1"/>
                <c:pt idx="0">
                  <c:v>Sorgho/rouge/blanc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</c:spPr>
          <c:cat>
            <c:strRef>
              <c:f>'c.vivrieres'!$C$64:$C$75</c:f>
              <c:strCache>
                <c:ptCount val="12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</c:strCache>
            </c:strRef>
          </c:cat>
          <c:val>
            <c:numRef>
              <c:f>'c.vivrieres'!$D$64:$D$75</c:f>
              <c:numCache>
                <c:formatCode>0.0%</c:formatCode>
                <c:ptCount val="12"/>
                <c:pt idx="0">
                  <c:v>0.20828361909642548</c:v>
                </c:pt>
                <c:pt idx="1">
                  <c:v>0.18152677453593491</c:v>
                </c:pt>
                <c:pt idx="2">
                  <c:v>0</c:v>
                </c:pt>
                <c:pt idx="3">
                  <c:v>0.10618504723181128</c:v>
                </c:pt>
                <c:pt idx="4">
                  <c:v>4.6279976135866789E-3</c:v>
                </c:pt>
                <c:pt idx="5">
                  <c:v>0</c:v>
                </c:pt>
                <c:pt idx="6">
                  <c:v>9.6393586225399189E-2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7.3989635570357506E-3</c:v>
                </c:pt>
              </c:numCache>
            </c:numRef>
          </c:val>
        </c:ser>
        <c:ser>
          <c:idx val="1"/>
          <c:order val="1"/>
          <c:tx>
            <c:strRef>
              <c:f>'c.vivrieres'!$E$63</c:f>
              <c:strCache>
                <c:ptCount val="1"/>
                <c:pt idx="0">
                  <c:v>Mais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'c.vivrieres'!$C$64:$C$75</c:f>
              <c:strCache>
                <c:ptCount val="12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</c:strCache>
            </c:strRef>
          </c:cat>
          <c:val>
            <c:numRef>
              <c:f>'c.vivrieres'!$E$64:$E$75</c:f>
              <c:numCache>
                <c:formatCode>0.0%</c:formatCode>
                <c:ptCount val="12"/>
                <c:pt idx="0">
                  <c:v>0.23902145271406036</c:v>
                </c:pt>
                <c:pt idx="1">
                  <c:v>0.24350662020039071</c:v>
                </c:pt>
                <c:pt idx="2">
                  <c:v>0.29528766713104981</c:v>
                </c:pt>
                <c:pt idx="3">
                  <c:v>0.24794248058496413</c:v>
                </c:pt>
                <c:pt idx="4">
                  <c:v>0.25015555774318821</c:v>
                </c:pt>
                <c:pt idx="5">
                  <c:v>0.25444583360232226</c:v>
                </c:pt>
                <c:pt idx="6">
                  <c:v>0.23485636645736302</c:v>
                </c:pt>
                <c:pt idx="7">
                  <c:v>0.25</c:v>
                </c:pt>
                <c:pt idx="8">
                  <c:v>0.25000000000000006</c:v>
                </c:pt>
                <c:pt idx="9">
                  <c:v>0.24599676561481221</c:v>
                </c:pt>
                <c:pt idx="10">
                  <c:v>0.25000000000000022</c:v>
                </c:pt>
                <c:pt idx="11">
                  <c:v>0.24398800327988035</c:v>
                </c:pt>
              </c:numCache>
            </c:numRef>
          </c:val>
        </c:ser>
        <c:ser>
          <c:idx val="2"/>
          <c:order val="2"/>
          <c:tx>
            <c:strRef>
              <c:f>'c.vivrieres'!$F$63</c:f>
              <c:strCache>
                <c:ptCount val="1"/>
                <c:pt idx="0">
                  <c:v>Mil (millet)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'c.vivrieres'!$C$64:$C$75</c:f>
              <c:strCache>
                <c:ptCount val="12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</c:strCache>
            </c:strRef>
          </c:cat>
          <c:val>
            <c:numRef>
              <c:f>'c.vivrieres'!$F$64:$F$75</c:f>
              <c:numCache>
                <c:formatCode>0.0%</c:formatCode>
                <c:ptCount val="12"/>
                <c:pt idx="0">
                  <c:v>6.4441660489944361E-2</c:v>
                </c:pt>
                <c:pt idx="1">
                  <c:v>7.3194191905853426E-2</c:v>
                </c:pt>
                <c:pt idx="2">
                  <c:v>0</c:v>
                </c:pt>
                <c:pt idx="3">
                  <c:v>0.14060138135102268</c:v>
                </c:pt>
                <c:pt idx="4">
                  <c:v>4.0356127663990791E-2</c:v>
                </c:pt>
                <c:pt idx="5">
                  <c:v>0</c:v>
                </c:pt>
                <c:pt idx="6">
                  <c:v>0.10736324422957851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1.9783580572754214E-2</c:v>
                </c:pt>
              </c:numCache>
            </c:numRef>
          </c:val>
        </c:ser>
        <c:ser>
          <c:idx val="3"/>
          <c:order val="3"/>
          <c:tx>
            <c:strRef>
              <c:f>'c.vivrieres'!$G$63</c:f>
              <c:strCache>
                <c:ptCount val="1"/>
                <c:pt idx="0">
                  <c:v>Manioc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cat>
            <c:strRef>
              <c:f>'c.vivrieres'!$C$64:$C$75</c:f>
              <c:strCache>
                <c:ptCount val="12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</c:strCache>
            </c:strRef>
          </c:cat>
          <c:val>
            <c:numRef>
              <c:f>'c.vivrieres'!$G$64:$G$75</c:f>
              <c:numCache>
                <c:formatCode>0.0%</c:formatCode>
                <c:ptCount val="12"/>
                <c:pt idx="0">
                  <c:v>4.9610736386021939E-2</c:v>
                </c:pt>
                <c:pt idx="1">
                  <c:v>2.3076004598886771E-2</c:v>
                </c:pt>
                <c:pt idx="2">
                  <c:v>0.26970272387178967</c:v>
                </c:pt>
                <c:pt idx="3">
                  <c:v>7.5551941666627695E-2</c:v>
                </c:pt>
                <c:pt idx="4">
                  <c:v>0.15681868018087067</c:v>
                </c:pt>
                <c:pt idx="5">
                  <c:v>0.18789352353637986</c:v>
                </c:pt>
                <c:pt idx="6">
                  <c:v>0.11005005028854274</c:v>
                </c:pt>
                <c:pt idx="7">
                  <c:v>0.25</c:v>
                </c:pt>
                <c:pt idx="8">
                  <c:v>0.25000000000000006</c:v>
                </c:pt>
                <c:pt idx="9">
                  <c:v>0.1877144239139503</c:v>
                </c:pt>
                <c:pt idx="10">
                  <c:v>0.20331341368010206</c:v>
                </c:pt>
                <c:pt idx="11">
                  <c:v>0.14849004563815074</c:v>
                </c:pt>
              </c:numCache>
            </c:numRef>
          </c:val>
        </c:ser>
        <c:ser>
          <c:idx val="4"/>
          <c:order val="4"/>
          <c:tx>
            <c:strRef>
              <c:f>'c.vivrieres'!$H$63</c:f>
              <c:strCache>
                <c:ptCount val="1"/>
                <c:pt idx="0">
                  <c:v>Haricot / Niébé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cat>
            <c:strRef>
              <c:f>'c.vivrieres'!$C$64:$C$75</c:f>
              <c:strCache>
                <c:ptCount val="12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</c:strCache>
            </c:strRef>
          </c:cat>
          <c:val>
            <c:numRef>
              <c:f>'c.vivrieres'!$H$64:$H$75</c:f>
              <c:numCache>
                <c:formatCode>0.0%</c:formatCode>
                <c:ptCount val="12"/>
                <c:pt idx="0">
                  <c:v>0.11916601904687547</c:v>
                </c:pt>
                <c:pt idx="1">
                  <c:v>0.17410027261951386</c:v>
                </c:pt>
                <c:pt idx="2">
                  <c:v>0.17937615578892205</c:v>
                </c:pt>
                <c:pt idx="3">
                  <c:v>0.10614030690654837</c:v>
                </c:pt>
                <c:pt idx="4">
                  <c:v>0.10643220030571938</c:v>
                </c:pt>
                <c:pt idx="5">
                  <c:v>0.22985361246864258</c:v>
                </c:pt>
                <c:pt idx="6">
                  <c:v>7.4247088609312811E-2</c:v>
                </c:pt>
                <c:pt idx="7">
                  <c:v>0.25</c:v>
                </c:pt>
                <c:pt idx="8">
                  <c:v>0.17291041935718082</c:v>
                </c:pt>
                <c:pt idx="9">
                  <c:v>0.17476890702075135</c:v>
                </c:pt>
                <c:pt idx="10">
                  <c:v>0.17321690286747965</c:v>
                </c:pt>
                <c:pt idx="11">
                  <c:v>0.2153244466505822</c:v>
                </c:pt>
              </c:numCache>
            </c:numRef>
          </c:val>
        </c:ser>
        <c:ser>
          <c:idx val="5"/>
          <c:order val="5"/>
          <c:tx>
            <c:strRef>
              <c:f>'c.vivrieres'!$I$63</c:f>
              <c:strCache>
                <c:ptCount val="1"/>
                <c:pt idx="0">
                  <c:v>Igname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cat>
            <c:strRef>
              <c:f>'c.vivrieres'!$C$64:$C$75</c:f>
              <c:strCache>
                <c:ptCount val="12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</c:strCache>
            </c:strRef>
          </c:cat>
          <c:val>
            <c:numRef>
              <c:f>'c.vivrieres'!$I$64:$I$75</c:f>
              <c:numCache>
                <c:formatCode>0.0%</c:formatCode>
                <c:ptCount val="12"/>
                <c:pt idx="0">
                  <c:v>6.1335002135014562E-2</c:v>
                </c:pt>
                <c:pt idx="1">
                  <c:v>7.1180544189359873E-2</c:v>
                </c:pt>
                <c:pt idx="2">
                  <c:v>0</c:v>
                </c:pt>
                <c:pt idx="3">
                  <c:v>0.16187044244226911</c:v>
                </c:pt>
                <c:pt idx="4">
                  <c:v>9.6988303336585466E-2</c:v>
                </c:pt>
                <c:pt idx="5">
                  <c:v>7.7974309289815158E-4</c:v>
                </c:pt>
                <c:pt idx="6">
                  <c:v>0.17902833383379263</c:v>
                </c:pt>
                <c:pt idx="7">
                  <c:v>0</c:v>
                </c:pt>
                <c:pt idx="8">
                  <c:v>2.4447945015609589E-2</c:v>
                </c:pt>
                <c:pt idx="9">
                  <c:v>0</c:v>
                </c:pt>
                <c:pt idx="10">
                  <c:v>4.2255164830031056E-2</c:v>
                </c:pt>
                <c:pt idx="11">
                  <c:v>1.8508115921476512E-2</c:v>
                </c:pt>
              </c:numCache>
            </c:numRef>
          </c:val>
        </c:ser>
        <c:ser>
          <c:idx val="6"/>
          <c:order val="6"/>
          <c:tx>
            <c:strRef>
              <c:f>'c.vivrieres'!$J$63</c:f>
              <c:strCache>
                <c:ptCount val="1"/>
                <c:pt idx="0">
                  <c:v>Cultures maraîchères 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cat>
            <c:strRef>
              <c:f>'c.vivrieres'!$C$64:$C$75</c:f>
              <c:strCache>
                <c:ptCount val="12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</c:strCache>
            </c:strRef>
          </c:cat>
          <c:val>
            <c:numRef>
              <c:f>'c.vivrieres'!$J$64:$J$75</c:f>
              <c:numCache>
                <c:formatCode>0.0%</c:formatCode>
                <c:ptCount val="12"/>
                <c:pt idx="0">
                  <c:v>3.9304310239461175E-2</c:v>
                </c:pt>
                <c:pt idx="1">
                  <c:v>4.4726364834531381E-3</c:v>
                </c:pt>
                <c:pt idx="2">
                  <c:v>7.9230160253439111E-2</c:v>
                </c:pt>
                <c:pt idx="3">
                  <c:v>0</c:v>
                </c:pt>
                <c:pt idx="4">
                  <c:v>1.2177692385832405E-2</c:v>
                </c:pt>
                <c:pt idx="5">
                  <c:v>0.12702403729394102</c:v>
                </c:pt>
                <c:pt idx="6">
                  <c:v>1.3673764821259371E-2</c:v>
                </c:pt>
                <c:pt idx="7">
                  <c:v>0</c:v>
                </c:pt>
                <c:pt idx="8">
                  <c:v>0.19738619538027283</c:v>
                </c:pt>
                <c:pt idx="9">
                  <c:v>0.13046934123811185</c:v>
                </c:pt>
                <c:pt idx="10">
                  <c:v>0.10542085120103971</c:v>
                </c:pt>
                <c:pt idx="11">
                  <c:v>1.3370707269820255E-2</c:v>
                </c:pt>
              </c:numCache>
            </c:numRef>
          </c:val>
        </c:ser>
        <c:ser>
          <c:idx val="7"/>
          <c:order val="7"/>
          <c:tx>
            <c:strRef>
              <c:f>'c.vivrieres'!$K$63</c:f>
              <c:strCache>
                <c:ptCount val="1"/>
                <c:pt idx="0">
                  <c:v>Riz</c:v>
                </c:pt>
              </c:strCache>
            </c:strRef>
          </c:tx>
          <c:spPr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  <a:effectLst/>
          </c:spPr>
          <c:cat>
            <c:strRef>
              <c:f>'c.vivrieres'!$C$64:$C$75</c:f>
              <c:strCache>
                <c:ptCount val="12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</c:strCache>
            </c:strRef>
          </c:cat>
          <c:val>
            <c:numRef>
              <c:f>'c.vivrieres'!$K$64:$K$75</c:f>
              <c:numCache>
                <c:formatCode>0.0%</c:formatCode>
                <c:ptCount val="12"/>
                <c:pt idx="0">
                  <c:v>9.3465188028962143E-2</c:v>
                </c:pt>
                <c:pt idx="1">
                  <c:v>0.14372313304100387</c:v>
                </c:pt>
                <c:pt idx="2">
                  <c:v>0</c:v>
                </c:pt>
                <c:pt idx="3">
                  <c:v>1.3660842594455849E-2</c:v>
                </c:pt>
                <c:pt idx="4">
                  <c:v>2.2603568930780259E-2</c:v>
                </c:pt>
                <c:pt idx="5">
                  <c:v>6.3909247217656181E-4</c:v>
                </c:pt>
                <c:pt idx="6">
                  <c:v>2.9765895663298712E-2</c:v>
                </c:pt>
                <c:pt idx="7">
                  <c:v>0</c:v>
                </c:pt>
                <c:pt idx="8">
                  <c:v>0</c:v>
                </c:pt>
                <c:pt idx="9">
                  <c:v>3.3513819458758573E-3</c:v>
                </c:pt>
                <c:pt idx="10">
                  <c:v>0</c:v>
                </c:pt>
                <c:pt idx="11">
                  <c:v>8.8362127701179967E-3</c:v>
                </c:pt>
              </c:numCache>
            </c:numRef>
          </c:val>
        </c:ser>
        <c:ser>
          <c:idx val="8"/>
          <c:order val="8"/>
          <c:tx>
            <c:strRef>
              <c:f>'c.vivrieres'!$L$63</c:f>
              <c:strCache>
                <c:ptCount val="1"/>
                <c:pt idx="0">
                  <c:v>Autre tubercule/ racine</c:v>
                </c:pt>
              </c:strCache>
            </c:strRef>
          </c:tx>
          <c:spPr>
            <a:solidFill>
              <a:schemeClr val="accent3">
                <a:lumMod val="60000"/>
              </a:schemeClr>
            </a:solidFill>
            <a:ln>
              <a:noFill/>
            </a:ln>
            <a:effectLst/>
          </c:spPr>
          <c:cat>
            <c:strRef>
              <c:f>'c.vivrieres'!$C$64:$C$75</c:f>
              <c:strCache>
                <c:ptCount val="12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</c:strCache>
            </c:strRef>
          </c:cat>
          <c:val>
            <c:numRef>
              <c:f>'c.vivrieres'!$L$64:$L$75</c:f>
              <c:numCache>
                <c:formatCode>0.0%</c:formatCode>
                <c:ptCount val="12"/>
                <c:pt idx="0">
                  <c:v>0</c:v>
                </c:pt>
                <c:pt idx="1">
                  <c:v>0</c:v>
                </c:pt>
                <c:pt idx="2">
                  <c:v>7.3802930181971135E-3</c:v>
                </c:pt>
                <c:pt idx="3">
                  <c:v>0</c:v>
                </c:pt>
                <c:pt idx="4">
                  <c:v>0</c:v>
                </c:pt>
                <c:pt idx="5">
                  <c:v>1.9172774165296857E-3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1.4656461650241058E-2</c:v>
                </c:pt>
                <c:pt idx="11">
                  <c:v>0</c:v>
                </c:pt>
              </c:numCache>
            </c:numRef>
          </c:val>
        </c:ser>
        <c:ser>
          <c:idx val="9"/>
          <c:order val="9"/>
          <c:tx>
            <c:strRef>
              <c:f>'c.vivrieres'!$M$63</c:f>
              <c:strCache>
                <c:ptCount val="1"/>
                <c:pt idx="0">
                  <c:v>Voandzou/pois de terre)</c:v>
                </c:pt>
              </c:strCache>
            </c:strRef>
          </c:tx>
          <c:spPr>
            <a:solidFill>
              <a:schemeClr val="accent4">
                <a:lumMod val="60000"/>
              </a:schemeClr>
            </a:solidFill>
            <a:ln>
              <a:noFill/>
            </a:ln>
            <a:effectLst/>
          </c:spPr>
          <c:cat>
            <c:strRef>
              <c:f>'c.vivrieres'!$C$64:$C$75</c:f>
              <c:strCache>
                <c:ptCount val="12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</c:strCache>
            </c:strRef>
          </c:cat>
          <c:val>
            <c:numRef>
              <c:f>'c.vivrieres'!$M$64:$M$75</c:f>
              <c:numCache>
                <c:formatCode>0.0%</c:formatCode>
                <c:ptCount val="12"/>
                <c:pt idx="0">
                  <c:v>0</c:v>
                </c:pt>
                <c:pt idx="1">
                  <c:v>2.0836881555002792E-2</c:v>
                </c:pt>
                <c:pt idx="2">
                  <c:v>0</c:v>
                </c:pt>
                <c:pt idx="3">
                  <c:v>8.3171568963340649E-4</c:v>
                </c:pt>
                <c:pt idx="4">
                  <c:v>9.3213605960788329E-3</c:v>
                </c:pt>
                <c:pt idx="5">
                  <c:v>1.0742703727716995E-2</c:v>
                </c:pt>
                <c:pt idx="6">
                  <c:v>1.25325350647306E-2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1.0106879588198173E-2</c:v>
                </c:pt>
              </c:numCache>
            </c:numRef>
          </c:val>
        </c:ser>
        <c:ser>
          <c:idx val="10"/>
          <c:order val="10"/>
          <c:tx>
            <c:strRef>
              <c:f>'c.vivrieres'!$N$63</c:f>
              <c:strCache>
                <c:ptCount val="1"/>
                <c:pt idx="0">
                  <c:v>Sésame</c:v>
                </c:pt>
              </c:strCache>
            </c:strRef>
          </c:tx>
          <c:spPr>
            <a:solidFill>
              <a:schemeClr val="accent5">
                <a:lumMod val="60000"/>
              </a:schemeClr>
            </a:solidFill>
            <a:ln>
              <a:noFill/>
            </a:ln>
            <a:effectLst/>
          </c:spPr>
          <c:cat>
            <c:strRef>
              <c:f>'c.vivrieres'!$C$64:$C$75</c:f>
              <c:strCache>
                <c:ptCount val="12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</c:strCache>
            </c:strRef>
          </c:cat>
          <c:val>
            <c:numRef>
              <c:f>'c.vivrieres'!$N$64:$N$75</c:f>
              <c:numCache>
                <c:formatCode>0.0%</c:formatCode>
                <c:ptCount val="12"/>
                <c:pt idx="0">
                  <c:v>0</c:v>
                </c:pt>
                <c:pt idx="1">
                  <c:v>4.5075413442714918E-3</c:v>
                </c:pt>
                <c:pt idx="2">
                  <c:v>0</c:v>
                </c:pt>
                <c:pt idx="3">
                  <c:v>3.0185665627287359E-3</c:v>
                </c:pt>
                <c:pt idx="4">
                  <c:v>1.306941186895135E-2</c:v>
                </c:pt>
                <c:pt idx="5">
                  <c:v>0</c:v>
                </c:pt>
                <c:pt idx="6">
                  <c:v>5.081578003220651E-3</c:v>
                </c:pt>
                <c:pt idx="7">
                  <c:v>0</c:v>
                </c:pt>
                <c:pt idx="8">
                  <c:v>0</c:v>
                </c:pt>
                <c:pt idx="9">
                  <c:v>3.5613401562425793E-3</c:v>
                </c:pt>
                <c:pt idx="10">
                  <c:v>7.3089921882311133E-3</c:v>
                </c:pt>
                <c:pt idx="11">
                  <c:v>1.8945071125680141E-2</c:v>
                </c:pt>
              </c:numCache>
            </c:numRef>
          </c:val>
        </c:ser>
        <c:ser>
          <c:idx val="11"/>
          <c:order val="11"/>
          <c:tx>
            <c:strRef>
              <c:f>'c.vivrieres'!$O$63</c:f>
              <c:strCache>
                <c:ptCount val="1"/>
                <c:pt idx="0">
                  <c:v>Patate douce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</c:spPr>
          <c:cat>
            <c:strRef>
              <c:f>'c.vivrieres'!$C$64:$C$75</c:f>
              <c:strCache>
                <c:ptCount val="12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</c:strCache>
            </c:strRef>
          </c:cat>
          <c:val>
            <c:numRef>
              <c:f>'c.vivrieres'!$O$64:$O$75</c:f>
              <c:numCache>
                <c:formatCode>0.0%</c:formatCode>
                <c:ptCount val="12"/>
                <c:pt idx="0">
                  <c:v>4.1088947395376456E-3</c:v>
                </c:pt>
                <c:pt idx="1">
                  <c:v>0</c:v>
                </c:pt>
                <c:pt idx="2">
                  <c:v>1.9616984952456961E-2</c:v>
                </c:pt>
                <c:pt idx="3">
                  <c:v>3.7665485668754201E-4</c:v>
                </c:pt>
                <c:pt idx="4">
                  <c:v>1.2567248449429822E-3</c:v>
                </c:pt>
                <c:pt idx="5">
                  <c:v>6.7506762881106861E-3</c:v>
                </c:pt>
                <c:pt idx="6">
                  <c:v>2.8268466431898851E-3</c:v>
                </c:pt>
                <c:pt idx="7">
                  <c:v>0</c:v>
                </c:pt>
                <c:pt idx="8">
                  <c:v>0</c:v>
                </c:pt>
                <c:pt idx="9">
                  <c:v>8.8259978579586354E-2</c:v>
                </c:pt>
                <c:pt idx="10">
                  <c:v>3.7625547246877028E-2</c:v>
                </c:pt>
                <c:pt idx="11">
                  <c:v>1.9115678821415703E-2</c:v>
                </c:pt>
              </c:numCache>
            </c:numRef>
          </c:val>
        </c:ser>
        <c:ser>
          <c:idx val="12"/>
          <c:order val="12"/>
          <c:tx>
            <c:strRef>
              <c:f>'c.vivrieres'!$P$63</c:f>
              <c:strCache>
                <c:ptCount val="1"/>
                <c:pt idx="0">
                  <c:v>Pomme de terre</c:v>
                </c:pt>
              </c:strCache>
            </c:strRef>
          </c:tx>
          <c:spPr>
            <a:solidFill>
              <a:schemeClr val="accent1">
                <a:lumMod val="80000"/>
                <a:lumOff val="20000"/>
              </a:schemeClr>
            </a:solidFill>
            <a:ln>
              <a:noFill/>
            </a:ln>
            <a:effectLst/>
          </c:spPr>
          <c:cat>
            <c:strRef>
              <c:f>'c.vivrieres'!$C$64:$C$75</c:f>
              <c:strCache>
                <c:ptCount val="12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</c:strCache>
            </c:strRef>
          </c:cat>
          <c:val>
            <c:numRef>
              <c:f>'c.vivrieres'!$P$64:$P$75</c:f>
              <c:numCache>
                <c:formatCode>0.0%</c:formatCode>
                <c:ptCount val="12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8.032493541784768E-3</c:v>
                </c:pt>
                <c:pt idx="11">
                  <c:v>0</c:v>
                </c:pt>
              </c:numCache>
            </c:numRef>
          </c:val>
        </c:ser>
        <c:ser>
          <c:idx val="13"/>
          <c:order val="13"/>
          <c:tx>
            <c:strRef>
              <c:f>'c.vivrieres'!$Q$63</c:f>
              <c:strCache>
                <c:ptCount val="1"/>
                <c:pt idx="0">
                  <c:v>Arachides</c:v>
                </c:pt>
              </c:strCache>
            </c:strRef>
          </c:tx>
          <c:spPr>
            <a:solidFill>
              <a:srgbClr val="CC66FF"/>
            </a:solidFill>
            <a:ln>
              <a:noFill/>
            </a:ln>
            <a:effectLst/>
          </c:spPr>
          <c:cat>
            <c:strRef>
              <c:f>'c.vivrieres'!$C$64:$C$75</c:f>
              <c:strCache>
                <c:ptCount val="12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</c:strCache>
            </c:strRef>
          </c:cat>
          <c:val>
            <c:numRef>
              <c:f>'c.vivrieres'!$Q$64:$Q$75</c:f>
              <c:numCache>
                <c:formatCode>0.0%</c:formatCode>
                <c:ptCount val="12"/>
                <c:pt idx="0">
                  <c:v>4.2209137838994493E-2</c:v>
                </c:pt>
                <c:pt idx="1">
                  <c:v>3.0168575744350612E-2</c:v>
                </c:pt>
                <c:pt idx="2">
                  <c:v>0.12291000503552922</c:v>
                </c:pt>
                <c:pt idx="3">
                  <c:v>2.6796198325426554E-2</c:v>
                </c:pt>
                <c:pt idx="4">
                  <c:v>0.14965764128544118</c:v>
                </c:pt>
                <c:pt idx="5">
                  <c:v>0.11706588755334107</c:v>
                </c:pt>
                <c:pt idx="6">
                  <c:v>6.0086625968801322E-2</c:v>
                </c:pt>
                <c:pt idx="7">
                  <c:v>0.25</c:v>
                </c:pt>
                <c:pt idx="8">
                  <c:v>3.2470315425418388E-2</c:v>
                </c:pt>
                <c:pt idx="9">
                  <c:v>9.9171405901553156E-2</c:v>
                </c:pt>
                <c:pt idx="10">
                  <c:v>8.7903485359090705E-2</c:v>
                </c:pt>
                <c:pt idx="11">
                  <c:v>0.20604527460816313</c:v>
                </c:pt>
              </c:numCache>
            </c:numRef>
          </c:val>
        </c:ser>
        <c:ser>
          <c:idx val="14"/>
          <c:order val="14"/>
          <c:tx>
            <c:strRef>
              <c:f>'c.vivrieres'!$R$63</c:f>
              <c:strCache>
                <c:ptCount val="1"/>
                <c:pt idx="0">
                  <c:v>Banane Plantin</c:v>
                </c:pt>
              </c:strCache>
            </c:strRef>
          </c:tx>
          <c:spPr>
            <a:solidFill>
              <a:schemeClr val="accent3">
                <a:lumMod val="80000"/>
                <a:lumOff val="20000"/>
              </a:schemeClr>
            </a:solidFill>
            <a:ln>
              <a:noFill/>
            </a:ln>
            <a:effectLst/>
          </c:spPr>
          <c:cat>
            <c:strRef>
              <c:f>'c.vivrieres'!$C$64:$C$75</c:f>
              <c:strCache>
                <c:ptCount val="12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</c:strCache>
            </c:strRef>
          </c:cat>
          <c:val>
            <c:numRef>
              <c:f>'c.vivrieres'!$R$64:$R$75</c:f>
              <c:numCache>
                <c:formatCode>0.0%</c:formatCode>
                <c:ptCount val="12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1.0209459004421957E-3</c:v>
                </c:pt>
                <c:pt idx="7">
                  <c:v>0</c:v>
                </c:pt>
                <c:pt idx="8">
                  <c:v>1.3831460698877323E-2</c:v>
                </c:pt>
                <c:pt idx="9">
                  <c:v>2.5144215839017518E-3</c:v>
                </c:pt>
                <c:pt idx="10">
                  <c:v>4.016246770892384E-3</c:v>
                </c:pt>
                <c:pt idx="11">
                  <c:v>0</c:v>
                </c:pt>
              </c:numCache>
            </c:numRef>
          </c:val>
        </c:ser>
        <c:ser>
          <c:idx val="15"/>
          <c:order val="15"/>
          <c:tx>
            <c:strRef>
              <c:f>'c.vivrieres'!$S$63</c:f>
              <c:strCache>
                <c:ptCount val="1"/>
                <c:pt idx="0">
                  <c:v>Gombo</c:v>
                </c:pt>
              </c:strCache>
            </c:strRef>
          </c:tx>
          <c:spPr>
            <a:solidFill>
              <a:srgbClr val="FFFF66"/>
            </a:solidFill>
            <a:ln>
              <a:noFill/>
            </a:ln>
            <a:effectLst/>
          </c:spPr>
          <c:cat>
            <c:strRef>
              <c:f>'c.vivrieres'!$C$64:$C$75</c:f>
              <c:strCache>
                <c:ptCount val="12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</c:strCache>
            </c:strRef>
          </c:cat>
          <c:val>
            <c:numRef>
              <c:f>'c.vivrieres'!$S$64:$S$75</c:f>
              <c:numCache>
                <c:formatCode>0.0%</c:formatCode>
                <c:ptCount val="12"/>
                <c:pt idx="0">
                  <c:v>7.6612560515646241E-3</c:v>
                </c:pt>
                <c:pt idx="1">
                  <c:v>5.0467953883757723E-3</c:v>
                </c:pt>
                <c:pt idx="2">
                  <c:v>1.0024635069191047E-2</c:v>
                </c:pt>
                <c:pt idx="3">
                  <c:v>3.7665485668754201E-4</c:v>
                </c:pt>
                <c:pt idx="4">
                  <c:v>4.1979174166897008E-3</c:v>
                </c:pt>
                <c:pt idx="5">
                  <c:v>3.0966683648861786E-2</c:v>
                </c:pt>
                <c:pt idx="6">
                  <c:v>8.4167014732661558E-3</c:v>
                </c:pt>
                <c:pt idx="7">
                  <c:v>0</c:v>
                </c:pt>
                <c:pt idx="8">
                  <c:v>5.895366412264115E-2</c:v>
                </c:pt>
                <c:pt idx="9">
                  <c:v>6.2411363967093514E-2</c:v>
                </c:pt>
                <c:pt idx="10">
                  <c:v>1.1101172021049228E-2</c:v>
                </c:pt>
                <c:pt idx="11">
                  <c:v>0</c:v>
                </c:pt>
              </c:numCache>
            </c:numRef>
          </c:val>
        </c:ser>
        <c:ser>
          <c:idx val="16"/>
          <c:order val="16"/>
          <c:tx>
            <c:strRef>
              <c:f>'c.vivrieres'!$T$63</c:f>
              <c:strCache>
                <c:ptCount val="1"/>
                <c:pt idx="0">
                  <c:v>Soja</c:v>
                </c:pt>
              </c:strCache>
            </c:strRef>
          </c:tx>
          <c:spPr>
            <a:solidFill>
              <a:srgbClr val="F60A96"/>
            </a:solidFill>
            <a:ln>
              <a:noFill/>
            </a:ln>
            <a:effectLst/>
          </c:spPr>
          <c:cat>
            <c:strRef>
              <c:f>'c.vivrieres'!$C$64:$C$75</c:f>
              <c:strCache>
                <c:ptCount val="12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</c:strCache>
            </c:strRef>
          </c:cat>
          <c:val>
            <c:numRef>
              <c:f>'c.vivrieres'!$T$64:$T$75</c:f>
              <c:numCache>
                <c:formatCode>0.0%</c:formatCode>
                <c:ptCount val="12"/>
                <c:pt idx="0">
                  <c:v>7.1392723233137848E-2</c:v>
                </c:pt>
                <c:pt idx="1">
                  <c:v>2.46600283936027E-2</c:v>
                </c:pt>
                <c:pt idx="2">
                  <c:v>0</c:v>
                </c:pt>
                <c:pt idx="3">
                  <c:v>0.11664776693113729</c:v>
                </c:pt>
                <c:pt idx="4">
                  <c:v>0.13233681582734219</c:v>
                </c:pt>
                <c:pt idx="5">
                  <c:v>3.1281836426902757E-2</c:v>
                </c:pt>
                <c:pt idx="6">
                  <c:v>6.4656436817802254E-2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2.2335317193455363E-2</c:v>
                </c:pt>
                <c:pt idx="11">
                  <c:v>6.8496958640981556E-2</c:v>
                </c:pt>
              </c:numCache>
            </c:numRef>
          </c:val>
        </c:ser>
        <c:ser>
          <c:idx val="17"/>
          <c:order val="17"/>
          <c:tx>
            <c:strRef>
              <c:f>'c.vivrieres'!$U$63</c:f>
              <c:strCache>
                <c:ptCount val="1"/>
                <c:pt idx="0">
                  <c:v>Taro</c:v>
                </c:pt>
              </c:strCache>
            </c:strRef>
          </c:tx>
          <c:spPr>
            <a:solidFill>
              <a:schemeClr val="accent6">
                <a:lumMod val="80000"/>
                <a:lumOff val="20000"/>
              </a:schemeClr>
            </a:solidFill>
            <a:ln>
              <a:noFill/>
            </a:ln>
            <a:effectLst/>
          </c:spPr>
          <c:cat>
            <c:strRef>
              <c:f>'c.vivrieres'!$C$64:$C$75</c:f>
              <c:strCache>
                <c:ptCount val="12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</c:strCache>
            </c:strRef>
          </c:cat>
          <c:val>
            <c:numRef>
              <c:f>'c.vivrieres'!$U$64:$U$75</c:f>
              <c:numCache>
                <c:formatCode>0.0%</c:formatCode>
                <c:ptCount val="12"/>
                <c:pt idx="0">
                  <c:v>0</c:v>
                </c:pt>
                <c:pt idx="1">
                  <c:v>0</c:v>
                </c:pt>
                <c:pt idx="2">
                  <c:v>1.6471374879425141E-2</c:v>
                </c:pt>
                <c:pt idx="3">
                  <c:v>0</c:v>
                </c:pt>
                <c:pt idx="4">
                  <c:v>0</c:v>
                </c:pt>
                <c:pt idx="5">
                  <c:v>6.3909247217656181E-4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1.7806700781212896E-3</c:v>
                </c:pt>
                <c:pt idx="10">
                  <c:v>3.2813951449725917E-2</c:v>
                </c:pt>
                <c:pt idx="11">
                  <c:v>1.5900615557433984E-3</c:v>
                </c:pt>
              </c:numCache>
            </c:numRef>
          </c:val>
        </c:ser>
        <c:dLbls/>
        <c:overlap val="100"/>
        <c:axId val="107035648"/>
        <c:axId val="107057920"/>
      </c:barChart>
      <c:catAx>
        <c:axId val="10703564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7057920"/>
        <c:crosses val="autoZero"/>
        <c:auto val="1"/>
        <c:lblAlgn val="ctr"/>
        <c:lblOffset val="100"/>
      </c:catAx>
      <c:valAx>
        <c:axId val="10705792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70356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3933506207018788E-2"/>
          <c:y val="0.85168266241800483"/>
          <c:w val="0.97558344868845992"/>
          <c:h val="0.13099596311956591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1"/>
</c:chartSpace>
</file>

<file path=ppt/charts/chart6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u="sng"/>
              <a:t>Principales cultures irriguées saison 2016/2017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'c.irriguées'!$C$43</c:f>
              <c:strCache>
                <c:ptCount val="1"/>
                <c:pt idx="0">
                  <c:v>Riz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strRef>
              <c:f>'c.irriguées'!$D$42:$N$42</c:f>
              <c:strCache>
                <c:ptCount val="11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</c:strCache>
            </c:strRef>
          </c:cat>
          <c:val>
            <c:numRef>
              <c:f>'c.irriguées'!$D$43:$N$43</c:f>
              <c:numCache>
                <c:formatCode>0.0%</c:formatCode>
                <c:ptCount val="11"/>
                <c:pt idx="0">
                  <c:v>0.38673851499543688</c:v>
                </c:pt>
                <c:pt idx="1">
                  <c:v>0.90615922887871991</c:v>
                </c:pt>
                <c:pt idx="2">
                  <c:v>0</c:v>
                </c:pt>
                <c:pt idx="3">
                  <c:v>0.33143148146437645</c:v>
                </c:pt>
                <c:pt idx="4">
                  <c:v>0.55091539910747289</c:v>
                </c:pt>
                <c:pt idx="5">
                  <c:v>1.9770463947974902E-2</c:v>
                </c:pt>
                <c:pt idx="6">
                  <c:v>0.12338024676049388</c:v>
                </c:pt>
                <c:pt idx="7">
                  <c:v>0</c:v>
                </c:pt>
                <c:pt idx="8">
                  <c:v>1.5878591921949892E-2</c:v>
                </c:pt>
                <c:pt idx="9">
                  <c:v>0</c:v>
                </c:pt>
                <c:pt idx="10">
                  <c:v>0.46322254472933777</c:v>
                </c:pt>
              </c:numCache>
            </c:numRef>
          </c:val>
        </c:ser>
        <c:ser>
          <c:idx val="1"/>
          <c:order val="1"/>
          <c:tx>
            <c:strRef>
              <c:f>'c.irriguées'!$C$44</c:f>
              <c:strCache>
                <c:ptCount val="1"/>
                <c:pt idx="0">
                  <c:v>Cultures maraîchères 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'c.irriguées'!$D$42:$N$42</c:f>
              <c:strCache>
                <c:ptCount val="11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</c:strCache>
            </c:strRef>
          </c:cat>
          <c:val>
            <c:numRef>
              <c:f>'c.irriguées'!$D$44:$N$44</c:f>
              <c:numCache>
                <c:formatCode>0.0%</c:formatCode>
                <c:ptCount val="11"/>
                <c:pt idx="0">
                  <c:v>9.6895333860433808E-2</c:v>
                </c:pt>
                <c:pt idx="1">
                  <c:v>0</c:v>
                </c:pt>
                <c:pt idx="2">
                  <c:v>0.57603146390922322</c:v>
                </c:pt>
                <c:pt idx="3">
                  <c:v>0.15613901234518374</c:v>
                </c:pt>
                <c:pt idx="4">
                  <c:v>0</c:v>
                </c:pt>
                <c:pt idx="5">
                  <c:v>0.54105987758436502</c:v>
                </c:pt>
                <c:pt idx="6">
                  <c:v>0</c:v>
                </c:pt>
                <c:pt idx="7">
                  <c:v>0.80582769130663423</c:v>
                </c:pt>
                <c:pt idx="8">
                  <c:v>0.18298740756579959</c:v>
                </c:pt>
                <c:pt idx="9">
                  <c:v>0.51813380200049208</c:v>
                </c:pt>
                <c:pt idx="10">
                  <c:v>0</c:v>
                </c:pt>
              </c:numCache>
            </c:numRef>
          </c:val>
        </c:ser>
        <c:ser>
          <c:idx val="2"/>
          <c:order val="2"/>
          <c:tx>
            <c:strRef>
              <c:f>'c.irriguées'!$C$45</c:f>
              <c:strCache>
                <c:ptCount val="1"/>
                <c:pt idx="0">
                  <c:v>Mais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'c.irriguées'!$D$42:$N$42</c:f>
              <c:strCache>
                <c:ptCount val="11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</c:strCache>
            </c:strRef>
          </c:cat>
          <c:val>
            <c:numRef>
              <c:f>'c.irriguées'!$D$45:$N$45</c:f>
              <c:numCache>
                <c:formatCode>0.0%</c:formatCode>
                <c:ptCount val="11"/>
                <c:pt idx="0">
                  <c:v>0.16402659743222162</c:v>
                </c:pt>
                <c:pt idx="1">
                  <c:v>4.7718093505017295E-2</c:v>
                </c:pt>
                <c:pt idx="2">
                  <c:v>0.23277143882832943</c:v>
                </c:pt>
                <c:pt idx="3">
                  <c:v>0.27998858525981218</c:v>
                </c:pt>
                <c:pt idx="4">
                  <c:v>0.25510885154518093</c:v>
                </c:pt>
                <c:pt idx="5">
                  <c:v>0.10530054757230828</c:v>
                </c:pt>
                <c:pt idx="6">
                  <c:v>0.52597185194370377</c:v>
                </c:pt>
                <c:pt idx="7">
                  <c:v>0.14672316890014847</c:v>
                </c:pt>
                <c:pt idx="8">
                  <c:v>0.15958131742380266</c:v>
                </c:pt>
                <c:pt idx="9">
                  <c:v>0.15531864574976667</c:v>
                </c:pt>
                <c:pt idx="10">
                  <c:v>0.24788023906457404</c:v>
                </c:pt>
              </c:numCache>
            </c:numRef>
          </c:val>
        </c:ser>
        <c:ser>
          <c:idx val="3"/>
          <c:order val="3"/>
          <c:tx>
            <c:strRef>
              <c:f>'c.irriguées'!$C$46</c:f>
              <c:strCache>
                <c:ptCount val="1"/>
                <c:pt idx="0">
                  <c:v>Sorgho/rouge/blanc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cat>
            <c:strRef>
              <c:f>'c.irriguées'!$D$42:$N$42</c:f>
              <c:strCache>
                <c:ptCount val="11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</c:strCache>
            </c:strRef>
          </c:cat>
          <c:val>
            <c:numRef>
              <c:f>'c.irriguées'!$D$46:$N$46</c:f>
              <c:numCache>
                <c:formatCode>0.0%</c:formatCode>
                <c:ptCount val="11"/>
                <c:pt idx="0">
                  <c:v>0.28051949639683627</c:v>
                </c:pt>
                <c:pt idx="1">
                  <c:v>2.3043335920648327E-2</c:v>
                </c:pt>
                <c:pt idx="2">
                  <c:v>3.7181698223962188E-2</c:v>
                </c:pt>
                <c:pt idx="3">
                  <c:v>3.0732702781988076E-2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0.17791777203910975</c:v>
                </c:pt>
                <c:pt idx="9">
                  <c:v>0</c:v>
                </c:pt>
                <c:pt idx="10">
                  <c:v>0</c:v>
                </c:pt>
              </c:numCache>
            </c:numRef>
          </c:val>
        </c:ser>
        <c:ser>
          <c:idx val="4"/>
          <c:order val="4"/>
          <c:tx>
            <c:strRef>
              <c:f>'c.irriguées'!$C$47</c:f>
              <c:strCache>
                <c:ptCount val="1"/>
                <c:pt idx="0">
                  <c:v>Haricot / Niébé</c:v>
                </c:pt>
              </c:strCache>
            </c:strRef>
          </c:tx>
          <c:spPr>
            <a:solidFill>
              <a:srgbClr val="FF6699"/>
            </a:solidFill>
            <a:ln>
              <a:noFill/>
            </a:ln>
            <a:effectLst/>
          </c:spPr>
          <c:cat>
            <c:strRef>
              <c:f>'c.irriguées'!$D$42:$N$42</c:f>
              <c:strCache>
                <c:ptCount val="11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</c:strCache>
            </c:strRef>
          </c:cat>
          <c:val>
            <c:numRef>
              <c:f>'c.irriguées'!$D$47:$N$47</c:f>
              <c:numCache>
                <c:formatCode>0.0%</c:formatCode>
                <c:ptCount val="11"/>
                <c:pt idx="0">
                  <c:v>3.316861313751393E-2</c:v>
                </c:pt>
                <c:pt idx="1">
                  <c:v>0</c:v>
                </c:pt>
                <c:pt idx="2">
                  <c:v>0.10514449408876814</c:v>
                </c:pt>
                <c:pt idx="3">
                  <c:v>0</c:v>
                </c:pt>
                <c:pt idx="4">
                  <c:v>0</c:v>
                </c:pt>
                <c:pt idx="5">
                  <c:v>6.3154925493139155E-2</c:v>
                </c:pt>
                <c:pt idx="6">
                  <c:v>0</c:v>
                </c:pt>
                <c:pt idx="7">
                  <c:v>4.7449139793217382E-2</c:v>
                </c:pt>
                <c:pt idx="8">
                  <c:v>3.0227481536657583E-2</c:v>
                </c:pt>
                <c:pt idx="9">
                  <c:v>0.17122890649997483</c:v>
                </c:pt>
                <c:pt idx="10">
                  <c:v>0</c:v>
                </c:pt>
              </c:numCache>
            </c:numRef>
          </c:val>
        </c:ser>
        <c:ser>
          <c:idx val="5"/>
          <c:order val="5"/>
          <c:tx>
            <c:strRef>
              <c:f>'c.irriguées'!$C$48</c:f>
              <c:strCache>
                <c:ptCount val="1"/>
                <c:pt idx="0">
                  <c:v>Gombo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cat>
            <c:strRef>
              <c:f>'c.irriguées'!$D$42:$N$42</c:f>
              <c:strCache>
                <c:ptCount val="11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</c:strCache>
            </c:strRef>
          </c:cat>
          <c:val>
            <c:numRef>
              <c:f>'c.irriguées'!$D$48:$N$48</c:f>
              <c:numCache>
                <c:formatCode>0.0%</c:formatCode>
                <c:ptCount val="1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1.6982359700697804E-2</c:v>
                </c:pt>
                <c:pt idx="4">
                  <c:v>0</c:v>
                </c:pt>
                <c:pt idx="5">
                  <c:v>6.3266060733975171E-2</c:v>
                </c:pt>
                <c:pt idx="6">
                  <c:v>0</c:v>
                </c:pt>
                <c:pt idx="7">
                  <c:v>0</c:v>
                </c:pt>
                <c:pt idx="8">
                  <c:v>0.22153543575367821</c:v>
                </c:pt>
                <c:pt idx="9">
                  <c:v>0</c:v>
                </c:pt>
                <c:pt idx="10">
                  <c:v>0</c:v>
                </c:pt>
              </c:numCache>
            </c:numRef>
          </c:val>
        </c:ser>
        <c:ser>
          <c:idx val="6"/>
          <c:order val="6"/>
          <c:tx>
            <c:strRef>
              <c:f>'c.irriguées'!$C$49</c:f>
              <c:strCache>
                <c:ptCount val="1"/>
                <c:pt idx="0">
                  <c:v>Manioc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cat>
            <c:strRef>
              <c:f>'c.irriguées'!$D$42:$N$42</c:f>
              <c:strCache>
                <c:ptCount val="11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</c:strCache>
            </c:strRef>
          </c:cat>
          <c:val>
            <c:numRef>
              <c:f>'c.irriguées'!$D$49:$N$49</c:f>
              <c:numCache>
                <c:formatCode>0.0%</c:formatCode>
                <c:ptCount val="11"/>
                <c:pt idx="0">
                  <c:v>0</c:v>
                </c:pt>
                <c:pt idx="1">
                  <c:v>0</c:v>
                </c:pt>
                <c:pt idx="2">
                  <c:v>4.8870904949716992E-2</c:v>
                </c:pt>
                <c:pt idx="3">
                  <c:v>1.2690755978880959E-2</c:v>
                </c:pt>
                <c:pt idx="4">
                  <c:v>9.835806948776131E-2</c:v>
                </c:pt>
                <c:pt idx="5">
                  <c:v>4.0579696613332633E-2</c:v>
                </c:pt>
                <c:pt idx="6">
                  <c:v>0.17532395064790124</c:v>
                </c:pt>
                <c:pt idx="7">
                  <c:v>0</c:v>
                </c:pt>
                <c:pt idx="8">
                  <c:v>0.11902540809684828</c:v>
                </c:pt>
                <c:pt idx="9">
                  <c:v>0</c:v>
                </c:pt>
                <c:pt idx="10">
                  <c:v>0</c:v>
                </c:pt>
              </c:numCache>
            </c:numRef>
          </c:val>
        </c:ser>
        <c:ser>
          <c:idx val="7"/>
          <c:order val="7"/>
          <c:tx>
            <c:strRef>
              <c:f>'c.irriguées'!$C$50</c:f>
              <c:strCache>
                <c:ptCount val="1"/>
                <c:pt idx="0">
                  <c:v>Mil (millet)</c:v>
                </c:pt>
              </c:strCache>
            </c:strRef>
          </c:tx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cat>
            <c:strRef>
              <c:f>'c.irriguées'!$D$42:$N$42</c:f>
              <c:strCache>
                <c:ptCount val="11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</c:strCache>
            </c:strRef>
          </c:cat>
          <c:val>
            <c:numRef>
              <c:f>'c.irriguées'!$D$50:$N$50</c:f>
              <c:numCache>
                <c:formatCode>0.0%</c:formatCode>
                <c:ptCount val="11"/>
                <c:pt idx="0">
                  <c:v>2.9035896199016989E-2</c:v>
                </c:pt>
                <c:pt idx="1">
                  <c:v>0</c:v>
                </c:pt>
                <c:pt idx="2">
                  <c:v>0</c:v>
                </c:pt>
                <c:pt idx="3">
                  <c:v>0.10401881963645709</c:v>
                </c:pt>
                <c:pt idx="4">
                  <c:v>5.6429984345230021E-2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</c:numCache>
            </c:numRef>
          </c:val>
        </c:ser>
        <c:ser>
          <c:idx val="8"/>
          <c:order val="8"/>
          <c:tx>
            <c:strRef>
              <c:f>'c.irriguées'!$C$51</c:f>
              <c:strCache>
                <c:ptCount val="1"/>
                <c:pt idx="0">
                  <c:v>Autre tubercule/racine</c:v>
                </c:pt>
              </c:strCache>
            </c:strRef>
          </c:tx>
          <c:spPr>
            <a:solidFill>
              <a:schemeClr val="accent3">
                <a:lumMod val="60000"/>
              </a:schemeClr>
            </a:solidFill>
            <a:ln>
              <a:noFill/>
            </a:ln>
            <a:effectLst/>
          </c:spPr>
          <c:cat>
            <c:strRef>
              <c:f>'c.irriguées'!$D$42:$N$42</c:f>
              <c:strCache>
                <c:ptCount val="11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</c:strCache>
            </c:strRef>
          </c:cat>
          <c:val>
            <c:numRef>
              <c:f>'c.irriguées'!$D$51:$N$51</c:f>
              <c:numCache>
                <c:formatCode>0.0%</c:formatCode>
                <c:ptCount val="1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7.9843612068405484E-2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</c:numCache>
            </c:numRef>
          </c:val>
        </c:ser>
        <c:ser>
          <c:idx val="9"/>
          <c:order val="9"/>
          <c:tx>
            <c:strRef>
              <c:f>'c.irriguées'!$C$52</c:f>
              <c:strCache>
                <c:ptCount val="1"/>
                <c:pt idx="0">
                  <c:v>Autre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>
              <a:noFill/>
            </a:ln>
            <a:effectLst/>
          </c:spPr>
          <c:cat>
            <c:strRef>
              <c:f>'c.irriguées'!$D$42:$N$42</c:f>
              <c:strCache>
                <c:ptCount val="11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</c:strCache>
            </c:strRef>
          </c:cat>
          <c:val>
            <c:numRef>
              <c:f>'c.irriguées'!$D$52:$N$52</c:f>
              <c:numCache>
                <c:formatCode>0.0%</c:formatCode>
                <c:ptCount val="11"/>
                <c:pt idx="0">
                  <c:v>9.6155479785407262E-3</c:v>
                </c:pt>
                <c:pt idx="1">
                  <c:v>2.3079341695614562E-2</c:v>
                </c:pt>
                <c:pt idx="2">
                  <c:v>0</c:v>
                </c:pt>
                <c:pt idx="3">
                  <c:v>6.8016282832603914E-2</c:v>
                </c:pt>
                <c:pt idx="4">
                  <c:v>3.9187695514354928E-2</c:v>
                </c:pt>
                <c:pt idx="5">
                  <c:v>8.7024815986499526E-2</c:v>
                </c:pt>
                <c:pt idx="6">
                  <c:v>0.17532395064790124</c:v>
                </c:pt>
                <c:pt idx="7">
                  <c:v>0</c:v>
                </c:pt>
                <c:pt idx="8">
                  <c:v>9.2846585662154174E-2</c:v>
                </c:pt>
                <c:pt idx="9">
                  <c:v>0.15531864574976667</c:v>
                </c:pt>
                <c:pt idx="10">
                  <c:v>0.2888972162060881</c:v>
                </c:pt>
              </c:numCache>
            </c:numRef>
          </c:val>
        </c:ser>
        <c:dLbls/>
        <c:overlap val="100"/>
        <c:axId val="180022272"/>
        <c:axId val="180171520"/>
      </c:barChart>
      <c:catAx>
        <c:axId val="18002227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80171520"/>
        <c:crosses val="autoZero"/>
        <c:auto val="1"/>
        <c:lblAlgn val="ctr"/>
        <c:lblOffset val="100"/>
      </c:catAx>
      <c:valAx>
        <c:axId val="180171520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800222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 sz="1100"/>
      </a:pPr>
      <a:endParaRPr lang="fr-FR"/>
    </a:p>
  </c:txPr>
  <c:externalData r:id="rId2"/>
</c:chartSpace>
</file>

<file path=ppt/charts/chart6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u="sng"/>
              <a:t>Principale source de semences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bar"/>
        <c:grouping val="stacked"/>
        <c:ser>
          <c:idx val="0"/>
          <c:order val="0"/>
          <c:tx>
            <c:strRef>
              <c:f>'c.vivrieres'!$P$80</c:f>
              <c:strCache>
                <c:ptCount val="1"/>
                <c:pt idx="0">
                  <c:v>Propre stock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'c.vivrieres'!$O$81:$O$99</c:f>
              <c:strCache>
                <c:ptCount val="19"/>
                <c:pt idx="0">
                  <c:v>TOTAL</c:v>
                </c:pt>
                <c:pt idx="1">
                  <c:v>Pomme de terre</c:v>
                </c:pt>
                <c:pt idx="2">
                  <c:v>Banane Plantin</c:v>
                </c:pt>
                <c:pt idx="3">
                  <c:v>Autre tubercule/racine</c:v>
                </c:pt>
                <c:pt idx="4">
                  <c:v>Taro</c:v>
                </c:pt>
                <c:pt idx="5">
                  <c:v>Sésame</c:v>
                </c:pt>
                <c:pt idx="6">
                  <c:v>Voandzou/pois de terre)</c:v>
                </c:pt>
                <c:pt idx="7">
                  <c:v>Patate douce</c:v>
                </c:pt>
                <c:pt idx="8">
                  <c:v>Gombo</c:v>
                </c:pt>
                <c:pt idx="9">
                  <c:v>Riz</c:v>
                </c:pt>
                <c:pt idx="10">
                  <c:v>Cultures maraîchères </c:v>
                </c:pt>
                <c:pt idx="11">
                  <c:v>Mil (millet)</c:v>
                </c:pt>
                <c:pt idx="12">
                  <c:v>Soja</c:v>
                </c:pt>
                <c:pt idx="13">
                  <c:v>Igname</c:v>
                </c:pt>
                <c:pt idx="14">
                  <c:v>Sorgho/rouge/blanc</c:v>
                </c:pt>
                <c:pt idx="15">
                  <c:v>Arachides</c:v>
                </c:pt>
                <c:pt idx="16">
                  <c:v>Haricot / Niébé</c:v>
                </c:pt>
                <c:pt idx="17">
                  <c:v>Manioc</c:v>
                </c:pt>
                <c:pt idx="18">
                  <c:v>Maïs</c:v>
                </c:pt>
              </c:strCache>
            </c:strRef>
          </c:cat>
          <c:val>
            <c:numRef>
              <c:f>'c.vivrieres'!$P$81:$P$99</c:f>
              <c:numCache>
                <c:formatCode>0.0%</c:formatCode>
                <c:ptCount val="19"/>
                <c:pt idx="0">
                  <c:v>0.6653708419494786</c:v>
                </c:pt>
                <c:pt idx="1">
                  <c:v>0.37500000000000006</c:v>
                </c:pt>
                <c:pt idx="2">
                  <c:v>0.30567160458189468</c:v>
                </c:pt>
                <c:pt idx="3">
                  <c:v>0.56913398954538941</c:v>
                </c:pt>
                <c:pt idx="4">
                  <c:v>0.41499570105860667</c:v>
                </c:pt>
                <c:pt idx="5">
                  <c:v>0.6109873131325948</c:v>
                </c:pt>
                <c:pt idx="6">
                  <c:v>0.51327562068113752</c:v>
                </c:pt>
                <c:pt idx="7">
                  <c:v>0.61563059500276296</c:v>
                </c:pt>
                <c:pt idx="8">
                  <c:v>0.61040239039480937</c:v>
                </c:pt>
                <c:pt idx="9">
                  <c:v>0.7732906242533294</c:v>
                </c:pt>
                <c:pt idx="10">
                  <c:v>0.54375664993293349</c:v>
                </c:pt>
                <c:pt idx="11">
                  <c:v>0.71936278881613869</c:v>
                </c:pt>
                <c:pt idx="12">
                  <c:v>0.68627118919946462</c:v>
                </c:pt>
                <c:pt idx="13">
                  <c:v>0.73856390064252664</c:v>
                </c:pt>
                <c:pt idx="14">
                  <c:v>0.80403199598966657</c:v>
                </c:pt>
                <c:pt idx="15">
                  <c:v>0.60248809126914749</c:v>
                </c:pt>
                <c:pt idx="16">
                  <c:v>0.65132753753340911</c:v>
                </c:pt>
                <c:pt idx="17">
                  <c:v>0.59399396453604758</c:v>
                </c:pt>
                <c:pt idx="18">
                  <c:v>0.66507764204635345</c:v>
                </c:pt>
              </c:numCache>
            </c:numRef>
          </c:val>
        </c:ser>
        <c:ser>
          <c:idx val="1"/>
          <c:order val="1"/>
          <c:tx>
            <c:strRef>
              <c:f>'c.vivrieres'!$Q$80</c:f>
              <c:strCache>
                <c:ptCount val="1"/>
                <c:pt idx="0">
                  <c:v>Achat</c:v>
                </c:pt>
              </c:strCache>
            </c:strRef>
          </c:tx>
          <c:spPr>
            <a:solidFill>
              <a:srgbClr val="FF6600"/>
            </a:solidFill>
            <a:ln>
              <a:noFill/>
            </a:ln>
            <a:effectLst/>
          </c:spPr>
          <c:cat>
            <c:strRef>
              <c:f>'c.vivrieres'!$O$81:$O$99</c:f>
              <c:strCache>
                <c:ptCount val="19"/>
                <c:pt idx="0">
                  <c:v>TOTAL</c:v>
                </c:pt>
                <c:pt idx="1">
                  <c:v>Pomme de terre</c:v>
                </c:pt>
                <c:pt idx="2">
                  <c:v>Banane Plantin</c:v>
                </c:pt>
                <c:pt idx="3">
                  <c:v>Autre tubercule/racine</c:v>
                </c:pt>
                <c:pt idx="4">
                  <c:v>Taro</c:v>
                </c:pt>
                <c:pt idx="5">
                  <c:v>Sésame</c:v>
                </c:pt>
                <c:pt idx="6">
                  <c:v>Voandzou/pois de terre)</c:v>
                </c:pt>
                <c:pt idx="7">
                  <c:v>Patate douce</c:v>
                </c:pt>
                <c:pt idx="8">
                  <c:v>Gombo</c:v>
                </c:pt>
                <c:pt idx="9">
                  <c:v>Riz</c:v>
                </c:pt>
                <c:pt idx="10">
                  <c:v>Cultures maraîchères </c:v>
                </c:pt>
                <c:pt idx="11">
                  <c:v>Mil (millet)</c:v>
                </c:pt>
                <c:pt idx="12">
                  <c:v>Soja</c:v>
                </c:pt>
                <c:pt idx="13">
                  <c:v>Igname</c:v>
                </c:pt>
                <c:pt idx="14">
                  <c:v>Sorgho/rouge/blanc</c:v>
                </c:pt>
                <c:pt idx="15">
                  <c:v>Arachides</c:v>
                </c:pt>
                <c:pt idx="16">
                  <c:v>Haricot / Niébé</c:v>
                </c:pt>
                <c:pt idx="17">
                  <c:v>Manioc</c:v>
                </c:pt>
                <c:pt idx="18">
                  <c:v>Maïs</c:v>
                </c:pt>
              </c:strCache>
            </c:strRef>
          </c:cat>
          <c:val>
            <c:numRef>
              <c:f>'c.vivrieres'!$Q$81:$Q$99</c:f>
              <c:numCache>
                <c:formatCode>0.0%</c:formatCode>
                <c:ptCount val="19"/>
                <c:pt idx="0">
                  <c:v>0.2644168048218663</c:v>
                </c:pt>
                <c:pt idx="1">
                  <c:v>0.37500000000000006</c:v>
                </c:pt>
                <c:pt idx="2">
                  <c:v>0.39008240064031136</c:v>
                </c:pt>
                <c:pt idx="3">
                  <c:v>0.43086601045461065</c:v>
                </c:pt>
                <c:pt idx="4">
                  <c:v>0.40153848135142522</c:v>
                </c:pt>
                <c:pt idx="5">
                  <c:v>0.29311532473223278</c:v>
                </c:pt>
                <c:pt idx="6">
                  <c:v>0.44448983210635334</c:v>
                </c:pt>
                <c:pt idx="7">
                  <c:v>0.27558266453809399</c:v>
                </c:pt>
                <c:pt idx="8">
                  <c:v>0.33597273691274671</c:v>
                </c:pt>
                <c:pt idx="9">
                  <c:v>0.1683794766392899</c:v>
                </c:pt>
                <c:pt idx="10">
                  <c:v>0.35394164002395717</c:v>
                </c:pt>
                <c:pt idx="11">
                  <c:v>0.21090238597219568</c:v>
                </c:pt>
                <c:pt idx="12">
                  <c:v>0.25083513698873977</c:v>
                </c:pt>
                <c:pt idx="13">
                  <c:v>0.20201784750654023</c:v>
                </c:pt>
                <c:pt idx="14">
                  <c:v>0.1607526935370506</c:v>
                </c:pt>
                <c:pt idx="15">
                  <c:v>0.32241727643432688</c:v>
                </c:pt>
                <c:pt idx="16">
                  <c:v>0.2839296024944426</c:v>
                </c:pt>
                <c:pt idx="17">
                  <c:v>0.31074898673071438</c:v>
                </c:pt>
                <c:pt idx="18">
                  <c:v>0.26482645248953735</c:v>
                </c:pt>
              </c:numCache>
            </c:numRef>
          </c:val>
        </c:ser>
        <c:ser>
          <c:idx val="2"/>
          <c:order val="2"/>
          <c:tx>
            <c:strRef>
              <c:f>'c.vivrieres'!$R$80</c:f>
              <c:strCache>
                <c:ptCount val="1"/>
                <c:pt idx="0">
                  <c:v>Achat et propre stock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strRef>
              <c:f>'c.vivrieres'!$O$81:$O$99</c:f>
              <c:strCache>
                <c:ptCount val="19"/>
                <c:pt idx="0">
                  <c:v>TOTAL</c:v>
                </c:pt>
                <c:pt idx="1">
                  <c:v>Pomme de terre</c:v>
                </c:pt>
                <c:pt idx="2">
                  <c:v>Banane Plantin</c:v>
                </c:pt>
                <c:pt idx="3">
                  <c:v>Autre tubercule/racine</c:v>
                </c:pt>
                <c:pt idx="4">
                  <c:v>Taro</c:v>
                </c:pt>
                <c:pt idx="5">
                  <c:v>Sésame</c:v>
                </c:pt>
                <c:pt idx="6">
                  <c:v>Voandzou/pois de terre)</c:v>
                </c:pt>
                <c:pt idx="7">
                  <c:v>Patate douce</c:v>
                </c:pt>
                <c:pt idx="8">
                  <c:v>Gombo</c:v>
                </c:pt>
                <c:pt idx="9">
                  <c:v>Riz</c:v>
                </c:pt>
                <c:pt idx="10">
                  <c:v>Cultures maraîchères </c:v>
                </c:pt>
                <c:pt idx="11">
                  <c:v>Mil (millet)</c:v>
                </c:pt>
                <c:pt idx="12">
                  <c:v>Soja</c:v>
                </c:pt>
                <c:pt idx="13">
                  <c:v>Igname</c:v>
                </c:pt>
                <c:pt idx="14">
                  <c:v>Sorgho/rouge/blanc</c:v>
                </c:pt>
                <c:pt idx="15">
                  <c:v>Arachides</c:v>
                </c:pt>
                <c:pt idx="16">
                  <c:v>Haricot / Niébé</c:v>
                </c:pt>
                <c:pt idx="17">
                  <c:v>Manioc</c:v>
                </c:pt>
                <c:pt idx="18">
                  <c:v>Maïs</c:v>
                </c:pt>
              </c:strCache>
            </c:strRef>
          </c:cat>
          <c:val>
            <c:numRef>
              <c:f>'c.vivrieres'!$R$81:$R$99</c:f>
              <c:numCache>
                <c:formatCode>0.0%</c:formatCode>
                <c:ptCount val="19"/>
                <c:pt idx="0">
                  <c:v>5.5002322660218234E-2</c:v>
                </c:pt>
                <c:pt idx="1">
                  <c:v>0</c:v>
                </c:pt>
                <c:pt idx="2">
                  <c:v>0.24551388870665131</c:v>
                </c:pt>
                <c:pt idx="3">
                  <c:v>0</c:v>
                </c:pt>
                <c:pt idx="4">
                  <c:v>4.9566978242818506E-2</c:v>
                </c:pt>
                <c:pt idx="5">
                  <c:v>6.7303456718037377E-2</c:v>
                </c:pt>
                <c:pt idx="6">
                  <c:v>2.0732981547958048E-2</c:v>
                </c:pt>
                <c:pt idx="7">
                  <c:v>6.34753225481718E-2</c:v>
                </c:pt>
                <c:pt idx="8">
                  <c:v>4.7106247079741745E-2</c:v>
                </c:pt>
                <c:pt idx="9">
                  <c:v>4.05024110052562E-2</c:v>
                </c:pt>
                <c:pt idx="10">
                  <c:v>7.6455429041215772E-2</c:v>
                </c:pt>
                <c:pt idx="11">
                  <c:v>6.0142536179648577E-2</c:v>
                </c:pt>
                <c:pt idx="12">
                  <c:v>5.6387851750880048E-2</c:v>
                </c:pt>
                <c:pt idx="13">
                  <c:v>5.2147411114823121E-2</c:v>
                </c:pt>
                <c:pt idx="14">
                  <c:v>2.7127272626429999E-2</c:v>
                </c:pt>
                <c:pt idx="15">
                  <c:v>5.9990808265823307E-2</c:v>
                </c:pt>
                <c:pt idx="16">
                  <c:v>4.8899362420699068E-2</c:v>
                </c:pt>
                <c:pt idx="17">
                  <c:v>7.2741714549398706E-2</c:v>
                </c:pt>
                <c:pt idx="18">
                  <c:v>5.5184012419859665E-2</c:v>
                </c:pt>
              </c:numCache>
            </c:numRef>
          </c:val>
        </c:ser>
        <c:ser>
          <c:idx val="3"/>
          <c:order val="3"/>
          <c:tx>
            <c:strRef>
              <c:f>'c.vivrieres'!$S$80</c:f>
              <c:strCache>
                <c:ptCount val="1"/>
                <c:pt idx="0">
                  <c:v>Gouvernements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cat>
            <c:strRef>
              <c:f>'c.vivrieres'!$O$81:$O$99</c:f>
              <c:strCache>
                <c:ptCount val="19"/>
                <c:pt idx="0">
                  <c:v>TOTAL</c:v>
                </c:pt>
                <c:pt idx="1">
                  <c:v>Pomme de terre</c:v>
                </c:pt>
                <c:pt idx="2">
                  <c:v>Banane Plantin</c:v>
                </c:pt>
                <c:pt idx="3">
                  <c:v>Autre tubercule/racine</c:v>
                </c:pt>
                <c:pt idx="4">
                  <c:v>Taro</c:v>
                </c:pt>
                <c:pt idx="5">
                  <c:v>Sésame</c:v>
                </c:pt>
                <c:pt idx="6">
                  <c:v>Voandzou/pois de terre)</c:v>
                </c:pt>
                <c:pt idx="7">
                  <c:v>Patate douce</c:v>
                </c:pt>
                <c:pt idx="8">
                  <c:v>Gombo</c:v>
                </c:pt>
                <c:pt idx="9">
                  <c:v>Riz</c:v>
                </c:pt>
                <c:pt idx="10">
                  <c:v>Cultures maraîchères </c:v>
                </c:pt>
                <c:pt idx="11">
                  <c:v>Mil (millet)</c:v>
                </c:pt>
                <c:pt idx="12">
                  <c:v>Soja</c:v>
                </c:pt>
                <c:pt idx="13">
                  <c:v>Igname</c:v>
                </c:pt>
                <c:pt idx="14">
                  <c:v>Sorgho/rouge/blanc</c:v>
                </c:pt>
                <c:pt idx="15">
                  <c:v>Arachides</c:v>
                </c:pt>
                <c:pt idx="16">
                  <c:v>Haricot / Niébé</c:v>
                </c:pt>
                <c:pt idx="17">
                  <c:v>Manioc</c:v>
                </c:pt>
                <c:pt idx="18">
                  <c:v>Maïs</c:v>
                </c:pt>
              </c:strCache>
            </c:strRef>
          </c:cat>
          <c:val>
            <c:numRef>
              <c:f>'c.vivrieres'!$S$81:$S$99</c:f>
              <c:numCache>
                <c:formatCode>0.0%</c:formatCode>
                <c:ptCount val="19"/>
                <c:pt idx="0">
                  <c:v>3.7428793918866613E-4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5.5681128217431803E-4</c:v>
                </c:pt>
                <c:pt idx="10">
                  <c:v>0</c:v>
                </c:pt>
                <c:pt idx="11">
                  <c:v>0</c:v>
                </c:pt>
                <c:pt idx="12">
                  <c:v>2.6681757021472681E-4</c:v>
                </c:pt>
                <c:pt idx="13">
                  <c:v>4.8431232256698976E-4</c:v>
                </c:pt>
                <c:pt idx="14">
                  <c:v>5.5007664657395219E-4</c:v>
                </c:pt>
                <c:pt idx="15">
                  <c:v>9.1818572741017611E-4</c:v>
                </c:pt>
                <c:pt idx="16">
                  <c:v>3.6651303004345655E-4</c:v>
                </c:pt>
                <c:pt idx="17">
                  <c:v>2.9049377948176723E-4</c:v>
                </c:pt>
                <c:pt idx="18">
                  <c:v>3.7754651440458293E-4</c:v>
                </c:pt>
              </c:numCache>
            </c:numRef>
          </c:val>
        </c:ser>
        <c:ser>
          <c:idx val="4"/>
          <c:order val="4"/>
          <c:tx>
            <c:strRef>
              <c:f>'c.vivrieres'!$T$80</c:f>
              <c:strCache>
                <c:ptCount val="1"/>
                <c:pt idx="0">
                  <c:v>ONGs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cat>
            <c:strRef>
              <c:f>'c.vivrieres'!$O$81:$O$99</c:f>
              <c:strCache>
                <c:ptCount val="19"/>
                <c:pt idx="0">
                  <c:v>TOTAL</c:v>
                </c:pt>
                <c:pt idx="1">
                  <c:v>Pomme de terre</c:v>
                </c:pt>
                <c:pt idx="2">
                  <c:v>Banane Plantin</c:v>
                </c:pt>
                <c:pt idx="3">
                  <c:v>Autre tubercule/racine</c:v>
                </c:pt>
                <c:pt idx="4">
                  <c:v>Taro</c:v>
                </c:pt>
                <c:pt idx="5">
                  <c:v>Sésame</c:v>
                </c:pt>
                <c:pt idx="6">
                  <c:v>Voandzou/pois de terre)</c:v>
                </c:pt>
                <c:pt idx="7">
                  <c:v>Patate douce</c:v>
                </c:pt>
                <c:pt idx="8">
                  <c:v>Gombo</c:v>
                </c:pt>
                <c:pt idx="9">
                  <c:v>Riz</c:v>
                </c:pt>
                <c:pt idx="10">
                  <c:v>Cultures maraîchères </c:v>
                </c:pt>
                <c:pt idx="11">
                  <c:v>Mil (millet)</c:v>
                </c:pt>
                <c:pt idx="12">
                  <c:v>Soja</c:v>
                </c:pt>
                <c:pt idx="13">
                  <c:v>Igname</c:v>
                </c:pt>
                <c:pt idx="14">
                  <c:v>Sorgho/rouge/blanc</c:v>
                </c:pt>
                <c:pt idx="15">
                  <c:v>Arachides</c:v>
                </c:pt>
                <c:pt idx="16">
                  <c:v>Haricot / Niébé</c:v>
                </c:pt>
                <c:pt idx="17">
                  <c:v>Manioc</c:v>
                </c:pt>
                <c:pt idx="18">
                  <c:v>Maïs</c:v>
                </c:pt>
              </c:strCache>
            </c:strRef>
          </c:cat>
          <c:val>
            <c:numRef>
              <c:f>'c.vivrieres'!$T$81:$T$99</c:f>
              <c:numCache>
                <c:formatCode>0.0%</c:formatCode>
                <c:ptCount val="19"/>
                <c:pt idx="0">
                  <c:v>2.2287070190470898E-4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6.0653064635645879E-4</c:v>
                </c:pt>
                <c:pt idx="10">
                  <c:v>0</c:v>
                </c:pt>
                <c:pt idx="11">
                  <c:v>0</c:v>
                </c:pt>
                <c:pt idx="12">
                  <c:v>5.1354217279486801E-4</c:v>
                </c:pt>
                <c:pt idx="13">
                  <c:v>2.8075828843830252E-4</c:v>
                </c:pt>
                <c:pt idx="14">
                  <c:v>2.960129238870507E-4</c:v>
                </c:pt>
                <c:pt idx="15">
                  <c:v>4.2051600911525283E-4</c:v>
                </c:pt>
                <c:pt idx="16">
                  <c:v>2.2223804522779857E-4</c:v>
                </c:pt>
                <c:pt idx="17">
                  <c:v>0</c:v>
                </c:pt>
                <c:pt idx="18">
                  <c:v>2.2481102877485855E-4</c:v>
                </c:pt>
              </c:numCache>
            </c:numRef>
          </c:val>
        </c:ser>
        <c:ser>
          <c:idx val="5"/>
          <c:order val="5"/>
          <c:tx>
            <c:strRef>
              <c:f>'c.vivrieres'!$U$80</c:f>
              <c:strCache>
                <c:ptCount val="1"/>
                <c:pt idx="0">
                  <c:v>Emprunt</c:v>
                </c:pt>
              </c:strCache>
            </c:strRef>
          </c:tx>
          <c:spPr>
            <a:solidFill>
              <a:srgbClr val="F60A96"/>
            </a:solidFill>
            <a:ln>
              <a:noFill/>
            </a:ln>
            <a:effectLst/>
          </c:spPr>
          <c:cat>
            <c:strRef>
              <c:f>'c.vivrieres'!$O$81:$O$99</c:f>
              <c:strCache>
                <c:ptCount val="19"/>
                <c:pt idx="0">
                  <c:v>TOTAL</c:v>
                </c:pt>
                <c:pt idx="1">
                  <c:v>Pomme de terre</c:v>
                </c:pt>
                <c:pt idx="2">
                  <c:v>Banane Plantin</c:v>
                </c:pt>
                <c:pt idx="3">
                  <c:v>Autre tubercule/racine</c:v>
                </c:pt>
                <c:pt idx="4">
                  <c:v>Taro</c:v>
                </c:pt>
                <c:pt idx="5">
                  <c:v>Sésame</c:v>
                </c:pt>
                <c:pt idx="6">
                  <c:v>Voandzou/pois de terre)</c:v>
                </c:pt>
                <c:pt idx="7">
                  <c:v>Patate douce</c:v>
                </c:pt>
                <c:pt idx="8">
                  <c:v>Gombo</c:v>
                </c:pt>
                <c:pt idx="9">
                  <c:v>Riz</c:v>
                </c:pt>
                <c:pt idx="10">
                  <c:v>Cultures maraîchères </c:v>
                </c:pt>
                <c:pt idx="11">
                  <c:v>Mil (millet)</c:v>
                </c:pt>
                <c:pt idx="12">
                  <c:v>Soja</c:v>
                </c:pt>
                <c:pt idx="13">
                  <c:v>Igname</c:v>
                </c:pt>
                <c:pt idx="14">
                  <c:v>Sorgho/rouge/blanc</c:v>
                </c:pt>
                <c:pt idx="15">
                  <c:v>Arachides</c:v>
                </c:pt>
                <c:pt idx="16">
                  <c:v>Haricot / Niébé</c:v>
                </c:pt>
                <c:pt idx="17">
                  <c:v>Manioc</c:v>
                </c:pt>
                <c:pt idx="18">
                  <c:v>Maïs</c:v>
                </c:pt>
              </c:strCache>
            </c:strRef>
          </c:cat>
          <c:val>
            <c:numRef>
              <c:f>'c.vivrieres'!$U$81:$U$99</c:f>
              <c:numCache>
                <c:formatCode>0.0%</c:formatCode>
                <c:ptCount val="19"/>
                <c:pt idx="0">
                  <c:v>9.1255322822153696E-3</c:v>
                </c:pt>
                <c:pt idx="1">
                  <c:v>0.25</c:v>
                </c:pt>
                <c:pt idx="2">
                  <c:v>5.8732106071142799E-2</c:v>
                </c:pt>
                <c:pt idx="3">
                  <c:v>0</c:v>
                </c:pt>
                <c:pt idx="4">
                  <c:v>0.1338988393471498</c:v>
                </c:pt>
                <c:pt idx="5">
                  <c:v>2.3672730510158634E-2</c:v>
                </c:pt>
                <c:pt idx="6">
                  <c:v>2.1501565664551154E-2</c:v>
                </c:pt>
                <c:pt idx="7">
                  <c:v>3.4099202839615123E-2</c:v>
                </c:pt>
                <c:pt idx="8">
                  <c:v>4.9266921040840312E-3</c:v>
                </c:pt>
                <c:pt idx="9">
                  <c:v>1.2585361584904215E-2</c:v>
                </c:pt>
                <c:pt idx="10">
                  <c:v>1.9740314531931601E-2</c:v>
                </c:pt>
                <c:pt idx="11">
                  <c:v>5.5714969812498613E-3</c:v>
                </c:pt>
                <c:pt idx="12">
                  <c:v>4.2504777295005692E-3</c:v>
                </c:pt>
                <c:pt idx="13">
                  <c:v>3.6093674985375004E-3</c:v>
                </c:pt>
                <c:pt idx="14">
                  <c:v>2.7558455508805476E-3</c:v>
                </c:pt>
                <c:pt idx="15">
                  <c:v>5.7924345203747398E-3</c:v>
                </c:pt>
                <c:pt idx="16">
                  <c:v>9.578188486431858E-3</c:v>
                </c:pt>
                <c:pt idx="17">
                  <c:v>1.2941677951115161E-2</c:v>
                </c:pt>
                <c:pt idx="18">
                  <c:v>8.7027629471626948E-3</c:v>
                </c:pt>
              </c:numCache>
            </c:numRef>
          </c:val>
        </c:ser>
        <c:ser>
          <c:idx val="6"/>
          <c:order val="6"/>
          <c:tx>
            <c:strRef>
              <c:f>'c.vivrieres'!$V$80</c:f>
              <c:strCache>
                <c:ptCount val="1"/>
                <c:pt idx="0">
                  <c:v>Autre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cat>
            <c:strRef>
              <c:f>'c.vivrieres'!$O$81:$O$99</c:f>
              <c:strCache>
                <c:ptCount val="19"/>
                <c:pt idx="0">
                  <c:v>TOTAL</c:v>
                </c:pt>
                <c:pt idx="1">
                  <c:v>Pomme de terre</c:v>
                </c:pt>
                <c:pt idx="2">
                  <c:v>Banane Plantin</c:v>
                </c:pt>
                <c:pt idx="3">
                  <c:v>Autre tubercule/racine</c:v>
                </c:pt>
                <c:pt idx="4">
                  <c:v>Taro</c:v>
                </c:pt>
                <c:pt idx="5">
                  <c:v>Sésame</c:v>
                </c:pt>
                <c:pt idx="6">
                  <c:v>Voandzou/pois de terre)</c:v>
                </c:pt>
                <c:pt idx="7">
                  <c:v>Patate douce</c:v>
                </c:pt>
                <c:pt idx="8">
                  <c:v>Gombo</c:v>
                </c:pt>
                <c:pt idx="9">
                  <c:v>Riz</c:v>
                </c:pt>
                <c:pt idx="10">
                  <c:v>Cultures maraîchères </c:v>
                </c:pt>
                <c:pt idx="11">
                  <c:v>Mil (millet)</c:v>
                </c:pt>
                <c:pt idx="12">
                  <c:v>Soja</c:v>
                </c:pt>
                <c:pt idx="13">
                  <c:v>Igname</c:v>
                </c:pt>
                <c:pt idx="14">
                  <c:v>Sorgho/rouge/blanc</c:v>
                </c:pt>
                <c:pt idx="15">
                  <c:v>Arachides</c:v>
                </c:pt>
                <c:pt idx="16">
                  <c:v>Haricot / Niébé</c:v>
                </c:pt>
                <c:pt idx="17">
                  <c:v>Manioc</c:v>
                </c:pt>
                <c:pt idx="18">
                  <c:v>Maïs</c:v>
                </c:pt>
              </c:strCache>
            </c:strRef>
          </c:cat>
          <c:val>
            <c:numRef>
              <c:f>'c.vivrieres'!$V$81:$V$99</c:f>
              <c:numCache>
                <c:formatCode>0.0%</c:formatCode>
                <c:ptCount val="19"/>
                <c:pt idx="0">
                  <c:v>5.4873396451284558E-3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4.92117490697649E-3</c:v>
                </c:pt>
                <c:pt idx="6">
                  <c:v>0</c:v>
                </c:pt>
                <c:pt idx="7">
                  <c:v>1.1212215071356149E-2</c:v>
                </c:pt>
                <c:pt idx="8">
                  <c:v>1.5919335086184466E-3</c:v>
                </c:pt>
                <c:pt idx="9">
                  <c:v>4.0787845886896216E-3</c:v>
                </c:pt>
                <c:pt idx="10">
                  <c:v>6.1059664699617986E-3</c:v>
                </c:pt>
                <c:pt idx="11">
                  <c:v>4.0207920507670802E-3</c:v>
                </c:pt>
                <c:pt idx="12">
                  <c:v>1.4749845884052422E-3</c:v>
                </c:pt>
                <c:pt idx="13">
                  <c:v>2.896402626567015E-3</c:v>
                </c:pt>
                <c:pt idx="14">
                  <c:v>4.4861027255111586E-3</c:v>
                </c:pt>
                <c:pt idx="15">
                  <c:v>7.972687773802372E-3</c:v>
                </c:pt>
                <c:pt idx="16">
                  <c:v>5.6765579897462698E-3</c:v>
                </c:pt>
                <c:pt idx="17">
                  <c:v>9.2831624532424498E-3</c:v>
                </c:pt>
                <c:pt idx="18">
                  <c:v>5.6067725539076085E-3</c:v>
                </c:pt>
              </c:numCache>
            </c:numRef>
          </c:val>
        </c:ser>
        <c:dLbls/>
        <c:overlap val="100"/>
        <c:axId val="107250048"/>
        <c:axId val="107251584"/>
      </c:barChart>
      <c:catAx>
        <c:axId val="107250048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7251584"/>
        <c:crosses val="autoZero"/>
        <c:auto val="1"/>
        <c:lblAlgn val="ctr"/>
        <c:lblOffset val="100"/>
      </c:catAx>
      <c:valAx>
        <c:axId val="107251584"/>
        <c:scaling>
          <c:orientation val="minMax"/>
          <c:max val="1"/>
        </c:scaling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7250048"/>
        <c:crosses val="autoZero"/>
        <c:crossBetween val="between"/>
        <c:majorUnit val="0.1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8.7438346068810402E-2"/>
          <c:y val="0.93065831790217712"/>
          <c:w val="0.9"/>
          <c:h val="5.470753013540626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1"/>
</c:chartSpace>
</file>

<file path=ppt/charts/chart6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u="sng"/>
              <a:t>Raisons de la vente occasionnelle des récoltes</a:t>
            </a:r>
          </a:p>
        </c:rich>
      </c:tx>
      <c:spPr>
        <a:noFill/>
        <a:ln>
          <a:noFill/>
        </a:ln>
        <a:effectLst/>
      </c:spPr>
    </c:title>
    <c:plotArea>
      <c:layout/>
      <c:pieChart>
        <c:varyColors val="1"/>
        <c:ser>
          <c:idx val="0"/>
          <c:order val="0"/>
          <c:dPt>
            <c:idx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spPr>
              <a:solidFill>
                <a:srgbClr val="F60A9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spPr>
              <a:solidFill>
                <a:srgbClr val="00B05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spPr>
              <a:solidFill>
                <a:schemeClr val="bg1">
                  <a:lumMod val="6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7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Percent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'c.vivrieres'!$F$226:$M$226</c:f>
              <c:strCache>
                <c:ptCount val="8"/>
                <c:pt idx="0">
                  <c:v>Achat aliments de base</c:v>
                </c:pt>
                <c:pt idx="1">
                  <c:v>Remboursement dettes</c:v>
                </c:pt>
                <c:pt idx="2">
                  <c:v>Contribution aux cérémonies</c:v>
                </c:pt>
                <c:pt idx="3">
                  <c:v>Soins médicaux</c:v>
                </c:pt>
                <c:pt idx="4">
                  <c:v>Frais scolaires</c:v>
                </c:pt>
                <c:pt idx="5">
                  <c:v>Voyage d'un membre</c:v>
                </c:pt>
                <c:pt idx="6">
                  <c:v>Surplus récolte</c:v>
                </c:pt>
                <c:pt idx="7">
                  <c:v>Autre</c:v>
                </c:pt>
              </c:strCache>
            </c:strRef>
          </c:cat>
          <c:val>
            <c:numRef>
              <c:f>'c.vivrieres'!$F$240:$M$240</c:f>
              <c:numCache>
                <c:formatCode>0.0%</c:formatCode>
                <c:ptCount val="8"/>
                <c:pt idx="0">
                  <c:v>0.70264025070653902</c:v>
                </c:pt>
                <c:pt idx="1">
                  <c:v>0.25119400297365208</c:v>
                </c:pt>
                <c:pt idx="2">
                  <c:v>9.6357340704166808E-2</c:v>
                </c:pt>
                <c:pt idx="3">
                  <c:v>0.2373322971423184</c:v>
                </c:pt>
                <c:pt idx="4">
                  <c:v>0.11901550566527953</c:v>
                </c:pt>
                <c:pt idx="5">
                  <c:v>7.4503192045326256E-3</c:v>
                </c:pt>
                <c:pt idx="6">
                  <c:v>0.10758066912718302</c:v>
                </c:pt>
                <c:pt idx="7">
                  <c:v>4.0298224067778249E-2</c:v>
                </c:pt>
              </c:numCache>
            </c:numRef>
          </c:val>
        </c:ser>
        <c:dLbls>
          <c:showPercent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8998885144025137"/>
          <c:y val="0.15661619009910907"/>
          <c:w val="0.39575984420070098"/>
          <c:h val="0.79471323273770211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zero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1"/>
</c:chartSpace>
</file>

<file path=ppt/charts/chart6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400" u="sng"/>
              <a:t>Part des récoltes vendues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inEnd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'c.vivrieres'!$B$227:$B$240</c:f>
              <c:strCache>
                <c:ptCount val="14"/>
                <c:pt idx="0">
                  <c:v>Mais</c:v>
                </c:pt>
                <c:pt idx="1">
                  <c:v>Haricot / Niébé</c:v>
                </c:pt>
                <c:pt idx="2">
                  <c:v>Igname</c:v>
                </c:pt>
                <c:pt idx="3">
                  <c:v>Arachides</c:v>
                </c:pt>
                <c:pt idx="4">
                  <c:v>Sorgho/rouge/blanc</c:v>
                </c:pt>
                <c:pt idx="5">
                  <c:v>Cultures maraîchères </c:v>
                </c:pt>
                <c:pt idx="6">
                  <c:v>Soja</c:v>
                </c:pt>
                <c:pt idx="7">
                  <c:v>Manioc</c:v>
                </c:pt>
                <c:pt idx="8">
                  <c:v>Riz</c:v>
                </c:pt>
                <c:pt idx="9">
                  <c:v>Mil (millet)</c:v>
                </c:pt>
                <c:pt idx="10">
                  <c:v>Gombo</c:v>
                </c:pt>
                <c:pt idx="11">
                  <c:v>Sésame</c:v>
                </c:pt>
                <c:pt idx="12">
                  <c:v>Autres Rac/Tub</c:v>
                </c:pt>
                <c:pt idx="13">
                  <c:v>TOTAL</c:v>
                </c:pt>
              </c:strCache>
            </c:strRef>
          </c:cat>
          <c:val>
            <c:numRef>
              <c:f>'c.vivrieres'!$D$227:$D$240</c:f>
              <c:numCache>
                <c:formatCode>0.0%</c:formatCode>
                <c:ptCount val="14"/>
                <c:pt idx="0">
                  <c:v>0.51677777270824066</c:v>
                </c:pt>
                <c:pt idx="1">
                  <c:v>0.51916475396992101</c:v>
                </c:pt>
                <c:pt idx="2">
                  <c:v>0.66725225107076114</c:v>
                </c:pt>
                <c:pt idx="3">
                  <c:v>0.8487384874816325</c:v>
                </c:pt>
                <c:pt idx="4">
                  <c:v>0.53912759970670632</c:v>
                </c:pt>
                <c:pt idx="5">
                  <c:v>0.87945428792463987</c:v>
                </c:pt>
                <c:pt idx="6">
                  <c:v>0.95466619252050522</c:v>
                </c:pt>
                <c:pt idx="7">
                  <c:v>0.71394199899554933</c:v>
                </c:pt>
                <c:pt idx="8">
                  <c:v>0.69614221265774701</c:v>
                </c:pt>
                <c:pt idx="9">
                  <c:v>0.42394682670292227</c:v>
                </c:pt>
                <c:pt idx="10">
                  <c:v>1</c:v>
                </c:pt>
                <c:pt idx="11">
                  <c:v>1</c:v>
                </c:pt>
                <c:pt idx="12">
                  <c:v>0.74506526154931507</c:v>
                </c:pt>
                <c:pt idx="13">
                  <c:v>0.55595805563641798</c:v>
                </c:pt>
              </c:numCache>
            </c:numRef>
          </c:val>
        </c:ser>
        <c:dLbls/>
        <c:gapWidth val="75"/>
        <c:overlap val="40"/>
        <c:axId val="107152128"/>
        <c:axId val="107153664"/>
      </c:barChart>
      <c:catAx>
        <c:axId val="10715212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7153664"/>
        <c:crosses val="autoZero"/>
        <c:auto val="1"/>
        <c:lblAlgn val="ctr"/>
        <c:lblOffset val="100"/>
      </c:catAx>
      <c:valAx>
        <c:axId val="107153664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71521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6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26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MAÏS - Gestion des récoltes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PartVENTE!$C$3:$C$4</c:f>
              <c:strCache>
                <c:ptCount val="2"/>
                <c:pt idx="0">
                  <c:v>Vente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PartVENTE!$B$5:$B$15</c:f>
              <c:strCache>
                <c:ptCount val="11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</c:strCache>
            </c:strRef>
          </c:cat>
          <c:val>
            <c:numRef>
              <c:f>PartVENTE!$C$5:$C$15</c:f>
              <c:numCache>
                <c:formatCode>0%</c:formatCode>
                <c:ptCount val="11"/>
                <c:pt idx="0">
                  <c:v>0.39110221915862442</c:v>
                </c:pt>
                <c:pt idx="1">
                  <c:v>0.24659230329891663</c:v>
                </c:pt>
                <c:pt idx="2">
                  <c:v>0.28728118265966052</c:v>
                </c:pt>
                <c:pt idx="3">
                  <c:v>0.36505347407764066</c:v>
                </c:pt>
                <c:pt idx="4">
                  <c:v>0.37804661032423081</c:v>
                </c:pt>
                <c:pt idx="5">
                  <c:v>0.16232603680572621</c:v>
                </c:pt>
                <c:pt idx="6">
                  <c:v>0.19382396838296456</c:v>
                </c:pt>
                <c:pt idx="7">
                  <c:v>0.25596134713882268</c:v>
                </c:pt>
                <c:pt idx="8">
                  <c:v>0.38731850030159271</c:v>
                </c:pt>
                <c:pt idx="9">
                  <c:v>0.4113095684604543</c:v>
                </c:pt>
                <c:pt idx="10">
                  <c:v>0.37577769975523101</c:v>
                </c:pt>
              </c:numCache>
            </c:numRef>
          </c:val>
        </c:ser>
        <c:ser>
          <c:idx val="1"/>
          <c:order val="1"/>
          <c:tx>
            <c:strRef>
              <c:f>PartVENTE!$D$3:$D$4</c:f>
              <c:strCache>
                <c:ptCount val="2"/>
                <c:pt idx="0">
                  <c:v>Stock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cat>
            <c:strRef>
              <c:f>PartVENTE!$B$5:$B$15</c:f>
              <c:strCache>
                <c:ptCount val="11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</c:strCache>
            </c:strRef>
          </c:cat>
          <c:val>
            <c:numRef>
              <c:f>PartVENTE!$D$5:$D$15</c:f>
              <c:numCache>
                <c:formatCode>0%</c:formatCode>
                <c:ptCount val="11"/>
                <c:pt idx="0">
                  <c:v>0.2519786456283129</c:v>
                </c:pt>
                <c:pt idx="1">
                  <c:v>0.29538899165123983</c:v>
                </c:pt>
                <c:pt idx="2">
                  <c:v>0.45440797989945042</c:v>
                </c:pt>
                <c:pt idx="3">
                  <c:v>0.35654899688637826</c:v>
                </c:pt>
                <c:pt idx="4">
                  <c:v>0.33277071136014047</c:v>
                </c:pt>
                <c:pt idx="5">
                  <c:v>4.2438079017015871E-2</c:v>
                </c:pt>
                <c:pt idx="6">
                  <c:v>0.28369758743928536</c:v>
                </c:pt>
                <c:pt idx="7">
                  <c:v>0.21508008838301484</c:v>
                </c:pt>
                <c:pt idx="8">
                  <c:v>0.35227934665728555</c:v>
                </c:pt>
                <c:pt idx="9">
                  <c:v>0.46910929934680223</c:v>
                </c:pt>
                <c:pt idx="10">
                  <c:v>0.45395186201985716</c:v>
                </c:pt>
              </c:numCache>
            </c:numRef>
          </c:val>
        </c:ser>
        <c:ser>
          <c:idx val="2"/>
          <c:order val="2"/>
          <c:tx>
            <c:strRef>
              <c:f>PartVENTE!$E$3:$E$4</c:f>
              <c:strCache>
                <c:ptCount val="2"/>
                <c:pt idx="0">
                  <c:v>Semence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cat>
            <c:strRef>
              <c:f>PartVENTE!$B$5:$B$15</c:f>
              <c:strCache>
                <c:ptCount val="11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Mono</c:v>
                </c:pt>
                <c:pt idx="8">
                  <c:v>Ouémé</c:v>
                </c:pt>
                <c:pt idx="9">
                  <c:v>Plateau</c:v>
                </c:pt>
                <c:pt idx="10">
                  <c:v>Zou</c:v>
                </c:pt>
              </c:strCache>
            </c:strRef>
          </c:cat>
          <c:val>
            <c:numRef>
              <c:f>PartVENTE!$E$5:$E$15</c:f>
              <c:numCache>
                <c:formatCode>0%</c:formatCode>
                <c:ptCount val="11"/>
                <c:pt idx="0">
                  <c:v>3.9887992738424152E-2</c:v>
                </c:pt>
                <c:pt idx="1">
                  <c:v>4.9166998026165136E-2</c:v>
                </c:pt>
                <c:pt idx="2">
                  <c:v>3.4402487740173272E-2</c:v>
                </c:pt>
                <c:pt idx="3">
                  <c:v>4.5235290305297569E-2</c:v>
                </c:pt>
                <c:pt idx="4">
                  <c:v>3.2903813127603147E-2</c:v>
                </c:pt>
                <c:pt idx="5">
                  <c:v>4.7183584232619605E-2</c:v>
                </c:pt>
                <c:pt idx="6">
                  <c:v>5.5349997193094518E-2</c:v>
                </c:pt>
                <c:pt idx="7">
                  <c:v>1.6723469596114572E-2</c:v>
                </c:pt>
                <c:pt idx="8">
                  <c:v>6.773187501249231E-2</c:v>
                </c:pt>
                <c:pt idx="9">
                  <c:v>5.7512224869267381E-2</c:v>
                </c:pt>
                <c:pt idx="10">
                  <c:v>5.4666160385607988E-2</c:v>
                </c:pt>
              </c:numCache>
            </c:numRef>
          </c:val>
        </c:ser>
        <c:dLbls/>
        <c:overlap val="100"/>
        <c:axId val="107143552"/>
        <c:axId val="107145088"/>
      </c:barChart>
      <c:catAx>
        <c:axId val="10714355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7145088"/>
        <c:crosses val="autoZero"/>
        <c:auto val="1"/>
        <c:lblAlgn val="ctr"/>
        <c:lblOffset val="100"/>
      </c:catAx>
      <c:valAx>
        <c:axId val="107145088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7143552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 sz="1050"/>
      </a:pPr>
      <a:endParaRPr lang="fr-FR"/>
    </a:p>
  </c:txPr>
  <c:externalData r:id="rId1"/>
</c:chartSpace>
</file>

<file path=ppt/charts/chart6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26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HARICOT/NIEBE </a:t>
            </a:r>
            <a:r>
              <a:rPr lang="en-US" dirty="0"/>
              <a:t>- </a:t>
            </a:r>
            <a:r>
              <a:rPr lang="en-US" dirty="0" err="1"/>
              <a:t>Gestion</a:t>
            </a:r>
            <a:r>
              <a:rPr lang="en-US" dirty="0"/>
              <a:t> des </a:t>
            </a:r>
            <a:r>
              <a:rPr lang="en-US" dirty="0" err="1"/>
              <a:t>récoltes</a:t>
            </a:r>
            <a:endParaRPr lang="en-US" dirty="0"/>
          </a:p>
        </c:rich>
      </c:tx>
      <c:layout>
        <c:manualLayout>
          <c:xMode val="edge"/>
          <c:yMode val="edge"/>
          <c:x val="0.21511126055276772"/>
          <c:y val="3.1745283557871408E-2"/>
        </c:manualLayout>
      </c:layout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PartVENTE!$C$18:$C$19</c:f>
              <c:strCache>
                <c:ptCount val="2"/>
                <c:pt idx="0">
                  <c:v>Vente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(PartVENTE!$B$20:$B$22,PartVENTE!$B$25,PartVENTE!$B$27:$B$30)</c:f>
              <c:strCache>
                <c:ptCount val="8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Couffo</c:v>
                </c:pt>
                <c:pt idx="4">
                  <c:v>Mono</c:v>
                </c:pt>
                <c:pt idx="5">
                  <c:v>Ouémé</c:v>
                </c:pt>
                <c:pt idx="6">
                  <c:v>Plateau</c:v>
                </c:pt>
                <c:pt idx="7">
                  <c:v>Zou</c:v>
                </c:pt>
              </c:strCache>
              <c:extLst>
                <c:ext xmlns:c15="http://schemas.microsoft.com/office/drawing/2012/chart" uri="{02D57815-91ED-43cb-92C2-25804820EDAC}">
                  <c15:fullRef>
                    <c15:sqref>PartVENTE!$B$20:$B$30</c15:sqref>
                  </c15:fullRef>
                </c:ext>
              </c:extLst>
            </c:strRef>
          </c:cat>
          <c:val>
            <c:numRef>
              <c:f>(PartVENTE!$C$20:$C$22,PartVENTE!$C$25,PartVENTE!$C$27:$C$30)</c:f>
              <c:numCache>
                <c:formatCode>0.0%</c:formatCode>
                <c:ptCount val="8"/>
                <c:pt idx="0">
                  <c:v>0.2706372971246373</c:v>
                </c:pt>
                <c:pt idx="1">
                  <c:v>0.17619700826506451</c:v>
                </c:pt>
                <c:pt idx="2">
                  <c:v>0.43812493487546855</c:v>
                </c:pt>
                <c:pt idx="3">
                  <c:v>0.46258981444275299</c:v>
                </c:pt>
                <c:pt idx="4">
                  <c:v>0.37176300400318663</c:v>
                </c:pt>
                <c:pt idx="5">
                  <c:v>0.42633628784065003</c:v>
                </c:pt>
                <c:pt idx="6">
                  <c:v>0.49323751771731122</c:v>
                </c:pt>
                <c:pt idx="7">
                  <c:v>0.44994630449060885</c:v>
                </c:pt>
              </c:numCache>
              <c:extLst>
                <c:ext xmlns:c15="http://schemas.microsoft.com/office/drawing/2012/chart" uri="{02D57815-91ED-43cb-92C2-25804820EDAC}">
                  <c15:fullRef>
                    <c15:sqref>PartVENTE!$C$20:$C$30</c15:sqref>
                  </c15:fullRef>
                </c:ext>
              </c:extLst>
            </c:numRef>
          </c:val>
        </c:ser>
        <c:ser>
          <c:idx val="1"/>
          <c:order val="1"/>
          <c:tx>
            <c:strRef>
              <c:f>PartVENTE!$D$18:$D$19</c:f>
              <c:strCache>
                <c:ptCount val="2"/>
                <c:pt idx="0">
                  <c:v>Stock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cat>
            <c:strRef>
              <c:f>(PartVENTE!$B$20:$B$22,PartVENTE!$B$25,PartVENTE!$B$27:$B$30)</c:f>
              <c:strCache>
                <c:ptCount val="8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Couffo</c:v>
                </c:pt>
                <c:pt idx="4">
                  <c:v>Mono</c:v>
                </c:pt>
                <c:pt idx="5">
                  <c:v>Ouémé</c:v>
                </c:pt>
                <c:pt idx="6">
                  <c:v>Plateau</c:v>
                </c:pt>
                <c:pt idx="7">
                  <c:v>Zou</c:v>
                </c:pt>
              </c:strCache>
              <c:extLst>
                <c:ext xmlns:c15="http://schemas.microsoft.com/office/drawing/2012/chart" uri="{02D57815-91ED-43cb-92C2-25804820EDAC}">
                  <c15:fullRef>
                    <c15:sqref>PartVENTE!$B$20:$B$30</c15:sqref>
                  </c15:fullRef>
                </c:ext>
              </c:extLst>
            </c:strRef>
          </c:cat>
          <c:val>
            <c:numRef>
              <c:f>(PartVENTE!$D$20:$D$22,PartVENTE!$D$25,PartVENTE!$D$27:$D$30)</c:f>
              <c:numCache>
                <c:formatCode>0.0%</c:formatCode>
                <c:ptCount val="8"/>
                <c:pt idx="0">
                  <c:v>0.1955691095378283</c:v>
                </c:pt>
                <c:pt idx="1">
                  <c:v>0.29683094023619583</c:v>
                </c:pt>
                <c:pt idx="2">
                  <c:v>0.1451100478286641</c:v>
                </c:pt>
                <c:pt idx="3">
                  <c:v>4.0315151575014203E-2</c:v>
                </c:pt>
                <c:pt idx="4">
                  <c:v>0.15440256645328915</c:v>
                </c:pt>
                <c:pt idx="5">
                  <c:v>0.30118237806752646</c:v>
                </c:pt>
                <c:pt idx="6">
                  <c:v>0.39957659231945974</c:v>
                </c:pt>
                <c:pt idx="7">
                  <c:v>0.329682453602134</c:v>
                </c:pt>
              </c:numCache>
              <c:extLst>
                <c:ext xmlns:c15="http://schemas.microsoft.com/office/drawing/2012/chart" uri="{02D57815-91ED-43cb-92C2-25804820EDAC}">
                  <c15:fullRef>
                    <c15:sqref>PartVENTE!$D$20:$D$30</c15:sqref>
                  </c15:fullRef>
                </c:ext>
              </c:extLst>
            </c:numRef>
          </c:val>
        </c:ser>
        <c:ser>
          <c:idx val="2"/>
          <c:order val="2"/>
          <c:tx>
            <c:strRef>
              <c:f>PartVENTE!$E$18:$E$19</c:f>
              <c:strCache>
                <c:ptCount val="2"/>
                <c:pt idx="0">
                  <c:v>Semence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cat>
            <c:strRef>
              <c:f>(PartVENTE!$B$20:$B$22,PartVENTE!$B$25,PartVENTE!$B$27:$B$30)</c:f>
              <c:strCache>
                <c:ptCount val="8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Couffo</c:v>
                </c:pt>
                <c:pt idx="4">
                  <c:v>Mono</c:v>
                </c:pt>
                <c:pt idx="5">
                  <c:v>Ouémé</c:v>
                </c:pt>
                <c:pt idx="6">
                  <c:v>Plateau</c:v>
                </c:pt>
                <c:pt idx="7">
                  <c:v>Zou</c:v>
                </c:pt>
              </c:strCache>
              <c:extLst>
                <c:ext xmlns:c15="http://schemas.microsoft.com/office/drawing/2012/chart" uri="{02D57815-91ED-43cb-92C2-25804820EDAC}">
                  <c15:fullRef>
                    <c15:sqref>PartVENTE!$B$20:$B$30</c15:sqref>
                  </c15:fullRef>
                </c:ext>
              </c:extLst>
            </c:strRef>
          </c:cat>
          <c:val>
            <c:numRef>
              <c:f>(PartVENTE!$E$20:$E$22,PartVENTE!$E$25,PartVENTE!$E$27:$E$30)</c:f>
              <c:numCache>
                <c:formatCode>0.0%</c:formatCode>
                <c:ptCount val="8"/>
                <c:pt idx="0">
                  <c:v>7.7642146511929452E-2</c:v>
                </c:pt>
                <c:pt idx="1">
                  <c:v>8.4081333461818189E-2</c:v>
                </c:pt>
                <c:pt idx="2">
                  <c:v>0.14391777886315441</c:v>
                </c:pt>
                <c:pt idx="3">
                  <c:v>0.11690476850271506</c:v>
                </c:pt>
                <c:pt idx="4">
                  <c:v>8.6798369048154675E-2</c:v>
                </c:pt>
                <c:pt idx="5">
                  <c:v>0.11316925653786178</c:v>
                </c:pt>
                <c:pt idx="6">
                  <c:v>3.8378565805764812E-2</c:v>
                </c:pt>
                <c:pt idx="7">
                  <c:v>9.0101337008910654E-2</c:v>
                </c:pt>
              </c:numCache>
              <c:extLst>
                <c:ext xmlns:c15="http://schemas.microsoft.com/office/drawing/2012/chart" uri="{02D57815-91ED-43cb-92C2-25804820EDAC}">
                  <c15:fullRef>
                    <c15:sqref>PartVENTE!$E$20:$E$30</c15:sqref>
                  </c15:fullRef>
                </c:ext>
              </c:extLst>
            </c:numRef>
          </c:val>
        </c:ser>
        <c:dLbls/>
        <c:overlap val="100"/>
        <c:axId val="107676032"/>
        <c:axId val="107677568"/>
      </c:barChart>
      <c:catAx>
        <c:axId val="10767603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7677568"/>
        <c:crosses val="autoZero"/>
        <c:auto val="1"/>
        <c:lblAlgn val="ctr"/>
        <c:lblOffset val="100"/>
      </c:catAx>
      <c:valAx>
        <c:axId val="107677568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7676032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 sz="1050"/>
      </a:pPr>
      <a:endParaRPr lang="fr-FR"/>
    </a:p>
  </c:txPr>
  <c:externalData r:id="rId1"/>
</c:chartSpace>
</file>

<file path=ppt/charts/chart7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6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MANIOC - Gestion des récoltes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PartVENTE!$C$33:$C$34</c:f>
              <c:strCache>
                <c:ptCount val="2"/>
                <c:pt idx="0">
                  <c:v>Vente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PartVENTE!$B$35:$B$45</c:f>
              <c:strCache>
                <c:ptCount val="8"/>
                <c:pt idx="0">
                  <c:v>Atlantique</c:v>
                </c:pt>
                <c:pt idx="1">
                  <c:v>Collines</c:v>
                </c:pt>
                <c:pt idx="2">
                  <c:v>Couffo</c:v>
                </c:pt>
                <c:pt idx="3">
                  <c:v>Donga</c:v>
                </c:pt>
                <c:pt idx="4">
                  <c:v>Mono</c:v>
                </c:pt>
                <c:pt idx="5">
                  <c:v>Ouémé</c:v>
                </c:pt>
                <c:pt idx="6">
                  <c:v>Plateau</c:v>
                </c:pt>
                <c:pt idx="7">
                  <c:v>Zou</c:v>
                </c:pt>
              </c:strCache>
              <c:extLst/>
            </c:strRef>
          </c:cat>
          <c:val>
            <c:numRef>
              <c:f>PartVENTE!$C$35:$C$45</c:f>
              <c:numCache>
                <c:formatCode>0.0%</c:formatCode>
                <c:ptCount val="8"/>
                <c:pt idx="0">
                  <c:v>0.68500212323664667</c:v>
                </c:pt>
                <c:pt idx="1">
                  <c:v>0.3966592280525329</c:v>
                </c:pt>
                <c:pt idx="2">
                  <c:v>0.56545795447542024</c:v>
                </c:pt>
                <c:pt idx="3">
                  <c:v>0.29595437846304617</c:v>
                </c:pt>
                <c:pt idx="4">
                  <c:v>0.58661383825772817</c:v>
                </c:pt>
                <c:pt idx="5">
                  <c:v>0.66318489356369315</c:v>
                </c:pt>
                <c:pt idx="6">
                  <c:v>0.59511404159344627</c:v>
                </c:pt>
                <c:pt idx="7">
                  <c:v>0.5637095526916146</c:v>
                </c:pt>
              </c:numCache>
              <c:extLst/>
            </c:numRef>
          </c:val>
        </c:ser>
        <c:ser>
          <c:idx val="1"/>
          <c:order val="1"/>
          <c:tx>
            <c:strRef>
              <c:f>PartVENTE!$D$33:$D$34</c:f>
              <c:strCache>
                <c:ptCount val="2"/>
                <c:pt idx="0">
                  <c:v>Stock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cat>
            <c:strRef>
              <c:f>PartVENTE!$B$35:$B$45</c:f>
              <c:strCache>
                <c:ptCount val="8"/>
                <c:pt idx="0">
                  <c:v>Atlantique</c:v>
                </c:pt>
                <c:pt idx="1">
                  <c:v>Collines</c:v>
                </c:pt>
                <c:pt idx="2">
                  <c:v>Couffo</c:v>
                </c:pt>
                <c:pt idx="3">
                  <c:v>Donga</c:v>
                </c:pt>
                <c:pt idx="4">
                  <c:v>Mono</c:v>
                </c:pt>
                <c:pt idx="5">
                  <c:v>Ouémé</c:v>
                </c:pt>
                <c:pt idx="6">
                  <c:v>Plateau</c:v>
                </c:pt>
                <c:pt idx="7">
                  <c:v>Zou</c:v>
                </c:pt>
              </c:strCache>
              <c:extLst/>
            </c:strRef>
          </c:cat>
          <c:val>
            <c:numRef>
              <c:f>PartVENTE!$D$35:$D$45</c:f>
              <c:numCache>
                <c:formatCode>0.0%</c:formatCode>
                <c:ptCount val="8"/>
                <c:pt idx="0">
                  <c:v>0.27795915369846474</c:v>
                </c:pt>
                <c:pt idx="1">
                  <c:v>0.36892090416499551</c:v>
                </c:pt>
                <c:pt idx="2">
                  <c:v>3.0042633376916598E-2</c:v>
                </c:pt>
                <c:pt idx="3">
                  <c:v>0.28408436436571244</c:v>
                </c:pt>
                <c:pt idx="4">
                  <c:v>7.260724699356684E-2</c:v>
                </c:pt>
                <c:pt idx="5">
                  <c:v>0.22792927045217112</c:v>
                </c:pt>
                <c:pt idx="6">
                  <c:v>0.26732910764151568</c:v>
                </c:pt>
                <c:pt idx="7">
                  <c:v>0.31669409470621068</c:v>
                </c:pt>
              </c:numCache>
              <c:extLst/>
            </c:numRef>
          </c:val>
        </c:ser>
        <c:ser>
          <c:idx val="2"/>
          <c:order val="2"/>
          <c:tx>
            <c:strRef>
              <c:f>PartVENTE!$E$33:$E$34</c:f>
              <c:strCache>
                <c:ptCount val="2"/>
                <c:pt idx="0">
                  <c:v>Semence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cat>
            <c:strRef>
              <c:f>PartVENTE!$B$35:$B$45</c:f>
              <c:strCache>
                <c:ptCount val="8"/>
                <c:pt idx="0">
                  <c:v>Atlantique</c:v>
                </c:pt>
                <c:pt idx="1">
                  <c:v>Collines</c:v>
                </c:pt>
                <c:pt idx="2">
                  <c:v>Couffo</c:v>
                </c:pt>
                <c:pt idx="3">
                  <c:v>Donga</c:v>
                </c:pt>
                <c:pt idx="4">
                  <c:v>Mono</c:v>
                </c:pt>
                <c:pt idx="5">
                  <c:v>Ouémé</c:v>
                </c:pt>
                <c:pt idx="6">
                  <c:v>Plateau</c:v>
                </c:pt>
                <c:pt idx="7">
                  <c:v>Zou</c:v>
                </c:pt>
              </c:strCache>
              <c:extLst/>
            </c:strRef>
          </c:cat>
          <c:val>
            <c:numRef>
              <c:f>PartVENTE!$E$35:$E$45</c:f>
              <c:numCache>
                <c:formatCode>0.0%</c:formatCode>
                <c:ptCount val="8"/>
                <c:pt idx="0">
                  <c:v>0.11162136310582098</c:v>
                </c:pt>
                <c:pt idx="1">
                  <c:v>2.9538302629706151E-2</c:v>
                </c:pt>
                <c:pt idx="2">
                  <c:v>1.8456702989855807E-2</c:v>
                </c:pt>
                <c:pt idx="3">
                  <c:v>7.0670326263361546E-2</c:v>
                </c:pt>
                <c:pt idx="4">
                  <c:v>3.7079179031474516E-3</c:v>
                </c:pt>
                <c:pt idx="5">
                  <c:v>2.667111005247768E-2</c:v>
                </c:pt>
                <c:pt idx="6">
                  <c:v>9.2145073401248029E-2</c:v>
                </c:pt>
                <c:pt idx="7">
                  <c:v>0.15507671422316488</c:v>
                </c:pt>
              </c:numCache>
              <c:extLst/>
            </c:numRef>
          </c:val>
        </c:ser>
        <c:dLbls/>
        <c:overlap val="100"/>
        <c:axId val="107811200"/>
        <c:axId val="107812736"/>
      </c:barChart>
      <c:catAx>
        <c:axId val="10781120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7812736"/>
        <c:crosses val="autoZero"/>
        <c:auto val="1"/>
        <c:lblAlgn val="ctr"/>
        <c:lblOffset val="100"/>
      </c:catAx>
      <c:valAx>
        <c:axId val="107812736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7811200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 sz="1050"/>
      </a:pPr>
      <a:endParaRPr lang="fr-FR"/>
    </a:p>
  </c:txPr>
  <c:externalData r:id="rId2"/>
</c:chartSpace>
</file>

<file path=ppt/charts/chart7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6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SORGHO - Gestion des récoltes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PartVENTE!$C$47:$C$48</c:f>
              <c:strCache>
                <c:ptCount val="2"/>
                <c:pt idx="0">
                  <c:v>Vente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PartVENTE!$B$49:$B$59</c:f>
              <c:strCache>
                <c:ptCount val="4"/>
                <c:pt idx="0">
                  <c:v>Alibori</c:v>
                </c:pt>
                <c:pt idx="1">
                  <c:v>Atacora</c:v>
                </c:pt>
                <c:pt idx="2">
                  <c:v>Borgou</c:v>
                </c:pt>
                <c:pt idx="3">
                  <c:v>Donga</c:v>
                </c:pt>
              </c:strCache>
              <c:extLst/>
            </c:strRef>
          </c:cat>
          <c:val>
            <c:numRef>
              <c:f>PartVENTE!$C$49:$C$59</c:f>
              <c:numCache>
                <c:formatCode>0%</c:formatCode>
                <c:ptCount val="4"/>
                <c:pt idx="0">
                  <c:v>0.19865910234926989</c:v>
                </c:pt>
                <c:pt idx="1">
                  <c:v>0.18706110069352741</c:v>
                </c:pt>
                <c:pt idx="2">
                  <c:v>0.32662550854530409</c:v>
                </c:pt>
                <c:pt idx="3">
                  <c:v>0.29911927479847633</c:v>
                </c:pt>
              </c:numCache>
              <c:extLst/>
            </c:numRef>
          </c:val>
        </c:ser>
        <c:ser>
          <c:idx val="1"/>
          <c:order val="1"/>
          <c:tx>
            <c:strRef>
              <c:f>PartVENTE!$D$47:$D$48</c:f>
              <c:strCache>
                <c:ptCount val="2"/>
                <c:pt idx="0">
                  <c:v>Stock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cat>
            <c:strRef>
              <c:f>PartVENTE!$B$49:$B$59</c:f>
              <c:strCache>
                <c:ptCount val="4"/>
                <c:pt idx="0">
                  <c:v>Alibori</c:v>
                </c:pt>
                <c:pt idx="1">
                  <c:v>Atacora</c:v>
                </c:pt>
                <c:pt idx="2">
                  <c:v>Borgou</c:v>
                </c:pt>
                <c:pt idx="3">
                  <c:v>Donga</c:v>
                </c:pt>
              </c:strCache>
              <c:extLst/>
            </c:strRef>
          </c:cat>
          <c:val>
            <c:numRef>
              <c:f>PartVENTE!$D$49:$D$59</c:f>
              <c:numCache>
                <c:formatCode>0%</c:formatCode>
                <c:ptCount val="4"/>
                <c:pt idx="0">
                  <c:v>0.25722317399525163</c:v>
                </c:pt>
                <c:pt idx="1">
                  <c:v>0.24904159768155351</c:v>
                </c:pt>
                <c:pt idx="2">
                  <c:v>0.45476249310312405</c:v>
                </c:pt>
                <c:pt idx="3">
                  <c:v>0.27693519564169</c:v>
                </c:pt>
              </c:numCache>
              <c:extLst/>
            </c:numRef>
          </c:val>
        </c:ser>
        <c:ser>
          <c:idx val="2"/>
          <c:order val="2"/>
          <c:tx>
            <c:strRef>
              <c:f>PartVENTE!$E$47:$E$48</c:f>
              <c:strCache>
                <c:ptCount val="2"/>
                <c:pt idx="0">
                  <c:v>Semence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cat>
            <c:strRef>
              <c:f>PartVENTE!$B$49:$B$59</c:f>
              <c:strCache>
                <c:ptCount val="4"/>
                <c:pt idx="0">
                  <c:v>Alibori</c:v>
                </c:pt>
                <c:pt idx="1">
                  <c:v>Atacora</c:v>
                </c:pt>
                <c:pt idx="2">
                  <c:v>Borgou</c:v>
                </c:pt>
                <c:pt idx="3">
                  <c:v>Donga</c:v>
                </c:pt>
              </c:strCache>
              <c:extLst/>
            </c:strRef>
          </c:cat>
          <c:val>
            <c:numRef>
              <c:f>PartVENTE!$E$49:$E$59</c:f>
              <c:numCache>
                <c:formatCode>0%</c:formatCode>
                <c:ptCount val="4"/>
                <c:pt idx="0">
                  <c:v>4.874987409862945E-2</c:v>
                </c:pt>
                <c:pt idx="1">
                  <c:v>6.8838723060721294E-2</c:v>
                </c:pt>
                <c:pt idx="2">
                  <c:v>5.9661678740405122E-2</c:v>
                </c:pt>
                <c:pt idx="3">
                  <c:v>7.2705884086435732E-2</c:v>
                </c:pt>
              </c:numCache>
              <c:extLst/>
            </c:numRef>
          </c:val>
        </c:ser>
        <c:dLbls/>
        <c:overlap val="100"/>
        <c:axId val="107884928"/>
        <c:axId val="107886464"/>
      </c:barChart>
      <c:catAx>
        <c:axId val="10788492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7886464"/>
        <c:crosses val="autoZero"/>
        <c:auto val="1"/>
        <c:lblAlgn val="ctr"/>
        <c:lblOffset val="100"/>
      </c:catAx>
      <c:valAx>
        <c:axId val="107886464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7884928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 sz="1050"/>
      </a:pPr>
      <a:endParaRPr lang="fr-FR"/>
    </a:p>
  </c:txPr>
  <c:externalData r:id="rId2"/>
</c:chartSpace>
</file>

<file path=ppt/charts/chart7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32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MIL - Gestion des récoltes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PartVENTE!$C$77:$C$78</c:f>
              <c:strCache>
                <c:ptCount val="2"/>
                <c:pt idx="0">
                  <c:v>Vente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(PartVENTE!$B$79,PartVENTE!$B$82,PartVENTE!$B$85)</c:f>
              <c:strCache>
                <c:ptCount val="3"/>
                <c:pt idx="0">
                  <c:v>Alibori</c:v>
                </c:pt>
                <c:pt idx="1">
                  <c:v>Borgou</c:v>
                </c:pt>
                <c:pt idx="2">
                  <c:v>Donga</c:v>
                </c:pt>
              </c:strCache>
              <c:extLst>
                <c:ext xmlns:c15="http://schemas.microsoft.com/office/drawing/2012/chart" uri="{02D57815-91ED-43cb-92C2-25804820EDAC}">
                  <c15:fullRef>
                    <c15:sqref>PartVENTE!$B$79:$B$89</c15:sqref>
                  </c15:fullRef>
                </c:ext>
              </c:extLst>
            </c:strRef>
          </c:cat>
          <c:val>
            <c:numRef>
              <c:f>(PartVENTE!$C$79,PartVENTE!$C$82,PartVENTE!$C$85)</c:f>
              <c:numCache>
                <c:formatCode>0.0%</c:formatCode>
                <c:ptCount val="3"/>
                <c:pt idx="0">
                  <c:v>0.37202949011344744</c:v>
                </c:pt>
                <c:pt idx="1">
                  <c:v>0.24177850105965892</c:v>
                </c:pt>
                <c:pt idx="2">
                  <c:v>0.19434411234514429</c:v>
                </c:pt>
              </c:numCache>
              <c:extLst>
                <c:ext xmlns:c15="http://schemas.microsoft.com/office/drawing/2012/chart" uri="{02D57815-91ED-43cb-92C2-25804820EDAC}">
                  <c15:fullRef>
                    <c15:sqref>PartVENTE!$C$79:$C$89</c15:sqref>
                  </c15:fullRef>
                </c:ext>
              </c:extLst>
            </c:numRef>
          </c:val>
        </c:ser>
        <c:ser>
          <c:idx val="1"/>
          <c:order val="1"/>
          <c:tx>
            <c:strRef>
              <c:f>PartVENTE!$D$77:$D$78</c:f>
              <c:strCache>
                <c:ptCount val="2"/>
                <c:pt idx="0">
                  <c:v>Stock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cat>
            <c:strRef>
              <c:f>(PartVENTE!$B$79,PartVENTE!$B$82,PartVENTE!$B$85)</c:f>
              <c:strCache>
                <c:ptCount val="3"/>
                <c:pt idx="0">
                  <c:v>Alibori</c:v>
                </c:pt>
                <c:pt idx="1">
                  <c:v>Borgou</c:v>
                </c:pt>
                <c:pt idx="2">
                  <c:v>Donga</c:v>
                </c:pt>
              </c:strCache>
              <c:extLst>
                <c:ext xmlns:c15="http://schemas.microsoft.com/office/drawing/2012/chart" uri="{02D57815-91ED-43cb-92C2-25804820EDAC}">
                  <c15:fullRef>
                    <c15:sqref>PartVENTE!$B$79:$B$89</c15:sqref>
                  </c15:fullRef>
                </c:ext>
              </c:extLst>
            </c:strRef>
          </c:cat>
          <c:val>
            <c:numRef>
              <c:f>(PartVENTE!$D$79,PartVENTE!$D$82,PartVENTE!$D$85)</c:f>
              <c:numCache>
                <c:formatCode>0.0%</c:formatCode>
                <c:ptCount val="3"/>
                <c:pt idx="0">
                  <c:v>0.38106500545719812</c:v>
                </c:pt>
                <c:pt idx="1">
                  <c:v>0.38880815934846719</c:v>
                </c:pt>
                <c:pt idx="2">
                  <c:v>0.2784915220692008</c:v>
                </c:pt>
              </c:numCache>
              <c:extLst>
                <c:ext xmlns:c15="http://schemas.microsoft.com/office/drawing/2012/chart" uri="{02D57815-91ED-43cb-92C2-25804820EDAC}">
                  <c15:fullRef>
                    <c15:sqref>PartVENTE!$D$79:$D$89</c15:sqref>
                  </c15:fullRef>
                </c:ext>
              </c:extLst>
            </c:numRef>
          </c:val>
        </c:ser>
        <c:ser>
          <c:idx val="2"/>
          <c:order val="2"/>
          <c:tx>
            <c:strRef>
              <c:f>PartVENTE!$E$77:$E$78</c:f>
              <c:strCache>
                <c:ptCount val="2"/>
                <c:pt idx="0">
                  <c:v>Semence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cat>
            <c:strRef>
              <c:f>(PartVENTE!$B$79,PartVENTE!$B$82,PartVENTE!$B$85)</c:f>
              <c:strCache>
                <c:ptCount val="3"/>
                <c:pt idx="0">
                  <c:v>Alibori</c:v>
                </c:pt>
                <c:pt idx="1">
                  <c:v>Borgou</c:v>
                </c:pt>
                <c:pt idx="2">
                  <c:v>Donga</c:v>
                </c:pt>
              </c:strCache>
              <c:extLst>
                <c:ext xmlns:c15="http://schemas.microsoft.com/office/drawing/2012/chart" uri="{02D57815-91ED-43cb-92C2-25804820EDAC}">
                  <c15:fullRef>
                    <c15:sqref>PartVENTE!$B$79:$B$89</c15:sqref>
                  </c15:fullRef>
                </c:ext>
              </c:extLst>
            </c:strRef>
          </c:cat>
          <c:val>
            <c:numRef>
              <c:f>(PartVENTE!$E$79,PartVENTE!$E$82,PartVENTE!$E$85)</c:f>
              <c:numCache>
                <c:formatCode>0.0%</c:formatCode>
                <c:ptCount val="3"/>
                <c:pt idx="0">
                  <c:v>3.6288447771578067E-2</c:v>
                </c:pt>
                <c:pt idx="1">
                  <c:v>4.9587810950507599E-2</c:v>
                </c:pt>
                <c:pt idx="2">
                  <c:v>6.2725372299214946E-2</c:v>
                </c:pt>
              </c:numCache>
              <c:extLst>
                <c:ext xmlns:c15="http://schemas.microsoft.com/office/drawing/2012/chart" uri="{02D57815-91ED-43cb-92C2-25804820EDAC}">
                  <c15:fullRef>
                    <c15:sqref>PartVENTE!$E$79:$E$89</c15:sqref>
                  </c15:fullRef>
                </c:ext>
              </c:extLst>
            </c:numRef>
          </c:val>
        </c:ser>
        <c:dLbls/>
        <c:overlap val="100"/>
        <c:axId val="107778432"/>
        <c:axId val="107779968"/>
      </c:barChart>
      <c:catAx>
        <c:axId val="10777843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7779968"/>
        <c:crosses val="autoZero"/>
        <c:auto val="1"/>
        <c:lblAlgn val="ctr"/>
        <c:lblOffset val="100"/>
      </c:catAx>
      <c:valAx>
        <c:axId val="107779968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7778432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 sz="1100"/>
      </a:pPr>
      <a:endParaRPr lang="fr-FR"/>
    </a:p>
  </c:txPr>
  <c:externalData r:id="rId2"/>
</c:chartSpace>
</file>

<file path=ppt/charts/chart7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32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ARACHIDE </a:t>
            </a:r>
            <a:r>
              <a:rPr lang="en-US" dirty="0" smtClean="0"/>
              <a:t>-</a:t>
            </a:r>
            <a:endParaRPr lang="en-US" dirty="0"/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PartVENTE!$C$62:$C$63</c:f>
              <c:strCache>
                <c:ptCount val="2"/>
                <c:pt idx="0">
                  <c:v>Vente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(PartVENTE!$B$68,PartVENTE!$B$74)</c:f>
              <c:strCache>
                <c:ptCount val="2"/>
                <c:pt idx="0">
                  <c:v>Collines</c:v>
                </c:pt>
                <c:pt idx="1">
                  <c:v>Zou</c:v>
                </c:pt>
              </c:strCache>
              <c:extLst>
                <c:ext xmlns:c15="http://schemas.microsoft.com/office/drawing/2012/chart" uri="{02D57815-91ED-43cb-92C2-25804820EDAC}">
                  <c15:fullRef>
                    <c15:sqref>PartVENTE!$B$64:$B$74</c15:sqref>
                  </c15:fullRef>
                </c:ext>
              </c:extLst>
            </c:strRef>
          </c:cat>
          <c:val>
            <c:numRef>
              <c:f>(PartVENTE!$C$68,PartVENTE!$C$74)</c:f>
              <c:numCache>
                <c:formatCode>0.0%</c:formatCode>
                <c:ptCount val="2"/>
                <c:pt idx="0">
                  <c:v>0.6357223301483359</c:v>
                </c:pt>
                <c:pt idx="1">
                  <c:v>0.64499829342979731</c:v>
                </c:pt>
              </c:numCache>
              <c:extLst>
                <c:ext xmlns:c15="http://schemas.microsoft.com/office/drawing/2012/chart" uri="{02D57815-91ED-43cb-92C2-25804820EDAC}">
                  <c15:fullRef>
                    <c15:sqref>PartVENTE!$C$64:$C$74</c15:sqref>
                  </c15:fullRef>
                </c:ext>
              </c:extLst>
            </c:numRef>
          </c:val>
        </c:ser>
        <c:ser>
          <c:idx val="1"/>
          <c:order val="1"/>
          <c:tx>
            <c:strRef>
              <c:f>PartVENTE!$D$62:$D$63</c:f>
              <c:strCache>
                <c:ptCount val="2"/>
                <c:pt idx="0">
                  <c:v>Stock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cat>
            <c:strRef>
              <c:f>(PartVENTE!$B$68,PartVENTE!$B$74)</c:f>
              <c:strCache>
                <c:ptCount val="2"/>
                <c:pt idx="0">
                  <c:v>Collines</c:v>
                </c:pt>
                <c:pt idx="1">
                  <c:v>Zou</c:v>
                </c:pt>
              </c:strCache>
              <c:extLst>
                <c:ext xmlns:c15="http://schemas.microsoft.com/office/drawing/2012/chart" uri="{02D57815-91ED-43cb-92C2-25804820EDAC}">
                  <c15:fullRef>
                    <c15:sqref>PartVENTE!$B$64:$B$74</c15:sqref>
                  </c15:fullRef>
                </c:ext>
              </c:extLst>
            </c:strRef>
          </c:cat>
          <c:val>
            <c:numRef>
              <c:f>(PartVENTE!$D$68,PartVENTE!$D$74)</c:f>
              <c:numCache>
                <c:formatCode>0.0%</c:formatCode>
                <c:ptCount val="2"/>
                <c:pt idx="0">
                  <c:v>0.20589354127620119</c:v>
                </c:pt>
                <c:pt idx="1">
                  <c:v>0.24268491756440891</c:v>
                </c:pt>
              </c:numCache>
              <c:extLst>
                <c:ext xmlns:c15="http://schemas.microsoft.com/office/drawing/2012/chart" uri="{02D57815-91ED-43cb-92C2-25804820EDAC}">
                  <c15:fullRef>
                    <c15:sqref>PartVENTE!$D$64:$D$74</c15:sqref>
                  </c15:fullRef>
                </c:ext>
              </c:extLst>
            </c:numRef>
          </c:val>
        </c:ser>
        <c:ser>
          <c:idx val="2"/>
          <c:order val="2"/>
          <c:tx>
            <c:strRef>
              <c:f>PartVENTE!$E$62:$E$63</c:f>
              <c:strCache>
                <c:ptCount val="2"/>
                <c:pt idx="0">
                  <c:v>Semence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cat>
            <c:strRef>
              <c:f>(PartVENTE!$B$68,PartVENTE!$B$74)</c:f>
              <c:strCache>
                <c:ptCount val="2"/>
                <c:pt idx="0">
                  <c:v>Collines</c:v>
                </c:pt>
                <c:pt idx="1">
                  <c:v>Zou</c:v>
                </c:pt>
              </c:strCache>
              <c:extLst>
                <c:ext xmlns:c15="http://schemas.microsoft.com/office/drawing/2012/chart" uri="{02D57815-91ED-43cb-92C2-25804820EDAC}">
                  <c15:fullRef>
                    <c15:sqref>PartVENTE!$B$64:$B$74</c15:sqref>
                  </c15:fullRef>
                </c:ext>
              </c:extLst>
            </c:strRef>
          </c:cat>
          <c:val>
            <c:numRef>
              <c:f>(PartVENTE!$E$68,PartVENTE!$E$74)</c:f>
              <c:numCache>
                <c:formatCode>0.0%</c:formatCode>
                <c:ptCount val="2"/>
                <c:pt idx="0">
                  <c:v>3.9411960617282561E-2</c:v>
                </c:pt>
                <c:pt idx="1">
                  <c:v>7.3766913812424728E-2</c:v>
                </c:pt>
              </c:numCache>
              <c:extLst>
                <c:ext xmlns:c15="http://schemas.microsoft.com/office/drawing/2012/chart" uri="{02D57815-91ED-43cb-92C2-25804820EDAC}">
                  <c15:fullRef>
                    <c15:sqref>PartVENTE!$E$64:$E$74</c15:sqref>
                  </c15:fullRef>
                </c:ext>
              </c:extLst>
            </c:numRef>
          </c:val>
        </c:ser>
        <c:dLbls/>
        <c:overlap val="100"/>
        <c:axId val="107958656"/>
        <c:axId val="107960192"/>
      </c:barChart>
      <c:catAx>
        <c:axId val="10795865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7960192"/>
        <c:crosses val="autoZero"/>
        <c:auto val="1"/>
        <c:lblAlgn val="ctr"/>
        <c:lblOffset val="100"/>
      </c:catAx>
      <c:valAx>
        <c:axId val="107960192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7958656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 sz="1100"/>
      </a:pPr>
      <a:endParaRPr lang="fr-FR"/>
    </a:p>
  </c:txPr>
  <c:externalData r:id="rId2"/>
</c:chartSpace>
</file>

<file path=ppt/charts/chart7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200" u="none" dirty="0"/>
              <a:t>SOJA </a:t>
            </a:r>
            <a:r>
              <a:rPr lang="en-US" sz="1200" u="none" dirty="0" smtClean="0"/>
              <a:t>-</a:t>
            </a:r>
            <a:endParaRPr lang="en-US" sz="1200" u="none" dirty="0"/>
          </a:p>
        </c:rich>
      </c:tx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0.25862957688645044"/>
          <c:y val="0.13360947370197451"/>
          <c:w val="0.68959150569480732"/>
          <c:h val="0.61886561029092069"/>
        </c:manualLayout>
      </c:layout>
      <c:barChart>
        <c:barDir val="col"/>
        <c:grouping val="stacked"/>
        <c:ser>
          <c:idx val="0"/>
          <c:order val="0"/>
          <c:tx>
            <c:strRef>
              <c:f>PartVENTE!$C$92:$C$93</c:f>
              <c:strCache>
                <c:ptCount val="2"/>
                <c:pt idx="0">
                  <c:v>Vente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PartVENTE!$B$94:$B$104</c:f>
              <c:strCache>
                <c:ptCount val="2"/>
                <c:pt idx="0">
                  <c:v>Borgou</c:v>
                </c:pt>
                <c:pt idx="1">
                  <c:v>Collines</c:v>
                </c:pt>
              </c:strCache>
              <c:extLst/>
            </c:strRef>
          </c:cat>
          <c:val>
            <c:numRef>
              <c:f>PartVENTE!$C$94:$C$104</c:f>
              <c:numCache>
                <c:formatCode>0.0%</c:formatCode>
                <c:ptCount val="2"/>
                <c:pt idx="0">
                  <c:v>0.24177850105965892</c:v>
                </c:pt>
                <c:pt idx="1">
                  <c:v>0.4011670035992318</c:v>
                </c:pt>
              </c:numCache>
              <c:extLst/>
            </c:numRef>
          </c:val>
        </c:ser>
        <c:ser>
          <c:idx val="1"/>
          <c:order val="1"/>
          <c:tx>
            <c:strRef>
              <c:f>PartVENTE!$D$92:$D$93</c:f>
              <c:strCache>
                <c:ptCount val="2"/>
                <c:pt idx="0">
                  <c:v>Stock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cat>
            <c:strRef>
              <c:f>PartVENTE!$B$94:$B$104</c:f>
              <c:strCache>
                <c:ptCount val="2"/>
                <c:pt idx="0">
                  <c:v>Borgou</c:v>
                </c:pt>
                <c:pt idx="1">
                  <c:v>Collines</c:v>
                </c:pt>
              </c:strCache>
              <c:extLst/>
            </c:strRef>
          </c:cat>
          <c:val>
            <c:numRef>
              <c:f>PartVENTE!$D$94:$D$104</c:f>
              <c:numCache>
                <c:formatCode>0.0%</c:formatCode>
                <c:ptCount val="2"/>
                <c:pt idx="0">
                  <c:v>0.38880815934846719</c:v>
                </c:pt>
                <c:pt idx="1">
                  <c:v>0.24905811446659054</c:v>
                </c:pt>
              </c:numCache>
              <c:extLst/>
            </c:numRef>
          </c:val>
        </c:ser>
        <c:ser>
          <c:idx val="2"/>
          <c:order val="2"/>
          <c:tx>
            <c:strRef>
              <c:f>PartVENTE!$E$92:$E$93</c:f>
              <c:strCache>
                <c:ptCount val="2"/>
                <c:pt idx="0">
                  <c:v>Semence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cat>
            <c:strRef>
              <c:f>PartVENTE!$B$94:$B$104</c:f>
              <c:strCache>
                <c:ptCount val="2"/>
                <c:pt idx="0">
                  <c:v>Borgou</c:v>
                </c:pt>
                <c:pt idx="1">
                  <c:v>Collines</c:v>
                </c:pt>
              </c:strCache>
              <c:extLst/>
            </c:strRef>
          </c:cat>
          <c:val>
            <c:numRef>
              <c:f>PartVENTE!$E$94:$E$104</c:f>
              <c:numCache>
                <c:formatCode>0.0%</c:formatCode>
                <c:ptCount val="2"/>
                <c:pt idx="0">
                  <c:v>4.9587810950507599E-2</c:v>
                </c:pt>
                <c:pt idx="1">
                  <c:v>2.9885968491727678E-2</c:v>
                </c:pt>
              </c:numCache>
              <c:extLst/>
            </c:numRef>
          </c:val>
        </c:ser>
        <c:dLbls/>
        <c:overlap val="100"/>
        <c:axId val="108056960"/>
        <c:axId val="108058496"/>
      </c:barChart>
      <c:catAx>
        <c:axId val="10805696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8058496"/>
        <c:crosses val="autoZero"/>
        <c:auto val="1"/>
        <c:lblAlgn val="ctr"/>
        <c:lblOffset val="100"/>
      </c:catAx>
      <c:valAx>
        <c:axId val="108058496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8056960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7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ALIBORI - Part</a:t>
            </a:r>
            <a:r>
              <a:rPr lang="en-US" baseline="0"/>
              <a:t> des récoltes</a:t>
            </a:r>
            <a:endParaRPr lang="en-US"/>
          </a:p>
        </c:rich>
      </c:tx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0.11426200401420412"/>
          <c:y val="0.17515738931771468"/>
          <c:w val="0.84979028356749542"/>
          <c:h val="0.57269927989911573"/>
        </c:manualLayout>
      </c:layout>
      <c:barChart>
        <c:barDir val="col"/>
        <c:grouping val="stacked"/>
        <c:ser>
          <c:idx val="0"/>
          <c:order val="0"/>
          <c:tx>
            <c:strRef>
              <c:f>PartVENTE!$O$2</c:f>
              <c:strCache>
                <c:ptCount val="1"/>
                <c:pt idx="0">
                  <c:v>Vente 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PartVENTE!$N$3:$N$6</c:f>
              <c:strCache>
                <c:ptCount val="4"/>
                <c:pt idx="0">
                  <c:v>Maïs</c:v>
                </c:pt>
                <c:pt idx="1">
                  <c:v>Sorgho</c:v>
                </c:pt>
                <c:pt idx="2">
                  <c:v>Haricot</c:v>
                </c:pt>
                <c:pt idx="3">
                  <c:v>Mil</c:v>
                </c:pt>
              </c:strCache>
            </c:strRef>
          </c:cat>
          <c:val>
            <c:numRef>
              <c:f>PartVENTE!$O$3:$O$6</c:f>
              <c:numCache>
                <c:formatCode>0%</c:formatCode>
                <c:ptCount val="4"/>
                <c:pt idx="0">
                  <c:v>0.39110221915862442</c:v>
                </c:pt>
                <c:pt idx="1">
                  <c:v>0.19865910234926989</c:v>
                </c:pt>
                <c:pt idx="2" formatCode="0.0%">
                  <c:v>0.2706372971246373</c:v>
                </c:pt>
                <c:pt idx="3" formatCode="0.0%">
                  <c:v>0.37202949011344744</c:v>
                </c:pt>
              </c:numCache>
            </c:numRef>
          </c:val>
        </c:ser>
        <c:ser>
          <c:idx val="1"/>
          <c:order val="1"/>
          <c:tx>
            <c:strRef>
              <c:f>PartVENTE!$P$2</c:f>
              <c:strCache>
                <c:ptCount val="1"/>
                <c:pt idx="0">
                  <c:v>Stock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cat>
            <c:strRef>
              <c:f>PartVENTE!$N$3:$N$6</c:f>
              <c:strCache>
                <c:ptCount val="4"/>
                <c:pt idx="0">
                  <c:v>Maïs</c:v>
                </c:pt>
                <c:pt idx="1">
                  <c:v>Sorgho</c:v>
                </c:pt>
                <c:pt idx="2">
                  <c:v>Haricot</c:v>
                </c:pt>
                <c:pt idx="3">
                  <c:v>Mil</c:v>
                </c:pt>
              </c:strCache>
            </c:strRef>
          </c:cat>
          <c:val>
            <c:numRef>
              <c:f>PartVENTE!$P$3:$P$6</c:f>
              <c:numCache>
                <c:formatCode>0%</c:formatCode>
                <c:ptCount val="4"/>
                <c:pt idx="0">
                  <c:v>0.2519786456283129</c:v>
                </c:pt>
                <c:pt idx="1">
                  <c:v>0.25722317399525163</c:v>
                </c:pt>
                <c:pt idx="2" formatCode="0.0%">
                  <c:v>0.1955691095378283</c:v>
                </c:pt>
                <c:pt idx="3" formatCode="0.0%">
                  <c:v>0.38106500545719812</c:v>
                </c:pt>
              </c:numCache>
            </c:numRef>
          </c:val>
        </c:ser>
        <c:ser>
          <c:idx val="2"/>
          <c:order val="2"/>
          <c:tx>
            <c:strRef>
              <c:f>PartVENTE!$Q$2</c:f>
              <c:strCache>
                <c:ptCount val="1"/>
                <c:pt idx="0">
                  <c:v>Semence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cat>
            <c:strRef>
              <c:f>PartVENTE!$N$3:$N$6</c:f>
              <c:strCache>
                <c:ptCount val="4"/>
                <c:pt idx="0">
                  <c:v>Maïs</c:v>
                </c:pt>
                <c:pt idx="1">
                  <c:v>Sorgho</c:v>
                </c:pt>
                <c:pt idx="2">
                  <c:v>Haricot</c:v>
                </c:pt>
                <c:pt idx="3">
                  <c:v>Mil</c:v>
                </c:pt>
              </c:strCache>
            </c:strRef>
          </c:cat>
          <c:val>
            <c:numRef>
              <c:f>PartVENTE!$Q$3:$Q$6</c:f>
              <c:numCache>
                <c:formatCode>0%</c:formatCode>
                <c:ptCount val="4"/>
                <c:pt idx="0">
                  <c:v>3.9887992738424152E-2</c:v>
                </c:pt>
                <c:pt idx="1">
                  <c:v>4.874987409862945E-2</c:v>
                </c:pt>
                <c:pt idx="2" formatCode="0.0%">
                  <c:v>7.7642146511929452E-2</c:v>
                </c:pt>
                <c:pt idx="3" formatCode="0.0%">
                  <c:v>3.6288447771578067E-2</c:v>
                </c:pt>
              </c:numCache>
            </c:numRef>
          </c:val>
        </c:ser>
        <c:dLbls/>
        <c:overlap val="100"/>
        <c:axId val="108098304"/>
        <c:axId val="108099840"/>
      </c:barChart>
      <c:catAx>
        <c:axId val="10809830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8099840"/>
        <c:crosses val="autoZero"/>
        <c:auto val="1"/>
        <c:lblAlgn val="ctr"/>
        <c:lblOffset val="100"/>
      </c:catAx>
      <c:valAx>
        <c:axId val="108099840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80983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1"/>
</c:chartSpace>
</file>

<file path=ppt/charts/chart7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ALIBORI - Sorgho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ALIBORI!$U$12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ALIBORI!$V$11:$AG$11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ALIBORI!$V$12:$AG$12</c:f>
              <c:numCache>
                <c:formatCode>0%</c:formatCode>
                <c:ptCount val="12"/>
                <c:pt idx="0">
                  <c:v>2.0235727734629491E-2</c:v>
                </c:pt>
                <c:pt idx="1">
                  <c:v>1.5952085580461964E-2</c:v>
                </c:pt>
                <c:pt idx="2">
                  <c:v>3.6202339374344437E-2</c:v>
                </c:pt>
                <c:pt idx="3">
                  <c:v>4.4040083669873754E-2</c:v>
                </c:pt>
                <c:pt idx="4">
                  <c:v>9.5277914285819026E-2</c:v>
                </c:pt>
                <c:pt idx="5">
                  <c:v>0.20905308957214652</c:v>
                </c:pt>
                <c:pt idx="6">
                  <c:v>0.29898043729159413</c:v>
                </c:pt>
                <c:pt idx="7">
                  <c:v>0.32844849640960044</c:v>
                </c:pt>
                <c:pt idx="8">
                  <c:v>0.26627028618769477</c:v>
                </c:pt>
                <c:pt idx="9">
                  <c:v>9.2270402703606674E-2</c:v>
                </c:pt>
                <c:pt idx="10">
                  <c:v>4.1944846021889172E-2</c:v>
                </c:pt>
                <c:pt idx="11">
                  <c:v>2.5689799386476118E-2</c:v>
                </c:pt>
              </c:numCache>
            </c:numRef>
          </c:val>
        </c:ser>
        <c:ser>
          <c:idx val="1"/>
          <c:order val="1"/>
          <c:tx>
            <c:strRef>
              <c:f>ALIBORI!$U$13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ALIBORI!$V$11:$AG$11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ALIBORI!$V$13:$AG$13</c:f>
              <c:numCache>
                <c:formatCode>0%</c:formatCode>
                <c:ptCount val="12"/>
                <c:pt idx="0">
                  <c:v>0.12618895845818487</c:v>
                </c:pt>
                <c:pt idx="1">
                  <c:v>0.1720385255133402</c:v>
                </c:pt>
                <c:pt idx="2">
                  <c:v>0.23761066408013284</c:v>
                </c:pt>
                <c:pt idx="3">
                  <c:v>0.24141661523044183</c:v>
                </c:pt>
                <c:pt idx="4">
                  <c:v>0.22531247775875141</c:v>
                </c:pt>
                <c:pt idx="5">
                  <c:v>0.11980790056047405</c:v>
                </c:pt>
                <c:pt idx="6">
                  <c:v>7.9420093557955859E-2</c:v>
                </c:pt>
                <c:pt idx="7">
                  <c:v>4.8559843419882391E-2</c:v>
                </c:pt>
                <c:pt idx="8">
                  <c:v>3.2227082367466055E-2</c:v>
                </c:pt>
                <c:pt idx="9">
                  <c:v>5.5504783255226439E-2</c:v>
                </c:pt>
                <c:pt idx="10">
                  <c:v>8.0598303362623497E-2</c:v>
                </c:pt>
                <c:pt idx="11">
                  <c:v>0.15738926478203069</c:v>
                </c:pt>
              </c:numCache>
            </c:numRef>
          </c:val>
        </c:ser>
        <c:ser>
          <c:idx val="2"/>
          <c:order val="2"/>
          <c:tx>
            <c:strRef>
              <c:f>ALIBORI!$U$14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ALIBORI!$V$11:$AG$11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ALIBORI!$V$14:$AG$14</c:f>
              <c:numCache>
                <c:formatCode>0%</c:formatCode>
                <c:ptCount val="12"/>
                <c:pt idx="0">
                  <c:v>0.85357531380718565</c:v>
                </c:pt>
                <c:pt idx="1">
                  <c:v>0.812009388906198</c:v>
                </c:pt>
                <c:pt idx="2">
                  <c:v>0.72618699654552332</c:v>
                </c:pt>
                <c:pt idx="3">
                  <c:v>0.71454330109968522</c:v>
                </c:pt>
                <c:pt idx="4">
                  <c:v>0.67940960795543082</c:v>
                </c:pt>
                <c:pt idx="5">
                  <c:v>0.67113900986738073</c:v>
                </c:pt>
                <c:pt idx="6">
                  <c:v>0.62159946915045128</c:v>
                </c:pt>
                <c:pt idx="7">
                  <c:v>0.62299166017051844</c:v>
                </c:pt>
                <c:pt idx="8">
                  <c:v>0.70150263144484004</c:v>
                </c:pt>
                <c:pt idx="9">
                  <c:v>0.85222481404116712</c:v>
                </c:pt>
                <c:pt idx="10">
                  <c:v>0.87745685061548773</c:v>
                </c:pt>
                <c:pt idx="11">
                  <c:v>0.8169209358314935</c:v>
                </c:pt>
              </c:numCache>
            </c:numRef>
          </c:val>
        </c:ser>
        <c:dLbls/>
        <c:overlap val="100"/>
        <c:axId val="108135552"/>
        <c:axId val="108137088"/>
      </c:barChart>
      <c:catAx>
        <c:axId val="10813555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8137088"/>
        <c:crosses val="autoZero"/>
        <c:auto val="1"/>
        <c:lblAlgn val="ctr"/>
        <c:lblOffset val="100"/>
      </c:catAx>
      <c:valAx>
        <c:axId val="108137088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81355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7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ALIBORI - Mil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ALIBORI!$AI$12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ALIBORI!$AJ$11:$AU$11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ALIBORI!$AJ$12:$AU$12</c:f>
              <c:numCache>
                <c:formatCode>0%</c:formatCode>
                <c:ptCount val="12"/>
                <c:pt idx="0">
                  <c:v>7.5304132794087278E-2</c:v>
                </c:pt>
                <c:pt idx="1">
                  <c:v>7.8558513143931308E-2</c:v>
                </c:pt>
                <c:pt idx="2">
                  <c:v>7.8558513143931308E-2</c:v>
                </c:pt>
                <c:pt idx="3">
                  <c:v>0.15060826558817458</c:v>
                </c:pt>
                <c:pt idx="4">
                  <c:v>0.17723501390507976</c:v>
                </c:pt>
                <c:pt idx="5">
                  <c:v>0.24360400915068753</c:v>
                </c:pt>
                <c:pt idx="6">
                  <c:v>0.28861550898585536</c:v>
                </c:pt>
                <c:pt idx="7">
                  <c:v>0.32811723146367205</c:v>
                </c:pt>
                <c:pt idx="8">
                  <c:v>0.25459109690676335</c:v>
                </c:pt>
                <c:pt idx="9">
                  <c:v>0.20949084124387266</c:v>
                </c:pt>
                <c:pt idx="10">
                  <c:v>0.1542188219219979</c:v>
                </c:pt>
                <c:pt idx="11">
                  <c:v>8.4513222312984568E-2</c:v>
                </c:pt>
              </c:numCache>
            </c:numRef>
          </c:val>
        </c:ser>
        <c:ser>
          <c:idx val="1"/>
          <c:order val="1"/>
          <c:tx>
            <c:strRef>
              <c:f>ALIBORI!$AI$13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ALIBORI!$AJ$11:$AU$11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ALIBORI!$AJ$13:$AU$13</c:f>
              <c:numCache>
                <c:formatCode>0%</c:formatCode>
                <c:ptCount val="12"/>
                <c:pt idx="0">
                  <c:v>5.0484199541543401E-2</c:v>
                </c:pt>
                <c:pt idx="1">
                  <c:v>6.7238879202165605E-2</c:v>
                </c:pt>
                <c:pt idx="2">
                  <c:v>6.1529305176347374E-2</c:v>
                </c:pt>
                <c:pt idx="3">
                  <c:v>0.12644708500502924</c:v>
                </c:pt>
                <c:pt idx="4">
                  <c:v>0.17441038850462176</c:v>
                </c:pt>
                <c:pt idx="5">
                  <c:v>0.24226345035014318</c:v>
                </c:pt>
                <c:pt idx="6">
                  <c:v>0.24041955763480641</c:v>
                </c:pt>
                <c:pt idx="7">
                  <c:v>0.19145362066143409</c:v>
                </c:pt>
                <c:pt idx="8">
                  <c:v>0.1937747200349178</c:v>
                </c:pt>
                <c:pt idx="9">
                  <c:v>0.14044399430425791</c:v>
                </c:pt>
                <c:pt idx="10">
                  <c:v>0.12590283119563703</c:v>
                </c:pt>
                <c:pt idx="11">
                  <c:v>0.10652197801775574</c:v>
                </c:pt>
              </c:numCache>
            </c:numRef>
          </c:val>
        </c:ser>
        <c:ser>
          <c:idx val="2"/>
          <c:order val="2"/>
          <c:tx>
            <c:strRef>
              <c:f>ALIBORI!$AI$14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ALIBORI!$AJ$11:$AU$11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ALIBORI!$AJ$14:$AU$14</c:f>
              <c:numCache>
                <c:formatCode>0%</c:formatCode>
                <c:ptCount val="12"/>
                <c:pt idx="0">
                  <c:v>0.87421166766436953</c:v>
                </c:pt>
                <c:pt idx="1">
                  <c:v>0.85420260765390321</c:v>
                </c:pt>
                <c:pt idx="2">
                  <c:v>0.85991218167972139</c:v>
                </c:pt>
                <c:pt idx="3">
                  <c:v>0.72294464940679659</c:v>
                </c:pt>
                <c:pt idx="4">
                  <c:v>0.64835459759029879</c:v>
                </c:pt>
                <c:pt idx="5">
                  <c:v>0.51413254049916923</c:v>
                </c:pt>
                <c:pt idx="6">
                  <c:v>0.47096493337933848</c:v>
                </c:pt>
                <c:pt idx="7">
                  <c:v>0.48042914787489394</c:v>
                </c:pt>
                <c:pt idx="8">
                  <c:v>0.55163418305831879</c:v>
                </c:pt>
                <c:pt idx="9">
                  <c:v>0.65006516445186957</c:v>
                </c:pt>
                <c:pt idx="10">
                  <c:v>0.71987834688236518</c:v>
                </c:pt>
                <c:pt idx="11">
                  <c:v>0.80896479966925972</c:v>
                </c:pt>
              </c:numCache>
            </c:numRef>
          </c:val>
        </c:ser>
        <c:dLbls/>
        <c:overlap val="100"/>
        <c:axId val="108303488"/>
        <c:axId val="108305024"/>
      </c:barChart>
      <c:catAx>
        <c:axId val="10830348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8305024"/>
        <c:crosses val="autoZero"/>
        <c:auto val="1"/>
        <c:lblAlgn val="ctr"/>
        <c:lblOffset val="100"/>
      </c:catAx>
      <c:valAx>
        <c:axId val="108305024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83034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7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ALIBORI - Haricot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ALIBORI!$AW$12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ALIBORI!$AX$11:$BI$11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ALIBORI!$AX$12:$BI$12</c:f>
              <c:numCache>
                <c:formatCode>0.0%</c:formatCode>
                <c:ptCount val="12"/>
                <c:pt idx="0">
                  <c:v>6.4146597409582409E-2</c:v>
                </c:pt>
                <c:pt idx="1">
                  <c:v>0.12510900585684226</c:v>
                </c:pt>
                <c:pt idx="2">
                  <c:v>6.0962408447259857E-2</c:v>
                </c:pt>
                <c:pt idx="3">
                  <c:v>6.0962408447259857E-2</c:v>
                </c:pt>
                <c:pt idx="4">
                  <c:v>0.10721876976111751</c:v>
                </c:pt>
                <c:pt idx="5">
                  <c:v>0.49742782716128792</c:v>
                </c:pt>
                <c:pt idx="6">
                  <c:v>0.7035392679288448</c:v>
                </c:pt>
                <c:pt idx="7">
                  <c:v>0.71720409598946144</c:v>
                </c:pt>
                <c:pt idx="8">
                  <c:v>0.48585761667158678</c:v>
                </c:pt>
                <c:pt idx="9">
                  <c:v>0.17135172621431299</c:v>
                </c:pt>
                <c:pt idx="10">
                  <c:v>5.5586897276777847E-2</c:v>
                </c:pt>
                <c:pt idx="11">
                  <c:v>0</c:v>
                </c:pt>
              </c:numCache>
            </c:numRef>
          </c:val>
        </c:ser>
        <c:ser>
          <c:idx val="1"/>
          <c:order val="1"/>
          <c:tx>
            <c:strRef>
              <c:f>ALIBORI!$AW$13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ALIBORI!$AX$11:$BI$11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ALIBORI!$AX$13:$BI$13</c:f>
              <c:numCache>
                <c:formatCode>0.0%</c:formatCode>
                <c:ptCount val="12"/>
                <c:pt idx="0">
                  <c:v>0.16804464685025472</c:v>
                </c:pt>
                <c:pt idx="1">
                  <c:v>0.43924476357786701</c:v>
                </c:pt>
                <c:pt idx="2">
                  <c:v>0.58795761754850551</c:v>
                </c:pt>
                <c:pt idx="3">
                  <c:v>0.65325431809346179</c:v>
                </c:pt>
                <c:pt idx="4">
                  <c:v>0.48585761667158678</c:v>
                </c:pt>
                <c:pt idx="5">
                  <c:v>0.26169833804433479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5.2807552412938996E-2</c:v>
                </c:pt>
              </c:numCache>
            </c:numRef>
          </c:val>
        </c:ser>
        <c:ser>
          <c:idx val="2"/>
          <c:order val="2"/>
          <c:tx>
            <c:strRef>
              <c:f>ALIBORI!$AW$14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ALIBORI!$AX$11:$BI$11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ALIBORI!$AX$14:$BI$14</c:f>
              <c:numCache>
                <c:formatCode>0.0%</c:formatCode>
                <c:ptCount val="12"/>
                <c:pt idx="0">
                  <c:v>0.76780875574016305</c:v>
                </c:pt>
                <c:pt idx="1">
                  <c:v>0.43564623056529095</c:v>
                </c:pt>
                <c:pt idx="2">
                  <c:v>0.35107997400423496</c:v>
                </c:pt>
                <c:pt idx="3">
                  <c:v>0.28578327345927862</c:v>
                </c:pt>
                <c:pt idx="4">
                  <c:v>0.40692361356729584</c:v>
                </c:pt>
                <c:pt idx="5">
                  <c:v>0.24087383479437746</c:v>
                </c:pt>
                <c:pt idx="6">
                  <c:v>0.29646073207115531</c:v>
                </c:pt>
                <c:pt idx="7">
                  <c:v>0.2827959040105385</c:v>
                </c:pt>
                <c:pt idx="8">
                  <c:v>0.51414238332841333</c:v>
                </c:pt>
                <c:pt idx="9">
                  <c:v>0.82864827378568728</c:v>
                </c:pt>
                <c:pt idx="10">
                  <c:v>0.94441310272322199</c:v>
                </c:pt>
                <c:pt idx="11">
                  <c:v>0.94719244758706111</c:v>
                </c:pt>
              </c:numCache>
            </c:numRef>
          </c:val>
        </c:ser>
        <c:dLbls/>
        <c:overlap val="100"/>
        <c:axId val="108475520"/>
        <c:axId val="108477056"/>
      </c:barChart>
      <c:catAx>
        <c:axId val="10847552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8477056"/>
        <c:crosses val="autoZero"/>
        <c:auto val="1"/>
        <c:lblAlgn val="ctr"/>
        <c:lblOffset val="100"/>
      </c:catAx>
      <c:valAx>
        <c:axId val="108477056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84755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7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ALIBORI - Maïs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ALIBORI!$G$12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ALIBORI!$H$11:$S$11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ALIBORI!$H$12:$S$12</c:f>
              <c:numCache>
                <c:formatCode>0.0%</c:formatCode>
                <c:ptCount val="12"/>
                <c:pt idx="0">
                  <c:v>3.2568346128443816E-2</c:v>
                </c:pt>
                <c:pt idx="1">
                  <c:v>3.3070206402019499E-2</c:v>
                </c:pt>
                <c:pt idx="2">
                  <c:v>3.4396482998942171E-2</c:v>
                </c:pt>
                <c:pt idx="3">
                  <c:v>4.4354905677618899E-2</c:v>
                </c:pt>
                <c:pt idx="4">
                  <c:v>0.15562101117078753</c:v>
                </c:pt>
                <c:pt idx="5">
                  <c:v>0.28339735241867753</c:v>
                </c:pt>
                <c:pt idx="6">
                  <c:v>0.34172416863106858</c:v>
                </c:pt>
                <c:pt idx="7">
                  <c:v>0.35062981846861896</c:v>
                </c:pt>
                <c:pt idx="8">
                  <c:v>0.27460866279929208</c:v>
                </c:pt>
                <c:pt idx="9">
                  <c:v>0.1034821381205086</c:v>
                </c:pt>
                <c:pt idx="10">
                  <c:v>6.4642464971065502E-2</c:v>
                </c:pt>
                <c:pt idx="11">
                  <c:v>5.559293527983733E-2</c:v>
                </c:pt>
              </c:numCache>
            </c:numRef>
          </c:val>
        </c:ser>
        <c:ser>
          <c:idx val="1"/>
          <c:order val="1"/>
          <c:tx>
            <c:strRef>
              <c:f>ALIBORI!$G$13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ALIBORI!$H$11:$S$11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ALIBORI!$H$13:$S$13</c:f>
              <c:numCache>
                <c:formatCode>0.0%</c:formatCode>
                <c:ptCount val="12"/>
                <c:pt idx="0">
                  <c:v>0.13132365773061744</c:v>
                </c:pt>
                <c:pt idx="1">
                  <c:v>0.1265195329326653</c:v>
                </c:pt>
                <c:pt idx="2">
                  <c:v>0.17266428105176479</c:v>
                </c:pt>
                <c:pt idx="3">
                  <c:v>0.13062319779863918</c:v>
                </c:pt>
                <c:pt idx="4">
                  <c:v>0.21071607401427364</c:v>
                </c:pt>
                <c:pt idx="5">
                  <c:v>0.24984707756470778</c:v>
                </c:pt>
                <c:pt idx="6">
                  <c:v>0.21153179183009838</c:v>
                </c:pt>
                <c:pt idx="7">
                  <c:v>0.16065991520290301</c:v>
                </c:pt>
                <c:pt idx="8">
                  <c:v>0.1291596069661626</c:v>
                </c:pt>
                <c:pt idx="9">
                  <c:v>0.12578072908789553</c:v>
                </c:pt>
                <c:pt idx="10">
                  <c:v>9.9371663454796894E-2</c:v>
                </c:pt>
                <c:pt idx="11">
                  <c:v>9.3513505598109697E-2</c:v>
                </c:pt>
              </c:numCache>
            </c:numRef>
          </c:val>
        </c:ser>
        <c:ser>
          <c:idx val="2"/>
          <c:order val="2"/>
          <c:tx>
            <c:strRef>
              <c:f>ALIBORI!$G$14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ALIBORI!$H$11:$S$11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ALIBORI!$H$14:$S$14</c:f>
              <c:numCache>
                <c:formatCode>0.0%</c:formatCode>
                <c:ptCount val="12"/>
                <c:pt idx="0">
                  <c:v>0.83610799614093823</c:v>
                </c:pt>
                <c:pt idx="1">
                  <c:v>0.84041026066531488</c:v>
                </c:pt>
                <c:pt idx="2">
                  <c:v>0.79293923594929261</c:v>
                </c:pt>
                <c:pt idx="3">
                  <c:v>0.82502189652374192</c:v>
                </c:pt>
                <c:pt idx="4">
                  <c:v>0.63366291481493764</c:v>
                </c:pt>
                <c:pt idx="5">
                  <c:v>0.4667555700166155</c:v>
                </c:pt>
                <c:pt idx="6">
                  <c:v>0.44674403953883379</c:v>
                </c:pt>
                <c:pt idx="7">
                  <c:v>0.48871026632847897</c:v>
                </c:pt>
                <c:pt idx="8">
                  <c:v>0.59623173023454545</c:v>
                </c:pt>
                <c:pt idx="9">
                  <c:v>0.77073713279159572</c:v>
                </c:pt>
                <c:pt idx="10">
                  <c:v>0.83598587157413684</c:v>
                </c:pt>
                <c:pt idx="11">
                  <c:v>0.85089355912205222</c:v>
                </c:pt>
              </c:numCache>
            </c:numRef>
          </c:val>
        </c:ser>
        <c:dLbls/>
        <c:overlap val="100"/>
        <c:axId val="108549248"/>
        <c:axId val="108550784"/>
      </c:barChart>
      <c:catAx>
        <c:axId val="10854924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8550784"/>
        <c:crosses val="autoZero"/>
        <c:auto val="1"/>
        <c:lblAlgn val="ctr"/>
        <c:lblOffset val="100"/>
      </c:catAx>
      <c:valAx>
        <c:axId val="108550784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85492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ysClr val="window" lastClr="FFFFFF">
          <a:lumMod val="75000"/>
        </a:sys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8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ATACORA -Maïs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ATACORA!$G$11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ATACORA!$H$10:$S$10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ATACORA!$H$11:$S$11</c:f>
              <c:numCache>
                <c:formatCode>0.0%</c:formatCode>
                <c:ptCount val="12"/>
                <c:pt idx="0">
                  <c:v>1.2827152544279291E-2</c:v>
                </c:pt>
                <c:pt idx="1">
                  <c:v>1.4284465476417058E-2</c:v>
                </c:pt>
                <c:pt idx="2">
                  <c:v>1.8130524347442927E-2</c:v>
                </c:pt>
                <c:pt idx="3">
                  <c:v>4.2552896636816676E-2</c:v>
                </c:pt>
                <c:pt idx="4">
                  <c:v>6.9980880331279763E-2</c:v>
                </c:pt>
                <c:pt idx="5">
                  <c:v>0.12626671267763878</c:v>
                </c:pt>
                <c:pt idx="6">
                  <c:v>0.31138896926081</c:v>
                </c:pt>
                <c:pt idx="7">
                  <c:v>0.3372338235841697</c:v>
                </c:pt>
                <c:pt idx="8">
                  <c:v>0.33202378547225736</c:v>
                </c:pt>
                <c:pt idx="9">
                  <c:v>0.14930012038508014</c:v>
                </c:pt>
                <c:pt idx="10">
                  <c:v>5.0285946486131529E-2</c:v>
                </c:pt>
                <c:pt idx="11">
                  <c:v>4.3320041864423502E-2</c:v>
                </c:pt>
              </c:numCache>
            </c:numRef>
          </c:val>
        </c:ser>
        <c:ser>
          <c:idx val="1"/>
          <c:order val="1"/>
          <c:tx>
            <c:strRef>
              <c:f>ATACORA!$G$12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ATACORA!$H$10:$S$10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ATACORA!$H$12:$S$12</c:f>
              <c:numCache>
                <c:formatCode>0.0%</c:formatCode>
                <c:ptCount val="12"/>
                <c:pt idx="0">
                  <c:v>0.1444305553758797</c:v>
                </c:pt>
                <c:pt idx="1">
                  <c:v>0.16233680833548852</c:v>
                </c:pt>
                <c:pt idx="2">
                  <c:v>0.20327455825267302</c:v>
                </c:pt>
                <c:pt idx="3">
                  <c:v>0.15185227432443724</c:v>
                </c:pt>
                <c:pt idx="4">
                  <c:v>0.12862577697460692</c:v>
                </c:pt>
                <c:pt idx="5">
                  <c:v>0.12287595171457986</c:v>
                </c:pt>
                <c:pt idx="6">
                  <c:v>7.3186560499969827E-2</c:v>
                </c:pt>
                <c:pt idx="7">
                  <c:v>4.5418274805436594E-2</c:v>
                </c:pt>
                <c:pt idx="8">
                  <c:v>2.7505885171804877E-2</c:v>
                </c:pt>
                <c:pt idx="9">
                  <c:v>0.17970103488004516</c:v>
                </c:pt>
                <c:pt idx="10">
                  <c:v>0.20349359514405072</c:v>
                </c:pt>
                <c:pt idx="11">
                  <c:v>0.21321168015969966</c:v>
                </c:pt>
              </c:numCache>
            </c:numRef>
          </c:val>
        </c:ser>
        <c:ser>
          <c:idx val="2"/>
          <c:order val="2"/>
          <c:tx>
            <c:strRef>
              <c:f>ATACORA!$G$13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ATACORA!$H$10:$S$10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ATACORA!$H$13:$S$13</c:f>
              <c:numCache>
                <c:formatCode>0.0%</c:formatCode>
                <c:ptCount val="12"/>
                <c:pt idx="0">
                  <c:v>0.84274229207984153</c:v>
                </c:pt>
                <c:pt idx="1">
                  <c:v>0.82337872618809349</c:v>
                </c:pt>
                <c:pt idx="2">
                  <c:v>0.77859491739988151</c:v>
                </c:pt>
                <c:pt idx="3">
                  <c:v>0.80559482903874424</c:v>
                </c:pt>
                <c:pt idx="4">
                  <c:v>0.801393342694112</c:v>
                </c:pt>
                <c:pt idx="5">
                  <c:v>0.75085733560777923</c:v>
                </c:pt>
                <c:pt idx="6">
                  <c:v>0.61542447023921587</c:v>
                </c:pt>
                <c:pt idx="7">
                  <c:v>0.61734790161038966</c:v>
                </c:pt>
                <c:pt idx="8">
                  <c:v>0.64047032935593418</c:v>
                </c:pt>
                <c:pt idx="9">
                  <c:v>0.67099884473487192</c:v>
                </c:pt>
                <c:pt idx="10">
                  <c:v>0.74622045836981721</c:v>
                </c:pt>
                <c:pt idx="11">
                  <c:v>0.743468277975876</c:v>
                </c:pt>
              </c:numCache>
            </c:numRef>
          </c:val>
        </c:ser>
        <c:dLbls/>
        <c:overlap val="100"/>
        <c:axId val="108627456"/>
        <c:axId val="108628992"/>
      </c:barChart>
      <c:catAx>
        <c:axId val="10862745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8628992"/>
        <c:crosses val="autoZero"/>
        <c:auto val="1"/>
        <c:lblAlgn val="ctr"/>
        <c:lblOffset val="100"/>
      </c:catAx>
      <c:valAx>
        <c:axId val="108628992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86274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8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ATACORA - Sorgho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ATACORA!$U$11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ATACORA!$V$10:$AG$10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ATACORA!$V$11:$AG$11</c:f>
              <c:numCache>
                <c:formatCode>0%</c:formatCode>
                <c:ptCount val="12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6.4668370450155721E-2</c:v>
                </c:pt>
                <c:pt idx="4">
                  <c:v>6.2704706274944219E-2</c:v>
                </c:pt>
                <c:pt idx="5">
                  <c:v>0.12818063361715587</c:v>
                </c:pt>
                <c:pt idx="6">
                  <c:v>0.23116047715788124</c:v>
                </c:pt>
                <c:pt idx="7">
                  <c:v>0.39185200171137186</c:v>
                </c:pt>
                <c:pt idx="8">
                  <c:v>0.41224997242808531</c:v>
                </c:pt>
                <c:pt idx="9">
                  <c:v>0.43445408102477867</c:v>
                </c:pt>
                <c:pt idx="10">
                  <c:v>0.20998765322085325</c:v>
                </c:pt>
                <c:pt idx="11">
                  <c:v>0.11467139415608239</c:v>
                </c:pt>
              </c:numCache>
            </c:numRef>
          </c:val>
        </c:ser>
        <c:ser>
          <c:idx val="1"/>
          <c:order val="1"/>
          <c:tx>
            <c:strRef>
              <c:f>ATACORA!$U$12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ATACORA!$V$10:$AG$10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ATACORA!$V$12:$AG$12</c:f>
              <c:numCache>
                <c:formatCode>0%</c:formatCode>
                <c:ptCount val="12"/>
                <c:pt idx="0">
                  <c:v>0.1306581232515478</c:v>
                </c:pt>
                <c:pt idx="1">
                  <c:v>6.9484256839862299E-2</c:v>
                </c:pt>
                <c:pt idx="2">
                  <c:v>6.3002913707042488E-2</c:v>
                </c:pt>
                <c:pt idx="3">
                  <c:v>8.9133123364049327E-2</c:v>
                </c:pt>
                <c:pt idx="4">
                  <c:v>0.18419410608604284</c:v>
                </c:pt>
                <c:pt idx="5">
                  <c:v>0.20566388610054726</c:v>
                </c:pt>
                <c:pt idx="6">
                  <c:v>0.10228599146763857</c:v>
                </c:pt>
                <c:pt idx="7">
                  <c:v>5.0025572153624895E-2</c:v>
                </c:pt>
                <c:pt idx="8">
                  <c:v>1.7078969163902856E-2</c:v>
                </c:pt>
                <c:pt idx="9">
                  <c:v>1.7078969163902856E-2</c:v>
                </c:pt>
                <c:pt idx="10">
                  <c:v>3.732598319714709E-2</c:v>
                </c:pt>
                <c:pt idx="11">
                  <c:v>5.8757741282768963E-2</c:v>
                </c:pt>
              </c:numCache>
            </c:numRef>
          </c:val>
        </c:ser>
        <c:ser>
          <c:idx val="2"/>
          <c:order val="2"/>
          <c:tx>
            <c:strRef>
              <c:f>ATACORA!$U$13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ATACORA!$V$10:$AG$10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ATACORA!$V$13:$AG$13</c:f>
              <c:numCache>
                <c:formatCode>0%</c:formatCode>
                <c:ptCount val="12"/>
                <c:pt idx="0">
                  <c:v>0.86934187674845209</c:v>
                </c:pt>
                <c:pt idx="1">
                  <c:v>0.93051574316013752</c:v>
                </c:pt>
                <c:pt idx="2">
                  <c:v>0.93699708629295753</c:v>
                </c:pt>
                <c:pt idx="3">
                  <c:v>0.84619850618579473</c:v>
                </c:pt>
                <c:pt idx="4">
                  <c:v>0.75310118763901279</c:v>
                </c:pt>
                <c:pt idx="5">
                  <c:v>0.66615548028229654</c:v>
                </c:pt>
                <c:pt idx="6">
                  <c:v>0.66655353137447981</c:v>
                </c:pt>
                <c:pt idx="7">
                  <c:v>0.55812242613500318</c:v>
                </c:pt>
                <c:pt idx="8">
                  <c:v>0.57067105840801191</c:v>
                </c:pt>
                <c:pt idx="9">
                  <c:v>0.54846694981131816</c:v>
                </c:pt>
                <c:pt idx="10">
                  <c:v>0.75268636358199925</c:v>
                </c:pt>
                <c:pt idx="11">
                  <c:v>0.82657086456114837</c:v>
                </c:pt>
              </c:numCache>
            </c:numRef>
          </c:val>
        </c:ser>
        <c:dLbls/>
        <c:overlap val="100"/>
        <c:axId val="108680704"/>
        <c:axId val="108682240"/>
      </c:barChart>
      <c:catAx>
        <c:axId val="10868070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8682240"/>
        <c:crosses val="autoZero"/>
        <c:auto val="1"/>
        <c:lblAlgn val="ctr"/>
        <c:lblOffset val="100"/>
      </c:catAx>
      <c:valAx>
        <c:axId val="108682240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86807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8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ATACORA - Riz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ATACORA!$AI$11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ATACORA!$AJ$10:$AU$10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ATACORA!$AJ$11:$AU$11</c:f>
              <c:numCache>
                <c:formatCode>0.0%</c:formatCode>
                <c:ptCount val="12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0.30459982301610994</c:v>
                </c:pt>
                <c:pt idx="7">
                  <c:v>0.30459982301610994</c:v>
                </c:pt>
                <c:pt idx="8">
                  <c:v>0.30459982301610994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</c:numCache>
            </c:numRef>
          </c:val>
        </c:ser>
        <c:ser>
          <c:idx val="1"/>
          <c:order val="1"/>
          <c:tx>
            <c:strRef>
              <c:f>ATACORA!$AI$12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ATACORA!$AJ$10:$AU$10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ATACORA!$AJ$12:$AU$12</c:f>
              <c:numCache>
                <c:formatCode>0.0%</c:formatCode>
                <c:ptCount val="12"/>
                <c:pt idx="0">
                  <c:v>0</c:v>
                </c:pt>
                <c:pt idx="1">
                  <c:v>0.19487860194447865</c:v>
                </c:pt>
                <c:pt idx="2">
                  <c:v>0</c:v>
                </c:pt>
                <c:pt idx="3">
                  <c:v>0</c:v>
                </c:pt>
                <c:pt idx="4">
                  <c:v>0.13096514823865871</c:v>
                </c:pt>
                <c:pt idx="5">
                  <c:v>0.12741667985255256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0.14502130253110426</c:v>
                </c:pt>
                <c:pt idx="10">
                  <c:v>0.14502130253110426</c:v>
                </c:pt>
                <c:pt idx="11">
                  <c:v>0.14502130253110426</c:v>
                </c:pt>
              </c:numCache>
            </c:numRef>
          </c:val>
        </c:ser>
        <c:ser>
          <c:idx val="2"/>
          <c:order val="2"/>
          <c:tx>
            <c:strRef>
              <c:f>ATACORA!$AI$13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ATACORA!$AJ$10:$AU$10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ATACORA!$AJ$13:$AU$13</c:f>
              <c:numCache>
                <c:formatCode>0.0%</c:formatCode>
                <c:ptCount val="12"/>
                <c:pt idx="0">
                  <c:v>1</c:v>
                </c:pt>
                <c:pt idx="1">
                  <c:v>0.80512139805552152</c:v>
                </c:pt>
                <c:pt idx="2">
                  <c:v>1</c:v>
                </c:pt>
                <c:pt idx="3">
                  <c:v>1</c:v>
                </c:pt>
                <c:pt idx="4">
                  <c:v>0.86903485176134121</c:v>
                </c:pt>
                <c:pt idx="5">
                  <c:v>0.87258332014744722</c:v>
                </c:pt>
                <c:pt idx="6">
                  <c:v>0.69540017698389023</c:v>
                </c:pt>
                <c:pt idx="7">
                  <c:v>0.69540017698389023</c:v>
                </c:pt>
                <c:pt idx="8">
                  <c:v>0.69540017698389023</c:v>
                </c:pt>
                <c:pt idx="9">
                  <c:v>0.8549786974688961</c:v>
                </c:pt>
                <c:pt idx="10">
                  <c:v>0.8549786974688961</c:v>
                </c:pt>
                <c:pt idx="11">
                  <c:v>0.8549786974688961</c:v>
                </c:pt>
              </c:numCache>
            </c:numRef>
          </c:val>
        </c:ser>
        <c:dLbls/>
        <c:overlap val="100"/>
        <c:axId val="108733952"/>
        <c:axId val="108735488"/>
      </c:barChart>
      <c:catAx>
        <c:axId val="10873395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8735488"/>
        <c:crosses val="autoZero"/>
        <c:auto val="1"/>
        <c:lblAlgn val="ctr"/>
        <c:lblOffset val="100"/>
      </c:catAx>
      <c:valAx>
        <c:axId val="108735488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87339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8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ATACORA - Haricot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ATACORA!$AW$11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ATACORA!$AX$10:$BI$10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ATACORA!$AX$11:$BI$11</c:f>
              <c:numCache>
                <c:formatCode>0.0%</c:formatCode>
                <c:ptCount val="12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0.18375462196710921</c:v>
                </c:pt>
                <c:pt idx="6">
                  <c:v>0.39289784132126654</c:v>
                </c:pt>
                <c:pt idx="7">
                  <c:v>0.39289784132126654</c:v>
                </c:pt>
                <c:pt idx="8">
                  <c:v>0.39289784132126654</c:v>
                </c:pt>
                <c:pt idx="9">
                  <c:v>0.56750220093671866</c:v>
                </c:pt>
                <c:pt idx="10">
                  <c:v>0.1746043596154524</c:v>
                </c:pt>
                <c:pt idx="11">
                  <c:v>0</c:v>
                </c:pt>
              </c:numCache>
            </c:numRef>
          </c:val>
        </c:ser>
        <c:ser>
          <c:idx val="1"/>
          <c:order val="1"/>
          <c:tx>
            <c:strRef>
              <c:f>ATACORA!$AW$12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ATACORA!$AX$10:$BI$10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ATACORA!$AX$12:$BI$12</c:f>
              <c:numCache>
                <c:formatCode>0.0%</c:formatCode>
                <c:ptCount val="12"/>
                <c:pt idx="0">
                  <c:v>0.15145261823432055</c:v>
                </c:pt>
                <c:pt idx="1">
                  <c:v>0.15145261823432055</c:v>
                </c:pt>
                <c:pt idx="2">
                  <c:v>0.15145261823432055</c:v>
                </c:pt>
                <c:pt idx="3">
                  <c:v>0.15145261823432055</c:v>
                </c:pt>
                <c:pt idx="4">
                  <c:v>0.15145261823432055</c:v>
                </c:pt>
                <c:pt idx="5">
                  <c:v>0.15145261823432055</c:v>
                </c:pt>
                <c:pt idx="6">
                  <c:v>0.15145261823432055</c:v>
                </c:pt>
                <c:pt idx="7">
                  <c:v>0.15145261823432055</c:v>
                </c:pt>
                <c:pt idx="8">
                  <c:v>0.15145261823432055</c:v>
                </c:pt>
                <c:pt idx="9">
                  <c:v>0.15145261823432055</c:v>
                </c:pt>
                <c:pt idx="10">
                  <c:v>0</c:v>
                </c:pt>
                <c:pt idx="11">
                  <c:v>0</c:v>
                </c:pt>
              </c:numCache>
            </c:numRef>
          </c:val>
        </c:ser>
        <c:ser>
          <c:idx val="2"/>
          <c:order val="2"/>
          <c:tx>
            <c:strRef>
              <c:f>ATACORA!$AW$13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ATACORA!$AX$10:$BI$10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ATACORA!$AX$13:$BI$13</c:f>
              <c:numCache>
                <c:formatCode>0.0%</c:formatCode>
                <c:ptCount val="12"/>
                <c:pt idx="0">
                  <c:v>0.84854738176567934</c:v>
                </c:pt>
                <c:pt idx="1">
                  <c:v>0.84854738176567934</c:v>
                </c:pt>
                <c:pt idx="2">
                  <c:v>0.84854738176567934</c:v>
                </c:pt>
                <c:pt idx="3">
                  <c:v>0.84854738176567934</c:v>
                </c:pt>
                <c:pt idx="4">
                  <c:v>0.84854738176567934</c:v>
                </c:pt>
                <c:pt idx="5">
                  <c:v>0.66479275979857044</c:v>
                </c:pt>
                <c:pt idx="6">
                  <c:v>0.45564954044441303</c:v>
                </c:pt>
                <c:pt idx="7">
                  <c:v>0.45564954044441303</c:v>
                </c:pt>
                <c:pt idx="8">
                  <c:v>0.45564954044441303</c:v>
                </c:pt>
                <c:pt idx="9">
                  <c:v>0.28104518082896068</c:v>
                </c:pt>
                <c:pt idx="10">
                  <c:v>0.82539564038454771</c:v>
                </c:pt>
                <c:pt idx="11">
                  <c:v>1</c:v>
                </c:pt>
              </c:numCache>
            </c:numRef>
          </c:val>
        </c:ser>
        <c:dLbls/>
        <c:overlap val="100"/>
        <c:axId val="108811776"/>
        <c:axId val="108813312"/>
      </c:barChart>
      <c:catAx>
        <c:axId val="10881177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8813312"/>
        <c:crosses val="autoZero"/>
        <c:auto val="1"/>
        <c:lblAlgn val="ctr"/>
        <c:lblOffset val="100"/>
      </c:catAx>
      <c:valAx>
        <c:axId val="108813312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88117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8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BORGOU - Maïs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BORGOU!$Q$29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BORGOU!$R$28:$AC$28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BORGOU!$R$29:$AC$29</c:f>
              <c:numCache>
                <c:formatCode>0.0%</c:formatCode>
                <c:ptCount val="12"/>
                <c:pt idx="0">
                  <c:v>4.966008047819382E-2</c:v>
                </c:pt>
                <c:pt idx="1">
                  <c:v>4.553148689448927E-2</c:v>
                </c:pt>
                <c:pt idx="2">
                  <c:v>5.1972983663907506E-2</c:v>
                </c:pt>
                <c:pt idx="3">
                  <c:v>6.6576470157227119E-2</c:v>
                </c:pt>
                <c:pt idx="4">
                  <c:v>0.11277700399875604</c:v>
                </c:pt>
                <c:pt idx="5">
                  <c:v>0.18173003489902309</c:v>
                </c:pt>
                <c:pt idx="6">
                  <c:v>0.19828116361781084</c:v>
                </c:pt>
                <c:pt idx="7">
                  <c:v>0.13604303217652627</c:v>
                </c:pt>
                <c:pt idx="8">
                  <c:v>0.1224773365525688</c:v>
                </c:pt>
                <c:pt idx="9">
                  <c:v>0.15213711440230943</c:v>
                </c:pt>
                <c:pt idx="10">
                  <c:v>0.16193615907461389</c:v>
                </c:pt>
                <c:pt idx="11">
                  <c:v>0.17196139396568377</c:v>
                </c:pt>
              </c:numCache>
            </c:numRef>
          </c:val>
        </c:ser>
        <c:ser>
          <c:idx val="1"/>
          <c:order val="1"/>
          <c:tx>
            <c:strRef>
              <c:f>BORGOU!$Q$30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BORGOU!$R$28:$AC$28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BORGOU!$R$30:$AC$30</c:f>
              <c:numCache>
                <c:formatCode>0.0%</c:formatCode>
                <c:ptCount val="12"/>
                <c:pt idx="0">
                  <c:v>0.21551069378526289</c:v>
                </c:pt>
                <c:pt idx="1">
                  <c:v>0.24071935755642063</c:v>
                </c:pt>
                <c:pt idx="2">
                  <c:v>0.30926939400432368</c:v>
                </c:pt>
                <c:pt idx="3">
                  <c:v>0.29818520191025127</c:v>
                </c:pt>
                <c:pt idx="4">
                  <c:v>0.2737995142532465</c:v>
                </c:pt>
                <c:pt idx="5">
                  <c:v>0.19008439798560681</c:v>
                </c:pt>
                <c:pt idx="6">
                  <c:v>0.15120143550413764</c:v>
                </c:pt>
                <c:pt idx="7">
                  <c:v>8.5416756083974199E-2</c:v>
                </c:pt>
                <c:pt idx="8">
                  <c:v>6.5041833076742495E-2</c:v>
                </c:pt>
                <c:pt idx="9">
                  <c:v>6.7839279562185967E-2</c:v>
                </c:pt>
                <c:pt idx="10">
                  <c:v>6.1803895205691774E-2</c:v>
                </c:pt>
                <c:pt idx="11">
                  <c:v>7.3282305416460775E-2</c:v>
                </c:pt>
              </c:numCache>
            </c:numRef>
          </c:val>
        </c:ser>
        <c:ser>
          <c:idx val="2"/>
          <c:order val="2"/>
          <c:tx>
            <c:strRef>
              <c:f>BORGOU!$Q$31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BORGOU!$R$28:$AC$28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BORGOU!$R$31:$AC$31</c:f>
              <c:numCache>
                <c:formatCode>0.0%</c:formatCode>
                <c:ptCount val="12"/>
                <c:pt idx="0">
                  <c:v>0.7348292257365393</c:v>
                </c:pt>
                <c:pt idx="1">
                  <c:v>0.71374915554908624</c:v>
                </c:pt>
                <c:pt idx="2">
                  <c:v>0.63875762233176425</c:v>
                </c:pt>
                <c:pt idx="3">
                  <c:v>0.63523832793251778</c:v>
                </c:pt>
                <c:pt idx="4">
                  <c:v>0.61342348174799288</c:v>
                </c:pt>
                <c:pt idx="5">
                  <c:v>0.62818556711536522</c:v>
                </c:pt>
                <c:pt idx="6">
                  <c:v>0.65051740087804732</c:v>
                </c:pt>
                <c:pt idx="7">
                  <c:v>0.77854021173949584</c:v>
                </c:pt>
                <c:pt idx="8">
                  <c:v>0.81248083037068464</c:v>
                </c:pt>
                <c:pt idx="9">
                  <c:v>0.7800236060355008</c:v>
                </c:pt>
                <c:pt idx="10">
                  <c:v>0.77625994571969059</c:v>
                </c:pt>
                <c:pt idx="11">
                  <c:v>0.75475630061785148</c:v>
                </c:pt>
              </c:numCache>
            </c:numRef>
          </c:val>
        </c:ser>
        <c:dLbls/>
        <c:overlap val="100"/>
        <c:axId val="108398464"/>
        <c:axId val="108400000"/>
      </c:barChart>
      <c:catAx>
        <c:axId val="10839846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8400000"/>
        <c:crosses val="autoZero"/>
        <c:auto val="1"/>
        <c:lblAlgn val="ctr"/>
        <c:lblOffset val="100"/>
      </c:catAx>
      <c:valAx>
        <c:axId val="108400000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83984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1"/>
</c:chartSpace>
</file>

<file path=ppt/charts/chart8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BORGOU - Sorgho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BORGOU!$AF$29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BORGOU!$AG$28:$AR$28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BORGOU!$AG$29:$AR$29</c:f>
              <c:numCache>
                <c:formatCode>0%</c:formatCode>
                <c:ptCount val="12"/>
                <c:pt idx="0">
                  <c:v>5.194668540310303E-3</c:v>
                </c:pt>
                <c:pt idx="1">
                  <c:v>5.194668540310303E-3</c:v>
                </c:pt>
                <c:pt idx="2">
                  <c:v>5.194668540310303E-3</c:v>
                </c:pt>
                <c:pt idx="3">
                  <c:v>1.0389337080620606E-2</c:v>
                </c:pt>
                <c:pt idx="4">
                  <c:v>1.5675366653361812E-2</c:v>
                </c:pt>
                <c:pt idx="5">
                  <c:v>3.7900148362945946E-2</c:v>
                </c:pt>
                <c:pt idx="6">
                  <c:v>8.1609131616696945E-2</c:v>
                </c:pt>
                <c:pt idx="7">
                  <c:v>7.5857197944765531E-2</c:v>
                </c:pt>
                <c:pt idx="8">
                  <c:v>0.15354358879374991</c:v>
                </c:pt>
                <c:pt idx="9">
                  <c:v>0.3521240244343683</c:v>
                </c:pt>
                <c:pt idx="10">
                  <c:v>0.55899252015557577</c:v>
                </c:pt>
                <c:pt idx="11">
                  <c:v>0.63639081248819596</c:v>
                </c:pt>
              </c:numCache>
            </c:numRef>
          </c:val>
        </c:ser>
        <c:ser>
          <c:idx val="1"/>
          <c:order val="1"/>
          <c:tx>
            <c:strRef>
              <c:f>BORGOU!$AF$30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BORGOU!$AG$28:$AR$28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BORGOU!$AG$30:$AR$30</c:f>
              <c:numCache>
                <c:formatCode>0%</c:formatCode>
                <c:ptCount val="12"/>
                <c:pt idx="0">
                  <c:v>0.44151945353730732</c:v>
                </c:pt>
                <c:pt idx="1">
                  <c:v>0.4290249005837744</c:v>
                </c:pt>
                <c:pt idx="2">
                  <c:v>0.41735877572069302</c:v>
                </c:pt>
                <c:pt idx="3">
                  <c:v>0.32487708596262793</c:v>
                </c:pt>
                <c:pt idx="4">
                  <c:v>0.24625637914154405</c:v>
                </c:pt>
                <c:pt idx="5">
                  <c:v>0.1972898121424812</c:v>
                </c:pt>
                <c:pt idx="6">
                  <c:v>0.16491095566755848</c:v>
                </c:pt>
                <c:pt idx="7">
                  <c:v>0.12522719834229884</c:v>
                </c:pt>
                <c:pt idx="8">
                  <c:v>9.8055633017018945E-2</c:v>
                </c:pt>
                <c:pt idx="9">
                  <c:v>0.11967062769412547</c:v>
                </c:pt>
                <c:pt idx="10">
                  <c:v>0.11777281960985791</c:v>
                </c:pt>
                <c:pt idx="11">
                  <c:v>0.12755711574487516</c:v>
                </c:pt>
              </c:numCache>
            </c:numRef>
          </c:val>
        </c:ser>
        <c:ser>
          <c:idx val="2"/>
          <c:order val="2"/>
          <c:tx>
            <c:strRef>
              <c:f>BORGOU!$AF$31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BORGOU!$AG$28:$AR$28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BORGOU!$AG$31:$AR$31</c:f>
              <c:numCache>
                <c:formatCode>0%</c:formatCode>
                <c:ptCount val="12"/>
                <c:pt idx="0">
                  <c:v>0.5532858779223816</c:v>
                </c:pt>
                <c:pt idx="1">
                  <c:v>0.56578043087591479</c:v>
                </c:pt>
                <c:pt idx="2">
                  <c:v>0.57744655573899617</c:v>
                </c:pt>
                <c:pt idx="3">
                  <c:v>0.66473357695675139</c:v>
                </c:pt>
                <c:pt idx="4">
                  <c:v>0.73806825420509437</c:v>
                </c:pt>
                <c:pt idx="5">
                  <c:v>0.76481003949457282</c:v>
                </c:pt>
                <c:pt idx="6">
                  <c:v>0.75347991271574444</c:v>
                </c:pt>
                <c:pt idx="7">
                  <c:v>0.79891560371293524</c:v>
                </c:pt>
                <c:pt idx="8">
                  <c:v>0.74840077818923101</c:v>
                </c:pt>
                <c:pt idx="9">
                  <c:v>0.52820534787150597</c:v>
                </c:pt>
                <c:pt idx="10">
                  <c:v>0.32323466023456593</c:v>
                </c:pt>
                <c:pt idx="11">
                  <c:v>0.23605207176692858</c:v>
                </c:pt>
              </c:numCache>
            </c:numRef>
          </c:val>
        </c:ser>
        <c:dLbls/>
        <c:overlap val="100"/>
        <c:axId val="108930944"/>
        <c:axId val="108932480"/>
      </c:barChart>
      <c:catAx>
        <c:axId val="10893094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8932480"/>
        <c:crosses val="autoZero"/>
        <c:auto val="1"/>
        <c:lblAlgn val="ctr"/>
        <c:lblOffset val="100"/>
      </c:catAx>
      <c:valAx>
        <c:axId val="108932480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89309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8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BORGOU - Mil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BORGOU!$AT$29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BORGOU!$AU$28:$BF$28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BORGOU!$AU$29:$BF$29</c:f>
              <c:numCache>
                <c:formatCode>0%</c:formatCode>
                <c:ptCount val="12"/>
                <c:pt idx="0">
                  <c:v>5.0628154546527172E-2</c:v>
                </c:pt>
                <c:pt idx="1">
                  <c:v>2.4664998368820992E-2</c:v>
                </c:pt>
                <c:pt idx="2">
                  <c:v>4.0146505394912449E-2</c:v>
                </c:pt>
                <c:pt idx="3">
                  <c:v>0.11414150050137542</c:v>
                </c:pt>
                <c:pt idx="4">
                  <c:v>0.2231079169713418</c:v>
                </c:pt>
                <c:pt idx="5">
                  <c:v>0.27243791370898385</c:v>
                </c:pt>
                <c:pt idx="6">
                  <c:v>0.23195682175250593</c:v>
                </c:pt>
                <c:pt idx="7">
                  <c:v>4.6472211634377689E-2</c:v>
                </c:pt>
                <c:pt idx="8">
                  <c:v>7.8177830071371399E-2</c:v>
                </c:pt>
                <c:pt idx="9">
                  <c:v>4.6472211634377689E-2</c:v>
                </c:pt>
                <c:pt idx="10">
                  <c:v>4.6472211634377689E-2</c:v>
                </c:pt>
                <c:pt idx="11">
                  <c:v>4.6472211634377689E-2</c:v>
                </c:pt>
              </c:numCache>
            </c:numRef>
          </c:val>
        </c:ser>
        <c:ser>
          <c:idx val="1"/>
          <c:order val="1"/>
          <c:tx>
            <c:strRef>
              <c:f>BORGOU!$AT$30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BORGOU!$AU$28:$BF$28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BORGOU!$AU$30:$BF$30</c:f>
              <c:numCache>
                <c:formatCode>0%</c:formatCode>
                <c:ptCount val="12"/>
                <c:pt idx="0">
                  <c:v>0.12332499184410496</c:v>
                </c:pt>
                <c:pt idx="1">
                  <c:v>0.12332499184410496</c:v>
                </c:pt>
                <c:pt idx="2">
                  <c:v>0.2521309764620035</c:v>
                </c:pt>
                <c:pt idx="3">
                  <c:v>0.28717460959996421</c:v>
                </c:pt>
                <c:pt idx="4">
                  <c:v>0.2324725642586703</c:v>
                </c:pt>
                <c:pt idx="5">
                  <c:v>0.12492815309376043</c:v>
                </c:pt>
                <c:pt idx="6">
                  <c:v>4.7721739596114164E-2</c:v>
                </c:pt>
                <c:pt idx="7">
                  <c:v>0</c:v>
                </c:pt>
                <c:pt idx="8">
                  <c:v>2.4664998368820992E-2</c:v>
                </c:pt>
                <c:pt idx="9">
                  <c:v>2.4664998368820992E-2</c:v>
                </c:pt>
                <c:pt idx="10">
                  <c:v>2.4664998368820992E-2</c:v>
                </c:pt>
                <c:pt idx="11">
                  <c:v>2.4664998368820992E-2</c:v>
                </c:pt>
              </c:numCache>
            </c:numRef>
          </c:val>
        </c:ser>
        <c:ser>
          <c:idx val="2"/>
          <c:order val="2"/>
          <c:tx>
            <c:strRef>
              <c:f>BORGOU!$AT$31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BORGOU!$AU$28:$BF$28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BORGOU!$AU$31:$BF$31</c:f>
              <c:numCache>
                <c:formatCode>0%</c:formatCode>
                <c:ptCount val="12"/>
                <c:pt idx="0">
                  <c:v>0.82604685360936814</c:v>
                </c:pt>
                <c:pt idx="1">
                  <c:v>0.85201000978707431</c:v>
                </c:pt>
                <c:pt idx="2">
                  <c:v>0.70772251814308451</c:v>
                </c:pt>
                <c:pt idx="3">
                  <c:v>0.59868388989866095</c:v>
                </c:pt>
                <c:pt idx="4">
                  <c:v>0.5444195187699884</c:v>
                </c:pt>
                <c:pt idx="5">
                  <c:v>0.60263393319725622</c:v>
                </c:pt>
                <c:pt idx="6">
                  <c:v>0.72032143865138032</c:v>
                </c:pt>
                <c:pt idx="7">
                  <c:v>0.95352778836562213</c:v>
                </c:pt>
                <c:pt idx="8">
                  <c:v>0.89715717155980779</c:v>
                </c:pt>
                <c:pt idx="9">
                  <c:v>0.92886278999680127</c:v>
                </c:pt>
                <c:pt idx="10">
                  <c:v>0.92886278999680127</c:v>
                </c:pt>
                <c:pt idx="11">
                  <c:v>0.92886278999680127</c:v>
                </c:pt>
              </c:numCache>
            </c:numRef>
          </c:val>
        </c:ser>
        <c:dLbls/>
        <c:overlap val="100"/>
        <c:axId val="109008768"/>
        <c:axId val="109010304"/>
      </c:barChart>
      <c:catAx>
        <c:axId val="10900876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9010304"/>
        <c:crosses val="autoZero"/>
        <c:auto val="1"/>
        <c:lblAlgn val="ctr"/>
        <c:lblOffset val="100"/>
      </c:catAx>
      <c:valAx>
        <c:axId val="109010304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90087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8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BORGOU - Soja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BORGOU!$BH$29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BORGOU!$BI$28:$BT$28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BORGOU!$BI$29:$BT$29</c:f>
              <c:numCache>
                <c:formatCode>0.0%</c:formatCode>
                <c:ptCount val="12"/>
                <c:pt idx="0">
                  <c:v>0</c:v>
                </c:pt>
                <c:pt idx="1">
                  <c:v>0</c:v>
                </c:pt>
                <c:pt idx="2">
                  <c:v>4.2311197460715717E-2</c:v>
                </c:pt>
                <c:pt idx="3">
                  <c:v>5.3635987693744773E-2</c:v>
                </c:pt>
                <c:pt idx="4">
                  <c:v>4.0099596168287482E-2</c:v>
                </c:pt>
                <c:pt idx="5">
                  <c:v>5.1424386401316531E-2</c:v>
                </c:pt>
                <c:pt idx="6">
                  <c:v>6.3427072646104615E-2</c:v>
                </c:pt>
                <c:pt idx="7">
                  <c:v>5.1424386401316531E-2</c:v>
                </c:pt>
                <c:pt idx="8">
                  <c:v>6.1683099533100451E-2</c:v>
                </c:pt>
                <c:pt idx="9">
                  <c:v>6.1683099533100451E-2</c:v>
                </c:pt>
                <c:pt idx="10">
                  <c:v>6.1683099533100451E-2</c:v>
                </c:pt>
                <c:pt idx="11">
                  <c:v>7.2372465592912091E-2</c:v>
                </c:pt>
              </c:numCache>
            </c:numRef>
          </c:val>
        </c:ser>
        <c:ser>
          <c:idx val="1"/>
          <c:order val="1"/>
          <c:tx>
            <c:strRef>
              <c:f>BORGOU!$BH$30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BORGOU!$BI$28:$BT$28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BORGOU!$BI$30:$BT$30</c:f>
              <c:numCache>
                <c:formatCode>0.0%</c:formatCode>
                <c:ptCount val="12"/>
                <c:pt idx="0">
                  <c:v>0.45003270356474084</c:v>
                </c:pt>
                <c:pt idx="1">
                  <c:v>0.53479919619428673</c:v>
                </c:pt>
                <c:pt idx="2">
                  <c:v>0.54731539005790575</c:v>
                </c:pt>
                <c:pt idx="3">
                  <c:v>0.58144369763580872</c:v>
                </c:pt>
                <c:pt idx="4">
                  <c:v>0.49485174737803117</c:v>
                </c:pt>
                <c:pt idx="5">
                  <c:v>0.40969119523132025</c:v>
                </c:pt>
                <c:pt idx="6">
                  <c:v>0.29593340147953484</c:v>
                </c:pt>
                <c:pt idx="7">
                  <c:v>0.20045438458914239</c:v>
                </c:pt>
                <c:pt idx="8">
                  <c:v>0.15830055092459416</c:v>
                </c:pt>
                <c:pt idx="9">
                  <c:v>0.16561571037429959</c:v>
                </c:pt>
                <c:pt idx="10">
                  <c:v>0.19968305004914008</c:v>
                </c:pt>
                <c:pt idx="11">
                  <c:v>0.26846657598334434</c:v>
                </c:pt>
              </c:numCache>
            </c:numRef>
          </c:val>
        </c:ser>
        <c:ser>
          <c:idx val="2"/>
          <c:order val="2"/>
          <c:tx>
            <c:strRef>
              <c:f>BORGOU!$BH$31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BORGOU!$BI$28:$BT$28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BORGOU!$BI$31:$BT$31</c:f>
              <c:numCache>
                <c:formatCode>0.0%</c:formatCode>
                <c:ptCount val="12"/>
                <c:pt idx="0">
                  <c:v>0.54996729643525899</c:v>
                </c:pt>
                <c:pt idx="1">
                  <c:v>0.46520080380571327</c:v>
                </c:pt>
                <c:pt idx="2">
                  <c:v>0.41037341248137832</c:v>
                </c:pt>
                <c:pt idx="3">
                  <c:v>0.36492031467044667</c:v>
                </c:pt>
                <c:pt idx="4">
                  <c:v>0.46504865645368104</c:v>
                </c:pt>
                <c:pt idx="5">
                  <c:v>0.53888441836736301</c:v>
                </c:pt>
                <c:pt idx="6">
                  <c:v>0.64063952587436057</c:v>
                </c:pt>
                <c:pt idx="7">
                  <c:v>0.74812122900954114</c:v>
                </c:pt>
                <c:pt idx="8">
                  <c:v>0.78001634954230548</c:v>
                </c:pt>
                <c:pt idx="9">
                  <c:v>0.77270119009260019</c:v>
                </c:pt>
                <c:pt idx="10">
                  <c:v>0.73863385041775964</c:v>
                </c:pt>
                <c:pt idx="11">
                  <c:v>0.65916095842374356</c:v>
                </c:pt>
              </c:numCache>
            </c:numRef>
          </c:val>
        </c:ser>
        <c:dLbls/>
        <c:overlap val="100"/>
        <c:axId val="109070208"/>
        <c:axId val="109071744"/>
      </c:barChart>
      <c:catAx>
        <c:axId val="10907020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9071744"/>
        <c:crosses val="autoZero"/>
        <c:auto val="1"/>
        <c:lblAlgn val="ctr"/>
        <c:lblOffset val="100"/>
      </c:catAx>
      <c:valAx>
        <c:axId val="109071744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90702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8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DONGA - Maïs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DONGA!$G$12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DONGA!$H$11:$S$11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DONGA!$H$12:$S$12</c:f>
              <c:numCache>
                <c:formatCode>0.0%</c:formatCode>
                <c:ptCount val="12"/>
                <c:pt idx="0">
                  <c:v>0.13704204944613674</c:v>
                </c:pt>
                <c:pt idx="1">
                  <c:v>0.14499340809278724</c:v>
                </c:pt>
                <c:pt idx="2">
                  <c:v>0.15294476673943777</c:v>
                </c:pt>
                <c:pt idx="3">
                  <c:v>0.15854748733867474</c:v>
                </c:pt>
                <c:pt idx="4">
                  <c:v>0.18090971072416093</c:v>
                </c:pt>
                <c:pt idx="5">
                  <c:v>0.22106971405340939</c:v>
                </c:pt>
                <c:pt idx="6">
                  <c:v>0.27318758264684717</c:v>
                </c:pt>
                <c:pt idx="7">
                  <c:v>0.23349311362144537</c:v>
                </c:pt>
                <c:pt idx="8">
                  <c:v>8.3027530956195805E-2</c:v>
                </c:pt>
                <c:pt idx="9">
                  <c:v>4.2920204354951676E-2</c:v>
                </c:pt>
                <c:pt idx="10">
                  <c:v>4.4575563092273625E-2</c:v>
                </c:pt>
                <c:pt idx="11">
                  <c:v>4.6464038671662419E-2</c:v>
                </c:pt>
              </c:numCache>
            </c:numRef>
          </c:val>
        </c:ser>
        <c:ser>
          <c:idx val="1"/>
          <c:order val="1"/>
          <c:tx>
            <c:strRef>
              <c:f>DONGA!$G$13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DONGA!$H$11:$S$11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DONGA!$H$13:$S$13</c:f>
              <c:numCache>
                <c:formatCode>0.0%</c:formatCode>
                <c:ptCount val="12"/>
                <c:pt idx="0">
                  <c:v>0.16042865662612851</c:v>
                </c:pt>
                <c:pt idx="1">
                  <c:v>0.17709906530800723</c:v>
                </c:pt>
                <c:pt idx="2">
                  <c:v>0.18360517691208769</c:v>
                </c:pt>
                <c:pt idx="3">
                  <c:v>0.14118484593706304</c:v>
                </c:pt>
                <c:pt idx="4">
                  <c:v>0.13125463788953221</c:v>
                </c:pt>
                <c:pt idx="5">
                  <c:v>0.1439725211997169</c:v>
                </c:pt>
                <c:pt idx="6">
                  <c:v>5.7608678426456832E-2</c:v>
                </c:pt>
                <c:pt idx="7">
                  <c:v>5.8206226959666672E-2</c:v>
                </c:pt>
                <c:pt idx="8">
                  <c:v>0.11212473194452448</c:v>
                </c:pt>
                <c:pt idx="9">
                  <c:v>0.15745043247618501</c:v>
                </c:pt>
                <c:pt idx="10">
                  <c:v>0.15920505361283127</c:v>
                </c:pt>
                <c:pt idx="11">
                  <c:v>0.16568605200844788</c:v>
                </c:pt>
              </c:numCache>
            </c:numRef>
          </c:val>
        </c:ser>
        <c:ser>
          <c:idx val="2"/>
          <c:order val="2"/>
          <c:tx>
            <c:strRef>
              <c:f>DONGA!$G$14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DONGA!$H$11:$S$11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DONGA!$H$14:$S$14</c:f>
              <c:numCache>
                <c:formatCode>0.0%</c:formatCode>
                <c:ptCount val="12"/>
                <c:pt idx="0">
                  <c:v>0.70252929392773611</c:v>
                </c:pt>
                <c:pt idx="1">
                  <c:v>0.67790752659920672</c:v>
                </c:pt>
                <c:pt idx="2">
                  <c:v>0.66345005634847587</c:v>
                </c:pt>
                <c:pt idx="3">
                  <c:v>0.70026766672426366</c:v>
                </c:pt>
                <c:pt idx="4">
                  <c:v>0.68783565138630842</c:v>
                </c:pt>
                <c:pt idx="5">
                  <c:v>0.63495776474687504</c:v>
                </c:pt>
                <c:pt idx="6">
                  <c:v>0.66920373892669671</c:v>
                </c:pt>
                <c:pt idx="7">
                  <c:v>0.70830065941889053</c:v>
                </c:pt>
                <c:pt idx="8">
                  <c:v>0.80484773709928215</c:v>
                </c:pt>
                <c:pt idx="9">
                  <c:v>0.79962936316886579</c:v>
                </c:pt>
                <c:pt idx="10">
                  <c:v>0.79621938329489705</c:v>
                </c:pt>
                <c:pt idx="11">
                  <c:v>0.78784990931989174</c:v>
                </c:pt>
              </c:numCache>
            </c:numRef>
          </c:val>
        </c:ser>
        <c:dLbls/>
        <c:overlap val="100"/>
        <c:axId val="109140224"/>
        <c:axId val="109166592"/>
      </c:barChart>
      <c:catAx>
        <c:axId val="10914022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9166592"/>
        <c:crosses val="autoZero"/>
        <c:auto val="1"/>
        <c:lblAlgn val="ctr"/>
        <c:lblOffset val="100"/>
      </c:catAx>
      <c:valAx>
        <c:axId val="109166592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91402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8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DONGA - Manioc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DONGA!$U$12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DONGA!$V$11:$AG$11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DONGA!$V$12:$AG$12</c:f>
              <c:numCache>
                <c:formatCode>0.0%</c:formatCode>
                <c:ptCount val="12"/>
                <c:pt idx="0">
                  <c:v>0.33852924036802912</c:v>
                </c:pt>
                <c:pt idx="1">
                  <c:v>0.33852924036802912</c:v>
                </c:pt>
                <c:pt idx="2">
                  <c:v>0.33852924036802912</c:v>
                </c:pt>
                <c:pt idx="3">
                  <c:v>0.24863234752215671</c:v>
                </c:pt>
                <c:pt idx="4">
                  <c:v>0.24863234752215671</c:v>
                </c:pt>
                <c:pt idx="5">
                  <c:v>0.38766986350257138</c:v>
                </c:pt>
                <c:pt idx="6">
                  <c:v>0.30850897000618877</c:v>
                </c:pt>
                <c:pt idx="7">
                  <c:v>0.2176408293230368</c:v>
                </c:pt>
                <c:pt idx="8">
                  <c:v>0.2176408293230368</c:v>
                </c:pt>
                <c:pt idx="9">
                  <c:v>0.12774393647716445</c:v>
                </c:pt>
                <c:pt idx="10">
                  <c:v>0.12774393647716445</c:v>
                </c:pt>
                <c:pt idx="11">
                  <c:v>0.12774393647716445</c:v>
                </c:pt>
              </c:numCache>
            </c:numRef>
          </c:val>
        </c:ser>
        <c:ser>
          <c:idx val="1"/>
          <c:order val="1"/>
          <c:tx>
            <c:strRef>
              <c:f>DONGA!$U$13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DONGA!$V$11:$AG$11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DONGA!$V$13:$AG$13</c:f>
              <c:numCache>
                <c:formatCode>0.0%</c:formatCode>
                <c:ptCount val="12"/>
                <c:pt idx="0">
                  <c:v>8.989689284587242E-2</c:v>
                </c:pt>
                <c:pt idx="1">
                  <c:v>0.16905778634225499</c:v>
                </c:pt>
                <c:pt idx="2">
                  <c:v>0.16905778634225499</c:v>
                </c:pt>
                <c:pt idx="3">
                  <c:v>8.989689284587242E-2</c:v>
                </c:pt>
                <c:pt idx="4">
                  <c:v>8.989689284587242E-2</c:v>
                </c:pt>
                <c:pt idx="5">
                  <c:v>0</c:v>
                </c:pt>
                <c:pt idx="6">
                  <c:v>0</c:v>
                </c:pt>
                <c:pt idx="7">
                  <c:v>9.0868140683151966E-2</c:v>
                </c:pt>
                <c:pt idx="8">
                  <c:v>9.0868140683151966E-2</c:v>
                </c:pt>
                <c:pt idx="9">
                  <c:v>0.2593683468716465</c:v>
                </c:pt>
                <c:pt idx="10">
                  <c:v>0.24766109968487704</c:v>
                </c:pt>
                <c:pt idx="11">
                  <c:v>7.9160893496382598E-2</c:v>
                </c:pt>
              </c:numCache>
            </c:numRef>
          </c:val>
        </c:ser>
        <c:ser>
          <c:idx val="2"/>
          <c:order val="2"/>
          <c:tx>
            <c:strRef>
              <c:f>DONGA!$U$14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DONGA!$V$11:$AG$11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DONGA!$V$14:$AG$14</c:f>
              <c:numCache>
                <c:formatCode>0.0%</c:formatCode>
                <c:ptCount val="12"/>
                <c:pt idx="0">
                  <c:v>0.57157386678609867</c:v>
                </c:pt>
                <c:pt idx="1">
                  <c:v>0.49241297328971623</c:v>
                </c:pt>
                <c:pt idx="2">
                  <c:v>0.49241297328971623</c:v>
                </c:pt>
                <c:pt idx="3">
                  <c:v>0.66147075963197122</c:v>
                </c:pt>
                <c:pt idx="4">
                  <c:v>0.66147075963197122</c:v>
                </c:pt>
                <c:pt idx="5">
                  <c:v>0.61233013649742873</c:v>
                </c:pt>
                <c:pt idx="6">
                  <c:v>0.6914910299938114</c:v>
                </c:pt>
                <c:pt idx="7">
                  <c:v>0.6914910299938114</c:v>
                </c:pt>
                <c:pt idx="8">
                  <c:v>0.6914910299938114</c:v>
                </c:pt>
                <c:pt idx="9">
                  <c:v>0.61288771665118946</c:v>
                </c:pt>
                <c:pt idx="10">
                  <c:v>0.62459496383795843</c:v>
                </c:pt>
                <c:pt idx="11">
                  <c:v>0.79309517002645302</c:v>
                </c:pt>
              </c:numCache>
            </c:numRef>
          </c:val>
        </c:ser>
        <c:dLbls/>
        <c:overlap val="100"/>
        <c:axId val="109201664"/>
        <c:axId val="109228032"/>
      </c:barChart>
      <c:catAx>
        <c:axId val="10920166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9228032"/>
        <c:crosses val="autoZero"/>
        <c:auto val="1"/>
        <c:lblAlgn val="ctr"/>
        <c:lblOffset val="100"/>
      </c:catAx>
      <c:valAx>
        <c:axId val="109228032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92016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9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DONGA - Sorgho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DONGA!$AI$12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DONGA!$AJ$11:$AU$11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DONGA!$AJ$12:$AU$12</c:f>
              <c:numCache>
                <c:formatCode>0%</c:formatCode>
                <c:ptCount val="12"/>
                <c:pt idx="0">
                  <c:v>3.6683250541813935E-2</c:v>
                </c:pt>
                <c:pt idx="1">
                  <c:v>3.6683250541813935E-2</c:v>
                </c:pt>
                <c:pt idx="2">
                  <c:v>3.6683250541813935E-2</c:v>
                </c:pt>
                <c:pt idx="3">
                  <c:v>5.4852909091523495E-2</c:v>
                </c:pt>
                <c:pt idx="4">
                  <c:v>3.6339317099419149E-2</c:v>
                </c:pt>
                <c:pt idx="5">
                  <c:v>3.6339317099419149E-2</c:v>
                </c:pt>
                <c:pt idx="6">
                  <c:v>0.19374996404041606</c:v>
                </c:pt>
                <c:pt idx="7">
                  <c:v>0.19374996404041606</c:v>
                </c:pt>
                <c:pt idx="8">
                  <c:v>8.2317720526771512E-2</c:v>
                </c:pt>
                <c:pt idx="9">
                  <c:v>8.2317720526771512E-2</c:v>
                </c:pt>
                <c:pt idx="10">
                  <c:v>8.2317720526771512E-2</c:v>
                </c:pt>
                <c:pt idx="11">
                  <c:v>8.2317720526771512E-2</c:v>
                </c:pt>
              </c:numCache>
            </c:numRef>
          </c:val>
        </c:ser>
        <c:ser>
          <c:idx val="1"/>
          <c:order val="1"/>
          <c:tx>
            <c:strRef>
              <c:f>DONGA!$AI$13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DONGA!$AJ$11:$AU$11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DONGA!$AJ$13:$AU$13</c:f>
              <c:numCache>
                <c:formatCode>0%</c:formatCode>
                <c:ptCount val="12"/>
                <c:pt idx="0">
                  <c:v>0.29651702091537241</c:v>
                </c:pt>
                <c:pt idx="1">
                  <c:v>0.3335442048995812</c:v>
                </c:pt>
                <c:pt idx="2">
                  <c:v>0.3335442048995812</c:v>
                </c:pt>
                <c:pt idx="3">
                  <c:v>0.2699356965012944</c:v>
                </c:pt>
                <c:pt idx="4">
                  <c:v>0.17452293390386456</c:v>
                </c:pt>
                <c:pt idx="5">
                  <c:v>0.14651692502314875</c:v>
                </c:pt>
                <c:pt idx="6">
                  <c:v>0.14651692502314875</c:v>
                </c:pt>
                <c:pt idx="7">
                  <c:v>9.1713605910175494E-2</c:v>
                </c:pt>
                <c:pt idx="8">
                  <c:v>0.11022719790227987</c:v>
                </c:pt>
                <c:pt idx="9">
                  <c:v>0.11022719790227987</c:v>
                </c:pt>
                <c:pt idx="10">
                  <c:v>9.5511531587857301E-2</c:v>
                </c:pt>
                <c:pt idx="11">
                  <c:v>0.15946365378779301</c:v>
                </c:pt>
              </c:numCache>
            </c:numRef>
          </c:val>
        </c:ser>
        <c:ser>
          <c:idx val="2"/>
          <c:order val="2"/>
          <c:tx>
            <c:strRef>
              <c:f>DONGA!$AI$14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DONGA!$AJ$11:$AU$11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DONGA!$AJ$14:$AU$14</c:f>
              <c:numCache>
                <c:formatCode>0%</c:formatCode>
                <c:ptCount val="12"/>
                <c:pt idx="0">
                  <c:v>0.66679972854281366</c:v>
                </c:pt>
                <c:pt idx="1">
                  <c:v>0.62977254455860465</c:v>
                </c:pt>
                <c:pt idx="2">
                  <c:v>0.62977254455860465</c:v>
                </c:pt>
                <c:pt idx="3">
                  <c:v>0.67521139440718181</c:v>
                </c:pt>
                <c:pt idx="4">
                  <c:v>0.78913774899671596</c:v>
                </c:pt>
                <c:pt idx="5">
                  <c:v>0.81714375787743199</c:v>
                </c:pt>
                <c:pt idx="6">
                  <c:v>0.65973311093643472</c:v>
                </c:pt>
                <c:pt idx="7">
                  <c:v>0.71453643004940803</c:v>
                </c:pt>
                <c:pt idx="8">
                  <c:v>0.80745508157094803</c:v>
                </c:pt>
                <c:pt idx="9">
                  <c:v>0.80745508157094803</c:v>
                </c:pt>
                <c:pt idx="10">
                  <c:v>0.82217074788537103</c:v>
                </c:pt>
                <c:pt idx="11">
                  <c:v>0.75821862568543552</c:v>
                </c:pt>
              </c:numCache>
            </c:numRef>
          </c:val>
        </c:ser>
        <c:dLbls/>
        <c:overlap val="100"/>
        <c:axId val="109283584"/>
        <c:axId val="109297664"/>
      </c:barChart>
      <c:catAx>
        <c:axId val="10928358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9297664"/>
        <c:crosses val="autoZero"/>
        <c:auto val="1"/>
        <c:lblAlgn val="ctr"/>
        <c:lblOffset val="100"/>
      </c:catAx>
      <c:valAx>
        <c:axId val="109297664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92835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9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DONGA - Mil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DONGA!$AW$12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DONGA!$AX$11:$BI$11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DONGA!$AX$12:$BI$12</c:f>
              <c:numCache>
                <c:formatCode>0.0%</c:formatCode>
                <c:ptCount val="12"/>
                <c:pt idx="0">
                  <c:v>5.9649745058307717E-2</c:v>
                </c:pt>
                <c:pt idx="1">
                  <c:v>0.16518899474586138</c:v>
                </c:pt>
                <c:pt idx="2">
                  <c:v>0.31355781913883324</c:v>
                </c:pt>
                <c:pt idx="3">
                  <c:v>0.31355781913883324</c:v>
                </c:pt>
                <c:pt idx="4">
                  <c:v>0.31355781913883324</c:v>
                </c:pt>
                <c:pt idx="5">
                  <c:v>0.31355781913883324</c:v>
                </c:pt>
                <c:pt idx="6">
                  <c:v>0.25390807408052551</c:v>
                </c:pt>
                <c:pt idx="7">
                  <c:v>0.25390807408052551</c:v>
                </c:pt>
                <c:pt idx="8">
                  <c:v>0.25390807408052551</c:v>
                </c:pt>
                <c:pt idx="9">
                  <c:v>0.1055392496875536</c:v>
                </c:pt>
                <c:pt idx="10">
                  <c:v>0.1055392496875536</c:v>
                </c:pt>
                <c:pt idx="11">
                  <c:v>0.1055392496875536</c:v>
                </c:pt>
              </c:numCache>
            </c:numRef>
          </c:val>
        </c:ser>
        <c:ser>
          <c:idx val="1"/>
          <c:order val="1"/>
          <c:tx>
            <c:strRef>
              <c:f>DONGA!$AW$13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DONGA!$AX$11:$BI$11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DONGA!$AX$13:$BI$13</c:f>
              <c:numCache>
                <c:formatCode>0.0%</c:formatCode>
                <c:ptCount val="12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5.9649745058307717E-2</c:v>
                </c:pt>
                <c:pt idx="11">
                  <c:v>5.9649745058307717E-2</c:v>
                </c:pt>
              </c:numCache>
            </c:numRef>
          </c:val>
        </c:ser>
        <c:ser>
          <c:idx val="2"/>
          <c:order val="2"/>
          <c:tx>
            <c:strRef>
              <c:f>DONGA!$AW$14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DONGA!$AX$11:$BI$11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DONGA!$AX$14:$BI$14</c:f>
              <c:numCache>
                <c:formatCode>0.0%</c:formatCode>
                <c:ptCount val="12"/>
                <c:pt idx="0">
                  <c:v>0.94035025494169233</c:v>
                </c:pt>
                <c:pt idx="1">
                  <c:v>0.83481100525413887</c:v>
                </c:pt>
                <c:pt idx="2">
                  <c:v>0.68644218086116671</c:v>
                </c:pt>
                <c:pt idx="3">
                  <c:v>0.68644218086116671</c:v>
                </c:pt>
                <c:pt idx="4">
                  <c:v>0.68644218086116671</c:v>
                </c:pt>
                <c:pt idx="5">
                  <c:v>0.68644218086116671</c:v>
                </c:pt>
                <c:pt idx="6">
                  <c:v>0.74609192591947471</c:v>
                </c:pt>
                <c:pt idx="7">
                  <c:v>0.74609192591947471</c:v>
                </c:pt>
                <c:pt idx="8">
                  <c:v>0.74609192591947471</c:v>
                </c:pt>
                <c:pt idx="9">
                  <c:v>0.89446075031244632</c:v>
                </c:pt>
                <c:pt idx="10">
                  <c:v>0.83481100525413887</c:v>
                </c:pt>
                <c:pt idx="11">
                  <c:v>0.83481100525413887</c:v>
                </c:pt>
              </c:numCache>
            </c:numRef>
          </c:val>
        </c:ser>
        <c:dLbls/>
        <c:overlap val="100"/>
        <c:axId val="109349120"/>
        <c:axId val="109363200"/>
      </c:barChart>
      <c:catAx>
        <c:axId val="10934912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9363200"/>
        <c:crosses val="autoZero"/>
        <c:auto val="1"/>
        <c:lblAlgn val="ctr"/>
        <c:lblOffset val="100"/>
      </c:catAx>
      <c:valAx>
        <c:axId val="109363200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93491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9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COLLINES - Maïs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COLLINES!$H$9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COLLINES!$I$8:$T$8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COLLINES!$I$9:$T$9</c:f>
              <c:numCache>
                <c:formatCode>0.0%</c:formatCode>
                <c:ptCount val="12"/>
                <c:pt idx="0">
                  <c:v>4.6460343956728323E-2</c:v>
                </c:pt>
                <c:pt idx="1">
                  <c:v>4.5476979731253392E-2</c:v>
                </c:pt>
                <c:pt idx="2">
                  <c:v>5.959307453698403E-2</c:v>
                </c:pt>
                <c:pt idx="3">
                  <c:v>0.11059905064094963</c:v>
                </c:pt>
                <c:pt idx="4">
                  <c:v>0.18991156200878215</c:v>
                </c:pt>
                <c:pt idx="5">
                  <c:v>0.32421034364183798</c:v>
                </c:pt>
                <c:pt idx="6">
                  <c:v>0.42370328980373828</c:v>
                </c:pt>
                <c:pt idx="7">
                  <c:v>0.37176820875745703</c:v>
                </c:pt>
                <c:pt idx="8">
                  <c:v>0.35042467005378297</c:v>
                </c:pt>
                <c:pt idx="9">
                  <c:v>0.330033847334186</c:v>
                </c:pt>
                <c:pt idx="10">
                  <c:v>0.33474277905477773</c:v>
                </c:pt>
                <c:pt idx="11">
                  <c:v>0.32165165344538743</c:v>
                </c:pt>
              </c:numCache>
            </c:numRef>
          </c:val>
        </c:ser>
        <c:ser>
          <c:idx val="1"/>
          <c:order val="1"/>
          <c:tx>
            <c:strRef>
              <c:f>COLLINES!$H$10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COLLINES!$I$8:$T$8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COLLINES!$I$10:$T$10</c:f>
              <c:numCache>
                <c:formatCode>0.0%</c:formatCode>
                <c:ptCount val="12"/>
                <c:pt idx="0">
                  <c:v>0.40688503429991996</c:v>
                </c:pt>
                <c:pt idx="1">
                  <c:v>0.36595156470436746</c:v>
                </c:pt>
                <c:pt idx="2">
                  <c:v>0.20577267770081553</c:v>
                </c:pt>
                <c:pt idx="3">
                  <c:v>0.1663544999223166</c:v>
                </c:pt>
                <c:pt idx="4">
                  <c:v>0.1085085105925504</c:v>
                </c:pt>
                <c:pt idx="5">
                  <c:v>7.0494306815525806E-2</c:v>
                </c:pt>
                <c:pt idx="6">
                  <c:v>4.3642335211141511E-2</c:v>
                </c:pt>
                <c:pt idx="7">
                  <c:v>6.4775026708575739E-2</c:v>
                </c:pt>
                <c:pt idx="8">
                  <c:v>7.3965217876561976E-2</c:v>
                </c:pt>
                <c:pt idx="9">
                  <c:v>5.2450338556689499E-2</c:v>
                </c:pt>
                <c:pt idx="10">
                  <c:v>9.3020648201569828E-2</c:v>
                </c:pt>
                <c:pt idx="11">
                  <c:v>0.16696395869189307</c:v>
                </c:pt>
              </c:numCache>
            </c:numRef>
          </c:val>
        </c:ser>
        <c:ser>
          <c:idx val="2"/>
          <c:order val="2"/>
          <c:tx>
            <c:strRef>
              <c:f>COLLINES!$H$11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COLLINES!$I$8:$T$8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COLLINES!$I$11:$T$11</c:f>
              <c:numCache>
                <c:formatCode>0.0%</c:formatCode>
                <c:ptCount val="12"/>
                <c:pt idx="0">
                  <c:v>0.54665462174334811</c:v>
                </c:pt>
                <c:pt idx="1">
                  <c:v>0.58857145556437573</c:v>
                </c:pt>
                <c:pt idx="2">
                  <c:v>0.73463424776219821</c:v>
                </c:pt>
                <c:pt idx="3">
                  <c:v>0.72304644943673102</c:v>
                </c:pt>
                <c:pt idx="4">
                  <c:v>0.70157992739866415</c:v>
                </c:pt>
                <c:pt idx="5">
                  <c:v>0.60529534954263198</c:v>
                </c:pt>
                <c:pt idx="6">
                  <c:v>0.53265437498511614</c:v>
                </c:pt>
                <c:pt idx="7">
                  <c:v>0.56345676453396287</c:v>
                </c:pt>
                <c:pt idx="8">
                  <c:v>0.57561011206965074</c:v>
                </c:pt>
                <c:pt idx="9">
                  <c:v>0.61751581410912049</c:v>
                </c:pt>
                <c:pt idx="10">
                  <c:v>0.57223657274364803</c:v>
                </c:pt>
                <c:pt idx="11">
                  <c:v>0.51138438786271523</c:v>
                </c:pt>
              </c:numCache>
            </c:numRef>
          </c:val>
        </c:ser>
        <c:dLbls/>
        <c:overlap val="100"/>
        <c:axId val="109410944"/>
        <c:axId val="109437312"/>
      </c:barChart>
      <c:catAx>
        <c:axId val="10941094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9437312"/>
        <c:crosses val="autoZero"/>
        <c:auto val="1"/>
        <c:lblAlgn val="ctr"/>
        <c:lblOffset val="100"/>
      </c:catAx>
      <c:valAx>
        <c:axId val="109437312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94109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9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COLLINES - Manioc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COLLINES!$V$9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COLLINES!$W$8:$AH$8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COLLINES!$W$9:$AH$9</c:f>
              <c:numCache>
                <c:formatCode>0.0%</c:formatCode>
                <c:ptCount val="12"/>
                <c:pt idx="0">
                  <c:v>2.0206112212994343E-2</c:v>
                </c:pt>
                <c:pt idx="1">
                  <c:v>6.7147053338893897E-2</c:v>
                </c:pt>
                <c:pt idx="2">
                  <c:v>8.7353165551888254E-2</c:v>
                </c:pt>
                <c:pt idx="3">
                  <c:v>6.2267963361483838E-2</c:v>
                </c:pt>
                <c:pt idx="4">
                  <c:v>0.14356879323500435</c:v>
                </c:pt>
                <c:pt idx="5">
                  <c:v>0.16542305042548691</c:v>
                </c:pt>
                <c:pt idx="6">
                  <c:v>0.25442584269987606</c:v>
                </c:pt>
                <c:pt idx="7">
                  <c:v>0.23257158550939341</c:v>
                </c:pt>
                <c:pt idx="8">
                  <c:v>0.21395538569489306</c:v>
                </c:pt>
                <c:pt idx="9">
                  <c:v>0.22803937203942723</c:v>
                </c:pt>
                <c:pt idx="10">
                  <c:v>0.22803937203942723</c:v>
                </c:pt>
                <c:pt idx="11">
                  <c:v>0.22803937203942723</c:v>
                </c:pt>
              </c:numCache>
            </c:numRef>
          </c:val>
        </c:ser>
        <c:ser>
          <c:idx val="1"/>
          <c:order val="1"/>
          <c:tx>
            <c:strRef>
              <c:f>COLLINES!$V$10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COLLINES!$W$8:$AH$8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COLLINES!$W$10:$AH$10</c:f>
              <c:numCache>
                <c:formatCode>0.0%</c:formatCode>
                <c:ptCount val="12"/>
                <c:pt idx="0">
                  <c:v>0.55531086183056211</c:v>
                </c:pt>
                <c:pt idx="1">
                  <c:v>0.51268587349004335</c:v>
                </c:pt>
                <c:pt idx="2">
                  <c:v>0.33926846298120639</c:v>
                </c:pt>
                <c:pt idx="3">
                  <c:v>0.17993800230692877</c:v>
                </c:pt>
                <c:pt idx="4">
                  <c:v>0.18516404287903343</c:v>
                </c:pt>
                <c:pt idx="5">
                  <c:v>0.12901820538600978</c:v>
                </c:pt>
                <c:pt idx="6">
                  <c:v>0.12901820538600978</c:v>
                </c:pt>
                <c:pt idx="7">
                  <c:v>0.10881209317301539</c:v>
                </c:pt>
                <c:pt idx="8">
                  <c:v>0.11046171989551623</c:v>
                </c:pt>
                <c:pt idx="9">
                  <c:v>0.11046171989551623</c:v>
                </c:pt>
                <c:pt idx="10">
                  <c:v>0.1355469220859207</c:v>
                </c:pt>
                <c:pt idx="11">
                  <c:v>0.13986287487130122</c:v>
                </c:pt>
              </c:numCache>
            </c:numRef>
          </c:val>
        </c:ser>
        <c:ser>
          <c:idx val="2"/>
          <c:order val="2"/>
          <c:tx>
            <c:strRef>
              <c:f>COLLINES!$V$11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COLLINES!$W$8:$AH$8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COLLINES!$W$11:$AH$11</c:f>
              <c:numCache>
                <c:formatCode>0.0%</c:formatCode>
                <c:ptCount val="12"/>
                <c:pt idx="0">
                  <c:v>0.42448302595644383</c:v>
                </c:pt>
                <c:pt idx="1">
                  <c:v>0.42016707317106317</c:v>
                </c:pt>
                <c:pt idx="2">
                  <c:v>0.57337837146690562</c:v>
                </c:pt>
                <c:pt idx="3">
                  <c:v>0.75779403433158787</c:v>
                </c:pt>
                <c:pt idx="4">
                  <c:v>0.67126716388596241</c:v>
                </c:pt>
                <c:pt idx="5">
                  <c:v>0.70555874418850362</c:v>
                </c:pt>
                <c:pt idx="6">
                  <c:v>0.61655595191411461</c:v>
                </c:pt>
                <c:pt idx="7">
                  <c:v>0.65861632131759162</c:v>
                </c:pt>
                <c:pt idx="8">
                  <c:v>0.67558289440959141</c:v>
                </c:pt>
                <c:pt idx="9">
                  <c:v>0.66149890806505707</c:v>
                </c:pt>
                <c:pt idx="10">
                  <c:v>0.6364137058746524</c:v>
                </c:pt>
                <c:pt idx="11">
                  <c:v>0.63209775308927219</c:v>
                </c:pt>
              </c:numCache>
            </c:numRef>
          </c:val>
        </c:ser>
        <c:dLbls/>
        <c:overlap val="100"/>
        <c:axId val="108907136"/>
        <c:axId val="109445504"/>
      </c:barChart>
      <c:catAx>
        <c:axId val="10890713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9445504"/>
        <c:crosses val="autoZero"/>
        <c:auto val="1"/>
        <c:lblAlgn val="ctr"/>
        <c:lblOffset val="100"/>
      </c:catAx>
      <c:valAx>
        <c:axId val="109445504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89071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9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COLLINES - Arachides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COLLINES!$AJ$9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COLLINES!$AK$8:$AV$8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COLLINES!$AK$9:$AV$9</c:f>
              <c:numCache>
                <c:formatCode>0.0%</c:formatCode>
                <c:ptCount val="12"/>
                <c:pt idx="0">
                  <c:v>3.2384056393516228E-2</c:v>
                </c:pt>
                <c:pt idx="1">
                  <c:v>3.2384056393516228E-2</c:v>
                </c:pt>
                <c:pt idx="2">
                  <c:v>6.476811278703247E-2</c:v>
                </c:pt>
                <c:pt idx="3">
                  <c:v>6.476811278703247E-2</c:v>
                </c:pt>
                <c:pt idx="4">
                  <c:v>0.10609054805661201</c:v>
                </c:pt>
                <c:pt idx="5">
                  <c:v>0.20839893113307209</c:v>
                </c:pt>
                <c:pt idx="6">
                  <c:v>0.20172516442912694</c:v>
                </c:pt>
                <c:pt idx="7">
                  <c:v>0.16838051542559399</c:v>
                </c:pt>
                <c:pt idx="8">
                  <c:v>0.16838051542559399</c:v>
                </c:pt>
                <c:pt idx="9">
                  <c:v>0.13373184685995965</c:v>
                </c:pt>
                <c:pt idx="10">
                  <c:v>0.13373184685995965</c:v>
                </c:pt>
                <c:pt idx="11">
                  <c:v>0.16164132431818268</c:v>
                </c:pt>
              </c:numCache>
            </c:numRef>
          </c:val>
        </c:ser>
        <c:ser>
          <c:idx val="1"/>
          <c:order val="1"/>
          <c:tx>
            <c:strRef>
              <c:f>COLLINES!$AJ$10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COLLINES!$AK$8:$AV$8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COLLINES!$AK$10:$AV$10</c:f>
              <c:numCache>
                <c:formatCode>0.0%</c:formatCode>
                <c:ptCount val="12"/>
                <c:pt idx="0">
                  <c:v>0.50226703403481143</c:v>
                </c:pt>
                <c:pt idx="1">
                  <c:v>0.53017651149303469</c:v>
                </c:pt>
                <c:pt idx="2">
                  <c:v>0.40145935305975733</c:v>
                </c:pt>
                <c:pt idx="3">
                  <c:v>0.34413969604190525</c:v>
                </c:pt>
                <c:pt idx="4">
                  <c:v>0.24029755755488449</c:v>
                </c:pt>
                <c:pt idx="5">
                  <c:v>0.20874085721250149</c:v>
                </c:pt>
                <c:pt idx="6">
                  <c:v>0.14664832281915199</c:v>
                </c:pt>
                <c:pt idx="7">
                  <c:v>0.13311239578230213</c:v>
                </c:pt>
                <c:pt idx="8">
                  <c:v>0.10520291832407902</c:v>
                </c:pt>
                <c:pt idx="9">
                  <c:v>2.7909477458223062E-2</c:v>
                </c:pt>
                <c:pt idx="10">
                  <c:v>3.4648668565634429E-2</c:v>
                </c:pt>
                <c:pt idx="11">
                  <c:v>7.0619674161910881E-2</c:v>
                </c:pt>
              </c:numCache>
            </c:numRef>
          </c:val>
        </c:ser>
        <c:ser>
          <c:idx val="2"/>
          <c:order val="2"/>
          <c:tx>
            <c:strRef>
              <c:f>COLLINES!$AJ$11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COLLINES!$AK$8:$AV$8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COLLINES!$AK$11:$AV$11</c:f>
              <c:numCache>
                <c:formatCode>0.0%</c:formatCode>
                <c:ptCount val="12"/>
                <c:pt idx="0">
                  <c:v>0.46534890957167224</c:v>
                </c:pt>
                <c:pt idx="1">
                  <c:v>0.43743943211344921</c:v>
                </c:pt>
                <c:pt idx="2">
                  <c:v>0.53377253415321002</c:v>
                </c:pt>
                <c:pt idx="3">
                  <c:v>0.59109219117106215</c:v>
                </c:pt>
                <c:pt idx="4">
                  <c:v>0.65361189438850376</c:v>
                </c:pt>
                <c:pt idx="5">
                  <c:v>0.58286021165442625</c:v>
                </c:pt>
                <c:pt idx="6">
                  <c:v>0.65162651275172101</c:v>
                </c:pt>
                <c:pt idx="7">
                  <c:v>0.69850708879210366</c:v>
                </c:pt>
                <c:pt idx="8">
                  <c:v>0.72641656625032669</c:v>
                </c:pt>
                <c:pt idx="9">
                  <c:v>0.83835867568181732</c:v>
                </c:pt>
                <c:pt idx="10">
                  <c:v>0.83161948457440593</c:v>
                </c:pt>
                <c:pt idx="11">
                  <c:v>0.76773900151990648</c:v>
                </c:pt>
              </c:numCache>
            </c:numRef>
          </c:val>
        </c:ser>
        <c:dLbls/>
        <c:overlap val="100"/>
        <c:axId val="109480576"/>
        <c:axId val="109502848"/>
      </c:barChart>
      <c:catAx>
        <c:axId val="10948057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9502848"/>
        <c:crosses val="autoZero"/>
        <c:auto val="1"/>
        <c:lblAlgn val="ctr"/>
        <c:lblOffset val="100"/>
      </c:catAx>
      <c:valAx>
        <c:axId val="109502848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94805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9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COLLINES - Soja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COLLINES!$AX$9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COLLINES!$AY$8:$BJ$8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COLLINES!$AY$9:$BJ$9</c:f>
              <c:numCache>
                <c:formatCode>0.0%</c:formatCode>
                <c:ptCount val="12"/>
                <c:pt idx="0">
                  <c:v>0</c:v>
                </c:pt>
                <c:pt idx="1">
                  <c:v>3.2168495180932864E-2</c:v>
                </c:pt>
                <c:pt idx="2">
                  <c:v>6.4336990361865742E-2</c:v>
                </c:pt>
                <c:pt idx="3">
                  <c:v>6.4336990361865742E-2</c:v>
                </c:pt>
                <c:pt idx="4">
                  <c:v>0.11624988634761126</c:v>
                </c:pt>
                <c:pt idx="5">
                  <c:v>0.21000728800397356</c:v>
                </c:pt>
                <c:pt idx="6">
                  <c:v>0.21000728800397356</c:v>
                </c:pt>
                <c:pt idx="7">
                  <c:v>0.17644551191743693</c:v>
                </c:pt>
                <c:pt idx="8">
                  <c:v>0.14427701673650406</c:v>
                </c:pt>
                <c:pt idx="9">
                  <c:v>0.14427701673650406</c:v>
                </c:pt>
                <c:pt idx="10">
                  <c:v>0.14427701673650406</c:v>
                </c:pt>
                <c:pt idx="11">
                  <c:v>0.11210852155557119</c:v>
                </c:pt>
              </c:numCache>
            </c:numRef>
          </c:val>
        </c:ser>
        <c:ser>
          <c:idx val="1"/>
          <c:order val="1"/>
          <c:tx>
            <c:strRef>
              <c:f>COLLINES!$AX$10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COLLINES!$AY$8:$BJ$8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COLLINES!$AY$10:$BJ$10</c:f>
              <c:numCache>
                <c:formatCode>0.0%</c:formatCode>
                <c:ptCount val="12"/>
                <c:pt idx="0">
                  <c:v>0.68171535665378524</c:v>
                </c:pt>
                <c:pt idx="1">
                  <c:v>0.64744435165757719</c:v>
                </c:pt>
                <c:pt idx="2">
                  <c:v>0.37310007329173783</c:v>
                </c:pt>
                <c:pt idx="3">
                  <c:v>0.14413678607733774</c:v>
                </c:pt>
                <c:pt idx="4">
                  <c:v>0.14413678607733774</c:v>
                </c:pt>
                <c:pt idx="5">
                  <c:v>0.18743157698655255</c:v>
                </c:pt>
                <c:pt idx="6">
                  <c:v>0.1182250864858656</c:v>
                </c:pt>
                <c:pt idx="7">
                  <c:v>8.8159101120208014E-2</c:v>
                </c:pt>
                <c:pt idx="8">
                  <c:v>0.12032759630114086</c:v>
                </c:pt>
                <c:pt idx="9">
                  <c:v>0.1524960914820738</c:v>
                </c:pt>
                <c:pt idx="10">
                  <c:v>0.12032759630114086</c:v>
                </c:pt>
                <c:pt idx="11">
                  <c:v>0.27216519272990819</c:v>
                </c:pt>
              </c:numCache>
            </c:numRef>
          </c:val>
        </c:ser>
        <c:ser>
          <c:idx val="2"/>
          <c:order val="2"/>
          <c:tx>
            <c:strRef>
              <c:f>COLLINES!$AX$11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COLLINES!$AY$8:$BJ$8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COLLINES!$AY$11:$BJ$11</c:f>
              <c:numCache>
                <c:formatCode>0.0%</c:formatCode>
                <c:ptCount val="12"/>
                <c:pt idx="0">
                  <c:v>0.3182846433462152</c:v>
                </c:pt>
                <c:pt idx="1">
                  <c:v>0.32038715316149041</c:v>
                </c:pt>
                <c:pt idx="2">
                  <c:v>0.56256293634639676</c:v>
                </c:pt>
                <c:pt idx="3">
                  <c:v>0.79152622356079672</c:v>
                </c:pt>
                <c:pt idx="4">
                  <c:v>0.73961332757505127</c:v>
                </c:pt>
                <c:pt idx="5">
                  <c:v>0.60256113500947395</c:v>
                </c:pt>
                <c:pt idx="6">
                  <c:v>0.67176762551016111</c:v>
                </c:pt>
                <c:pt idx="7">
                  <c:v>0.73539538696235529</c:v>
                </c:pt>
                <c:pt idx="8">
                  <c:v>0.73539538696235529</c:v>
                </c:pt>
                <c:pt idx="9">
                  <c:v>0.70322689178142239</c:v>
                </c:pt>
                <c:pt idx="10">
                  <c:v>0.73539538696235529</c:v>
                </c:pt>
                <c:pt idx="11">
                  <c:v>0.61572628571452082</c:v>
                </c:pt>
              </c:numCache>
            </c:numRef>
          </c:val>
        </c:ser>
        <c:dLbls/>
        <c:overlap val="100"/>
        <c:axId val="109619840"/>
        <c:axId val="109629824"/>
      </c:barChart>
      <c:catAx>
        <c:axId val="10961984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9629824"/>
        <c:crosses val="autoZero"/>
        <c:auto val="1"/>
        <c:lblAlgn val="ctr"/>
        <c:lblOffset val="100"/>
      </c:catAx>
      <c:valAx>
        <c:axId val="109629824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96198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9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PLATEAU - Maïs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PLATEAU!$H$11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PLATEAU!$I$10:$T$10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PLATEAU!$I$11:$T$11</c:f>
              <c:numCache>
                <c:formatCode>0.0%</c:formatCode>
                <c:ptCount val="12"/>
                <c:pt idx="0">
                  <c:v>0.44901773046222576</c:v>
                </c:pt>
                <c:pt idx="1">
                  <c:v>0.51798247993058011</c:v>
                </c:pt>
                <c:pt idx="2">
                  <c:v>0.5835602987784525</c:v>
                </c:pt>
                <c:pt idx="3">
                  <c:v>0.57302225539901364</c:v>
                </c:pt>
                <c:pt idx="4">
                  <c:v>0.54534465551078315</c:v>
                </c:pt>
                <c:pt idx="5">
                  <c:v>0.47967199243292347</c:v>
                </c:pt>
                <c:pt idx="6">
                  <c:v>0.24194095400308441</c:v>
                </c:pt>
                <c:pt idx="7">
                  <c:v>9.0528146921620214E-2</c:v>
                </c:pt>
                <c:pt idx="8">
                  <c:v>8.0666582339511891E-2</c:v>
                </c:pt>
                <c:pt idx="9">
                  <c:v>8.6445176476851501E-2</c:v>
                </c:pt>
                <c:pt idx="10">
                  <c:v>0.11719889993005887</c:v>
                </c:pt>
                <c:pt idx="11">
                  <c:v>0.15880565866136953</c:v>
                </c:pt>
              </c:numCache>
            </c:numRef>
          </c:val>
        </c:ser>
        <c:ser>
          <c:idx val="1"/>
          <c:order val="1"/>
          <c:tx>
            <c:strRef>
              <c:f>PLATEAU!$H$12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PLATEAU!$I$10:$T$10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PLATEAU!$I$12:$T$12</c:f>
              <c:numCache>
                <c:formatCode>0.0%</c:formatCode>
                <c:ptCount val="12"/>
                <c:pt idx="0">
                  <c:v>6.3498479483777001E-2</c:v>
                </c:pt>
                <c:pt idx="1">
                  <c:v>5.9138210044665684E-2</c:v>
                </c:pt>
                <c:pt idx="2">
                  <c:v>4.7015005242523764E-2</c:v>
                </c:pt>
                <c:pt idx="3">
                  <c:v>4.0466509898484271E-2</c:v>
                </c:pt>
                <c:pt idx="4">
                  <c:v>5.0958036291003816E-2</c:v>
                </c:pt>
                <c:pt idx="5">
                  <c:v>8.8390549557048254E-2</c:v>
                </c:pt>
                <c:pt idx="6">
                  <c:v>0.23858037836684093</c:v>
                </c:pt>
                <c:pt idx="7">
                  <c:v>0.38280310454385308</c:v>
                </c:pt>
                <c:pt idx="8">
                  <c:v>0.3956122351885662</c:v>
                </c:pt>
                <c:pt idx="9">
                  <c:v>0.33101109717067306</c:v>
                </c:pt>
                <c:pt idx="10">
                  <c:v>0.27461962469080636</c:v>
                </c:pt>
                <c:pt idx="11">
                  <c:v>0.17786762658027391</c:v>
                </c:pt>
              </c:numCache>
            </c:numRef>
          </c:val>
        </c:ser>
        <c:ser>
          <c:idx val="2"/>
          <c:order val="2"/>
          <c:tx>
            <c:strRef>
              <c:f>PLATEAU!$H$13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PLATEAU!$I$10:$T$10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PLATEAU!$I$13:$T$13</c:f>
              <c:numCache>
                <c:formatCode>0.0%</c:formatCode>
                <c:ptCount val="12"/>
                <c:pt idx="0">
                  <c:v>0.48748379005399611</c:v>
                </c:pt>
                <c:pt idx="1">
                  <c:v>0.42287931002475337</c:v>
                </c:pt>
                <c:pt idx="2">
                  <c:v>0.36942469597902305</c:v>
                </c:pt>
                <c:pt idx="3">
                  <c:v>0.3865112347025017</c:v>
                </c:pt>
                <c:pt idx="4">
                  <c:v>0.40369730819821215</c:v>
                </c:pt>
                <c:pt idx="5">
                  <c:v>0.43193745801002686</c:v>
                </c:pt>
                <c:pt idx="6">
                  <c:v>0.51947866763007411</c:v>
                </c:pt>
                <c:pt idx="7">
                  <c:v>0.52666874853452572</c:v>
                </c:pt>
                <c:pt idx="8">
                  <c:v>0.52372118247192112</c:v>
                </c:pt>
                <c:pt idx="9">
                  <c:v>0.58254372635247509</c:v>
                </c:pt>
                <c:pt idx="10">
                  <c:v>0.60818147537913425</c:v>
                </c:pt>
                <c:pt idx="11">
                  <c:v>0.66332671475835625</c:v>
                </c:pt>
              </c:numCache>
            </c:numRef>
          </c:val>
        </c:ser>
        <c:dLbls/>
        <c:overlap val="100"/>
        <c:axId val="109689856"/>
        <c:axId val="109703936"/>
      </c:barChart>
      <c:catAx>
        <c:axId val="10968985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9703936"/>
        <c:crosses val="autoZero"/>
        <c:auto val="1"/>
        <c:lblAlgn val="ctr"/>
        <c:lblOffset val="100"/>
      </c:catAx>
      <c:valAx>
        <c:axId val="109703936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96898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9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PLATEAU - Manioc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PLATEAU!$V$11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PLATEAU!$W$10:$AH$10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PLATEAU!$W$11:$AH$11</c:f>
              <c:numCache>
                <c:formatCode>0.0%</c:formatCode>
                <c:ptCount val="12"/>
                <c:pt idx="0">
                  <c:v>0.20334377987300015</c:v>
                </c:pt>
                <c:pt idx="1">
                  <c:v>0.25905976707099865</c:v>
                </c:pt>
                <c:pt idx="2">
                  <c:v>0.31477575426899701</c:v>
                </c:pt>
                <c:pt idx="3">
                  <c:v>0.21310386433249701</c:v>
                </c:pt>
                <c:pt idx="4">
                  <c:v>0.1641197958599763</c:v>
                </c:pt>
                <c:pt idx="5">
                  <c:v>0.10840380866197781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5.2687821463979372E-2</c:v>
                </c:pt>
                <c:pt idx="11">
                  <c:v>5.2687821463979372E-2</c:v>
                </c:pt>
              </c:numCache>
            </c:numRef>
          </c:val>
        </c:ser>
        <c:ser>
          <c:idx val="1"/>
          <c:order val="1"/>
          <c:tx>
            <c:strRef>
              <c:f>PLATEAU!$V$12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PLATEAU!$W$10:$AH$10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PLATEAU!$W$12:$AH$12</c:f>
              <c:numCache>
                <c:formatCode>0.0%</c:formatCode>
                <c:ptCount val="12"/>
                <c:pt idx="0">
                  <c:v>0.11873457139245046</c:v>
                </c:pt>
                <c:pt idx="1">
                  <c:v>6.3018584194451999E-2</c:v>
                </c:pt>
                <c:pt idx="2">
                  <c:v>6.3018584194451999E-2</c:v>
                </c:pt>
                <c:pt idx="3">
                  <c:v>0.11873457139245046</c:v>
                </c:pt>
                <c:pt idx="4">
                  <c:v>0.15882111576141078</c:v>
                </c:pt>
                <c:pt idx="5">
                  <c:v>0.33409475521606152</c:v>
                </c:pt>
                <c:pt idx="6">
                  <c:v>0.50001009166783084</c:v>
                </c:pt>
                <c:pt idx="7">
                  <c:v>0.50724282327160763</c:v>
                </c:pt>
                <c:pt idx="8">
                  <c:v>0.38588963042316221</c:v>
                </c:pt>
                <c:pt idx="9">
                  <c:v>0.33607017146963503</c:v>
                </c:pt>
                <c:pt idx="10">
                  <c:v>0.20783235410886131</c:v>
                </c:pt>
                <c:pt idx="11">
                  <c:v>0.25378825684736289</c:v>
                </c:pt>
              </c:numCache>
            </c:numRef>
          </c:val>
        </c:ser>
        <c:ser>
          <c:idx val="2"/>
          <c:order val="2"/>
          <c:tx>
            <c:strRef>
              <c:f>PLATEAU!$V$13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PLATEAU!$W$10:$AH$10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PLATEAU!$W$13:$AH$13</c:f>
              <c:numCache>
                <c:formatCode>0.0%</c:formatCode>
                <c:ptCount val="12"/>
                <c:pt idx="0">
                  <c:v>0.67792164873454941</c:v>
                </c:pt>
                <c:pt idx="1">
                  <c:v>0.67792164873454941</c:v>
                </c:pt>
                <c:pt idx="2">
                  <c:v>0.62220566153655088</c:v>
                </c:pt>
                <c:pt idx="3">
                  <c:v>0.66816156427505258</c:v>
                </c:pt>
                <c:pt idx="4">
                  <c:v>0.67705908837861284</c:v>
                </c:pt>
                <c:pt idx="5">
                  <c:v>0.55750143612196068</c:v>
                </c:pt>
                <c:pt idx="6">
                  <c:v>0.49998990833216889</c:v>
                </c:pt>
                <c:pt idx="7">
                  <c:v>0.49275717672839192</c:v>
                </c:pt>
                <c:pt idx="8">
                  <c:v>0.61411036957683751</c:v>
                </c:pt>
                <c:pt idx="9">
                  <c:v>0.6639298285303652</c:v>
                </c:pt>
                <c:pt idx="10">
                  <c:v>0.73947982442715932</c:v>
                </c:pt>
                <c:pt idx="11">
                  <c:v>0.69352392168865751</c:v>
                </c:pt>
              </c:numCache>
            </c:numRef>
          </c:val>
        </c:ser>
        <c:dLbls/>
        <c:overlap val="100"/>
        <c:axId val="109734912"/>
        <c:axId val="109765376"/>
      </c:barChart>
      <c:catAx>
        <c:axId val="10973491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9765376"/>
        <c:crosses val="autoZero"/>
        <c:auto val="1"/>
        <c:lblAlgn val="ctr"/>
        <c:lblOffset val="100"/>
      </c:catAx>
      <c:valAx>
        <c:axId val="109765376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97349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9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PLATEAU - Haricot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PLATEAU!$AJ$11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PLATEAU!$AK$10:$AV$10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PLATEAU!$AK$11:$AV$11</c:f>
              <c:numCache>
                <c:formatCode>0.0%</c:formatCode>
                <c:ptCount val="12"/>
                <c:pt idx="0">
                  <c:v>0.75000000000000011</c:v>
                </c:pt>
                <c:pt idx="1">
                  <c:v>0.75000000000000011</c:v>
                </c:pt>
                <c:pt idx="2">
                  <c:v>0.75000000000000011</c:v>
                </c:pt>
                <c:pt idx="3">
                  <c:v>0.75000000000000011</c:v>
                </c:pt>
                <c:pt idx="4">
                  <c:v>0.5</c:v>
                </c:pt>
                <c:pt idx="5">
                  <c:v>0.5</c:v>
                </c:pt>
                <c:pt idx="6">
                  <c:v>0.25</c:v>
                </c:pt>
                <c:pt idx="7">
                  <c:v>0.25</c:v>
                </c:pt>
                <c:pt idx="8">
                  <c:v>0.5</c:v>
                </c:pt>
                <c:pt idx="9">
                  <c:v>0.5</c:v>
                </c:pt>
                <c:pt idx="10">
                  <c:v>0.75000000000000011</c:v>
                </c:pt>
                <c:pt idx="11">
                  <c:v>0.75000000000000011</c:v>
                </c:pt>
              </c:numCache>
            </c:numRef>
          </c:val>
        </c:ser>
        <c:ser>
          <c:idx val="1"/>
          <c:order val="1"/>
          <c:tx>
            <c:strRef>
              <c:f>PLATEAU!$AJ$12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PLATEAU!$AK$10:$AV$10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PLATEAU!$AK$12:$AV$12</c:f>
              <c:numCache>
                <c:formatCode>0.0%</c:formatCode>
                <c:ptCount val="12"/>
                <c:pt idx="0">
                  <c:v>0.25</c:v>
                </c:pt>
                <c:pt idx="1">
                  <c:v>0.25</c:v>
                </c:pt>
                <c:pt idx="2">
                  <c:v>0.25</c:v>
                </c:pt>
                <c:pt idx="3">
                  <c:v>0.25</c:v>
                </c:pt>
                <c:pt idx="4">
                  <c:v>0</c:v>
                </c:pt>
                <c:pt idx="5">
                  <c:v>0</c:v>
                </c:pt>
                <c:pt idx="6">
                  <c:v>0.25</c:v>
                </c:pt>
                <c:pt idx="7">
                  <c:v>0.25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0.25</c:v>
                </c:pt>
              </c:numCache>
            </c:numRef>
          </c:val>
        </c:ser>
        <c:ser>
          <c:idx val="2"/>
          <c:order val="2"/>
          <c:tx>
            <c:strRef>
              <c:f>PLATEAU!$AJ$13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PLATEAU!$AK$10:$AV$10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PLATEAU!$AK$13:$AV$13</c:f>
              <c:numCache>
                <c:formatCode>0.0%</c:formatCode>
                <c:ptCount val="12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0.5</c:v>
                </c:pt>
                <c:pt idx="5">
                  <c:v>0.5</c:v>
                </c:pt>
                <c:pt idx="6">
                  <c:v>0.5</c:v>
                </c:pt>
                <c:pt idx="7">
                  <c:v>0.5</c:v>
                </c:pt>
                <c:pt idx="8">
                  <c:v>0.5</c:v>
                </c:pt>
                <c:pt idx="9">
                  <c:v>0.5</c:v>
                </c:pt>
                <c:pt idx="10">
                  <c:v>0.25</c:v>
                </c:pt>
                <c:pt idx="11">
                  <c:v>0</c:v>
                </c:pt>
              </c:numCache>
            </c:numRef>
          </c:val>
        </c:ser>
        <c:dLbls/>
        <c:overlap val="100"/>
        <c:axId val="107650048"/>
        <c:axId val="107655936"/>
      </c:barChart>
      <c:catAx>
        <c:axId val="10765004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7655936"/>
        <c:crosses val="autoZero"/>
        <c:auto val="1"/>
        <c:lblAlgn val="ctr"/>
        <c:lblOffset val="100"/>
      </c:catAx>
      <c:valAx>
        <c:axId val="107655936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7650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9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COUFFO - Maïs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COUFFO!$G$9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COUFFO!$H$8:$S$8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COUFFO!$H$9:$S$9</c:f>
              <c:numCache>
                <c:formatCode>0.0%</c:formatCode>
                <c:ptCount val="12"/>
                <c:pt idx="0">
                  <c:v>0.15357219871210626</c:v>
                </c:pt>
                <c:pt idx="1">
                  <c:v>0.2222299810135259</c:v>
                </c:pt>
                <c:pt idx="2">
                  <c:v>0.31151118895948976</c:v>
                </c:pt>
                <c:pt idx="3">
                  <c:v>0.4280218954953548</c:v>
                </c:pt>
                <c:pt idx="4">
                  <c:v>0.54375130285796247</c:v>
                </c:pt>
                <c:pt idx="5">
                  <c:v>0.67085183983476548</c:v>
                </c:pt>
                <c:pt idx="6">
                  <c:v>0.53749582557333198</c:v>
                </c:pt>
                <c:pt idx="7">
                  <c:v>0.17737853312388932</c:v>
                </c:pt>
                <c:pt idx="8">
                  <c:v>0.13745879171772088</c:v>
                </c:pt>
                <c:pt idx="9">
                  <c:v>0.14342978145529325</c:v>
                </c:pt>
                <c:pt idx="10">
                  <c:v>0.1581706863888892</c:v>
                </c:pt>
                <c:pt idx="11">
                  <c:v>0.16945820900912781</c:v>
                </c:pt>
              </c:numCache>
            </c:numRef>
          </c:val>
        </c:ser>
        <c:ser>
          <c:idx val="1"/>
          <c:order val="1"/>
          <c:tx>
            <c:strRef>
              <c:f>COUFFO!$G$10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COUFFO!$H$8:$S$8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COUFFO!$H$10:$S$10</c:f>
              <c:numCache>
                <c:formatCode>0.0%</c:formatCode>
                <c:ptCount val="12"/>
                <c:pt idx="0">
                  <c:v>2.0873080245695605E-2</c:v>
                </c:pt>
                <c:pt idx="1">
                  <c:v>4.4354138649923373E-2</c:v>
                </c:pt>
                <c:pt idx="2">
                  <c:v>6.5826202937126752E-2</c:v>
                </c:pt>
                <c:pt idx="3">
                  <c:v>4.227728526339488E-2</c:v>
                </c:pt>
                <c:pt idx="4">
                  <c:v>3.1876147014004638E-2</c:v>
                </c:pt>
                <c:pt idx="5">
                  <c:v>1.6840000376348054E-2</c:v>
                </c:pt>
                <c:pt idx="6">
                  <c:v>1.3504254531353083E-2</c:v>
                </c:pt>
                <c:pt idx="7">
                  <c:v>2.5882217927388051E-2</c:v>
                </c:pt>
                <c:pt idx="8">
                  <c:v>3.4112821499790662E-2</c:v>
                </c:pt>
                <c:pt idx="9">
                  <c:v>5.3731158179302914E-2</c:v>
                </c:pt>
                <c:pt idx="10">
                  <c:v>6.9343560282025624E-2</c:v>
                </c:pt>
                <c:pt idx="11">
                  <c:v>7.8032641807811318E-2</c:v>
                </c:pt>
              </c:numCache>
            </c:numRef>
          </c:val>
        </c:ser>
        <c:ser>
          <c:idx val="2"/>
          <c:order val="2"/>
          <c:tx>
            <c:strRef>
              <c:f>COUFFO!$G$11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COUFFO!$H$8:$S$8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COUFFO!$H$11:$S$11</c:f>
              <c:numCache>
                <c:formatCode>0.0%</c:formatCode>
                <c:ptCount val="12"/>
                <c:pt idx="0">
                  <c:v>0.82555472104220418</c:v>
                </c:pt>
                <c:pt idx="1">
                  <c:v>0.73341588033655691</c:v>
                </c:pt>
                <c:pt idx="2">
                  <c:v>0.62266260810338936</c:v>
                </c:pt>
                <c:pt idx="3">
                  <c:v>0.52970081924125567</c:v>
                </c:pt>
                <c:pt idx="4">
                  <c:v>0.4243725501280381</c:v>
                </c:pt>
                <c:pt idx="5">
                  <c:v>0.3123081597888927</c:v>
                </c:pt>
                <c:pt idx="6">
                  <c:v>0.44899991989532034</c:v>
                </c:pt>
                <c:pt idx="7">
                  <c:v>0.79673924894872838</c:v>
                </c:pt>
                <c:pt idx="8">
                  <c:v>0.82842838678249398</c:v>
                </c:pt>
                <c:pt idx="9">
                  <c:v>0.80283906036540964</c:v>
                </c:pt>
                <c:pt idx="10">
                  <c:v>0.77248575332909175</c:v>
                </c:pt>
                <c:pt idx="11">
                  <c:v>0.75250914918306733</c:v>
                </c:pt>
              </c:numCache>
            </c:numRef>
          </c:val>
        </c:ser>
        <c:dLbls/>
        <c:overlap val="100"/>
        <c:axId val="109821312"/>
        <c:axId val="109831296"/>
      </c:barChart>
      <c:catAx>
        <c:axId val="10982131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9831296"/>
        <c:crosses val="autoZero"/>
        <c:auto val="1"/>
        <c:lblAlgn val="ctr"/>
        <c:lblOffset val="100"/>
      </c:catAx>
      <c:valAx>
        <c:axId val="109831296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98213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10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COUFFO - Manioc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COUFFO!$U$9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COUFFO!$V$8:$AG$8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COUFFO!$V$9:$AG$9</c:f>
              <c:numCache>
                <c:formatCode>0.0%</c:formatCode>
                <c:ptCount val="12"/>
                <c:pt idx="0">
                  <c:v>0.12598013492188281</c:v>
                </c:pt>
                <c:pt idx="1">
                  <c:v>0.12598013492188281</c:v>
                </c:pt>
                <c:pt idx="2">
                  <c:v>0.1916011033207603</c:v>
                </c:pt>
                <c:pt idx="3">
                  <c:v>0.36595168993352417</c:v>
                </c:pt>
                <c:pt idx="4">
                  <c:v>0.40598306182877703</c:v>
                </c:pt>
                <c:pt idx="5">
                  <c:v>0.37317257762933836</c:v>
                </c:pt>
                <c:pt idx="6">
                  <c:v>0.37250668263046577</c:v>
                </c:pt>
                <c:pt idx="7">
                  <c:v>0.23644529525765345</c:v>
                </c:pt>
                <c:pt idx="8">
                  <c:v>0.20363481105821463</c:v>
                </c:pt>
                <c:pt idx="9">
                  <c:v>0.20373924195953172</c:v>
                </c:pt>
                <c:pt idx="10">
                  <c:v>0.20373924195953172</c:v>
                </c:pt>
                <c:pt idx="11">
                  <c:v>0.20668225157759382</c:v>
                </c:pt>
              </c:numCache>
            </c:numRef>
          </c:val>
        </c:ser>
        <c:ser>
          <c:idx val="1"/>
          <c:order val="1"/>
          <c:tx>
            <c:strRef>
              <c:f>COUFFO!$U$10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COUFFO!$V$8:$AG$8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COUFFO!$V$10:$AG$10</c:f>
              <c:numCache>
                <c:formatCode>0.0%</c:formatCode>
                <c:ptCount val="12"/>
                <c:pt idx="0">
                  <c:v>0.13554704742346965</c:v>
                </c:pt>
                <c:pt idx="1">
                  <c:v>0.28338331492571023</c:v>
                </c:pt>
                <c:pt idx="2">
                  <c:v>0.1973095189832175</c:v>
                </c:pt>
                <c:pt idx="3">
                  <c:v>8.3540695372456078E-2</c:v>
                </c:pt>
                <c:pt idx="4">
                  <c:v>8.7123077855723374E-2</c:v>
                </c:pt>
                <c:pt idx="5">
                  <c:v>8.7123077855723374E-2</c:v>
                </c:pt>
                <c:pt idx="6">
                  <c:v>8.7123077855723374E-2</c:v>
                </c:pt>
                <c:pt idx="7">
                  <c:v>0.26136923356717018</c:v>
                </c:pt>
                <c:pt idx="8">
                  <c:v>0.34731799659380014</c:v>
                </c:pt>
                <c:pt idx="9">
                  <c:v>0.34721356569248307</c:v>
                </c:pt>
                <c:pt idx="10">
                  <c:v>0.39072288916968634</c:v>
                </c:pt>
                <c:pt idx="11">
                  <c:v>0.26126480266585317</c:v>
                </c:pt>
              </c:numCache>
            </c:numRef>
          </c:val>
        </c:ser>
        <c:ser>
          <c:idx val="2"/>
          <c:order val="2"/>
          <c:tx>
            <c:strRef>
              <c:f>COUFFO!$U$11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COUFFO!$V$8:$AG$8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COUFFO!$V$11:$AG$11</c:f>
              <c:numCache>
                <c:formatCode>0.0%</c:formatCode>
                <c:ptCount val="12"/>
                <c:pt idx="0">
                  <c:v>0.73847281765464778</c:v>
                </c:pt>
                <c:pt idx="1">
                  <c:v>0.59063655015240712</c:v>
                </c:pt>
                <c:pt idx="2">
                  <c:v>0.61108937769602256</c:v>
                </c:pt>
                <c:pt idx="3">
                  <c:v>0.55050761469402021</c:v>
                </c:pt>
                <c:pt idx="4">
                  <c:v>0.50689386031549988</c:v>
                </c:pt>
                <c:pt idx="5">
                  <c:v>0.53970434451493854</c:v>
                </c:pt>
                <c:pt idx="6">
                  <c:v>0.54037023951381125</c:v>
                </c:pt>
                <c:pt idx="7">
                  <c:v>0.50218547117517665</c:v>
                </c:pt>
                <c:pt idx="8">
                  <c:v>0.4490471923479854</c:v>
                </c:pt>
                <c:pt idx="9">
                  <c:v>0.4490471923479854</c:v>
                </c:pt>
                <c:pt idx="10">
                  <c:v>0.4055378688707823</c:v>
                </c:pt>
                <c:pt idx="11">
                  <c:v>0.53205294575655315</c:v>
                </c:pt>
              </c:numCache>
            </c:numRef>
          </c:val>
        </c:ser>
        <c:dLbls/>
        <c:overlap val="100"/>
        <c:axId val="109956480"/>
        <c:axId val="109847680"/>
      </c:barChart>
      <c:catAx>
        <c:axId val="10995648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9847680"/>
        <c:crosses val="autoZero"/>
        <c:auto val="1"/>
        <c:lblAlgn val="ctr"/>
        <c:lblOffset val="100"/>
      </c:catAx>
      <c:valAx>
        <c:axId val="109847680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99564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10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COUFFO - Haricot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COUFFO!$AI$9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COUFFO!$AJ$8:$AU$8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COUFFO!$AJ$9:$AU$9</c:f>
              <c:numCache>
                <c:formatCode>0.0%</c:formatCode>
                <c:ptCount val="12"/>
                <c:pt idx="0">
                  <c:v>0.28647389098221437</c:v>
                </c:pt>
                <c:pt idx="1">
                  <c:v>0.33446458362073483</c:v>
                </c:pt>
                <c:pt idx="2">
                  <c:v>0.47718713141006219</c:v>
                </c:pt>
                <c:pt idx="3">
                  <c:v>0.71508300379554512</c:v>
                </c:pt>
                <c:pt idx="4">
                  <c:v>0.76167830979496909</c:v>
                </c:pt>
                <c:pt idx="5">
                  <c:v>0.76167830979496909</c:v>
                </c:pt>
                <c:pt idx="6">
                  <c:v>0.61256615476837162</c:v>
                </c:pt>
                <c:pt idx="7">
                  <c:v>0.23907052430190487</c:v>
                </c:pt>
                <c:pt idx="8">
                  <c:v>0.19107983166338441</c:v>
                </c:pt>
                <c:pt idx="9">
                  <c:v>0</c:v>
                </c:pt>
                <c:pt idx="10">
                  <c:v>4.7990692638520439E-2</c:v>
                </c:pt>
                <c:pt idx="11">
                  <c:v>9.5760650554366555E-2</c:v>
                </c:pt>
              </c:numCache>
            </c:numRef>
          </c:val>
        </c:ser>
        <c:ser>
          <c:idx val="1"/>
          <c:order val="1"/>
          <c:tx>
            <c:strRef>
              <c:f>COUFFO!$AI$10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COUFFO!$AJ$8:$AU$8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COUFFO!$AJ$10:$AU$10</c:f>
              <c:numCache>
                <c:formatCode>0.0%</c:formatCode>
                <c:ptCount val="12"/>
                <c:pt idx="0">
                  <c:v>4.3951429209230709E-2</c:v>
                </c:pt>
                <c:pt idx="1">
                  <c:v>9.1721387125076811E-2</c:v>
                </c:pt>
                <c:pt idx="2">
                  <c:v>9.8830345164108102E-2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4.776995791584613E-2</c:v>
                </c:pt>
                <c:pt idx="7">
                  <c:v>9.1721387125076811E-2</c:v>
                </c:pt>
                <c:pt idx="8">
                  <c:v>0.23708781170459761</c:v>
                </c:pt>
                <c:pt idx="9">
                  <c:v>0.2848577696204439</c:v>
                </c:pt>
                <c:pt idx="10">
                  <c:v>0.33262772753628994</c:v>
                </c:pt>
                <c:pt idx="11">
                  <c:v>0.33321505349450081</c:v>
                </c:pt>
              </c:numCache>
            </c:numRef>
          </c:val>
        </c:ser>
        <c:ser>
          <c:idx val="2"/>
          <c:order val="2"/>
          <c:tx>
            <c:strRef>
              <c:f>COUFFO!$AI$11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COUFFO!$AJ$8:$AU$8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COUFFO!$AJ$11:$AU$11</c:f>
              <c:numCache>
                <c:formatCode>0.0%</c:formatCode>
                <c:ptCount val="12"/>
                <c:pt idx="0">
                  <c:v>0.66957467980855523</c:v>
                </c:pt>
                <c:pt idx="1">
                  <c:v>0.57381402925418878</c:v>
                </c:pt>
                <c:pt idx="2">
                  <c:v>0.42398252342583004</c:v>
                </c:pt>
                <c:pt idx="3">
                  <c:v>0.28491699620445526</c:v>
                </c:pt>
                <c:pt idx="4">
                  <c:v>0.23832169020503097</c:v>
                </c:pt>
                <c:pt idx="5">
                  <c:v>0.23832169020503097</c:v>
                </c:pt>
                <c:pt idx="6">
                  <c:v>0.33966388731578245</c:v>
                </c:pt>
                <c:pt idx="7">
                  <c:v>0.66920808857301872</c:v>
                </c:pt>
                <c:pt idx="8">
                  <c:v>0.57183235663201815</c:v>
                </c:pt>
                <c:pt idx="9">
                  <c:v>0.71514223037955671</c:v>
                </c:pt>
                <c:pt idx="10">
                  <c:v>0.61938157982518993</c:v>
                </c:pt>
                <c:pt idx="11">
                  <c:v>0.57102429595113291</c:v>
                </c:pt>
              </c:numCache>
            </c:numRef>
          </c:val>
        </c:ser>
        <c:dLbls/>
        <c:overlap val="100"/>
        <c:axId val="109874560"/>
        <c:axId val="109982848"/>
      </c:barChart>
      <c:catAx>
        <c:axId val="10987456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9982848"/>
        <c:crosses val="autoZero"/>
        <c:auto val="1"/>
        <c:lblAlgn val="ctr"/>
        <c:lblOffset val="100"/>
      </c:catAx>
      <c:valAx>
        <c:axId val="109982848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98745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10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MONO - Maïs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MONO!$G$11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MONO!$H$10:$S$10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MONO!$H$11:$S$11</c:f>
              <c:numCache>
                <c:formatCode>0.0%</c:formatCode>
                <c:ptCount val="12"/>
                <c:pt idx="0">
                  <c:v>0.25908093320153724</c:v>
                </c:pt>
                <c:pt idx="1">
                  <c:v>0.27924248377251576</c:v>
                </c:pt>
                <c:pt idx="2">
                  <c:v>0.29112590602032051</c:v>
                </c:pt>
                <c:pt idx="3">
                  <c:v>0.41395042905851609</c:v>
                </c:pt>
                <c:pt idx="4">
                  <c:v>0.49505691521352424</c:v>
                </c:pt>
                <c:pt idx="5">
                  <c:v>0.53948622340959451</c:v>
                </c:pt>
                <c:pt idx="6">
                  <c:v>0.6337880101793224</c:v>
                </c:pt>
                <c:pt idx="7">
                  <c:v>0.4343846071932877</c:v>
                </c:pt>
                <c:pt idx="8">
                  <c:v>0.40683579412358506</c:v>
                </c:pt>
                <c:pt idx="9">
                  <c:v>0.4612515222552348</c:v>
                </c:pt>
                <c:pt idx="10">
                  <c:v>0.53741035139439053</c:v>
                </c:pt>
                <c:pt idx="11">
                  <c:v>0.60817356325855387</c:v>
                </c:pt>
              </c:numCache>
            </c:numRef>
          </c:val>
        </c:ser>
        <c:ser>
          <c:idx val="1"/>
          <c:order val="1"/>
          <c:tx>
            <c:strRef>
              <c:f>MONO!$G$12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MONO!$H$10:$S$10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MONO!$H$12:$S$12</c:f>
              <c:numCache>
                <c:formatCode>0.0%</c:formatCode>
                <c:ptCount val="12"/>
                <c:pt idx="0">
                  <c:v>0.16720185287822195</c:v>
                </c:pt>
                <c:pt idx="1">
                  <c:v>0.18003698578906391</c:v>
                </c:pt>
                <c:pt idx="2">
                  <c:v>0.17723570130637073</c:v>
                </c:pt>
                <c:pt idx="3">
                  <c:v>0.12522407758100018</c:v>
                </c:pt>
                <c:pt idx="4">
                  <c:v>0.10562581544480816</c:v>
                </c:pt>
                <c:pt idx="5">
                  <c:v>9.8243304102675913E-2</c:v>
                </c:pt>
                <c:pt idx="6">
                  <c:v>6.4591510573333288E-2</c:v>
                </c:pt>
                <c:pt idx="7">
                  <c:v>4.1199352447071305E-2</c:v>
                </c:pt>
                <c:pt idx="8">
                  <c:v>3.749571245660354E-2</c:v>
                </c:pt>
                <c:pt idx="9">
                  <c:v>6.2461771880938953E-2</c:v>
                </c:pt>
                <c:pt idx="10">
                  <c:v>3.7633032704086411E-2</c:v>
                </c:pt>
                <c:pt idx="11">
                  <c:v>4.7610423205551151E-2</c:v>
                </c:pt>
              </c:numCache>
            </c:numRef>
          </c:val>
        </c:ser>
        <c:ser>
          <c:idx val="2"/>
          <c:order val="2"/>
          <c:tx>
            <c:strRef>
              <c:f>MONO!$G$13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MONO!$H$10:$S$10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MONO!$H$13:$S$13</c:f>
              <c:numCache>
                <c:formatCode>0.0%</c:formatCode>
                <c:ptCount val="12"/>
                <c:pt idx="0">
                  <c:v>0.57371721392024033</c:v>
                </c:pt>
                <c:pt idx="1">
                  <c:v>0.54072053043841983</c:v>
                </c:pt>
                <c:pt idx="2">
                  <c:v>0.53163839267330815</c:v>
                </c:pt>
                <c:pt idx="3">
                  <c:v>0.4608254933604834</c:v>
                </c:pt>
                <c:pt idx="4">
                  <c:v>0.39931726934166722</c:v>
                </c:pt>
                <c:pt idx="5">
                  <c:v>0.3622704724877292</c:v>
                </c:pt>
                <c:pt idx="6">
                  <c:v>0.30162047924734409</c:v>
                </c:pt>
                <c:pt idx="7">
                  <c:v>0.52441604035964029</c:v>
                </c:pt>
                <c:pt idx="8">
                  <c:v>0.55566849341981073</c:v>
                </c:pt>
                <c:pt idx="9">
                  <c:v>0.47628670586382538</c:v>
                </c:pt>
                <c:pt idx="10">
                  <c:v>0.42495661590152217</c:v>
                </c:pt>
                <c:pt idx="11">
                  <c:v>0.34421601353589476</c:v>
                </c:pt>
              </c:numCache>
            </c:numRef>
          </c:val>
        </c:ser>
        <c:dLbls/>
        <c:overlap val="100"/>
        <c:axId val="110022656"/>
        <c:axId val="110024192"/>
      </c:barChart>
      <c:catAx>
        <c:axId val="11002265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024192"/>
        <c:crosses val="autoZero"/>
        <c:auto val="1"/>
        <c:lblAlgn val="ctr"/>
        <c:lblOffset val="100"/>
      </c:catAx>
      <c:valAx>
        <c:axId val="110024192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0226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10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MONO - Manioc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MONO!$U$11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MONO!$V$10:$AG$10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MONO!$V$11:$AG$11</c:f>
              <c:numCache>
                <c:formatCode>0.0%</c:formatCode>
                <c:ptCount val="12"/>
                <c:pt idx="0">
                  <c:v>0.11518160326845008</c:v>
                </c:pt>
                <c:pt idx="1">
                  <c:v>0.11518160326845008</c:v>
                </c:pt>
                <c:pt idx="2">
                  <c:v>0.10867895560862999</c:v>
                </c:pt>
                <c:pt idx="3">
                  <c:v>0.14771144131563962</c:v>
                </c:pt>
                <c:pt idx="4">
                  <c:v>0.19786535337017433</c:v>
                </c:pt>
                <c:pt idx="5">
                  <c:v>0.18476207904962019</c:v>
                </c:pt>
                <c:pt idx="6">
                  <c:v>0.24253406086115481</c:v>
                </c:pt>
                <c:pt idx="7">
                  <c:v>0.21584227324238045</c:v>
                </c:pt>
                <c:pt idx="8">
                  <c:v>0.25364597271892164</c:v>
                </c:pt>
                <c:pt idx="9">
                  <c:v>0.36276704844737723</c:v>
                </c:pt>
                <c:pt idx="10">
                  <c:v>0.34769974051759661</c:v>
                </c:pt>
                <c:pt idx="11">
                  <c:v>0.33844679800981209</c:v>
                </c:pt>
              </c:numCache>
            </c:numRef>
          </c:val>
        </c:ser>
        <c:ser>
          <c:idx val="1"/>
          <c:order val="1"/>
          <c:tx>
            <c:strRef>
              <c:f>MONO!$U$12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MONO!$V$10:$AG$10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MONO!$V$12:$AG$12</c:f>
              <c:numCache>
                <c:formatCode>0.0%</c:formatCode>
                <c:ptCount val="12"/>
                <c:pt idx="0">
                  <c:v>0.13640863235485243</c:v>
                </c:pt>
                <c:pt idx="1">
                  <c:v>0.13640863235485243</c:v>
                </c:pt>
                <c:pt idx="2">
                  <c:v>0.14951190667540662</c:v>
                </c:pt>
                <c:pt idx="3">
                  <c:v>0.33638053424467323</c:v>
                </c:pt>
                <c:pt idx="4">
                  <c:v>0.4024961162662552</c:v>
                </c:pt>
                <c:pt idx="5">
                  <c:v>0.44968656841505206</c:v>
                </c:pt>
                <c:pt idx="6">
                  <c:v>0.37206290737704961</c:v>
                </c:pt>
                <c:pt idx="7">
                  <c:v>0.34464538686927537</c:v>
                </c:pt>
                <c:pt idx="8">
                  <c:v>0.26897462546312284</c:v>
                </c:pt>
                <c:pt idx="9">
                  <c:v>0.1470739705018429</c:v>
                </c:pt>
                <c:pt idx="10">
                  <c:v>9.6264975705661518E-2</c:v>
                </c:pt>
                <c:pt idx="11">
                  <c:v>6.3624607628515503E-2</c:v>
                </c:pt>
              </c:numCache>
            </c:numRef>
          </c:val>
        </c:ser>
        <c:ser>
          <c:idx val="2"/>
          <c:order val="2"/>
          <c:tx>
            <c:strRef>
              <c:f>MONO!$U$13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MONO!$V$10:$AG$10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MONO!$V$13:$AG$13</c:f>
              <c:numCache>
                <c:formatCode>0.0%</c:formatCode>
                <c:ptCount val="12"/>
                <c:pt idx="0">
                  <c:v>0.74840976437669793</c:v>
                </c:pt>
                <c:pt idx="1">
                  <c:v>0.74840976437669793</c:v>
                </c:pt>
                <c:pt idx="2">
                  <c:v>0.7418091377159638</c:v>
                </c:pt>
                <c:pt idx="3">
                  <c:v>0.51590802443968775</c:v>
                </c:pt>
                <c:pt idx="4">
                  <c:v>0.399638530363571</c:v>
                </c:pt>
                <c:pt idx="5">
                  <c:v>0.36555135253532811</c:v>
                </c:pt>
                <c:pt idx="6">
                  <c:v>0.38540303176179624</c:v>
                </c:pt>
                <c:pt idx="7">
                  <c:v>0.43951233988834471</c:v>
                </c:pt>
                <c:pt idx="8">
                  <c:v>0.47737940181795607</c:v>
                </c:pt>
                <c:pt idx="9">
                  <c:v>0.49015898105078037</c:v>
                </c:pt>
                <c:pt idx="10">
                  <c:v>0.55603528377674227</c:v>
                </c:pt>
                <c:pt idx="11">
                  <c:v>0.59792859436167278</c:v>
                </c:pt>
              </c:numCache>
            </c:numRef>
          </c:val>
        </c:ser>
        <c:dLbls/>
        <c:overlap val="100"/>
        <c:axId val="110047232"/>
        <c:axId val="110048768"/>
      </c:barChart>
      <c:catAx>
        <c:axId val="11004723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048768"/>
        <c:crosses val="autoZero"/>
        <c:auto val="1"/>
        <c:lblAlgn val="ctr"/>
        <c:lblOffset val="100"/>
      </c:catAx>
      <c:valAx>
        <c:axId val="110048768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0472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10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MONO - Haricot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MONO!$AI$11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MONO!$AJ$10:$AU$10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MONO!$AJ$11:$AU$11</c:f>
              <c:numCache>
                <c:formatCode>0.0%</c:formatCode>
                <c:ptCount val="12"/>
                <c:pt idx="0">
                  <c:v>0.32460580711728521</c:v>
                </c:pt>
                <c:pt idx="1">
                  <c:v>0.32460580711728521</c:v>
                </c:pt>
                <c:pt idx="2">
                  <c:v>0.32460580711728521</c:v>
                </c:pt>
                <c:pt idx="3">
                  <c:v>0.35227721263910089</c:v>
                </c:pt>
                <c:pt idx="4">
                  <c:v>0.35227721263910089</c:v>
                </c:pt>
                <c:pt idx="5">
                  <c:v>0.35227721263910089</c:v>
                </c:pt>
                <c:pt idx="6">
                  <c:v>0.17613860631955039</c:v>
                </c:pt>
                <c:pt idx="7">
                  <c:v>0</c:v>
                </c:pt>
                <c:pt idx="8">
                  <c:v>0.17613860631955039</c:v>
                </c:pt>
                <c:pt idx="9">
                  <c:v>0.47401477747231902</c:v>
                </c:pt>
                <c:pt idx="10">
                  <c:v>0.49925558656316432</c:v>
                </c:pt>
                <c:pt idx="11">
                  <c:v>0.49925558656316432</c:v>
                </c:pt>
              </c:numCache>
            </c:numRef>
          </c:val>
        </c:ser>
        <c:ser>
          <c:idx val="1"/>
          <c:order val="1"/>
          <c:tx>
            <c:strRef>
              <c:f>MONO!$AI$12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MONO!$AJ$10:$AU$10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MONO!$AJ$12:$AU$12</c:f>
              <c:numCache>
                <c:formatCode>0.0%</c:formatCode>
                <c:ptCount val="12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0.14846720079773473</c:v>
                </c:pt>
                <c:pt idx="4">
                  <c:v>0.32460580711728521</c:v>
                </c:pt>
                <c:pt idx="5">
                  <c:v>0.32460580711728521</c:v>
                </c:pt>
                <c:pt idx="6">
                  <c:v>0.14846720079773473</c:v>
                </c:pt>
                <c:pt idx="7">
                  <c:v>0.29787617115276871</c:v>
                </c:pt>
                <c:pt idx="8">
                  <c:v>0.29787617115276871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</c:numCache>
            </c:numRef>
          </c:val>
        </c:ser>
        <c:ser>
          <c:idx val="2"/>
          <c:order val="2"/>
          <c:tx>
            <c:strRef>
              <c:f>MONO!$AI$13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MONO!$AJ$10:$AU$10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MONO!$AJ$13:$AU$13</c:f>
              <c:numCache>
                <c:formatCode>0.0%</c:formatCode>
                <c:ptCount val="12"/>
                <c:pt idx="0">
                  <c:v>0.67539419288271485</c:v>
                </c:pt>
                <c:pt idx="1">
                  <c:v>0.67539419288271485</c:v>
                </c:pt>
                <c:pt idx="2">
                  <c:v>0.67539419288271485</c:v>
                </c:pt>
                <c:pt idx="3">
                  <c:v>0.49925558656316432</c:v>
                </c:pt>
                <c:pt idx="4">
                  <c:v>0.32311698024361402</c:v>
                </c:pt>
                <c:pt idx="5">
                  <c:v>0.32311698024361402</c:v>
                </c:pt>
                <c:pt idx="6">
                  <c:v>0.67539419288271485</c:v>
                </c:pt>
                <c:pt idx="7">
                  <c:v>0.70212382884723157</c:v>
                </c:pt>
                <c:pt idx="8">
                  <c:v>0.5259852225276811</c:v>
                </c:pt>
                <c:pt idx="9">
                  <c:v>0.5259852225276811</c:v>
                </c:pt>
                <c:pt idx="10">
                  <c:v>0.50074441343683573</c:v>
                </c:pt>
                <c:pt idx="11">
                  <c:v>0.50074441343683573</c:v>
                </c:pt>
              </c:numCache>
            </c:numRef>
          </c:val>
        </c:ser>
        <c:dLbls/>
        <c:overlap val="100"/>
        <c:axId val="110108672"/>
        <c:axId val="110110208"/>
      </c:barChart>
      <c:catAx>
        <c:axId val="11010867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110208"/>
        <c:crosses val="autoZero"/>
        <c:auto val="1"/>
        <c:lblAlgn val="ctr"/>
        <c:lblOffset val="100"/>
      </c:catAx>
      <c:valAx>
        <c:axId val="110110208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1086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10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ZOU - Maïs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ZOU!$H$10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ZOU!$I$9:$T$9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ZOU!$I$10:$T$10</c:f>
              <c:numCache>
                <c:formatCode>0.0%</c:formatCode>
                <c:ptCount val="12"/>
                <c:pt idx="0">
                  <c:v>0.53361791089664257</c:v>
                </c:pt>
                <c:pt idx="1">
                  <c:v>0.58019047070548302</c:v>
                </c:pt>
                <c:pt idx="2">
                  <c:v>0.59035203808954018</c:v>
                </c:pt>
                <c:pt idx="3">
                  <c:v>0.56729559556152764</c:v>
                </c:pt>
                <c:pt idx="4">
                  <c:v>0.47036875778851772</c:v>
                </c:pt>
                <c:pt idx="5">
                  <c:v>0.39531308471820814</c:v>
                </c:pt>
                <c:pt idx="6">
                  <c:v>0.22413324650424513</c:v>
                </c:pt>
                <c:pt idx="7">
                  <c:v>0.18102757547965229</c:v>
                </c:pt>
                <c:pt idx="8">
                  <c:v>0.19355465160637966</c:v>
                </c:pt>
                <c:pt idx="9">
                  <c:v>0.2047098832904525</c:v>
                </c:pt>
                <c:pt idx="10">
                  <c:v>0.23368212393758675</c:v>
                </c:pt>
                <c:pt idx="11">
                  <c:v>0.21837168489189501</c:v>
                </c:pt>
              </c:numCache>
            </c:numRef>
          </c:val>
        </c:ser>
        <c:ser>
          <c:idx val="1"/>
          <c:order val="1"/>
          <c:tx>
            <c:strRef>
              <c:f>ZOU!$H$11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ZOU!$I$9:$T$9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ZOU!$I$11:$T$11</c:f>
              <c:numCache>
                <c:formatCode>0.0%</c:formatCode>
                <c:ptCount val="12"/>
                <c:pt idx="0">
                  <c:v>0.18824082241081089</c:v>
                </c:pt>
                <c:pt idx="1">
                  <c:v>0.16558312554229387</c:v>
                </c:pt>
                <c:pt idx="2">
                  <c:v>0.16680635890085899</c:v>
                </c:pt>
                <c:pt idx="3">
                  <c:v>0.14214550511350252</c:v>
                </c:pt>
                <c:pt idx="4">
                  <c:v>0.14821304160761292</c:v>
                </c:pt>
                <c:pt idx="5">
                  <c:v>0.18637553899207965</c:v>
                </c:pt>
                <c:pt idx="6">
                  <c:v>0.31516872158791015</c:v>
                </c:pt>
                <c:pt idx="7">
                  <c:v>0.33008948908475977</c:v>
                </c:pt>
                <c:pt idx="8">
                  <c:v>0.32353241128451293</c:v>
                </c:pt>
                <c:pt idx="9">
                  <c:v>0.2979203429327778</c:v>
                </c:pt>
                <c:pt idx="10">
                  <c:v>0.25255500993440927</c:v>
                </c:pt>
                <c:pt idx="11">
                  <c:v>0.25876512498696896</c:v>
                </c:pt>
              </c:numCache>
            </c:numRef>
          </c:val>
        </c:ser>
        <c:ser>
          <c:idx val="2"/>
          <c:order val="2"/>
          <c:tx>
            <c:strRef>
              <c:f>ZOU!$H$12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ZOU!$I$9:$T$9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ZOU!$I$12:$T$12</c:f>
              <c:numCache>
                <c:formatCode>0.0%</c:formatCode>
                <c:ptCount val="12"/>
                <c:pt idx="0">
                  <c:v>0.2781412666925428</c:v>
                </c:pt>
                <c:pt idx="1">
                  <c:v>0.25422640375221944</c:v>
                </c:pt>
                <c:pt idx="2">
                  <c:v>0.24284160300959695</c:v>
                </c:pt>
                <c:pt idx="3">
                  <c:v>0.29055889932496604</c:v>
                </c:pt>
                <c:pt idx="4">
                  <c:v>0.38141820060386561</c:v>
                </c:pt>
                <c:pt idx="5">
                  <c:v>0.41831137628970827</c:v>
                </c:pt>
                <c:pt idx="6">
                  <c:v>0.4606980319078407</c:v>
                </c:pt>
                <c:pt idx="7">
                  <c:v>0.48888293543558403</c:v>
                </c:pt>
                <c:pt idx="8">
                  <c:v>0.48291293710910338</c:v>
                </c:pt>
                <c:pt idx="9">
                  <c:v>0.49736977377676583</c:v>
                </c:pt>
                <c:pt idx="10">
                  <c:v>0.51376286612800004</c:v>
                </c:pt>
                <c:pt idx="11">
                  <c:v>0.52286319012113192</c:v>
                </c:pt>
              </c:numCache>
            </c:numRef>
          </c:val>
        </c:ser>
        <c:dLbls/>
        <c:overlap val="100"/>
        <c:axId val="110383488"/>
        <c:axId val="110385024"/>
      </c:barChart>
      <c:catAx>
        <c:axId val="11038348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385024"/>
        <c:crosses val="autoZero"/>
        <c:auto val="1"/>
        <c:lblAlgn val="ctr"/>
        <c:lblOffset val="100"/>
      </c:catAx>
      <c:valAx>
        <c:axId val="110385024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3834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10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ZOU - Manioc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ZOU!$V$10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ZOU!$W$9:$AH$9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ZOU!$W$10:$AH$10</c:f>
              <c:numCache>
                <c:formatCode>0.0%</c:formatCode>
                <c:ptCount val="12"/>
                <c:pt idx="0">
                  <c:v>0.45978697808162938</c:v>
                </c:pt>
                <c:pt idx="1">
                  <c:v>0.45978697808162938</c:v>
                </c:pt>
                <c:pt idx="2">
                  <c:v>0.58272938000645558</c:v>
                </c:pt>
                <c:pt idx="3">
                  <c:v>0.58272938000645558</c:v>
                </c:pt>
                <c:pt idx="4">
                  <c:v>0.85283589096564083</c:v>
                </c:pt>
                <c:pt idx="5">
                  <c:v>0.87705759807517392</c:v>
                </c:pt>
                <c:pt idx="6">
                  <c:v>0.33684457615680319</c:v>
                </c:pt>
                <c:pt idx="7">
                  <c:v>0.33684457615680319</c:v>
                </c:pt>
                <c:pt idx="8">
                  <c:v>0.33684457615680319</c:v>
                </c:pt>
                <c:pt idx="9">
                  <c:v>0.33684457615680319</c:v>
                </c:pt>
                <c:pt idx="10">
                  <c:v>0.2458848038496525</c:v>
                </c:pt>
                <c:pt idx="11">
                  <c:v>0.2458848038496525</c:v>
                </c:pt>
              </c:numCache>
            </c:numRef>
          </c:val>
        </c:ser>
        <c:ser>
          <c:idx val="1"/>
          <c:order val="1"/>
          <c:tx>
            <c:strRef>
              <c:f>ZOU!$V$11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ZOU!$W$9:$AH$9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ZOU!$W$11:$AH$11</c:f>
              <c:numCache>
                <c:formatCode>0.0%</c:formatCode>
                <c:ptCount val="12"/>
                <c:pt idx="0">
                  <c:v>0.41727061999354448</c:v>
                </c:pt>
                <c:pt idx="1">
                  <c:v>0.41727061999354448</c:v>
                </c:pt>
                <c:pt idx="2">
                  <c:v>0.41727061999354448</c:v>
                </c:pt>
                <c:pt idx="3">
                  <c:v>0.41727061999354448</c:v>
                </c:pt>
                <c:pt idx="4">
                  <c:v>0.14716410903435909</c:v>
                </c:pt>
                <c:pt idx="5">
                  <c:v>0.12294240192482625</c:v>
                </c:pt>
                <c:pt idx="6">
                  <c:v>0.54021302191837051</c:v>
                </c:pt>
                <c:pt idx="7">
                  <c:v>0.54021302191837051</c:v>
                </c:pt>
                <c:pt idx="8">
                  <c:v>0.54021302191837051</c:v>
                </c:pt>
                <c:pt idx="9">
                  <c:v>0.54021302191837051</c:v>
                </c:pt>
                <c:pt idx="10">
                  <c:v>0.41727061999354448</c:v>
                </c:pt>
                <c:pt idx="11">
                  <c:v>0.41727061999354448</c:v>
                </c:pt>
              </c:numCache>
            </c:numRef>
          </c:val>
        </c:ser>
        <c:ser>
          <c:idx val="2"/>
          <c:order val="2"/>
          <c:tx>
            <c:strRef>
              <c:f>ZOU!$V$12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ZOU!$W$9:$AH$9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ZOU!$W$12:$AH$12</c:f>
              <c:numCache>
                <c:formatCode>0.0%</c:formatCode>
                <c:ptCount val="12"/>
                <c:pt idx="0">
                  <c:v>0.12294240192482625</c:v>
                </c:pt>
                <c:pt idx="1">
                  <c:v>0.12294240192482625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0.12294240192482625</c:v>
                </c:pt>
                <c:pt idx="7">
                  <c:v>0.12294240192482625</c:v>
                </c:pt>
                <c:pt idx="8">
                  <c:v>0.12294240192482625</c:v>
                </c:pt>
                <c:pt idx="9">
                  <c:v>0.12294240192482625</c:v>
                </c:pt>
                <c:pt idx="10">
                  <c:v>0.33684457615680319</c:v>
                </c:pt>
                <c:pt idx="11">
                  <c:v>0.33684457615680319</c:v>
                </c:pt>
              </c:numCache>
            </c:numRef>
          </c:val>
        </c:ser>
        <c:dLbls/>
        <c:overlap val="100"/>
        <c:axId val="110301568"/>
        <c:axId val="110303104"/>
      </c:barChart>
      <c:catAx>
        <c:axId val="11030156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303104"/>
        <c:crosses val="autoZero"/>
        <c:auto val="1"/>
        <c:lblAlgn val="ctr"/>
        <c:lblOffset val="100"/>
      </c:catAx>
      <c:valAx>
        <c:axId val="110303104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3015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10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ZOU - Arachides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ZOU!$AJ$10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ZOU!$AK$9:$AV$9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ZOU!$AK$10:$AV$10</c:f>
              <c:numCache>
                <c:formatCode>0.0%</c:formatCode>
                <c:ptCount val="12"/>
                <c:pt idx="0">
                  <c:v>0.63192986424837294</c:v>
                </c:pt>
                <c:pt idx="1">
                  <c:v>0.49121930162534166</c:v>
                </c:pt>
                <c:pt idx="2">
                  <c:v>0.40791808824166115</c:v>
                </c:pt>
                <c:pt idx="3">
                  <c:v>0.31011418627996007</c:v>
                </c:pt>
                <c:pt idx="4">
                  <c:v>0.27909697872612999</c:v>
                </c:pt>
                <c:pt idx="5">
                  <c:v>0.23538987399889477</c:v>
                </c:pt>
                <c:pt idx="6">
                  <c:v>0.12700831811091581</c:v>
                </c:pt>
                <c:pt idx="7">
                  <c:v>0.15874961157962708</c:v>
                </c:pt>
                <c:pt idx="8">
                  <c:v>0.19266842887236357</c:v>
                </c:pt>
                <c:pt idx="9">
                  <c:v>0.21363005784825811</c:v>
                </c:pt>
                <c:pt idx="10">
                  <c:v>0.25086142714587945</c:v>
                </c:pt>
                <c:pt idx="11">
                  <c:v>0.21694260985314298</c:v>
                </c:pt>
              </c:numCache>
            </c:numRef>
          </c:val>
        </c:ser>
        <c:ser>
          <c:idx val="1"/>
          <c:order val="1"/>
          <c:tx>
            <c:strRef>
              <c:f>ZOU!$AJ$11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ZOU!$AK$9:$AV$9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ZOU!$AK$11:$AV$11</c:f>
              <c:numCache>
                <c:formatCode>0.0%</c:formatCode>
                <c:ptCount val="12"/>
                <c:pt idx="0">
                  <c:v>0.24243889739883154</c:v>
                </c:pt>
                <c:pt idx="1">
                  <c:v>0.31691271356820039</c:v>
                </c:pt>
                <c:pt idx="2">
                  <c:v>0.32338844899781449</c:v>
                </c:pt>
                <c:pt idx="3">
                  <c:v>0.38807397773268432</c:v>
                </c:pt>
                <c:pt idx="4">
                  <c:v>0.43770686993532476</c:v>
                </c:pt>
                <c:pt idx="5">
                  <c:v>0.59372056520228156</c:v>
                </c:pt>
                <c:pt idx="6">
                  <c:v>0.7271935411686854</c:v>
                </c:pt>
                <c:pt idx="7">
                  <c:v>0.68663056794327604</c:v>
                </c:pt>
                <c:pt idx="8">
                  <c:v>0.62762033057211508</c:v>
                </c:pt>
                <c:pt idx="9">
                  <c:v>0.54229049175890554</c:v>
                </c:pt>
                <c:pt idx="10">
                  <c:v>0.44684932915602843</c:v>
                </c:pt>
                <c:pt idx="11">
                  <c:v>0.48076814644876487</c:v>
                </c:pt>
              </c:numCache>
            </c:numRef>
          </c:val>
        </c:ser>
        <c:ser>
          <c:idx val="2"/>
          <c:order val="2"/>
          <c:tx>
            <c:strRef>
              <c:f>ZOU!$AJ$12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ZOU!$AK$9:$AV$9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ZOU!$AK$12:$AV$12</c:f>
              <c:numCache>
                <c:formatCode>0.0%</c:formatCode>
                <c:ptCount val="12"/>
                <c:pt idx="0">
                  <c:v>0.12563123835279591</c:v>
                </c:pt>
                <c:pt idx="1">
                  <c:v>0.19186798480645822</c:v>
                </c:pt>
                <c:pt idx="2">
                  <c:v>0.26869346276052469</c:v>
                </c:pt>
                <c:pt idx="3">
                  <c:v>0.30181183598735595</c:v>
                </c:pt>
                <c:pt idx="4">
                  <c:v>0.28319615133854525</c:v>
                </c:pt>
                <c:pt idx="5">
                  <c:v>0.17088956079882361</c:v>
                </c:pt>
                <c:pt idx="6">
                  <c:v>0.14579814072039901</c:v>
                </c:pt>
                <c:pt idx="7">
                  <c:v>0.1546198204770971</c:v>
                </c:pt>
                <c:pt idx="8">
                  <c:v>0.17971124055552176</c:v>
                </c:pt>
                <c:pt idx="9">
                  <c:v>0.24407945039283624</c:v>
                </c:pt>
                <c:pt idx="10">
                  <c:v>0.30228924369809207</c:v>
                </c:pt>
                <c:pt idx="11">
                  <c:v>0.30228924369809207</c:v>
                </c:pt>
              </c:numCache>
            </c:numRef>
          </c:val>
        </c:ser>
        <c:dLbls/>
        <c:overlap val="100"/>
        <c:axId val="110432640"/>
        <c:axId val="110434176"/>
      </c:barChart>
      <c:catAx>
        <c:axId val="11043264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434176"/>
        <c:crosses val="autoZero"/>
        <c:auto val="1"/>
        <c:lblAlgn val="ctr"/>
        <c:lblOffset val="100"/>
      </c:catAx>
      <c:valAx>
        <c:axId val="110434176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4326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10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/>
              <a:t>ZOU - Haricot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ZOU!$AY$10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ZOU!$AZ$9:$BK$9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ZOU!$AZ$10:$BK$10</c:f>
              <c:numCache>
                <c:formatCode>0.0%</c:formatCode>
                <c:ptCount val="12"/>
                <c:pt idx="0">
                  <c:v>0.7900746834867165</c:v>
                </c:pt>
                <c:pt idx="1">
                  <c:v>0.7900746834867165</c:v>
                </c:pt>
                <c:pt idx="2">
                  <c:v>0.7900746834867165</c:v>
                </c:pt>
                <c:pt idx="3">
                  <c:v>0.7900746834867165</c:v>
                </c:pt>
                <c:pt idx="4">
                  <c:v>0.7900746834867165</c:v>
                </c:pt>
                <c:pt idx="5">
                  <c:v>0.66623569691624263</c:v>
                </c:pt>
                <c:pt idx="6">
                  <c:v>0.32412985446332521</c:v>
                </c:pt>
                <c:pt idx="7">
                  <c:v>0.20029086789285153</c:v>
                </c:pt>
                <c:pt idx="8">
                  <c:v>0.3033376430308376</c:v>
                </c:pt>
                <c:pt idx="9">
                  <c:v>0.26558498640317368</c:v>
                </c:pt>
                <c:pt idx="10">
                  <c:v>0.26558498640317368</c:v>
                </c:pt>
                <c:pt idx="11">
                  <c:v>0.26558498640317368</c:v>
                </c:pt>
              </c:numCache>
            </c:numRef>
          </c:val>
        </c:ser>
        <c:ser>
          <c:idx val="1"/>
          <c:order val="1"/>
          <c:tx>
            <c:strRef>
              <c:f>ZOU!$AY$11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ZOU!$AZ$9:$BK$9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ZOU!$AZ$11:$BK$11</c:f>
              <c:numCache>
                <c:formatCode>0.0%</c:formatCode>
                <c:ptCount val="12"/>
                <c:pt idx="0">
                  <c:v>8.6086329942809861E-2</c:v>
                </c:pt>
                <c:pt idx="1">
                  <c:v>8.6086329942809861E-2</c:v>
                </c:pt>
                <c:pt idx="2">
                  <c:v>8.6086329942809861E-2</c:v>
                </c:pt>
                <c:pt idx="3">
                  <c:v>8.6086329942809861E-2</c:v>
                </c:pt>
                <c:pt idx="4">
                  <c:v>8.6086329942809861E-2</c:v>
                </c:pt>
                <c:pt idx="5">
                  <c:v>8.6086329942809861E-2</c:v>
                </c:pt>
                <c:pt idx="6">
                  <c:v>0.46594482902339118</c:v>
                </c:pt>
                <c:pt idx="7">
                  <c:v>0.46594482902339118</c:v>
                </c:pt>
                <c:pt idx="8">
                  <c:v>0.36289805388540514</c:v>
                </c:pt>
                <c:pt idx="9">
                  <c:v>0.2476779731409475</c:v>
                </c:pt>
                <c:pt idx="10">
                  <c:v>0.2476779731409475</c:v>
                </c:pt>
                <c:pt idx="11">
                  <c:v>0.12383898657047375</c:v>
                </c:pt>
              </c:numCache>
            </c:numRef>
          </c:val>
        </c:ser>
        <c:ser>
          <c:idx val="2"/>
          <c:order val="2"/>
          <c:tx>
            <c:strRef>
              <c:f>ZOU!$AY$12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ZOU!$AZ$9:$BK$9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ZOU!$AZ$12:$BK$12</c:f>
              <c:numCache>
                <c:formatCode>0.0%</c:formatCode>
                <c:ptCount val="12"/>
                <c:pt idx="0">
                  <c:v>0.12383898657047375</c:v>
                </c:pt>
                <c:pt idx="1">
                  <c:v>0.12383898657047375</c:v>
                </c:pt>
                <c:pt idx="2">
                  <c:v>0.12383898657047375</c:v>
                </c:pt>
                <c:pt idx="3">
                  <c:v>0.12383898657047375</c:v>
                </c:pt>
                <c:pt idx="4">
                  <c:v>0.12383898657047375</c:v>
                </c:pt>
                <c:pt idx="5">
                  <c:v>0.2476779731409475</c:v>
                </c:pt>
                <c:pt idx="6">
                  <c:v>0.20992531651328358</c:v>
                </c:pt>
                <c:pt idx="7">
                  <c:v>0.33376430308375737</c:v>
                </c:pt>
                <c:pt idx="8">
                  <c:v>0.33376430308375737</c:v>
                </c:pt>
                <c:pt idx="9">
                  <c:v>0.48673704045587879</c:v>
                </c:pt>
                <c:pt idx="10">
                  <c:v>0.48673704045587879</c:v>
                </c:pt>
                <c:pt idx="11">
                  <c:v>0.6105760270263525</c:v>
                </c:pt>
              </c:numCache>
            </c:numRef>
          </c:val>
        </c:ser>
        <c:dLbls/>
        <c:overlap val="100"/>
        <c:axId val="110514560"/>
        <c:axId val="110516096"/>
      </c:barChart>
      <c:catAx>
        <c:axId val="11051456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516096"/>
        <c:crosses val="autoZero"/>
        <c:auto val="1"/>
        <c:lblAlgn val="ctr"/>
        <c:lblOffset val="100"/>
      </c:catAx>
      <c:valAx>
        <c:axId val="110516096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5145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10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OUEME - Maïs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OUEME!$H$9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OUEME!$I$8:$T$8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OUEME!$I$9:$T$9</c:f>
              <c:numCache>
                <c:formatCode>0.0%</c:formatCode>
                <c:ptCount val="12"/>
                <c:pt idx="0">
                  <c:v>0.45546674731956388</c:v>
                </c:pt>
                <c:pt idx="1">
                  <c:v>0.45265242617123386</c:v>
                </c:pt>
                <c:pt idx="2">
                  <c:v>0.45908649583981981</c:v>
                </c:pt>
                <c:pt idx="3">
                  <c:v>0.41935831169600946</c:v>
                </c:pt>
                <c:pt idx="4">
                  <c:v>0.42870913392944537</c:v>
                </c:pt>
                <c:pt idx="5">
                  <c:v>0.36483981525256037</c:v>
                </c:pt>
                <c:pt idx="6">
                  <c:v>0.25710829210484515</c:v>
                </c:pt>
                <c:pt idx="7">
                  <c:v>0.18094913837533172</c:v>
                </c:pt>
                <c:pt idx="8">
                  <c:v>0.2131764472844685</c:v>
                </c:pt>
                <c:pt idx="9">
                  <c:v>0.3110044089601533</c:v>
                </c:pt>
                <c:pt idx="10">
                  <c:v>0.40112004010818375</c:v>
                </c:pt>
                <c:pt idx="11">
                  <c:v>0.42567442770148944</c:v>
                </c:pt>
              </c:numCache>
            </c:numRef>
          </c:val>
        </c:ser>
        <c:ser>
          <c:idx val="1"/>
          <c:order val="1"/>
          <c:tx>
            <c:strRef>
              <c:f>OUEME!$H$10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OUEME!$I$8:$T$8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OUEME!$I$10:$T$10</c:f>
              <c:numCache>
                <c:formatCode>0.0%</c:formatCode>
                <c:ptCount val="12"/>
                <c:pt idx="0">
                  <c:v>7.1540664651639843E-2</c:v>
                </c:pt>
                <c:pt idx="1">
                  <c:v>8.116056199025784E-2</c:v>
                </c:pt>
                <c:pt idx="2">
                  <c:v>7.3763821937725543E-2</c:v>
                </c:pt>
                <c:pt idx="3">
                  <c:v>9.157771889978561E-2</c:v>
                </c:pt>
                <c:pt idx="4">
                  <c:v>0.10693755124513893</c:v>
                </c:pt>
                <c:pt idx="5">
                  <c:v>0.18279369154323435</c:v>
                </c:pt>
                <c:pt idx="6">
                  <c:v>0.31998020583937353</c:v>
                </c:pt>
                <c:pt idx="7">
                  <c:v>0.29598311227516649</c:v>
                </c:pt>
                <c:pt idx="8">
                  <c:v>0.14855676968024595</c:v>
                </c:pt>
                <c:pt idx="9">
                  <c:v>9.1917949764136767E-2</c:v>
                </c:pt>
                <c:pt idx="10">
                  <c:v>7.2044320029409553E-2</c:v>
                </c:pt>
                <c:pt idx="11">
                  <c:v>7.8723680577576199E-2</c:v>
                </c:pt>
              </c:numCache>
            </c:numRef>
          </c:val>
        </c:ser>
        <c:ser>
          <c:idx val="2"/>
          <c:order val="2"/>
          <c:tx>
            <c:strRef>
              <c:f>OUEME!$H$11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OUEME!$I$8:$T$8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OUEME!$I$11:$T$11</c:f>
              <c:numCache>
                <c:formatCode>0.0%</c:formatCode>
                <c:ptCount val="12"/>
                <c:pt idx="0">
                  <c:v>0.4729925880287969</c:v>
                </c:pt>
                <c:pt idx="1">
                  <c:v>0.4661870118385088</c:v>
                </c:pt>
                <c:pt idx="2">
                  <c:v>0.4671496822224554</c:v>
                </c:pt>
                <c:pt idx="3">
                  <c:v>0.4890639694042056</c:v>
                </c:pt>
                <c:pt idx="4">
                  <c:v>0.46435331482541625</c:v>
                </c:pt>
                <c:pt idx="5">
                  <c:v>0.45236649320420586</c:v>
                </c:pt>
                <c:pt idx="6">
                  <c:v>0.42291150205578182</c:v>
                </c:pt>
                <c:pt idx="7">
                  <c:v>0.52306774934950229</c:v>
                </c:pt>
                <c:pt idx="8">
                  <c:v>0.63826678303528606</c:v>
                </c:pt>
                <c:pt idx="9">
                  <c:v>0.59707764127571061</c:v>
                </c:pt>
                <c:pt idx="10">
                  <c:v>0.52683563986240722</c:v>
                </c:pt>
                <c:pt idx="11">
                  <c:v>0.49560189172093505</c:v>
                </c:pt>
              </c:numCache>
            </c:numRef>
          </c:val>
        </c:ser>
        <c:dLbls/>
        <c:overlap val="100"/>
        <c:axId val="110625536"/>
        <c:axId val="110627072"/>
      </c:barChart>
      <c:catAx>
        <c:axId val="11062553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627072"/>
        <c:crosses val="autoZero"/>
        <c:auto val="1"/>
        <c:lblAlgn val="ctr"/>
        <c:lblOffset val="100"/>
      </c:catAx>
      <c:valAx>
        <c:axId val="110627072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6255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1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OUEME - Manioc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OUEME!$W$9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OUEME!$X$8:$AI$8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OUEME!$X$9:$AI$9</c:f>
              <c:numCache>
                <c:formatCode>0.0%</c:formatCode>
                <c:ptCount val="12"/>
                <c:pt idx="0">
                  <c:v>0.56313979723538654</c:v>
                </c:pt>
                <c:pt idx="1">
                  <c:v>0.66899603839611954</c:v>
                </c:pt>
                <c:pt idx="2">
                  <c:v>0.66899603839611954</c:v>
                </c:pt>
                <c:pt idx="3">
                  <c:v>0.66899603839611954</c:v>
                </c:pt>
                <c:pt idx="4">
                  <c:v>0.59438120428100427</c:v>
                </c:pt>
                <c:pt idx="5">
                  <c:v>0.48269406977546153</c:v>
                </c:pt>
                <c:pt idx="6">
                  <c:v>0.30889851648100697</c:v>
                </c:pt>
                <c:pt idx="7">
                  <c:v>0.37913525433353612</c:v>
                </c:pt>
                <c:pt idx="8">
                  <c:v>0.30452042021842124</c:v>
                </c:pt>
                <c:pt idx="9">
                  <c:v>0.23078783340662978</c:v>
                </c:pt>
                <c:pt idx="10">
                  <c:v>0.23078783340662978</c:v>
                </c:pt>
                <c:pt idx="11">
                  <c:v>0.25424128075437952</c:v>
                </c:pt>
              </c:numCache>
            </c:numRef>
          </c:val>
        </c:ser>
        <c:ser>
          <c:idx val="1"/>
          <c:order val="1"/>
          <c:tx>
            <c:strRef>
              <c:f>OUEME!$W$10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OUEME!$X$8:$AI$8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OUEME!$X$10:$AI$10</c:f>
              <c:numCache>
                <c:formatCode>0.0%</c:formatCode>
                <c:ptCount val="12"/>
                <c:pt idx="0">
                  <c:v>0.16284852127290819</c:v>
                </c:pt>
                <c:pt idx="1">
                  <c:v>5.1161386767365306E-2</c:v>
                </c:pt>
                <c:pt idx="2">
                  <c:v>6.8331621086875141E-2</c:v>
                </c:pt>
                <c:pt idx="3">
                  <c:v>9.6290351618095238E-2</c:v>
                </c:pt>
                <c:pt idx="4">
                  <c:v>0.17090518573321034</c:v>
                </c:pt>
                <c:pt idx="5">
                  <c:v>0.23143093347138785</c:v>
                </c:pt>
                <c:pt idx="6">
                  <c:v>0.4528544059072056</c:v>
                </c:pt>
                <c:pt idx="7">
                  <c:v>0.44667688341885597</c:v>
                </c:pt>
                <c:pt idx="8">
                  <c:v>0.24099682301402556</c:v>
                </c:pt>
                <c:pt idx="9">
                  <c:v>0.12577622088248042</c:v>
                </c:pt>
                <c:pt idx="10">
                  <c:v>0.18047107527584796</c:v>
                </c:pt>
                <c:pt idx="11">
                  <c:v>5.1161386767365306E-2</c:v>
                </c:pt>
              </c:numCache>
            </c:numRef>
          </c:val>
        </c:ser>
        <c:ser>
          <c:idx val="2"/>
          <c:order val="2"/>
          <c:tx>
            <c:strRef>
              <c:f>OUEME!$W$11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OUEME!$X$8:$AI$8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OUEME!$X$11:$AI$11</c:f>
              <c:numCache>
                <c:formatCode>0.0%</c:formatCode>
                <c:ptCount val="12"/>
                <c:pt idx="0">
                  <c:v>0.27401168149170557</c:v>
                </c:pt>
                <c:pt idx="1">
                  <c:v>0.27984257483651548</c:v>
                </c:pt>
                <c:pt idx="2">
                  <c:v>0.26267234051700572</c:v>
                </c:pt>
                <c:pt idx="3">
                  <c:v>0.23471360998578558</c:v>
                </c:pt>
                <c:pt idx="4">
                  <c:v>0.23471360998578558</c:v>
                </c:pt>
                <c:pt idx="5">
                  <c:v>0.28587499675315098</c:v>
                </c:pt>
                <c:pt idx="6">
                  <c:v>0.2382470776117879</c:v>
                </c:pt>
                <c:pt idx="7">
                  <c:v>0.17418786224760802</c:v>
                </c:pt>
                <c:pt idx="8">
                  <c:v>0.45448275676755362</c:v>
                </c:pt>
                <c:pt idx="9">
                  <c:v>0.64343594571089002</c:v>
                </c:pt>
                <c:pt idx="10">
                  <c:v>0.5887410913175225</c:v>
                </c:pt>
                <c:pt idx="11">
                  <c:v>0.69459733247825539</c:v>
                </c:pt>
              </c:numCache>
            </c:numRef>
          </c:val>
        </c:ser>
        <c:dLbls/>
        <c:overlap val="100"/>
        <c:axId val="110768896"/>
        <c:axId val="110770432"/>
      </c:barChart>
      <c:catAx>
        <c:axId val="11076889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770432"/>
        <c:crosses val="autoZero"/>
        <c:auto val="1"/>
        <c:lblAlgn val="ctr"/>
        <c:lblOffset val="100"/>
      </c:catAx>
      <c:valAx>
        <c:axId val="110770432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7688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1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OUEME - Haricot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OUEME!$AL$9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OUEME!$AM$8:$AX$8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OUEME!$AM$9:$AX$9</c:f>
              <c:numCache>
                <c:formatCode>0.0%</c:formatCode>
                <c:ptCount val="12"/>
                <c:pt idx="0">
                  <c:v>0.31294475204069466</c:v>
                </c:pt>
                <c:pt idx="1">
                  <c:v>0.31294475204069466</c:v>
                </c:pt>
                <c:pt idx="2">
                  <c:v>0.31294475204069466</c:v>
                </c:pt>
                <c:pt idx="3">
                  <c:v>0.45772158407477792</c:v>
                </c:pt>
                <c:pt idx="4">
                  <c:v>0.45772158407477792</c:v>
                </c:pt>
                <c:pt idx="5">
                  <c:v>0.45772158407477792</c:v>
                </c:pt>
                <c:pt idx="6">
                  <c:v>0.14477683203408323</c:v>
                </c:pt>
                <c:pt idx="7">
                  <c:v>0</c:v>
                </c:pt>
                <c:pt idx="8">
                  <c:v>0.14477683203408323</c:v>
                </c:pt>
                <c:pt idx="9">
                  <c:v>0.14477683203408323</c:v>
                </c:pt>
                <c:pt idx="10">
                  <c:v>0.28955366406816646</c:v>
                </c:pt>
                <c:pt idx="11">
                  <c:v>0.45772158407477792</c:v>
                </c:pt>
              </c:numCache>
            </c:numRef>
          </c:val>
        </c:ser>
        <c:ser>
          <c:idx val="1"/>
          <c:order val="1"/>
          <c:tx>
            <c:strRef>
              <c:f>OUEME!$AL$10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OUEME!$AM$8:$AX$8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OUEME!$AM$10:$AX$10</c:f>
              <c:numCache>
                <c:formatCode>0.0%</c:formatCode>
                <c:ptCount val="12"/>
                <c:pt idx="0">
                  <c:v>0.12237739764390469</c:v>
                </c:pt>
                <c:pt idx="1">
                  <c:v>0</c:v>
                </c:pt>
                <c:pt idx="2">
                  <c:v>0.14477683203408323</c:v>
                </c:pt>
                <c:pt idx="3">
                  <c:v>0.14477683203408323</c:v>
                </c:pt>
                <c:pt idx="4">
                  <c:v>0.26715422967798791</c:v>
                </c:pt>
                <c:pt idx="5">
                  <c:v>0.26715422967798791</c:v>
                </c:pt>
                <c:pt idx="6">
                  <c:v>0.14477683203408323</c:v>
                </c:pt>
                <c:pt idx="7">
                  <c:v>0.14477683203408323</c:v>
                </c:pt>
                <c:pt idx="8">
                  <c:v>0.13034735421315091</c:v>
                </c:pt>
                <c:pt idx="9">
                  <c:v>0.25272475185705567</c:v>
                </c:pt>
                <c:pt idx="10">
                  <c:v>0.12237739764390469</c:v>
                </c:pt>
                <c:pt idx="11">
                  <c:v>0.12237739764390469</c:v>
                </c:pt>
              </c:numCache>
            </c:numRef>
          </c:val>
        </c:ser>
        <c:ser>
          <c:idx val="2"/>
          <c:order val="2"/>
          <c:tx>
            <c:strRef>
              <c:f>OUEME!$AL$11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OUEME!$AM$8:$AX$8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OUEME!$AM$11:$AX$11</c:f>
              <c:numCache>
                <c:formatCode>0.0%</c:formatCode>
                <c:ptCount val="12"/>
                <c:pt idx="0">
                  <c:v>0.56467785031540074</c:v>
                </c:pt>
                <c:pt idx="1">
                  <c:v>0.68705524795930539</c:v>
                </c:pt>
                <c:pt idx="2">
                  <c:v>0.54227841592522208</c:v>
                </c:pt>
                <c:pt idx="3">
                  <c:v>0.39750158389113899</c:v>
                </c:pt>
                <c:pt idx="4">
                  <c:v>0.27512418624723423</c:v>
                </c:pt>
                <c:pt idx="5">
                  <c:v>0.27512418624723423</c:v>
                </c:pt>
                <c:pt idx="6">
                  <c:v>0.71044633593183348</c:v>
                </c:pt>
                <c:pt idx="7">
                  <c:v>0.85522316796591669</c:v>
                </c:pt>
                <c:pt idx="8">
                  <c:v>0.724875813752766</c:v>
                </c:pt>
                <c:pt idx="9">
                  <c:v>0.60249841610886135</c:v>
                </c:pt>
                <c:pt idx="10">
                  <c:v>0.58806893828792861</c:v>
                </c:pt>
                <c:pt idx="11">
                  <c:v>0.41990101828131743</c:v>
                </c:pt>
              </c:numCache>
            </c:numRef>
          </c:val>
        </c:ser>
        <c:dLbls/>
        <c:overlap val="100"/>
        <c:axId val="110813952"/>
        <c:axId val="110815488"/>
      </c:barChart>
      <c:catAx>
        <c:axId val="11081395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815488"/>
        <c:crosses val="autoZero"/>
        <c:auto val="1"/>
        <c:lblAlgn val="ctr"/>
        <c:lblOffset val="100"/>
      </c:catAx>
      <c:valAx>
        <c:axId val="110815488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8139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11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ATLANTIQUE - Manioc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ATLANTIQUE!$H$9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ATLANTIQUE!$I$8:$T$8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ATLANTIQUE!$I$9:$T$9</c:f>
              <c:numCache>
                <c:formatCode>0.0%</c:formatCode>
                <c:ptCount val="12"/>
                <c:pt idx="0">
                  <c:v>0.45546674731956388</c:v>
                </c:pt>
                <c:pt idx="1">
                  <c:v>0.45265242617123386</c:v>
                </c:pt>
                <c:pt idx="2">
                  <c:v>0.45908649583981981</c:v>
                </c:pt>
                <c:pt idx="3">
                  <c:v>0.41935831169600946</c:v>
                </c:pt>
                <c:pt idx="4">
                  <c:v>0.42870913392944537</c:v>
                </c:pt>
                <c:pt idx="5">
                  <c:v>0.36483981525256037</c:v>
                </c:pt>
                <c:pt idx="6">
                  <c:v>0.25710829210484515</c:v>
                </c:pt>
                <c:pt idx="7">
                  <c:v>0.18094913837533172</c:v>
                </c:pt>
                <c:pt idx="8">
                  <c:v>0.2131764472844685</c:v>
                </c:pt>
                <c:pt idx="9">
                  <c:v>0.3110044089601533</c:v>
                </c:pt>
                <c:pt idx="10">
                  <c:v>0.40112004010818375</c:v>
                </c:pt>
                <c:pt idx="11">
                  <c:v>0.42567442770148944</c:v>
                </c:pt>
              </c:numCache>
            </c:numRef>
          </c:val>
        </c:ser>
        <c:ser>
          <c:idx val="1"/>
          <c:order val="1"/>
          <c:tx>
            <c:strRef>
              <c:f>ATLANTIQUE!$H$10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ATLANTIQUE!$I$8:$T$8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ATLANTIQUE!$I$10:$T$10</c:f>
              <c:numCache>
                <c:formatCode>0.0%</c:formatCode>
                <c:ptCount val="12"/>
                <c:pt idx="0">
                  <c:v>7.1540664651639843E-2</c:v>
                </c:pt>
                <c:pt idx="1">
                  <c:v>8.116056199025784E-2</c:v>
                </c:pt>
                <c:pt idx="2">
                  <c:v>7.3763821937725543E-2</c:v>
                </c:pt>
                <c:pt idx="3">
                  <c:v>9.157771889978561E-2</c:v>
                </c:pt>
                <c:pt idx="4">
                  <c:v>0.10693755124513893</c:v>
                </c:pt>
                <c:pt idx="5">
                  <c:v>0.18279369154323435</c:v>
                </c:pt>
                <c:pt idx="6">
                  <c:v>0.31998020583937353</c:v>
                </c:pt>
                <c:pt idx="7">
                  <c:v>0.29598311227516649</c:v>
                </c:pt>
                <c:pt idx="8">
                  <c:v>0.14855676968024595</c:v>
                </c:pt>
                <c:pt idx="9">
                  <c:v>9.1917949764136767E-2</c:v>
                </c:pt>
                <c:pt idx="10">
                  <c:v>7.2044320029409553E-2</c:v>
                </c:pt>
                <c:pt idx="11">
                  <c:v>7.8723680577576199E-2</c:v>
                </c:pt>
              </c:numCache>
            </c:numRef>
          </c:val>
        </c:ser>
        <c:ser>
          <c:idx val="2"/>
          <c:order val="2"/>
          <c:tx>
            <c:strRef>
              <c:f>ATLANTIQUE!$H$11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ATLANTIQUE!$I$8:$T$8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ATLANTIQUE!$I$11:$T$11</c:f>
              <c:numCache>
                <c:formatCode>0.0%</c:formatCode>
                <c:ptCount val="12"/>
                <c:pt idx="0">
                  <c:v>0.4729925880287969</c:v>
                </c:pt>
                <c:pt idx="1">
                  <c:v>0.4661870118385088</c:v>
                </c:pt>
                <c:pt idx="2">
                  <c:v>0.4671496822224554</c:v>
                </c:pt>
                <c:pt idx="3">
                  <c:v>0.4890639694042056</c:v>
                </c:pt>
                <c:pt idx="4">
                  <c:v>0.46435331482541625</c:v>
                </c:pt>
                <c:pt idx="5">
                  <c:v>0.45236649320420586</c:v>
                </c:pt>
                <c:pt idx="6">
                  <c:v>0.42291150205578182</c:v>
                </c:pt>
                <c:pt idx="7">
                  <c:v>0.52306774934950229</c:v>
                </c:pt>
                <c:pt idx="8">
                  <c:v>0.63826678303528606</c:v>
                </c:pt>
                <c:pt idx="9">
                  <c:v>0.59707764127571061</c:v>
                </c:pt>
                <c:pt idx="10">
                  <c:v>0.52683563986240722</c:v>
                </c:pt>
                <c:pt idx="11">
                  <c:v>0.49560189172093505</c:v>
                </c:pt>
              </c:numCache>
            </c:numRef>
          </c:val>
        </c:ser>
        <c:dLbls/>
        <c:overlap val="100"/>
        <c:axId val="110982272"/>
        <c:axId val="110983808"/>
      </c:barChart>
      <c:catAx>
        <c:axId val="11098227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983808"/>
        <c:crosses val="autoZero"/>
        <c:auto val="1"/>
        <c:lblAlgn val="ctr"/>
        <c:lblOffset val="100"/>
      </c:catAx>
      <c:valAx>
        <c:axId val="110983808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9822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11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ATLANTIQUE - Manioc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ATLANTIQUE!$V$9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ATLANTIQUE!$W$8:$AH$8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ATLANTIQUE!$W$9:$AH$9</c:f>
              <c:numCache>
                <c:formatCode>0.0%</c:formatCode>
                <c:ptCount val="12"/>
                <c:pt idx="0">
                  <c:v>0.65089711912631709</c:v>
                </c:pt>
                <c:pt idx="1">
                  <c:v>0.65089711912631709</c:v>
                </c:pt>
                <c:pt idx="2">
                  <c:v>0.68956860894379057</c:v>
                </c:pt>
                <c:pt idx="3">
                  <c:v>0.70901357016382749</c:v>
                </c:pt>
                <c:pt idx="4">
                  <c:v>0.66798389958399762</c:v>
                </c:pt>
                <c:pt idx="5">
                  <c:v>0.60750926778413039</c:v>
                </c:pt>
                <c:pt idx="6">
                  <c:v>0.53301631379644188</c:v>
                </c:pt>
                <c:pt idx="7">
                  <c:v>0.47198059248437235</c:v>
                </c:pt>
                <c:pt idx="8">
                  <c:v>0.47198059248437235</c:v>
                </c:pt>
                <c:pt idx="9">
                  <c:v>0.47198059248437235</c:v>
                </c:pt>
                <c:pt idx="10">
                  <c:v>0.47198059248437235</c:v>
                </c:pt>
                <c:pt idx="11">
                  <c:v>0.34272791735341668</c:v>
                </c:pt>
              </c:numCache>
            </c:numRef>
          </c:val>
        </c:ser>
        <c:ser>
          <c:idx val="1"/>
          <c:order val="1"/>
          <c:tx>
            <c:strRef>
              <c:f>ATLANTIQUE!$V$10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ATLANTIQUE!$W$8:$AH$8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ATLANTIQUE!$W$10:$AH$10</c:f>
              <c:numCache>
                <c:formatCode>0.0%</c:formatCode>
                <c:ptCount val="12"/>
                <c:pt idx="0">
                  <c:v>0.13496758578755524</c:v>
                </c:pt>
                <c:pt idx="1">
                  <c:v>0.13496758578755524</c:v>
                </c:pt>
                <c:pt idx="2">
                  <c:v>0.13496758578755524</c:v>
                </c:pt>
                <c:pt idx="3">
                  <c:v>0.13496758578755524</c:v>
                </c:pt>
                <c:pt idx="4">
                  <c:v>0.23385515450467501</c:v>
                </c:pt>
                <c:pt idx="5">
                  <c:v>0.33535945688437213</c:v>
                </c:pt>
                <c:pt idx="6">
                  <c:v>0.33535945688437213</c:v>
                </c:pt>
                <c:pt idx="7">
                  <c:v>0.33592054639657487</c:v>
                </c:pt>
                <c:pt idx="8">
                  <c:v>0.33592054639657487</c:v>
                </c:pt>
                <c:pt idx="9">
                  <c:v>0.26142759240888669</c:v>
                </c:pt>
                <c:pt idx="10">
                  <c:v>0.26142759240888669</c:v>
                </c:pt>
                <c:pt idx="11">
                  <c:v>0.33282236940255283</c:v>
                </c:pt>
              </c:numCache>
            </c:numRef>
          </c:val>
        </c:ser>
        <c:ser>
          <c:idx val="2"/>
          <c:order val="2"/>
          <c:tx>
            <c:strRef>
              <c:f>ATLANTIQUE!$V$11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ATLANTIQUE!$W$8:$AH$8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ATLANTIQUE!$W$11:$AH$11</c:f>
              <c:numCache>
                <c:formatCode>0.0%</c:formatCode>
                <c:ptCount val="12"/>
                <c:pt idx="0">
                  <c:v>0.21413529508612789</c:v>
                </c:pt>
                <c:pt idx="1">
                  <c:v>0.21413529508612789</c:v>
                </c:pt>
                <c:pt idx="2">
                  <c:v>0.17546380526865438</c:v>
                </c:pt>
                <c:pt idx="3">
                  <c:v>0.15601884404861749</c:v>
                </c:pt>
                <c:pt idx="4">
                  <c:v>9.816094591132779E-2</c:v>
                </c:pt>
                <c:pt idx="5">
                  <c:v>5.7131275331497686E-2</c:v>
                </c:pt>
                <c:pt idx="6">
                  <c:v>0.13162422931918585</c:v>
                </c:pt>
                <c:pt idx="7">
                  <c:v>0.19209886111905292</c:v>
                </c:pt>
                <c:pt idx="8">
                  <c:v>0.19209886111905292</c:v>
                </c:pt>
                <c:pt idx="9">
                  <c:v>0.26659181510674118</c:v>
                </c:pt>
                <c:pt idx="10">
                  <c:v>0.26659181510674118</c:v>
                </c:pt>
                <c:pt idx="11">
                  <c:v>0.32444971324403088</c:v>
                </c:pt>
              </c:numCache>
            </c:numRef>
          </c:val>
        </c:ser>
        <c:dLbls/>
        <c:overlap val="100"/>
        <c:axId val="110908544"/>
        <c:axId val="110910080"/>
      </c:barChart>
      <c:catAx>
        <c:axId val="11090854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910080"/>
        <c:crosses val="autoZero"/>
        <c:auto val="1"/>
        <c:lblAlgn val="ctr"/>
        <c:lblOffset val="100"/>
      </c:catAx>
      <c:valAx>
        <c:axId val="110910080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9085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11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ATLANTIQUE - Haricot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ATLANTIQUE!$AJ$9</c:f>
              <c:strCache>
                <c:ptCount val="1"/>
                <c:pt idx="0">
                  <c:v>Principalement  acheté sur le marché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cat>
            <c:strRef>
              <c:f>ATLANTIQUE!$AK$8:$AV$8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ATLANTIQUE!$AK$9:$AV$9</c:f>
              <c:numCache>
                <c:formatCode>0.0%</c:formatCode>
                <c:ptCount val="12"/>
                <c:pt idx="0">
                  <c:v>0.43404831790471937</c:v>
                </c:pt>
                <c:pt idx="1">
                  <c:v>0.43404831790471937</c:v>
                </c:pt>
                <c:pt idx="2">
                  <c:v>0.43404831790471937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</c:numCache>
            </c:numRef>
          </c:val>
        </c:ser>
        <c:ser>
          <c:idx val="1"/>
          <c:order val="1"/>
          <c:tx>
            <c:strRef>
              <c:f>ATLANTIQUE!$AJ$10</c:f>
              <c:strCache>
                <c:ptCount val="1"/>
                <c:pt idx="0">
                  <c:v>Principalement vendu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ATLANTIQUE!$AK$8:$AV$8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ATLANTIQUE!$AK$10:$AV$10</c:f>
              <c:numCache>
                <c:formatCode>0.0%</c:formatCode>
                <c:ptCount val="12"/>
                <c:pt idx="0">
                  <c:v>0.56595168209528091</c:v>
                </c:pt>
                <c:pt idx="1">
                  <c:v>0.56595168209528091</c:v>
                </c:pt>
                <c:pt idx="2">
                  <c:v>0.56595168209528091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ser>
          <c:idx val="2"/>
          <c:order val="2"/>
          <c:tx>
            <c:strRef>
              <c:f>ATLANTIQUE!$AJ$11</c:f>
              <c:strCache>
                <c:ptCount val="1"/>
                <c:pt idx="0">
                  <c:v>Ni vendu ni acheté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ATLANTIQUE!$AK$8:$AV$8</c:f>
              <c:strCache>
                <c:ptCount val="12"/>
                <c:pt idx="0">
                  <c:v>Jan</c:v>
                </c:pt>
                <c:pt idx="1">
                  <c:v>Fév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Aout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Déc</c:v>
                </c:pt>
              </c:strCache>
            </c:strRef>
          </c:cat>
          <c:val>
            <c:numRef>
              <c:f>ATLANTIQUE!$AK$11:$AV$11</c:f>
              <c:numCache>
                <c:formatCode>0.0%</c:formatCode>
                <c:ptCount val="12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</c:numCache>
            </c:numRef>
          </c:val>
        </c:ser>
        <c:dLbls/>
        <c:overlap val="100"/>
        <c:axId val="111047808"/>
        <c:axId val="111049344"/>
      </c:barChart>
      <c:catAx>
        <c:axId val="11104780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1049344"/>
        <c:crosses val="autoZero"/>
        <c:auto val="1"/>
        <c:lblAlgn val="ctr"/>
        <c:lblOffset val="100"/>
      </c:catAx>
      <c:valAx>
        <c:axId val="111049344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10478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11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u="sng" dirty="0"/>
              <a:t>Source des aliments </a:t>
            </a:r>
            <a:r>
              <a:rPr lang="en-US" sz="1600" u="sng" dirty="0" smtClean="0"/>
              <a:t>consommés </a:t>
            </a:r>
            <a:r>
              <a:rPr lang="en-US" sz="1600" u="sng" dirty="0" err="1" smtClean="0"/>
              <a:t>selon</a:t>
            </a:r>
            <a:r>
              <a:rPr lang="en-US" sz="1600" u="sng" dirty="0" smtClean="0"/>
              <a:t> le milieu de </a:t>
            </a:r>
            <a:r>
              <a:rPr lang="en-US" sz="1600" u="sng" dirty="0" err="1" smtClean="0"/>
              <a:t>résidence</a:t>
            </a:r>
            <a:endParaRPr lang="en-US" sz="1600" u="sng" dirty="0"/>
          </a:p>
        </c:rich>
      </c:tx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7.0665692561625693E-2"/>
          <c:y val="0.14717588528436076"/>
          <c:w val="0.51341104526882597"/>
          <c:h val="0.79031077565876406"/>
        </c:manualLayout>
      </c:layout>
      <c:doughnutChart>
        <c:varyColors val="1"/>
        <c:ser>
          <c:idx val="0"/>
          <c:order val="0"/>
          <c:tx>
            <c:strRef>
              <c:f>'SOURCE conso'!$K$510</c:f>
              <c:strCache>
                <c:ptCount val="1"/>
                <c:pt idx="0">
                  <c:v>URBAIN</c:v>
                </c:pt>
              </c:strCache>
            </c:strRef>
          </c:tx>
          <c:dPt>
            <c:idx val="0"/>
            <c:explosion val="2"/>
            <c:spPr>
              <a:solidFill>
                <a:schemeClr val="accent1"/>
              </a:solidFill>
              <a:ln>
                <a:noFill/>
              </a:ln>
              <a:effectLst/>
            </c:spPr>
          </c:dPt>
          <c:dPt>
            <c:idx val="1"/>
            <c:spPr>
              <a:solidFill>
                <a:srgbClr val="00B050"/>
              </a:solidFill>
              <a:ln>
                <a:noFill/>
              </a:ln>
              <a:effectLst/>
            </c:spPr>
          </c:dPt>
          <c:dPt>
            <c:idx val="2"/>
            <c:spPr>
              <a:solidFill>
                <a:srgbClr val="9900CC"/>
              </a:solidFill>
              <a:ln>
                <a:noFill/>
              </a:ln>
              <a:effectLst/>
            </c:spPr>
          </c:dPt>
          <c:dPt>
            <c:idx val="3"/>
            <c:spPr>
              <a:solidFill>
                <a:srgbClr val="FF0066"/>
              </a:solidFill>
              <a:ln>
                <a:noFill/>
              </a:ln>
              <a:effectLst/>
            </c:spPr>
          </c:dPt>
          <c:dPt>
            <c:idx val="4"/>
            <c:spPr>
              <a:solidFill>
                <a:srgbClr val="00CCFF"/>
              </a:solidFill>
              <a:ln>
                <a:noFill/>
              </a:ln>
              <a:effectLst/>
            </c:spPr>
          </c:dPt>
          <c:dPt>
            <c:idx val="5"/>
            <c:spPr>
              <a:solidFill>
                <a:srgbClr val="FF9900"/>
              </a:solidFill>
              <a:ln>
                <a:noFill/>
              </a:ln>
              <a:effectLst/>
            </c:spPr>
          </c:dPt>
          <c:dPt>
            <c:idx val="6"/>
            <c:spPr>
              <a:solidFill>
                <a:srgbClr val="9900CC"/>
              </a:solidFill>
              <a:ln>
                <a:noFill/>
              </a:ln>
              <a:effectLst/>
            </c:spPr>
          </c:dPt>
          <c:dPt>
            <c:idx val="7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/>
            </c:spPr>
          </c:dPt>
          <c:dPt>
            <c:idx val="8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/>
            </c:spPr>
          </c:dPt>
          <c:dPt>
            <c:idx val="9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/>
            </c:spPr>
          </c:dPt>
          <c:dPt>
            <c:idx val="10"/>
            <c:spPr>
              <a:solidFill>
                <a:schemeClr val="accent5">
                  <a:lumMod val="60000"/>
                </a:schemeClr>
              </a:solidFill>
              <a:ln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7.422680412371141E-2"/>
                  <c:y val="-0.1100279551644412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1.3745704467353955E-2"/>
                  <c:y val="6.3477666441023465E-3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'SOURCE conso'!$L$491:$V$491</c:f>
              <c:strCache>
                <c:ptCount val="11"/>
                <c:pt idx="0">
                  <c:v>Achat</c:v>
                </c:pt>
                <c:pt idx="1">
                  <c:v>Propre production </c:v>
                </c:pt>
                <c:pt idx="2">
                  <c:v>Pêche/Chasse</c:v>
                </c:pt>
                <c:pt idx="3">
                  <c:v>Collecte/Cueillette</c:v>
                </c:pt>
                <c:pt idx="4">
                  <c:v>Emprunt</c:v>
                </c:pt>
                <c:pt idx="5">
                  <c:v>Don d'aliments </c:v>
                </c:pt>
                <c:pt idx="6">
                  <c:v>Aide alimentaire </c:v>
                </c:pt>
                <c:pt idx="7">
                  <c:v>Troc</c:v>
                </c:pt>
                <c:pt idx="8">
                  <c:v>Transfert des migrants</c:v>
                </c:pt>
                <c:pt idx="9">
                  <c:v>Autre </c:v>
                </c:pt>
                <c:pt idx="10">
                  <c:v>Travail contre nourriture</c:v>
                </c:pt>
              </c:strCache>
            </c:strRef>
          </c:cat>
          <c:val>
            <c:numRef>
              <c:f>'SOURCE conso'!$L$510:$V$510</c:f>
              <c:numCache>
                <c:formatCode>0.0%</c:formatCode>
                <c:ptCount val="11"/>
                <c:pt idx="0">
                  <c:v>0.88292670560010533</c:v>
                </c:pt>
                <c:pt idx="1">
                  <c:v>3.8363791611117005E-2</c:v>
                </c:pt>
                <c:pt idx="2">
                  <c:v>5.2987651076988511E-3</c:v>
                </c:pt>
                <c:pt idx="3">
                  <c:v>4.3386310634610835E-3</c:v>
                </c:pt>
                <c:pt idx="4">
                  <c:v>5.1960982716392712E-2</c:v>
                </c:pt>
                <c:pt idx="5">
                  <c:v>1.2571404090822398E-2</c:v>
                </c:pt>
                <c:pt idx="6">
                  <c:v>6.5685594664481372E-5</c:v>
                </c:pt>
                <c:pt idx="7">
                  <c:v>9.1612760704614673E-4</c:v>
                </c:pt>
                <c:pt idx="8">
                  <c:v>4.3954486958108073E-5</c:v>
                </c:pt>
                <c:pt idx="9">
                  <c:v>2.0573671409091916E-4</c:v>
                </c:pt>
                <c:pt idx="10">
                  <c:v>1.4333412939666864E-3</c:v>
                </c:pt>
              </c:numCache>
            </c:numRef>
          </c:val>
        </c:ser>
        <c:ser>
          <c:idx val="1"/>
          <c:order val="1"/>
          <c:tx>
            <c:strRef>
              <c:f>'SOURCE conso'!$K$532</c:f>
              <c:strCache>
                <c:ptCount val="1"/>
                <c:pt idx="0">
                  <c:v>RURAL</c:v>
                </c:pt>
              </c:strCache>
            </c:strRef>
          </c:tx>
          <c:dPt>
            <c:idx val="0"/>
            <c:spPr>
              <a:solidFill>
                <a:schemeClr val="accent1"/>
              </a:solidFill>
              <a:ln>
                <a:noFill/>
              </a:ln>
              <a:effectLst/>
            </c:spPr>
          </c:dPt>
          <c:dPt>
            <c:idx val="1"/>
            <c:spPr>
              <a:solidFill>
                <a:srgbClr val="00B050"/>
              </a:solidFill>
              <a:ln>
                <a:noFill/>
              </a:ln>
              <a:effectLst/>
            </c:spPr>
          </c:dPt>
          <c:dPt>
            <c:idx val="2"/>
            <c:spPr>
              <a:solidFill>
                <a:srgbClr val="9900CC"/>
              </a:solidFill>
              <a:ln>
                <a:noFill/>
              </a:ln>
              <a:effectLst/>
            </c:spPr>
          </c:dPt>
          <c:dPt>
            <c:idx val="3"/>
            <c:spPr>
              <a:solidFill>
                <a:srgbClr val="FF0066"/>
              </a:solidFill>
              <a:ln>
                <a:noFill/>
              </a:ln>
              <a:effectLst/>
            </c:spPr>
          </c:dPt>
          <c:dPt>
            <c:idx val="4"/>
            <c:spPr>
              <a:solidFill>
                <a:srgbClr val="00CCFF"/>
              </a:solidFill>
              <a:ln>
                <a:noFill/>
              </a:ln>
              <a:effectLst/>
            </c:spPr>
          </c:dPt>
          <c:dPt>
            <c:idx val="5"/>
            <c:spPr>
              <a:solidFill>
                <a:srgbClr val="FF9900"/>
              </a:solidFill>
              <a:ln>
                <a:noFill/>
              </a:ln>
              <a:effectLst/>
            </c:spPr>
          </c:dPt>
          <c:dPt>
            <c:idx val="6"/>
            <c:spPr>
              <a:solidFill>
                <a:srgbClr val="9900CC"/>
              </a:solidFill>
              <a:ln>
                <a:noFill/>
              </a:ln>
              <a:effectLst/>
            </c:spPr>
          </c:dPt>
          <c:dPt>
            <c:idx val="7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/>
            </c:spPr>
          </c:dPt>
          <c:dPt>
            <c:idx val="8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/>
            </c:spPr>
          </c:dPt>
          <c:dPt>
            <c:idx val="9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/>
            </c:spPr>
          </c:dPt>
          <c:dPt>
            <c:idx val="10"/>
            <c:spPr>
              <a:solidFill>
                <a:schemeClr val="accent5">
                  <a:lumMod val="60000"/>
                </a:schemeClr>
              </a:solidFill>
              <a:ln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5.4982817869415723E-2"/>
                  <c:y val="-9.0984655232134087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8.3152174535759248E-3"/>
                  <c:y val="-2.7391666412221605E-17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'SOURCE conso'!$L$491:$V$491</c:f>
              <c:strCache>
                <c:ptCount val="11"/>
                <c:pt idx="0">
                  <c:v>Achat</c:v>
                </c:pt>
                <c:pt idx="1">
                  <c:v>Propre production </c:v>
                </c:pt>
                <c:pt idx="2">
                  <c:v>Pêche/Chasse</c:v>
                </c:pt>
                <c:pt idx="3">
                  <c:v>Collecte/Cueillette</c:v>
                </c:pt>
                <c:pt idx="4">
                  <c:v>Emprunt</c:v>
                </c:pt>
                <c:pt idx="5">
                  <c:v>Don d'aliments </c:v>
                </c:pt>
                <c:pt idx="6">
                  <c:v>Aide alimentaire </c:v>
                </c:pt>
                <c:pt idx="7">
                  <c:v>Troc</c:v>
                </c:pt>
                <c:pt idx="8">
                  <c:v>Transfert des migrants</c:v>
                </c:pt>
                <c:pt idx="9">
                  <c:v>Autre </c:v>
                </c:pt>
                <c:pt idx="10">
                  <c:v>Travail contre nourriture</c:v>
                </c:pt>
              </c:strCache>
            </c:strRef>
          </c:cat>
          <c:val>
            <c:numRef>
              <c:f>'SOURCE conso'!$L$532:$V$532</c:f>
              <c:numCache>
                <c:formatCode>0.0%</c:formatCode>
                <c:ptCount val="11"/>
                <c:pt idx="0">
                  <c:v>0.81706168208355889</c:v>
                </c:pt>
                <c:pt idx="1">
                  <c:v>0.12770642816455771</c:v>
                </c:pt>
                <c:pt idx="2">
                  <c:v>7.0949842449660391E-3</c:v>
                </c:pt>
                <c:pt idx="3">
                  <c:v>2.1302263132602615E-2</c:v>
                </c:pt>
                <c:pt idx="4">
                  <c:v>1.0507303929523564E-3</c:v>
                </c:pt>
                <c:pt idx="5">
                  <c:v>2.3780789219254497E-2</c:v>
                </c:pt>
                <c:pt idx="6">
                  <c:v>6.2417601178951058E-5</c:v>
                </c:pt>
                <c:pt idx="7">
                  <c:v>2.3082437833876632E-4</c:v>
                </c:pt>
                <c:pt idx="8">
                  <c:v>1.2784874394718587E-5</c:v>
                </c:pt>
                <c:pt idx="9">
                  <c:v>2.8913825380741474E-4</c:v>
                </c:pt>
                <c:pt idx="10">
                  <c:v>1.4079576543893628E-3</c:v>
                </c:pt>
              </c:numCache>
            </c:numRef>
          </c:val>
        </c:ser>
        <c:ser>
          <c:idx val="2"/>
          <c:order val="2"/>
          <c:tx>
            <c:v>TOTAL</c:v>
          </c:tx>
          <c:dPt>
            <c:idx val="0"/>
            <c:spPr>
              <a:solidFill>
                <a:schemeClr val="accent1"/>
              </a:solidFill>
              <a:ln>
                <a:noFill/>
              </a:ln>
              <a:effectLst/>
            </c:spPr>
          </c:dPt>
          <c:dPt>
            <c:idx val="1"/>
            <c:spPr>
              <a:solidFill>
                <a:srgbClr val="00B050"/>
              </a:solidFill>
              <a:ln>
                <a:noFill/>
              </a:ln>
              <a:effectLst/>
            </c:spPr>
          </c:dPt>
          <c:dPt>
            <c:idx val="2"/>
            <c:spPr>
              <a:solidFill>
                <a:srgbClr val="9900CC"/>
              </a:solidFill>
              <a:ln>
                <a:noFill/>
              </a:ln>
              <a:effectLst/>
            </c:spPr>
          </c:dPt>
          <c:dPt>
            <c:idx val="3"/>
            <c:spPr>
              <a:solidFill>
                <a:srgbClr val="FF0066"/>
              </a:solidFill>
              <a:ln>
                <a:noFill/>
              </a:ln>
              <a:effectLst/>
            </c:spPr>
          </c:dPt>
          <c:dPt>
            <c:idx val="4"/>
            <c:spPr>
              <a:solidFill>
                <a:srgbClr val="00CCFF"/>
              </a:solidFill>
              <a:ln>
                <a:noFill/>
              </a:ln>
              <a:effectLst/>
            </c:spPr>
          </c:dPt>
          <c:dPt>
            <c:idx val="5"/>
            <c:spPr>
              <a:solidFill>
                <a:srgbClr val="FF9900"/>
              </a:solidFill>
              <a:ln>
                <a:noFill/>
              </a:ln>
              <a:effectLst/>
            </c:spPr>
          </c:dPt>
          <c:dPt>
            <c:idx val="6"/>
            <c:spPr>
              <a:solidFill>
                <a:srgbClr val="9900CC"/>
              </a:solidFill>
              <a:ln>
                <a:noFill/>
              </a:ln>
              <a:effectLst/>
            </c:spPr>
          </c:dPt>
          <c:dPt>
            <c:idx val="7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/>
            </c:spPr>
          </c:dPt>
          <c:dPt>
            <c:idx val="8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/>
            </c:spPr>
          </c:dPt>
          <c:dPt>
            <c:idx val="9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/>
            </c:spPr>
          </c:dPt>
          <c:dPt>
            <c:idx val="10"/>
            <c:spPr>
              <a:solidFill>
                <a:schemeClr val="accent5">
                  <a:lumMod val="60000"/>
                </a:schemeClr>
              </a:solidFill>
              <a:ln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4.9484536082474224E-2"/>
                  <c:y val="-7.6173199729228772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1.0394021816969915E-2"/>
                  <c:y val="2.988216310155179E-3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'SOURCE conso'!$L$491:$V$491</c:f>
              <c:strCache>
                <c:ptCount val="11"/>
                <c:pt idx="0">
                  <c:v>Achat</c:v>
                </c:pt>
                <c:pt idx="1">
                  <c:v>Propre production </c:v>
                </c:pt>
                <c:pt idx="2">
                  <c:v>Pêche/Chasse</c:v>
                </c:pt>
                <c:pt idx="3">
                  <c:v>Collecte/Cueillette</c:v>
                </c:pt>
                <c:pt idx="4">
                  <c:v>Emprunt</c:v>
                </c:pt>
                <c:pt idx="5">
                  <c:v>Don d'aliments </c:v>
                </c:pt>
                <c:pt idx="6">
                  <c:v>Aide alimentaire </c:v>
                </c:pt>
                <c:pt idx="7">
                  <c:v>Troc</c:v>
                </c:pt>
                <c:pt idx="8">
                  <c:v>Transfert des migrants</c:v>
                </c:pt>
                <c:pt idx="9">
                  <c:v>Autre </c:v>
                </c:pt>
                <c:pt idx="10">
                  <c:v>Travail contre nourriture</c:v>
                </c:pt>
              </c:strCache>
            </c:strRef>
          </c:cat>
          <c:val>
            <c:numRef>
              <c:f>'SOURCE conso'!$L$534:$V$534</c:f>
              <c:numCache>
                <c:formatCode>0.0%</c:formatCode>
                <c:ptCount val="11"/>
                <c:pt idx="0">
                  <c:v>0.80116324082290169</c:v>
                </c:pt>
                <c:pt idx="1">
                  <c:v>0.13950587537623768</c:v>
                </c:pt>
                <c:pt idx="2">
                  <c:v>7.9048123106851866E-3</c:v>
                </c:pt>
                <c:pt idx="3">
                  <c:v>2.3801062241435019E-2</c:v>
                </c:pt>
                <c:pt idx="4">
                  <c:v>9.4982824130391175E-4</c:v>
                </c:pt>
                <c:pt idx="5">
                  <c:v>2.4724722537253965E-2</c:v>
                </c:pt>
                <c:pt idx="6">
                  <c:v>5.949811664513869E-5</c:v>
                </c:pt>
                <c:pt idx="7">
                  <c:v>2.3666270292912688E-4</c:v>
                </c:pt>
                <c:pt idx="8">
                  <c:v>1.4288977264685479E-5</c:v>
                </c:pt>
                <c:pt idx="9">
                  <c:v>2.7942253185282056E-4</c:v>
                </c:pt>
                <c:pt idx="10">
                  <c:v>1.3605861414917777E-3</c:v>
                </c:pt>
              </c:numCache>
            </c:numRef>
          </c:val>
        </c:ser>
        <c:dLbls/>
        <c:firstSliceAng val="0"/>
        <c:holeSize val="50"/>
      </c:doughnut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1545900409557208"/>
          <c:y val="0.14312050252857217"/>
          <c:w val="0.36430391726947903"/>
          <c:h val="0.82102090174956521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zero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  <c:userShapes r:id="rId3"/>
</c:chartSpace>
</file>

<file path=ppt/charts/chart11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u="sng"/>
              <a:t>Principaux produits vendus sur les marchés par les villageois</a:t>
            </a:r>
          </a:p>
        </c:rich>
      </c:tx>
      <c:spPr>
        <a:noFill/>
        <a:ln>
          <a:noFill/>
        </a:ln>
        <a:effectLst/>
      </c:spPr>
    </c:title>
    <c:view3D>
      <c:rotX val="3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2.984255669256895E-3"/>
          <c:y val="0.2558411727454693"/>
          <c:w val="0.66340350631245282"/>
          <c:h val="0.66307579116080684"/>
        </c:manualLayout>
      </c:layout>
      <c:pie3DChart>
        <c:varyColors val="1"/>
        <c:ser>
          <c:idx val="0"/>
          <c:order val="0"/>
          <c:dPt>
            <c:idx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spPr>
              <a:solidFill>
                <a:srgbClr val="00B05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4"/>
            <c:spPr>
              <a:solidFill>
                <a:srgbClr val="FF66FF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5"/>
            <c:spPr>
              <a:solidFill>
                <a:srgbClr val="FF66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6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7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8"/>
            <c:spPr>
              <a:solidFill>
                <a:srgbClr val="9900CC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9"/>
            <c:spPr>
              <a:solidFill>
                <a:srgbClr val="FFFF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0"/>
            <c:spPr>
              <a:solidFill>
                <a:srgbClr val="00CCFF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1"/>
            <c:spPr>
              <a:solidFill>
                <a:srgbClr val="92D05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2"/>
            <c:spPr>
              <a:solidFill>
                <a:schemeClr val="accent1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3"/>
            <c:spPr>
              <a:solidFill>
                <a:schemeClr val="accent2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4"/>
            <c:spPr>
              <a:solidFill>
                <a:schemeClr val="accent3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5"/>
            <c:spPr>
              <a:solidFill>
                <a:schemeClr val="accent4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6"/>
            <c:spPr>
              <a:solidFill>
                <a:schemeClr val="accent5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7"/>
            <c:spPr>
              <a:solidFill>
                <a:schemeClr val="accent6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8"/>
            <c:spPr>
              <a:solidFill>
                <a:schemeClr val="accent1">
                  <a:lumMod val="8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9"/>
            <c:spPr>
              <a:solidFill>
                <a:schemeClr val="accent2">
                  <a:lumMod val="8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0"/>
            <c:spPr>
              <a:solidFill>
                <a:schemeClr val="accent3">
                  <a:lumMod val="8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1"/>
            <c:spPr>
              <a:solidFill>
                <a:schemeClr val="accent4">
                  <a:lumMod val="8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2"/>
            <c:spPr>
              <a:solidFill>
                <a:schemeClr val="accent5">
                  <a:lumMod val="8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3"/>
            <c:spPr>
              <a:solidFill>
                <a:schemeClr val="accent6">
                  <a:lumMod val="8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4"/>
            <c:spPr>
              <a:solidFill>
                <a:schemeClr val="accent1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5"/>
            <c:spPr>
              <a:solidFill>
                <a:schemeClr val="accent2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6"/>
            <c:spPr>
              <a:solidFill>
                <a:schemeClr val="accent3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2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6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Percent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Marché!$Q$568:$Q$594</c:f>
              <c:strCache>
                <c:ptCount val="27"/>
                <c:pt idx="0">
                  <c:v>Maïs</c:v>
                </c:pt>
                <c:pt idx="1">
                  <c:v>Tubercule/racines</c:v>
                </c:pt>
                <c:pt idx="2">
                  <c:v>Niébé</c:v>
                </c:pt>
                <c:pt idx="3">
                  <c:v>Volailles</c:v>
                </c:pt>
                <c:pt idx="4">
                  <c:v>Arachide</c:v>
                </c:pt>
                <c:pt idx="5">
                  <c:v>Tomates</c:v>
                </c:pt>
                <c:pt idx="6">
                  <c:v>Riz</c:v>
                </c:pt>
                <c:pt idx="7">
                  <c:v>Sorgho</c:v>
                </c:pt>
                <c:pt idx="8">
                  <c:v>Caprins</c:v>
                </c:pt>
                <c:pt idx="9">
                  <c:v>Soja</c:v>
                </c:pt>
                <c:pt idx="10">
                  <c:v>Poissons</c:v>
                </c:pt>
                <c:pt idx="11">
                  <c:v>Bovins</c:v>
                </c:pt>
                <c:pt idx="12">
                  <c:v>Autres</c:v>
                </c:pt>
                <c:pt idx="13">
                  <c:v>Ovins</c:v>
                </c:pt>
                <c:pt idx="14">
                  <c:v>Mil</c:v>
                </c:pt>
                <c:pt idx="15">
                  <c:v>Autre céréales</c:v>
                </c:pt>
                <c:pt idx="16">
                  <c:v>Oignons</c:v>
                </c:pt>
                <c:pt idx="17">
                  <c:v>Porcs</c:v>
                </c:pt>
                <c:pt idx="18">
                  <c:v>Oranges</c:v>
                </c:pt>
                <c:pt idx="19">
                  <c:v>Sésame</c:v>
                </c:pt>
                <c:pt idx="20">
                  <c:v>Autres cultures</c:v>
                </c:pt>
                <c:pt idx="21">
                  <c:v>Autres fruits</c:v>
                </c:pt>
                <c:pt idx="22">
                  <c:v>Coton</c:v>
                </c:pt>
                <c:pt idx="23">
                  <c:v>Mangues</c:v>
                </c:pt>
                <c:pt idx="24">
                  <c:v>Fonio</c:v>
                </c:pt>
                <c:pt idx="25">
                  <c:v>Coco</c:v>
                </c:pt>
                <c:pt idx="26">
                  <c:v>Canne à sucre</c:v>
                </c:pt>
              </c:strCache>
            </c:strRef>
          </c:cat>
          <c:val>
            <c:numRef>
              <c:f>Marché!$AD$568:$AD$594</c:f>
              <c:numCache>
                <c:formatCode>0%</c:formatCode>
                <c:ptCount val="27"/>
                <c:pt idx="0">
                  <c:v>0.93020134228187923</c:v>
                </c:pt>
                <c:pt idx="1">
                  <c:v>0.44429530201342271</c:v>
                </c:pt>
                <c:pt idx="2">
                  <c:v>0.42281879194630889</c:v>
                </c:pt>
                <c:pt idx="3">
                  <c:v>0.39463087248322148</c:v>
                </c:pt>
                <c:pt idx="4">
                  <c:v>0.3154362416107383</c:v>
                </c:pt>
                <c:pt idx="5">
                  <c:v>0.2939597315436242</c:v>
                </c:pt>
                <c:pt idx="6">
                  <c:v>0.29127516778523488</c:v>
                </c:pt>
                <c:pt idx="7">
                  <c:v>0.24429530201342287</c:v>
                </c:pt>
                <c:pt idx="8">
                  <c:v>0.1906040268456376</c:v>
                </c:pt>
                <c:pt idx="9">
                  <c:v>0.15033557046979867</c:v>
                </c:pt>
                <c:pt idx="10">
                  <c:v>0.1463087248322148</c:v>
                </c:pt>
                <c:pt idx="11">
                  <c:v>0.14228187919463089</c:v>
                </c:pt>
                <c:pt idx="12">
                  <c:v>0.13154362416107385</c:v>
                </c:pt>
                <c:pt idx="13">
                  <c:v>0.13154362416107385</c:v>
                </c:pt>
                <c:pt idx="14">
                  <c:v>0.1087248322147651</c:v>
                </c:pt>
                <c:pt idx="15">
                  <c:v>8.3221476510067158E-2</c:v>
                </c:pt>
                <c:pt idx="16">
                  <c:v>7.3825503355704689E-2</c:v>
                </c:pt>
                <c:pt idx="17">
                  <c:v>6.0402684563758399E-2</c:v>
                </c:pt>
                <c:pt idx="18">
                  <c:v>3.2214765100671144E-2</c:v>
                </c:pt>
                <c:pt idx="19">
                  <c:v>2.4161073825503358E-2</c:v>
                </c:pt>
                <c:pt idx="20">
                  <c:v>2.2818791946308724E-2</c:v>
                </c:pt>
                <c:pt idx="21">
                  <c:v>1.8791946308724831E-2</c:v>
                </c:pt>
                <c:pt idx="22">
                  <c:v>1.4765100671140939E-2</c:v>
                </c:pt>
                <c:pt idx="23">
                  <c:v>8.0536912751677878E-3</c:v>
                </c:pt>
                <c:pt idx="24">
                  <c:v>5.3691275167785232E-3</c:v>
                </c:pt>
                <c:pt idx="25">
                  <c:v>4.0268456375838922E-3</c:v>
                </c:pt>
                <c:pt idx="26">
                  <c:v>1.3422818791946312E-3</c:v>
                </c:pt>
              </c:numCache>
            </c:numRef>
          </c:val>
        </c:ser>
        <c:dLbls>
          <c:showPercent val="1"/>
        </c:dLbls>
      </c:pie3D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9996636701147443"/>
          <c:y val="0.16074146533573871"/>
          <c:w val="0.3869188583243216"/>
          <c:h val="0.78947934202854775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zero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1"/>
</c:chartSpace>
</file>

<file path=ppt/charts/chart11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400" u="sng"/>
              <a:t>Produits frequemment en rupture de stock sur les marchés</a:t>
            </a:r>
          </a:p>
        </c:rich>
      </c:tx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0.1669323424177635"/>
          <c:y val="0.21566557736901867"/>
          <c:w val="0.45598735213292707"/>
          <c:h val="0.6887932928432613"/>
        </c:manualLayout>
      </c:layout>
      <c:pieChart>
        <c:varyColors val="1"/>
        <c:ser>
          <c:idx val="0"/>
          <c:order val="0"/>
          <c:dPt>
            <c:idx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spPr>
              <a:solidFill>
                <a:srgbClr val="00B05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spPr>
              <a:solidFill>
                <a:srgbClr val="CC00FF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7"/>
            <c:spPr>
              <a:solidFill>
                <a:schemeClr val="accent2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8"/>
            <c:spPr>
              <a:solidFill>
                <a:srgbClr val="FF66FF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9"/>
            <c:spPr>
              <a:solidFill>
                <a:srgbClr val="FFFF0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9"/>
              <c:layout>
                <c:manualLayout>
                  <c:x val="-1.3906636914302243E-2"/>
                  <c:y val="2.1994890841970384E-3"/>
                </c:manualLayout>
              </c:layout>
              <c:showPercent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layout>
                <c:manualLayout>
                  <c:x val="1.055991086739346E-2"/>
                  <c:y val="-3.2860705397272927E-3"/>
                </c:manualLayout>
              </c:layout>
              <c:showPercent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Percent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Marché!$B$711:$B$721</c:f>
              <c:strCache>
                <c:ptCount val="11"/>
                <c:pt idx="0">
                  <c:v>Igname</c:v>
                </c:pt>
                <c:pt idx="1">
                  <c:v>Maïs</c:v>
                </c:pt>
                <c:pt idx="2">
                  <c:v>Manioc</c:v>
                </c:pt>
                <c:pt idx="3">
                  <c:v>Riz local</c:v>
                </c:pt>
                <c:pt idx="4">
                  <c:v>Poisson</c:v>
                </c:pt>
                <c:pt idx="5">
                  <c:v>Viande</c:v>
                </c:pt>
                <c:pt idx="6">
                  <c:v>Riz importé</c:v>
                </c:pt>
                <c:pt idx="7">
                  <c:v>Légumes</c:v>
                </c:pt>
                <c:pt idx="8">
                  <c:v>Huile de cuisson</c:v>
                </c:pt>
                <c:pt idx="9">
                  <c:v>Sucre</c:v>
                </c:pt>
                <c:pt idx="10">
                  <c:v>Sel</c:v>
                </c:pt>
              </c:strCache>
            </c:strRef>
          </c:cat>
          <c:val>
            <c:numRef>
              <c:f>Marché!$O$711:$O$721</c:f>
              <c:numCache>
                <c:formatCode>###0</c:formatCode>
                <c:ptCount val="11"/>
                <c:pt idx="0">
                  <c:v>125</c:v>
                </c:pt>
                <c:pt idx="1">
                  <c:v>107</c:v>
                </c:pt>
                <c:pt idx="2">
                  <c:v>94</c:v>
                </c:pt>
                <c:pt idx="3">
                  <c:v>71</c:v>
                </c:pt>
                <c:pt idx="4">
                  <c:v>48</c:v>
                </c:pt>
                <c:pt idx="5">
                  <c:v>43</c:v>
                </c:pt>
                <c:pt idx="6">
                  <c:v>41</c:v>
                </c:pt>
                <c:pt idx="7">
                  <c:v>41</c:v>
                </c:pt>
                <c:pt idx="8">
                  <c:v>26</c:v>
                </c:pt>
                <c:pt idx="9">
                  <c:v>10</c:v>
                </c:pt>
                <c:pt idx="10">
                  <c:v>7</c:v>
                </c:pt>
              </c:numCache>
            </c:numRef>
          </c:val>
        </c:ser>
        <c:dLbls>
          <c:showPercent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962460912481635"/>
          <c:y val="0.16976560221638964"/>
          <c:w val="0.28461515277097532"/>
          <c:h val="0.78125546806649171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zero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11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u="sng"/>
              <a:t>Principales raisons des ruptures de stock</a:t>
            </a:r>
            <a:r>
              <a:rPr lang="fr-FR" u="sng" baseline="0"/>
              <a:t> sur les marchés</a:t>
            </a:r>
            <a:endParaRPr lang="fr-FR" u="sng"/>
          </a:p>
        </c:rich>
      </c:tx>
      <c:spPr>
        <a:noFill/>
        <a:ln>
          <a:noFill/>
        </a:ln>
        <a:effectLst/>
      </c:spPr>
    </c:title>
    <c:plotArea>
      <c:layout/>
      <c:barChart>
        <c:barDir val="bar"/>
        <c:grouping val="clustered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cat>
            <c:strRef>
              <c:f>Marché!$B$745:$B$755</c:f>
              <c:strCache>
                <c:ptCount val="11"/>
                <c:pt idx="0">
                  <c:v>Nombreux barrages routiers</c:v>
                </c:pt>
                <c:pt idx="1">
                  <c:v>Manque d'infrastructure de transformation</c:v>
                </c:pt>
                <c:pt idx="2">
                  <c:v>Manque de moyen de transport</c:v>
                </c:pt>
                <c:pt idx="3">
                  <c:v>Insécurité/Coupeurs de route</c:v>
                </c:pt>
                <c:pt idx="4">
                  <c:v>Manque d'infrastructure de stockage</c:v>
                </c:pt>
                <c:pt idx="5">
                  <c:v>Faible demande</c:v>
                </c:pt>
                <c:pt idx="6">
                  <c:v>Voies de communications en mauvais état</c:v>
                </c:pt>
                <c:pt idx="7">
                  <c:v>Autres</c:v>
                </c:pt>
                <c:pt idx="8">
                  <c:v>Spéculation sur les prix</c:v>
                </c:pt>
                <c:pt idx="9">
                  <c:v>Difficulté d'approvisionnement</c:v>
                </c:pt>
                <c:pt idx="10">
                  <c:v>Faible production</c:v>
                </c:pt>
              </c:strCache>
            </c:strRef>
          </c:cat>
          <c:val>
            <c:numRef>
              <c:f>Marché!$O$745:$O$755</c:f>
              <c:numCache>
                <c:formatCode>0%</c:formatCode>
                <c:ptCount val="11"/>
                <c:pt idx="0">
                  <c:v>5.5865921787709499E-3</c:v>
                </c:pt>
                <c:pt idx="1">
                  <c:v>1.6759776536312852E-2</c:v>
                </c:pt>
                <c:pt idx="2">
                  <c:v>3.9106145251396648E-2</c:v>
                </c:pt>
                <c:pt idx="3">
                  <c:v>3.9106145251396648E-2</c:v>
                </c:pt>
                <c:pt idx="4">
                  <c:v>7.2625698324022339E-2</c:v>
                </c:pt>
                <c:pt idx="5">
                  <c:v>7.8212290502793311E-2</c:v>
                </c:pt>
                <c:pt idx="6">
                  <c:v>8.3798882681564255E-2</c:v>
                </c:pt>
                <c:pt idx="7">
                  <c:v>0.111731843575419</c:v>
                </c:pt>
                <c:pt idx="8">
                  <c:v>0.29050279329608941</c:v>
                </c:pt>
                <c:pt idx="9">
                  <c:v>0.35754189944134079</c:v>
                </c:pt>
                <c:pt idx="10">
                  <c:v>0.60335195530726249</c:v>
                </c:pt>
              </c:numCache>
            </c:numRef>
          </c:val>
        </c:ser>
        <c:dLbls/>
        <c:gapWidth val="182"/>
        <c:axId val="43459328"/>
        <c:axId val="43460864"/>
      </c:barChart>
      <c:catAx>
        <c:axId val="43459328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43460864"/>
        <c:crosses val="autoZero"/>
        <c:auto val="1"/>
        <c:lblAlgn val="ctr"/>
        <c:lblOffset val="100"/>
      </c:catAx>
      <c:valAx>
        <c:axId val="43460864"/>
        <c:scaling>
          <c:orientation val="minMax"/>
        </c:scaling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434593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1"/>
</c:chartSpace>
</file>

<file path=ppt/charts/chart11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b="0" i="0" u="sng" baseline="0">
                <a:effectLst/>
              </a:rPr>
              <a:t>Evolution des prix des commodités par rapport à la moyenne quinquennale</a:t>
            </a:r>
            <a:endParaRPr lang="fr-FR" sz="1200" u="sng">
              <a:effectLst/>
            </a:endParaRPr>
          </a:p>
        </c:rich>
      </c:tx>
      <c:spPr>
        <a:noFill/>
        <a:ln>
          <a:noFill/>
        </a:ln>
        <a:effectLst/>
      </c:spPr>
    </c:title>
    <c:plotArea>
      <c:layout/>
      <c:scatterChart>
        <c:scatterStyle val="lineMarker"/>
        <c:ser>
          <c:idx val="0"/>
          <c:order val="0"/>
          <c:tx>
            <c:strRef>
              <c:f>Feuil2!$DR$4:$DR$13</c:f>
              <c:strCache>
                <c:ptCount val="10"/>
                <c:pt idx="0">
                  <c:v>Riz importé populaire</c:v>
                </c:pt>
                <c:pt idx="1">
                  <c:v>Riz local long grain</c:v>
                </c:pt>
                <c:pt idx="2">
                  <c:v>Maïs grain</c:v>
                </c:pt>
                <c:pt idx="3">
                  <c:v>Gari 1ère qualité</c:v>
                </c:pt>
                <c:pt idx="4">
                  <c:v>Gari 2ème qualité</c:v>
                </c:pt>
                <c:pt idx="5">
                  <c:v>Sorgho grain</c:v>
                </c:pt>
                <c:pt idx="6">
                  <c:v>Igname frais</c:v>
                </c:pt>
                <c:pt idx="7">
                  <c:v>Arachides décortiquées</c:v>
                </c:pt>
                <c:pt idx="8">
                  <c:v>Haricots blancs secs</c:v>
                </c:pt>
                <c:pt idx="9">
                  <c:v>Mil grain</c:v>
                </c:pt>
              </c:strCache>
            </c:strRef>
          </c:tx>
          <c:spPr>
            <a:ln w="28575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5.7769171788515927E-2"/>
                  <c:y val="1.151197301847332E-2"/>
                </c:manualLayout>
              </c:layout>
              <c:tx>
                <c:rich>
                  <a:bodyPr/>
                  <a:lstStyle/>
                  <a:p>
                    <a:fld id="{D40D57F4-FE6B-4B49-9E52-4CA8F31473E3}" type="CELLRANGE">
                      <a:rPr lang="en-US"/>
                      <a:pPr/>
                      <a:t>[PLAGECELL]</a:t>
                    </a:fld>
                    <a:endParaRPr lang="fr-FR"/>
                  </a:p>
                </c:rich>
              </c:tx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1"/>
                </c:ext>
              </c:extLst>
            </c:dLbl>
            <c:dLbl>
              <c:idx val="1"/>
              <c:layout>
                <c:manualLayout>
                  <c:x val="-9.0264330919556848E-3"/>
                  <c:y val="-2.0145952782328311E-2"/>
                </c:manualLayout>
              </c:layout>
              <c:tx>
                <c:rich>
                  <a:bodyPr/>
                  <a:lstStyle/>
                  <a:p>
                    <a:fld id="{0C78727C-1789-4D7F-AF40-8954A4C5E0A1}" type="CELLRANGE">
                      <a:rPr lang="en-US"/>
                      <a:pPr/>
                      <a:t>[PLAGECELL]</a:t>
                    </a:fld>
                    <a:endParaRPr lang="fr-FR"/>
                  </a:p>
                </c:rich>
              </c:tx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1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670BB964-47E7-4216-BCB4-D1714008B631}" type="CELLRANGE">
                      <a:rPr lang="fr-FR"/>
                      <a:pPr/>
                      <a:t>[PLAGECELL]</a:t>
                    </a:fld>
                    <a:endParaRPr lang="fr-FR"/>
                  </a:p>
                </c:rich>
              </c:tx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</c:extLst>
            </c:dLbl>
            <c:dLbl>
              <c:idx val="3"/>
              <c:layout>
                <c:manualLayout>
                  <c:x val="-3.4300445749431335E-2"/>
                  <c:y val="-2.3023946036946633E-2"/>
                </c:manualLayout>
              </c:layout>
              <c:tx>
                <c:rich>
                  <a:bodyPr/>
                  <a:lstStyle/>
                  <a:p>
                    <a:fld id="{9FF5D1E0-EA98-4884-B28D-A4E0DC6982F9}" type="CELLRANGE">
                      <a:rPr lang="en-US"/>
                      <a:pPr/>
                      <a:t>[PLAGECELL]</a:t>
                    </a:fld>
                    <a:endParaRPr lang="fr-FR"/>
                  </a:p>
                </c:rich>
              </c:tx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1"/>
                </c:ext>
              </c:extLst>
            </c:dLbl>
            <c:dLbl>
              <c:idx val="4"/>
              <c:layout>
                <c:manualLayout>
                  <c:x val="-3.4300445749431335E-2"/>
                  <c:y val="2.8779932546183298E-2"/>
                </c:manualLayout>
              </c:layout>
              <c:tx>
                <c:rich>
                  <a:bodyPr/>
                  <a:lstStyle/>
                  <a:p>
                    <a:fld id="{5FDAB1A3-5D4C-4B4A-8B25-E2B11E057B55}" type="CELLRANGE">
                      <a:rPr lang="en-US"/>
                      <a:pPr/>
                      <a:t>[PLAGECELL]</a:t>
                    </a:fld>
                    <a:endParaRPr lang="fr-FR"/>
                  </a:p>
                </c:rich>
              </c:tx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1"/>
                </c:ext>
              </c:extLst>
            </c:dLbl>
            <c:dLbl>
              <c:idx val="5"/>
              <c:layout>
                <c:manualLayout>
                  <c:x val="8.1237897827600464E-2"/>
                  <c:y val="6.331585160160326E-2"/>
                </c:manualLayout>
              </c:layout>
              <c:tx>
                <c:rich>
                  <a:bodyPr/>
                  <a:lstStyle/>
                  <a:p>
                    <a:fld id="{8B74EF32-CE73-4496-9BBE-772FC8E8E4EE}" type="CELLRANGE">
                      <a:rPr lang="en-US"/>
                      <a:pPr/>
                      <a:t>[PLAGECELL]</a:t>
                    </a:fld>
                    <a:endParaRPr lang="fr-FR"/>
                  </a:p>
                </c:rich>
              </c:tx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1"/>
                </c:ext>
              </c:extLst>
            </c:dLbl>
            <c:dLbl>
              <c:idx val="6"/>
              <c:layout>
                <c:manualLayout>
                  <c:x val="-1.083171971034674E-2"/>
                  <c:y val="-3.1657925800801741E-2"/>
                </c:manualLayout>
              </c:layout>
              <c:tx>
                <c:rich>
                  <a:bodyPr/>
                  <a:lstStyle/>
                  <a:p>
                    <a:fld id="{1957DB50-75CE-4382-A985-CEC100E5EE87}" type="CELLRANGE">
                      <a:rPr lang="en-US"/>
                      <a:pPr/>
                      <a:t>[PLAGECELL]</a:t>
                    </a:fld>
                    <a:endParaRPr lang="fr-FR"/>
                  </a:p>
                </c:rich>
              </c:tx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1"/>
                </c:ext>
              </c:extLst>
            </c:dLbl>
            <c:dLbl>
              <c:idx val="7"/>
              <c:layout>
                <c:manualLayout>
                  <c:x val="0"/>
                  <c:y val="-3.4535919055419986E-2"/>
                </c:manualLayout>
              </c:layout>
              <c:tx>
                <c:rich>
                  <a:bodyPr/>
                  <a:lstStyle/>
                  <a:p>
                    <a:fld id="{1D147B04-4DC4-448B-BF90-F86839C48BD5}" type="CELLRANGE">
                      <a:rPr lang="en-US"/>
                      <a:pPr/>
                      <a:t>[PLAGECELL]</a:t>
                    </a:fld>
                    <a:endParaRPr lang="fr-FR"/>
                  </a:p>
                </c:rich>
              </c:tx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1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fld id="{023CDDCE-B755-4227-ABB3-7766160BF357}" type="CELLRANGE">
                      <a:rPr lang="fr-FR"/>
                      <a:pPr/>
                      <a:t>[PLAGECELL]</a:t>
                    </a:fld>
                    <a:endParaRPr lang="fr-FR"/>
                  </a:p>
                </c:rich>
              </c:tx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</c:extLst>
            </c:dLbl>
            <c:dLbl>
              <c:idx val="9"/>
              <c:layout>
                <c:manualLayout>
                  <c:x val="7.2211464735644909E-2"/>
                  <c:y val="3.4535919055419959E-2"/>
                </c:manualLayout>
              </c:layout>
              <c:tx>
                <c:rich>
                  <a:bodyPr/>
                  <a:lstStyle/>
                  <a:p>
                    <a:fld id="{29D5DEF4-0835-4E5C-9696-52D3E91BFE19}" type="CELLRANGE">
                      <a:rPr lang="en-US"/>
                      <a:pPr/>
                      <a:t>[PLAGECELL]</a:t>
                    </a:fld>
                    <a:endParaRPr lang="fr-FR"/>
                  </a:p>
                </c:rich>
              </c:tx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1"/>
                </c:ext>
              </c:extLst>
            </c:dLbl>
            <c:delete val="1"/>
            <c:extLst>
              <c:ext xmlns:c15="http://schemas.microsoft.com/office/drawing/2012/chart" uri="{CE6537A1-D6FC-4f65-9D91-7224C49458BB}">
                <c15:layout/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linear"/>
          </c:trendline>
          <c:xVal>
            <c:numRef>
              <c:f>Feuil2!$DO$4:$DO$13</c:f>
              <c:numCache>
                <c:formatCode>0.0</c:formatCode>
                <c:ptCount val="10"/>
                <c:pt idx="0">
                  <c:v>496.20174516700501</c:v>
                </c:pt>
                <c:pt idx="1">
                  <c:v>544.74990939817394</c:v>
                </c:pt>
                <c:pt idx="2">
                  <c:v>227.2963552255506</c:v>
                </c:pt>
                <c:pt idx="3">
                  <c:v>430.21686409214817</c:v>
                </c:pt>
                <c:pt idx="4">
                  <c:v>368.3314301222278</c:v>
                </c:pt>
                <c:pt idx="5">
                  <c:v>460.31127694312278</c:v>
                </c:pt>
                <c:pt idx="6">
                  <c:v>304.08079017632321</c:v>
                </c:pt>
                <c:pt idx="7">
                  <c:v>887.63987932646035</c:v>
                </c:pt>
                <c:pt idx="8">
                  <c:v>758.77027558524503</c:v>
                </c:pt>
                <c:pt idx="9">
                  <c:v>478.11840809276856</c:v>
                </c:pt>
              </c:numCache>
            </c:numRef>
          </c:xVal>
          <c:yVal>
            <c:numRef>
              <c:f>Feuil2!$DP$4:$DP$13</c:f>
              <c:numCache>
                <c:formatCode>0.0</c:formatCode>
                <c:ptCount val="10"/>
                <c:pt idx="0">
                  <c:v>467.11344263422313</c:v>
                </c:pt>
                <c:pt idx="1">
                  <c:v>525.78774454271013</c:v>
                </c:pt>
                <c:pt idx="2">
                  <c:v>220.9128603224772</c:v>
                </c:pt>
                <c:pt idx="3">
                  <c:v>463.66134888863439</c:v>
                </c:pt>
                <c:pt idx="4">
                  <c:v>392.51931419003472</c:v>
                </c:pt>
                <c:pt idx="5">
                  <c:v>431.6980064037798</c:v>
                </c:pt>
                <c:pt idx="6">
                  <c:v>506.09126984126976</c:v>
                </c:pt>
                <c:pt idx="7">
                  <c:v>875.80627771313891</c:v>
                </c:pt>
                <c:pt idx="8">
                  <c:v>782.83604170540934</c:v>
                </c:pt>
                <c:pt idx="9">
                  <c:v>450.11602843411924</c:v>
                </c:pt>
              </c:numCache>
            </c:numRef>
          </c:yVal>
          <c:extLst>
            <c:ext xmlns:c15="http://schemas.microsoft.com/office/drawing/2012/chart" uri="{02D57815-91ED-43cb-92C2-25804820EDAC}">
              <c15:datalabelsRange>
                <c15:f>Feuil2!$DR$4:$DR$13</c15:f>
                <c15:dlblRangeCache>
                  <c:ptCount val="10"/>
                  <c:pt idx="0">
                    <c:v>Riz importé populaire</c:v>
                  </c:pt>
                  <c:pt idx="1">
                    <c:v>Riz local long grain</c:v>
                  </c:pt>
                  <c:pt idx="2">
                    <c:v>Maïs grain</c:v>
                  </c:pt>
                  <c:pt idx="3">
                    <c:v>Gari 1ère qualité</c:v>
                  </c:pt>
                  <c:pt idx="4">
                    <c:v>Gari 2ème qualité</c:v>
                  </c:pt>
                  <c:pt idx="5">
                    <c:v>Sorgho grain</c:v>
                  </c:pt>
                  <c:pt idx="6">
                    <c:v>Igname frais</c:v>
                  </c:pt>
                  <c:pt idx="7">
                    <c:v>Arachides décortiquées</c:v>
                  </c:pt>
                  <c:pt idx="8">
                    <c:v>Haricots blancs secs</c:v>
                  </c:pt>
                  <c:pt idx="9">
                    <c:v>Mil grain</c:v>
                  </c:pt>
                </c15:dlblRangeCache>
              </c15:datalabelsRange>
            </c:ext>
          </c:extLst>
        </c:ser>
        <c:dLbls/>
        <c:axId val="182409856"/>
        <c:axId val="182563584"/>
      </c:scatterChart>
      <c:valAx>
        <c:axId val="182409856"/>
        <c:scaling>
          <c:orientation val="minMax"/>
        </c:scaling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400"/>
                  <a:t>Prix de</a:t>
                </a:r>
                <a:r>
                  <a:rPr lang="en-US" sz="1400" baseline="0"/>
                  <a:t> la m</a:t>
                </a:r>
                <a:r>
                  <a:rPr lang="en-US" sz="1400"/>
                  <a:t>oyenne quinquennale (2011-2016) en CFA</a:t>
                </a:r>
              </a:p>
            </c:rich>
          </c:tx>
          <c:spPr>
            <a:noFill/>
            <a:ln>
              <a:noFill/>
            </a:ln>
            <a:effectLst/>
          </c:spPr>
        </c:title>
        <c:numFmt formatCode="0" sourceLinked="0"/>
        <c:majorTickMark val="none"/>
        <c:minorTickMark val="in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82563584"/>
        <c:crosses val="autoZero"/>
        <c:crossBetween val="midCat"/>
      </c:valAx>
      <c:valAx>
        <c:axId val="182563584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400"/>
                  <a:t>Prix 2017 (CFA)</a:t>
                </a:r>
              </a:p>
            </c:rich>
          </c:tx>
          <c:spPr>
            <a:noFill/>
            <a:ln>
              <a:noFill/>
            </a:ln>
            <a:effectLst/>
          </c:spPr>
        </c:title>
        <c:numFmt formatCode="0" sourceLinked="0"/>
        <c:majorTickMark val="none"/>
        <c:minorTickMark val="in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82409856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</c:chart>
  <c:spPr>
    <a:solidFill>
      <a:schemeClr val="bg1"/>
    </a:solidFill>
    <a:ln w="9525" cap="flat" cmpd="sng" algn="ctr">
      <a:solidFill>
        <a:schemeClr val="tx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12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u="sng" dirty="0" err="1" smtClean="0"/>
              <a:t>Termes</a:t>
            </a:r>
            <a:r>
              <a:rPr lang="en-US" sz="1800" u="sng" dirty="0" smtClean="0"/>
              <a:t> </a:t>
            </a:r>
            <a:r>
              <a:rPr lang="en-US" sz="1800" u="sng" dirty="0"/>
              <a:t>de </a:t>
            </a:r>
            <a:r>
              <a:rPr lang="en-US" sz="1800" u="sng" dirty="0" err="1" smtClean="0"/>
              <a:t>l'échange</a:t>
            </a:r>
            <a:r>
              <a:rPr lang="en-US" sz="1800" u="sng" dirty="0" smtClean="0"/>
              <a:t> (2017)</a:t>
            </a:r>
            <a:endParaRPr lang="en-US" sz="1800" u="sng" dirty="0"/>
          </a:p>
        </c:rich>
      </c:tx>
      <c:spPr>
        <a:noFill/>
        <a:ln>
          <a:noFill/>
        </a:ln>
        <a:effectLst/>
      </c:spPr>
    </c:title>
    <c:plotArea>
      <c:layout/>
      <c:barChart>
        <c:barDir val="bar"/>
        <c:grouping val="clustered"/>
        <c:ser>
          <c:idx val="0"/>
          <c:order val="0"/>
          <c:tx>
            <c:v>TE Revenu journalier/Maïs</c:v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strRef>
              <c:f>(ACT_REVENU2!$M$92:$M$101,ACT_REVENU2!$M$104,ACT_REVENU2!$M$106:$M$107)</c:f>
              <c:strCache>
                <c:ptCount val="13"/>
                <c:pt idx="0">
                  <c:v>Transfert d'argent</c:v>
                </c:pt>
                <c:pt idx="1">
                  <c:v>Travail journalier (payé en espèces)</c:v>
                </c:pt>
                <c:pt idx="2">
                  <c:v>Travail journalier (payé en nature)</c:v>
                </c:pt>
                <c:pt idx="3">
                  <c:v>Pêche</c:v>
                </c:pt>
                <c:pt idx="4">
                  <c:v>Petit commerce/Commerce informel</c:v>
                </c:pt>
                <c:pt idx="5">
                  <c:v>Artisanat/petit métier</c:v>
                </c:pt>
                <c:pt idx="6">
                  <c:v>Transport (y compris taxi-moto)</c:v>
                </c:pt>
                <c:pt idx="7">
                  <c:v>Travail spécialisé (mécanicien, maçon,..)</c:v>
                </c:pt>
                <c:pt idx="8">
                  <c:v>Commerce de produits vivriers</c:v>
                </c:pt>
                <c:pt idx="9">
                  <c:v>Salarié / contractuel /consultant</c:v>
                </c:pt>
                <c:pt idx="10">
                  <c:v>Elevage (bétail de taille moyenne)</c:v>
                </c:pt>
                <c:pt idx="11">
                  <c:v>Fonctionnaire/Permanent</c:v>
                </c:pt>
                <c:pt idx="12">
                  <c:v>Agriculture de rente</c:v>
                </c:pt>
              </c:strCache>
              <c:extLst>
                <c:ext xmlns:c15="http://schemas.microsoft.com/office/drawing/2012/chart" uri="{02D57815-91ED-43cb-92C2-25804820EDAC}">
                  <c15:fullRef>
                    <c15:sqref>ACT_REVENU2!$M$90:$M$109</c15:sqref>
                  </c15:fullRef>
                </c:ext>
              </c:extLst>
            </c:strRef>
          </c:cat>
          <c:val>
            <c:numRef>
              <c:f>(ACT_REVENU2!$O$92:$O$101,ACT_REVENU2!$O$104,ACT_REVENU2!$O$106:$O$107)</c:f>
              <c:numCache>
                <c:formatCode>_-* #,##0\ _€_-;\-* #,##0\ _€_-;_-* "-"??\ _€_-;_-@_-</c:formatCode>
                <c:ptCount val="13"/>
                <c:pt idx="0">
                  <c:v>5.3193949568675469</c:v>
                </c:pt>
                <c:pt idx="1">
                  <c:v>5.6772872218241259</c:v>
                </c:pt>
                <c:pt idx="2">
                  <c:v>6.6404813088422756</c:v>
                </c:pt>
                <c:pt idx="3">
                  <c:v>6.7802940204502651</c:v>
                </c:pt>
                <c:pt idx="4">
                  <c:v>7.337977689968505</c:v>
                </c:pt>
                <c:pt idx="5">
                  <c:v>7.5064112781037062</c:v>
                </c:pt>
                <c:pt idx="6">
                  <c:v>9.2064150527898896</c:v>
                </c:pt>
                <c:pt idx="7">
                  <c:v>9.2987923308629536</c:v>
                </c:pt>
                <c:pt idx="8">
                  <c:v>9.6007027370349398</c:v>
                </c:pt>
                <c:pt idx="9">
                  <c:v>15.776634101144435</c:v>
                </c:pt>
                <c:pt idx="10">
                  <c:v>21.956938011141514</c:v>
                </c:pt>
                <c:pt idx="11">
                  <c:v>29.237407636448754</c:v>
                </c:pt>
                <c:pt idx="12">
                  <c:v>29.556912741150125</c:v>
                </c:pt>
              </c:numCache>
              <c:extLst>
                <c:ext xmlns:c15="http://schemas.microsoft.com/office/drawing/2012/chart" uri="{02D57815-91ED-43cb-92C2-25804820EDAC}">
                  <c15:fullRef>
                    <c15:sqref>ACT_REVENU2!$O$90:$O$109</c15:sqref>
                  </c15:fullRef>
                </c:ext>
              </c:extLst>
            </c:numRef>
          </c:val>
        </c:ser>
        <c:dLbls/>
        <c:gapWidth val="219"/>
        <c:axId val="43490688"/>
        <c:axId val="111210496"/>
        <c:extLst>
          <c:ext xmlns:c15="http://schemas.microsoft.com/office/drawing/2012/chart" uri="{02D57815-91ED-43cb-92C2-25804820EDAC}">
            <c15:filteredBarSeries>
              <c15:ser>
                <c:idx val="2"/>
                <c:order val="0"/>
                <c:tx>
                  <c:v>TE Revenu journalier/prix kg Maïs</c:v>
                </c:tx>
                <c:spPr>
                  <a:solidFill>
                    <a:srgbClr val="08BC37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ullRef>
                          <c15:sqref>ACT_REVENU2!$M$90:$M$109</c15:sqref>
                        </c15:fullRef>
                        <c15:formulaRef>
                          <c15:sqref>(ACT_REVENU2!$M$92:$M$101,ACT_REVENU2!$M$104,ACT_REVENU2!$M$106:$M$107)</c15:sqref>
                        </c15:formulaRef>
                      </c:ext>
                    </c:extLst>
                    <c:strCache>
                      <c:ptCount val="13"/>
                      <c:pt idx="0">
                        <c:v>Transfert d'argent</c:v>
                      </c:pt>
                      <c:pt idx="1">
                        <c:v>Travail journalier (payé en espèces)</c:v>
                      </c:pt>
                      <c:pt idx="2">
                        <c:v>Travail journalier (payé en nature)</c:v>
                      </c:pt>
                      <c:pt idx="3">
                        <c:v>Pêche</c:v>
                      </c:pt>
                      <c:pt idx="4">
                        <c:v>Petit commerce/Commerce informel</c:v>
                      </c:pt>
                      <c:pt idx="5">
                        <c:v>Artisanat/petit métier</c:v>
                      </c:pt>
                      <c:pt idx="6">
                        <c:v>Transport (y compris taxi-moto)</c:v>
                      </c:pt>
                      <c:pt idx="7">
                        <c:v>Travail spécialisé (mécanicien, maçon,..)</c:v>
                      </c:pt>
                      <c:pt idx="8">
                        <c:v>Commerce de produits vivriers</c:v>
                      </c:pt>
                      <c:pt idx="9">
                        <c:v>Salarié / contractuel /consultant</c:v>
                      </c:pt>
                      <c:pt idx="10">
                        <c:v>Elevage (bétail de taille moyenne)</c:v>
                      </c:pt>
                      <c:pt idx="11">
                        <c:v>Fonctionnaire/Permanent</c:v>
                      </c:pt>
                      <c:pt idx="12">
                        <c:v>Agriculture de rente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ullRef>
                          <c15:sqref>ACT_REVENU2!$Q$90:$Q$109</c15:sqref>
                        </c15:fullRef>
                        <c15:formulaRef>
                          <c15:sqref>(ACT_REVENU2!$Q$92:$Q$101,ACT_REVENU2!$Q$104,ACT_REVENU2!$Q$106:$Q$107)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3">
                        <c:v>14</c:v>
                      </c:pt>
                      <c:pt idx="4">
                        <c:v>8</c:v>
                      </c:pt>
                      <c:pt idx="7">
                        <c:v>11</c:v>
                      </c:pt>
                    </c:numCache>
                  </c:numRef>
                </c:val>
              </c15:ser>
            </c15:filteredBarSeries>
            <c15:filteredBarSeries>
              <c15:ser>
                <c:idx val="3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ACT_REVENU2!$R$88</c15:sqref>
                        </c15:formulaRef>
                      </c:ext>
                    </c:extLst>
                    <c:strCache>
                      <c:ptCount val="1"/>
                      <c:pt idx="0">
                        <c:v>TE (2013)</c:v>
                      </c:pt>
                    </c:strCache>
                  </c:strRef>
                </c:tx>
                <c:spPr>
                  <a:solidFill>
                    <a:schemeClr val="accent4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xmlns:c15="http://schemas.microsoft.com/office/drawing/2012/chart" uri="{02D57815-91ED-43cb-92C2-25804820EDAC}">
                        <c15:fullRef>
                          <c15:sqref>ACT_REVENU2!$M$90:$M$109</c15:sqref>
                        </c15:fullRef>
                        <c15:formulaRef>
                          <c15:sqref>(ACT_REVENU2!$M$92:$M$101,ACT_REVENU2!$M$104,ACT_REVENU2!$M$106:$M$107)</c15:sqref>
                        </c15:formulaRef>
                      </c:ext>
                    </c:extLst>
                    <c:strCache>
                      <c:ptCount val="13"/>
                      <c:pt idx="0">
                        <c:v>Transfert d'argent</c:v>
                      </c:pt>
                      <c:pt idx="1">
                        <c:v>Travail journalier (payé en espèces)</c:v>
                      </c:pt>
                      <c:pt idx="2">
                        <c:v>Travail journalier (payé en nature)</c:v>
                      </c:pt>
                      <c:pt idx="3">
                        <c:v>Pêche</c:v>
                      </c:pt>
                      <c:pt idx="4">
                        <c:v>Petit commerce/Commerce informel</c:v>
                      </c:pt>
                      <c:pt idx="5">
                        <c:v>Artisanat/petit métier</c:v>
                      </c:pt>
                      <c:pt idx="6">
                        <c:v>Transport (y compris taxi-moto)</c:v>
                      </c:pt>
                      <c:pt idx="7">
                        <c:v>Travail spécialisé (mécanicien, maçon,..)</c:v>
                      </c:pt>
                      <c:pt idx="8">
                        <c:v>Commerce de produits vivriers</c:v>
                      </c:pt>
                      <c:pt idx="9">
                        <c:v>Salarié / contractuel /consultant</c:v>
                      </c:pt>
                      <c:pt idx="10">
                        <c:v>Elevage (bétail de taille moyenne)</c:v>
                      </c:pt>
                      <c:pt idx="11">
                        <c:v>Fonctionnaire/Permanent</c:v>
                      </c:pt>
                      <c:pt idx="12">
                        <c:v>Agriculture de rente</c:v>
                      </c:pt>
                    </c:strCache>
                  </c:strRef>
                </c:cat>
                <c:val>
                  <c:numRef>
                    <c:extLst>
                      <c:ext xmlns:c15="http://schemas.microsoft.com/office/drawing/2012/chart" uri="{02D57815-91ED-43cb-92C2-25804820EDAC}">
                        <c15:fullRef>
                          <c15:sqref>ACT_REVENU2!$R$90:$R$109</c15:sqref>
                        </c15:fullRef>
                        <c15:formulaRef>
                          <c15:sqref>(ACT_REVENU2!$R$92:$R$101,ACT_REVENU2!$R$104,ACT_REVENU2!$R$106:$R$107)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3">
                        <c:v>8</c:v>
                      </c:pt>
                      <c:pt idx="4">
                        <c:v>5.5</c:v>
                      </c:pt>
                      <c:pt idx="7">
                        <c:v>8</c:v>
                      </c:pt>
                    </c:numCache>
                  </c:numRef>
                </c:val>
              </c15:ser>
            </c15:filteredBarSeries>
            <c15:filteredBarSeries>
              <c15:ser>
                <c:idx val="1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ACT_REVENU2!$P$88</c15:sqref>
                        </c15:formulaRef>
                      </c:ext>
                    </c:extLst>
                    <c:strCache>
                      <c:ptCount val="1"/>
                      <c:pt idx="0">
                        <c:v>TE (2016)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xmlns:c15="http://schemas.microsoft.com/office/drawing/2012/chart" uri="{02D57815-91ED-43cb-92C2-25804820EDAC}">
                        <c15:fullRef>
                          <c15:sqref>ACT_REVENU2!$M$90:$M$109</c15:sqref>
                        </c15:fullRef>
                        <c15:formulaRef>
                          <c15:sqref>(ACT_REVENU2!$M$92:$M$101,ACT_REVENU2!$M$104,ACT_REVENU2!$M$106:$M$107)</c15:sqref>
                        </c15:formulaRef>
                      </c:ext>
                    </c:extLst>
                    <c:strCache>
                      <c:ptCount val="13"/>
                      <c:pt idx="0">
                        <c:v>Transfert d'argent</c:v>
                      </c:pt>
                      <c:pt idx="1">
                        <c:v>Travail journalier (payé en espèces)</c:v>
                      </c:pt>
                      <c:pt idx="2">
                        <c:v>Travail journalier (payé en nature)</c:v>
                      </c:pt>
                      <c:pt idx="3">
                        <c:v>Pêche</c:v>
                      </c:pt>
                      <c:pt idx="4">
                        <c:v>Petit commerce/Commerce informel</c:v>
                      </c:pt>
                      <c:pt idx="5">
                        <c:v>Artisanat/petit métier</c:v>
                      </c:pt>
                      <c:pt idx="6">
                        <c:v>Transport (y compris taxi-moto)</c:v>
                      </c:pt>
                      <c:pt idx="7">
                        <c:v>Travail spécialisé (mécanicien, maçon,..)</c:v>
                      </c:pt>
                      <c:pt idx="8">
                        <c:v>Commerce de produits vivriers</c:v>
                      </c:pt>
                      <c:pt idx="9">
                        <c:v>Salarié / contractuel /consultant</c:v>
                      </c:pt>
                      <c:pt idx="10">
                        <c:v>Elevage (bétail de taille moyenne)</c:v>
                      </c:pt>
                      <c:pt idx="11">
                        <c:v>Fonctionnaire/Permanent</c:v>
                      </c:pt>
                      <c:pt idx="12">
                        <c:v>Agriculture de rente</c:v>
                      </c:pt>
                    </c:strCache>
                  </c:strRef>
                </c:cat>
                <c:val>
                  <c:numRef>
                    <c:extLst>
                      <c:ext xmlns:c15="http://schemas.microsoft.com/office/drawing/2012/chart" uri="{02D57815-91ED-43cb-92C2-25804820EDAC}">
                        <c15:fullRef>
                          <c15:sqref>ACT_REVENU2!$P$90:$P$109</c15:sqref>
                        </c15:fullRef>
                        <c15:formulaRef>
                          <c15:sqref>(ACT_REVENU2!$P$92:$P$101,ACT_REVENU2!$P$104,ACT_REVENU2!$P$106:$P$107)</c15:sqref>
                        </c15:formulaRef>
                      </c:ext>
                    </c:extLst>
                    <c:numCache>
                      <c:formatCode>_-* #,##0\ _€_-;\-* #,##0\ _€_-;_-* "-"??\ _€_-;_-@_-</c:formatCode>
                      <c:ptCount val="13"/>
                      <c:pt idx="0">
                        <c:v>5.0556191125854602</c:v>
                      </c:pt>
                      <c:pt idx="1">
                        <c:v>5.3957643715166492</c:v>
                      </c:pt>
                      <c:pt idx="2">
                        <c:v>6.3111960089384</c:v>
                      </c:pt>
                      <c:pt idx="3">
                        <c:v>6.4440757485928488</c:v>
                      </c:pt>
                      <c:pt idx="4">
                        <c:v>6.9741052427843275</c:v>
                      </c:pt>
                      <c:pt idx="5">
                        <c:v>7.1341866193849333</c:v>
                      </c:pt>
                      <c:pt idx="6">
                        <c:v>8.7498913460427943</c:v>
                      </c:pt>
                      <c:pt idx="7">
                        <c:v>8.8376878598158228</c:v>
                      </c:pt>
                      <c:pt idx="8">
                        <c:v>9.1246272640352757</c:v>
                      </c:pt>
                      <c:pt idx="9">
                        <c:v>14.994309228916944</c:v>
                      </c:pt>
                      <c:pt idx="10">
                        <c:v>20.868146915781882</c:v>
                      </c:pt>
                      <c:pt idx="11">
                        <c:v>27.787595778811227</c:v>
                      </c:pt>
                      <c:pt idx="12">
                        <c:v>28.091257403299455</c:v>
                      </c:pt>
                    </c:numCache>
                  </c:numRef>
                </c:val>
              </c15:ser>
            </c15:filteredBarSeries>
          </c:ext>
        </c:extLst>
      </c:barChart>
      <c:catAx>
        <c:axId val="43490688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1210496"/>
        <c:crosses val="autoZero"/>
        <c:auto val="1"/>
        <c:lblAlgn val="ctr"/>
        <c:lblOffset val="100"/>
      </c:catAx>
      <c:valAx>
        <c:axId val="111210496"/>
        <c:scaling>
          <c:orientation val="minMax"/>
        </c:scaling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-* #,##0\ _€_-;\-* #,##0\ _€_-;_-* &quot;-&quot;??\ _€_-;_-@_-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434906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12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u="sng"/>
              <a:t>Evolution</a:t>
            </a:r>
            <a:r>
              <a:rPr lang="en-US" sz="1800" u="sng" baseline="0"/>
              <a:t> des termes</a:t>
            </a:r>
            <a:r>
              <a:rPr lang="en-US" sz="1800" u="sng"/>
              <a:t> de l'échange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2"/>
          <c:order val="0"/>
          <c:tx>
            <c:strRef>
              <c:f>ACT_REVENU2!$Q$88</c:f>
              <c:strCache>
                <c:ptCount val="1"/>
                <c:pt idx="0">
                  <c:v>TE (2012)</c:v>
                </c:pt>
              </c:strCache>
            </c:strRef>
          </c:tx>
          <c:spPr>
            <a:solidFill>
              <a:srgbClr val="08BC37"/>
            </a:solidFill>
            <a:ln>
              <a:noFill/>
            </a:ln>
            <a:effectLst/>
          </c:spPr>
          <c:cat>
            <c:strRef>
              <c:f>(ACT_REVENU2!$M$95:$M$96,ACT_REVENU2!$M$99)</c:f>
              <c:strCache>
                <c:ptCount val="3"/>
                <c:pt idx="0">
                  <c:v>Pêche</c:v>
                </c:pt>
                <c:pt idx="1">
                  <c:v>Petit commerce/Commerce informel</c:v>
                </c:pt>
                <c:pt idx="2">
                  <c:v>Travail spécialisé (mécanicien, maçon,..)</c:v>
                </c:pt>
              </c:strCache>
              <c:extLst>
                <c:ext xmlns:c15="http://schemas.microsoft.com/office/drawing/2012/chart" uri="{02D57815-91ED-43cb-92C2-25804820EDAC}">
                  <c15:fullRef>
                    <c15:sqref>ACT_REVENU2!$M$90:$M$109</c15:sqref>
                  </c15:fullRef>
                </c:ext>
              </c:extLst>
            </c:strRef>
          </c:cat>
          <c:val>
            <c:numRef>
              <c:f>(ACT_REVENU2!$Q$95:$Q$96,ACT_REVENU2!$Q$99)</c:f>
              <c:numCache>
                <c:formatCode>General</c:formatCode>
                <c:ptCount val="3"/>
                <c:pt idx="0">
                  <c:v>14</c:v>
                </c:pt>
                <c:pt idx="1">
                  <c:v>8</c:v>
                </c:pt>
                <c:pt idx="2">
                  <c:v>11</c:v>
                </c:pt>
              </c:numCache>
              <c:extLst>
                <c:ext xmlns:c15="http://schemas.microsoft.com/office/drawing/2012/chart" uri="{02D57815-91ED-43cb-92C2-25804820EDAC}">
                  <c15:fullRef>
                    <c15:sqref>ACT_REVENU2!$Q$90:$Q$109</c15:sqref>
                  </c15:fullRef>
                </c:ext>
              </c:extLst>
            </c:numRef>
          </c:val>
        </c:ser>
        <c:ser>
          <c:idx val="3"/>
          <c:order val="1"/>
          <c:tx>
            <c:strRef>
              <c:f>ACT_REVENU2!$R$88</c:f>
              <c:strCache>
                <c:ptCount val="1"/>
                <c:pt idx="0">
                  <c:v>TE (2013)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cat>
            <c:strRef>
              <c:f>(ACT_REVENU2!$M$95:$M$96,ACT_REVENU2!$M$99)</c:f>
              <c:strCache>
                <c:ptCount val="3"/>
                <c:pt idx="0">
                  <c:v>Pêche</c:v>
                </c:pt>
                <c:pt idx="1">
                  <c:v>Petit commerce/Commerce informel</c:v>
                </c:pt>
                <c:pt idx="2">
                  <c:v>Travail spécialisé (mécanicien, maçon,..)</c:v>
                </c:pt>
              </c:strCache>
              <c:extLst>
                <c:ext xmlns:c15="http://schemas.microsoft.com/office/drawing/2012/chart" uri="{02D57815-91ED-43cb-92C2-25804820EDAC}">
                  <c15:fullRef>
                    <c15:sqref>ACT_REVENU2!$M$90:$M$109</c15:sqref>
                  </c15:fullRef>
                </c:ext>
              </c:extLst>
            </c:strRef>
          </c:cat>
          <c:val>
            <c:numRef>
              <c:f>(ACT_REVENU2!$R$95:$R$96,ACT_REVENU2!$R$99)</c:f>
              <c:numCache>
                <c:formatCode>General</c:formatCode>
                <c:ptCount val="3"/>
                <c:pt idx="0">
                  <c:v>8</c:v>
                </c:pt>
                <c:pt idx="1">
                  <c:v>5.5</c:v>
                </c:pt>
                <c:pt idx="2">
                  <c:v>8</c:v>
                </c:pt>
              </c:numCache>
              <c:extLst>
                <c:ext xmlns:c15="http://schemas.microsoft.com/office/drawing/2012/chart" uri="{02D57815-91ED-43cb-92C2-25804820EDAC}">
                  <c15:fullRef>
                    <c15:sqref>ACT_REVENU2!$R$90:$R$109</c15:sqref>
                  </c15:fullRef>
                </c:ext>
              </c:extLst>
            </c:numRef>
          </c:val>
        </c:ser>
        <c:ser>
          <c:idx val="0"/>
          <c:order val="2"/>
          <c:tx>
            <c:strRef>
              <c:f>ACT_REVENU2!$O$88</c:f>
              <c:strCache>
                <c:ptCount val="1"/>
                <c:pt idx="0">
                  <c:v>TE (2017)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strRef>
              <c:f>(ACT_REVENU2!$M$95:$M$96,ACT_REVENU2!$M$99)</c:f>
              <c:strCache>
                <c:ptCount val="3"/>
                <c:pt idx="0">
                  <c:v>Pêche</c:v>
                </c:pt>
                <c:pt idx="1">
                  <c:v>Petit commerce/Commerce informel</c:v>
                </c:pt>
                <c:pt idx="2">
                  <c:v>Travail spécialisé (mécanicien, maçon,..)</c:v>
                </c:pt>
              </c:strCache>
              <c:extLst>
                <c:ext xmlns:c15="http://schemas.microsoft.com/office/drawing/2012/chart" uri="{02D57815-91ED-43cb-92C2-25804820EDAC}">
                  <c15:fullRef>
                    <c15:sqref>ACT_REVENU2!$M$90:$M$109</c15:sqref>
                  </c15:fullRef>
                </c:ext>
              </c:extLst>
            </c:strRef>
          </c:cat>
          <c:val>
            <c:numRef>
              <c:f>(ACT_REVENU2!$O$95:$O$96,ACT_REVENU2!$O$99)</c:f>
              <c:numCache>
                <c:formatCode>_-* #,##0\ _€_-;\-* #,##0\ _€_-;_-* "-"??\ _€_-;_-@_-</c:formatCode>
                <c:ptCount val="3"/>
                <c:pt idx="0">
                  <c:v>6.7802940204502651</c:v>
                </c:pt>
                <c:pt idx="1">
                  <c:v>7.337977689968505</c:v>
                </c:pt>
                <c:pt idx="2">
                  <c:v>9.2987923308629536</c:v>
                </c:pt>
              </c:numCache>
              <c:extLst>
                <c:ext xmlns:c15="http://schemas.microsoft.com/office/drawing/2012/chart" uri="{02D57815-91ED-43cb-92C2-25804820EDAC}">
                  <c15:fullRef>
                    <c15:sqref>ACT_REVENU2!$O$90:$O$109</c15:sqref>
                  </c15:fullRef>
                </c:ext>
              </c:extLst>
            </c:numRef>
          </c:val>
        </c:ser>
        <c:dLbls/>
        <c:gapWidth val="219"/>
        <c:axId val="114177152"/>
        <c:axId val="114178688"/>
        <c:extLst>
          <c:ext xmlns:c15="http://schemas.microsoft.com/office/drawing/2012/chart" uri="{02D57815-91ED-43cb-92C2-25804820EDAC}">
            <c15:filteredBarSeries>
              <c15:ser>
                <c:idx val="1"/>
                <c:order val="2"/>
                <c:tx>
                  <c:strRef>
                    <c:extLst>
                      <c:ext uri="{02D57815-91ED-43cb-92C2-25804820EDAC}">
                        <c15:formulaRef>
                          <c15:sqref>ACT_REVENU2!$P$88</c15:sqref>
                        </c15:formulaRef>
                      </c:ext>
                    </c:extLst>
                    <c:strCache>
                      <c:ptCount val="1"/>
                      <c:pt idx="0">
                        <c:v>TE (2016)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ullRef>
                          <c15:sqref>ACT_REVENU2!$M$90:$M$109</c15:sqref>
                        </c15:fullRef>
                        <c15:formulaRef>
                          <c15:sqref>(ACT_REVENU2!$M$95:$M$96,ACT_REVENU2!$M$99)</c15:sqref>
                        </c15:formulaRef>
                      </c:ext>
                    </c:extLst>
                    <c:strCache>
                      <c:ptCount val="3"/>
                      <c:pt idx="0">
                        <c:v>Pêche</c:v>
                      </c:pt>
                      <c:pt idx="1">
                        <c:v>Petit commerce/Commerce informel</c:v>
                      </c:pt>
                      <c:pt idx="2">
                        <c:v>Travail spécialisé (mécanicien, maçon,..)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ullRef>
                          <c15:sqref>ACT_REVENU2!$P$90:$P$109</c15:sqref>
                        </c15:fullRef>
                        <c15:formulaRef>
                          <c15:sqref>(ACT_REVENU2!$P$95:$P$96,ACT_REVENU2!$P$99)</c15:sqref>
                        </c15:formulaRef>
                      </c:ext>
                    </c:extLst>
                    <c:numCache>
                      <c:formatCode>_-* #,##0\ _€_-;\-* #,##0\ _€_-;_-* "-"??\ _€_-;_-@_-</c:formatCode>
                      <c:ptCount val="3"/>
                      <c:pt idx="0">
                        <c:v>6.4440757485928488</c:v>
                      </c:pt>
                      <c:pt idx="1">
                        <c:v>6.9741052427843275</c:v>
                      </c:pt>
                      <c:pt idx="2">
                        <c:v>8.8376878598158228</c:v>
                      </c:pt>
                    </c:numCache>
                  </c:numRef>
                </c:val>
              </c15:ser>
            </c15:filteredBarSeries>
          </c:ext>
        </c:extLst>
      </c:barChart>
      <c:catAx>
        <c:axId val="11417715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4178688"/>
        <c:crosses val="autoZero"/>
        <c:auto val="1"/>
        <c:lblAlgn val="ctr"/>
        <c:lblOffset val="100"/>
      </c:catAx>
      <c:valAx>
        <c:axId val="114178688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41771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1"/>
</c:chartSpace>
</file>

<file path=ppt/charts/chart12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u="sng"/>
              <a:t>Raisons de la vente d'animaux</a:t>
            </a:r>
          </a:p>
        </c:rich>
      </c:tx>
      <c:layout>
        <c:manualLayout>
          <c:xMode val="edge"/>
          <c:yMode val="edge"/>
          <c:x val="7.3527699566243068E-2"/>
          <c:y val="4.339772275860302E-2"/>
        </c:manualLayout>
      </c:layout>
      <c:spPr>
        <a:noFill/>
        <a:ln>
          <a:noFill/>
        </a:ln>
        <a:effectLst/>
      </c:spPr>
    </c:title>
    <c:plotArea>
      <c:layout/>
      <c:pieChart>
        <c:varyColors val="1"/>
        <c:ser>
          <c:idx val="0"/>
          <c:order val="0"/>
          <c:dPt>
            <c:idx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spPr>
              <a:solidFill>
                <a:schemeClr val="tx1">
                  <a:lumMod val="85000"/>
                  <a:lumOff val="1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spPr>
              <a:solidFill>
                <a:schemeClr val="accent2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spPr>
              <a:solidFill>
                <a:srgbClr val="00B05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7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8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9"/>
            <c:spPr>
              <a:solidFill>
                <a:schemeClr val="accent4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0"/>
            <c:spPr>
              <a:solidFill>
                <a:srgbClr val="F60A9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1"/>
            <c:spPr>
              <a:solidFill>
                <a:srgbClr val="CC66FF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2"/>
            <c:spPr>
              <a:solidFill>
                <a:srgbClr val="FFFF00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Percent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ELEVAGE!$A$151:$M$151</c:f>
              <c:strCache>
                <c:ptCount val="13"/>
                <c:pt idx="0">
                  <c:v>Remboursement dettes</c:v>
                </c:pt>
                <c:pt idx="1">
                  <c:v>Achat des intrants</c:v>
                </c:pt>
                <c:pt idx="2">
                  <c:v>Dépenses cérémonie / fêtes</c:v>
                </c:pt>
                <c:pt idx="3">
                  <c:v>Exode rural</c:v>
                </c:pt>
                <c:pt idx="4">
                  <c:v>Paiement des frais d'école / d'impôts</c:v>
                </c:pt>
                <c:pt idx="5">
                  <c:v>Achat des vivres</c:v>
                </c:pt>
                <c:pt idx="6">
                  <c:v>Achat des animaux</c:v>
                </c:pt>
                <c:pt idx="7">
                  <c:v>Dépenses aliments</c:v>
                </c:pt>
                <c:pt idx="8">
                  <c:v>Dépenses pour la santé</c:v>
                </c:pt>
                <c:pt idx="9">
                  <c:v>Anticipation chute des prix</c:v>
                </c:pt>
                <c:pt idx="10">
                  <c:v>Manque d'espace</c:v>
                </c:pt>
                <c:pt idx="11">
                  <c:v>Source de revenus / Epargne</c:v>
                </c:pt>
                <c:pt idx="12">
                  <c:v>Autre (à préciser)</c:v>
                </c:pt>
              </c:strCache>
            </c:strRef>
          </c:cat>
          <c:val>
            <c:numRef>
              <c:f>ELEVAGE!$A$153:$M$153</c:f>
              <c:numCache>
                <c:formatCode>0%</c:formatCode>
                <c:ptCount val="13"/>
                <c:pt idx="0">
                  <c:v>9.8278006848148886E-2</c:v>
                </c:pt>
                <c:pt idx="1">
                  <c:v>8.6959572976705632E-2</c:v>
                </c:pt>
                <c:pt idx="2">
                  <c:v>0.16844154217650084</c:v>
                </c:pt>
                <c:pt idx="3">
                  <c:v>7.5969521022744993E-3</c:v>
                </c:pt>
                <c:pt idx="4">
                  <c:v>3.7747002551541897E-2</c:v>
                </c:pt>
                <c:pt idx="5">
                  <c:v>8.4663618151557166E-2</c:v>
                </c:pt>
                <c:pt idx="6">
                  <c:v>7.52073633217578E-2</c:v>
                </c:pt>
                <c:pt idx="7">
                  <c:v>2.8246081113958283E-2</c:v>
                </c:pt>
                <c:pt idx="8">
                  <c:v>4.2963562813516327E-2</c:v>
                </c:pt>
                <c:pt idx="9">
                  <c:v>3.0837719125974744E-2</c:v>
                </c:pt>
                <c:pt idx="10">
                  <c:v>1.0356070022043142E-2</c:v>
                </c:pt>
                <c:pt idx="11">
                  <c:v>0.20138324028308752</c:v>
                </c:pt>
                <c:pt idx="12">
                  <c:v>2.0130011481715848E-2</c:v>
                </c:pt>
              </c:numCache>
            </c:numRef>
          </c:val>
        </c:ser>
        <c:dLbls>
          <c:showPercent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9730271668822754"/>
          <c:y val="1.235365476874687E-2"/>
          <c:w val="0.38361445095502633"/>
          <c:h val="0.98659372521941058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zero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1"/>
</c:chartSpace>
</file>

<file path=ppt/charts/chart12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u="sng"/>
              <a:t>Qui a reçu de l'assistance?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bar"/>
        <c:grouping val="clustered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dPt>
            <c:idx val="29"/>
            <c:spPr>
              <a:solidFill>
                <a:srgbClr val="CC0099"/>
              </a:solidFill>
              <a:ln>
                <a:noFill/>
              </a:ln>
              <a:effectLst/>
            </c:spPr>
          </c:dPt>
          <c:dPt>
            <c:idx val="30"/>
            <c:spPr>
              <a:solidFill>
                <a:srgbClr val="CC0099"/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Assistance!$G$27:$G$57</c:f>
              <c:strCache>
                <c:ptCount val="31"/>
                <c:pt idx="0">
                  <c:v>Commerce d'animaux</c:v>
                </c:pt>
                <c:pt idx="1">
                  <c:v>Elevage (bétail taille moyenne)</c:v>
                </c:pt>
                <c:pt idx="2">
                  <c:v>Fonctionnaire/ permanent</c:v>
                </c:pt>
                <c:pt idx="3">
                  <c:v>Gros commerce/commerce formel</c:v>
                </c:pt>
                <c:pt idx="4">
                  <c:v>Commerce de produits maraichers</c:v>
                </c:pt>
                <c:pt idx="5">
                  <c:v>Transport (y compris taxi-moto)</c:v>
                </c:pt>
                <c:pt idx="6">
                  <c:v>Agriculture vivrière</c:v>
                </c:pt>
                <c:pt idx="7">
                  <c:v>Elevage (gros bétail)</c:v>
                </c:pt>
                <c:pt idx="8">
                  <c:v>Pêche</c:v>
                </c:pt>
                <c:pt idx="9">
                  <c:v>Commerce de produits d'élevage</c:v>
                </c:pt>
                <c:pt idx="10">
                  <c:v>Agriculture de rente</c:v>
                </c:pt>
                <c:pt idx="11">
                  <c:v>Pension</c:v>
                </c:pt>
                <c:pt idx="12">
                  <c:v>Entreprise/Location de biens immobiliers</c:v>
                </c:pt>
                <c:pt idx="13">
                  <c:v>Travail spécialisé (mécanicien, maçon,..)</c:v>
                </c:pt>
                <c:pt idx="14">
                  <c:v>Artisanat/petit métier</c:v>
                </c:pt>
                <c:pt idx="15">
                  <c:v>Salarié/ Contractuel/ Consultant</c:v>
                </c:pt>
                <c:pt idx="16">
                  <c:v>Chasse/cueillette</c:v>
                </c:pt>
                <c:pt idx="17">
                  <c:v>Commerce de produits vivriers</c:v>
                </c:pt>
                <c:pt idx="18">
                  <c:v>Maraîchage</c:v>
                </c:pt>
                <c:pt idx="19">
                  <c:v>Arboriculture</c:v>
                </c:pt>
                <c:pt idx="20">
                  <c:v>Petit commerce/commerce informel</c:v>
                </c:pt>
                <c:pt idx="21">
                  <c:v>Travail journalier (payé en nature)</c:v>
                </c:pt>
                <c:pt idx="22">
                  <c:v>Elevage de volaille/ lapins</c:v>
                </c:pt>
                <c:pt idx="23">
                  <c:v>Travail journalier (payé en espèce)</c:v>
                </c:pt>
                <c:pt idx="24">
                  <c:v>Crédit, emprunt (pour la consommation)</c:v>
                </c:pt>
                <c:pt idx="25">
                  <c:v>Pas de source de revenu</c:v>
                </c:pt>
                <c:pt idx="26">
                  <c:v>Transfert d'argent</c:v>
                </c:pt>
                <c:pt idx="27">
                  <c:v>Dons alimentaires</c:v>
                </c:pt>
                <c:pt idx="28">
                  <c:v>Dons non alimentaires</c:v>
                </c:pt>
                <c:pt idx="29">
                  <c:v>Chef de ménage masculin</c:v>
                </c:pt>
                <c:pt idx="30">
                  <c:v>Chef de ménage féminin</c:v>
                </c:pt>
              </c:strCache>
            </c:strRef>
          </c:cat>
          <c:val>
            <c:numRef>
              <c:f>Assistance!$I$27:$I$57</c:f>
              <c:numCache>
                <c:formatCode>0.0%</c:formatCode>
                <c:ptCount val="31"/>
                <c:pt idx="0">
                  <c:v>0</c:v>
                </c:pt>
                <c:pt idx="1">
                  <c:v>2.2576583803138327E-2</c:v>
                </c:pt>
                <c:pt idx="2">
                  <c:v>2.5079968160836595E-2</c:v>
                </c:pt>
                <c:pt idx="3">
                  <c:v>3.7629868669057737E-2</c:v>
                </c:pt>
                <c:pt idx="4">
                  <c:v>3.8997949355291356E-2</c:v>
                </c:pt>
                <c:pt idx="5">
                  <c:v>4.4428712373013608E-2</c:v>
                </c:pt>
                <c:pt idx="6">
                  <c:v>4.9750289666089097E-2</c:v>
                </c:pt>
                <c:pt idx="7">
                  <c:v>5.0004832348539689E-2</c:v>
                </c:pt>
                <c:pt idx="8">
                  <c:v>5.062130844938343E-2</c:v>
                </c:pt>
                <c:pt idx="9">
                  <c:v>5.2640302054027789E-2</c:v>
                </c:pt>
                <c:pt idx="10">
                  <c:v>5.6592729935449788E-2</c:v>
                </c:pt>
                <c:pt idx="11">
                  <c:v>5.8321175021320296E-2</c:v>
                </c:pt>
                <c:pt idx="12">
                  <c:v>6.0793442627807504E-2</c:v>
                </c:pt>
                <c:pt idx="13">
                  <c:v>6.1697650036367242E-2</c:v>
                </c:pt>
                <c:pt idx="14">
                  <c:v>6.1851098050702803E-2</c:v>
                </c:pt>
                <c:pt idx="15">
                  <c:v>6.3985509955015757E-2</c:v>
                </c:pt>
                <c:pt idx="16">
                  <c:v>6.4235577331267335E-2</c:v>
                </c:pt>
                <c:pt idx="17">
                  <c:v>6.8521573222898119E-2</c:v>
                </c:pt>
                <c:pt idx="18">
                  <c:v>6.8814351789870512E-2</c:v>
                </c:pt>
                <c:pt idx="19">
                  <c:v>6.9571891830510893E-2</c:v>
                </c:pt>
                <c:pt idx="20">
                  <c:v>0.11367360590976874</c:v>
                </c:pt>
                <c:pt idx="21">
                  <c:v>0.117041858007118</c:v>
                </c:pt>
                <c:pt idx="22">
                  <c:v>0.12122525958068053</c:v>
                </c:pt>
                <c:pt idx="23">
                  <c:v>0.12618408635372688</c:v>
                </c:pt>
                <c:pt idx="24">
                  <c:v>0.22568601913700845</c:v>
                </c:pt>
                <c:pt idx="25">
                  <c:v>0.24923011197444561</c:v>
                </c:pt>
                <c:pt idx="26">
                  <c:v>0.30578907785151277</c:v>
                </c:pt>
                <c:pt idx="27">
                  <c:v>0.33806704526011577</c:v>
                </c:pt>
                <c:pt idx="28">
                  <c:v>0.37794164231838595</c:v>
                </c:pt>
                <c:pt idx="29">
                  <c:v>6.2411750473759589E-2</c:v>
                </c:pt>
                <c:pt idx="30">
                  <c:v>0.13026272489805352</c:v>
                </c:pt>
              </c:numCache>
            </c:numRef>
          </c:val>
        </c:ser>
        <c:dLbls/>
        <c:gapWidth val="182"/>
        <c:axId val="183215232"/>
        <c:axId val="183216768"/>
      </c:barChart>
      <c:catAx>
        <c:axId val="183215232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83216768"/>
        <c:crosses val="autoZero"/>
        <c:auto val="1"/>
        <c:lblAlgn val="ctr"/>
        <c:lblOffset val="100"/>
      </c:catAx>
      <c:valAx>
        <c:axId val="183216768"/>
        <c:scaling>
          <c:orientation val="minMax"/>
        </c:scaling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832152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/>
</c:chartSpace>
</file>

<file path=ppt/charts/chart12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u="sng"/>
              <a:t>Domaine d'intervention</a:t>
            </a:r>
          </a:p>
        </c:rich>
      </c:tx>
      <c:spPr>
        <a:noFill/>
        <a:ln>
          <a:noFill/>
        </a:ln>
        <a:effectLst/>
      </c:spPr>
    </c:title>
    <c:plotArea>
      <c:layout/>
      <c:pieChart>
        <c:varyColors val="1"/>
        <c:ser>
          <c:idx val="0"/>
          <c:order val="0"/>
          <c:dPt>
            <c:idx val="0"/>
            <c:spPr>
              <a:solidFill>
                <a:srgbClr val="CC0099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Percent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'5.Assistance'!$B$56:$B$60</c:f>
              <c:strCache>
                <c:ptCount val="5"/>
                <c:pt idx="0">
                  <c:v>Agriculture</c:v>
                </c:pt>
                <c:pt idx="1">
                  <c:v>Elevage</c:v>
                </c:pt>
                <c:pt idx="2">
                  <c:v>Education</c:v>
                </c:pt>
                <c:pt idx="3">
                  <c:v>Santé/Nutrition</c:v>
                </c:pt>
                <c:pt idx="4">
                  <c:v>Activité Génératrice de Revenus</c:v>
                </c:pt>
              </c:strCache>
            </c:strRef>
          </c:cat>
          <c:val>
            <c:numRef>
              <c:f>'5.Assistance'!$D$56:$D$60</c:f>
              <c:numCache>
                <c:formatCode>0%</c:formatCode>
                <c:ptCount val="5"/>
                <c:pt idx="0">
                  <c:v>0.10714285714285714</c:v>
                </c:pt>
                <c:pt idx="1">
                  <c:v>1.7857142857142856E-2</c:v>
                </c:pt>
                <c:pt idx="2">
                  <c:v>0.3303571428571429</c:v>
                </c:pt>
                <c:pt idx="3">
                  <c:v>0.2053571428571429</c:v>
                </c:pt>
                <c:pt idx="4">
                  <c:v>6.25E-2</c:v>
                </c:pt>
              </c:numCache>
            </c:numRef>
          </c:val>
        </c:ser>
        <c:dLbls>
          <c:showPercent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1985635420105312"/>
          <c:y val="0.23090348305853231"/>
          <c:w val="0.35336657917760295"/>
          <c:h val="0.59229484979082614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zero"/>
  </c:chart>
  <c:spPr>
    <a:noFill/>
    <a:ln>
      <a:solidFill>
        <a:sysClr val="window" lastClr="FFFFFF">
          <a:lumMod val="75000"/>
        </a:sysClr>
      </a:solidFill>
    </a:ln>
    <a:effectLst/>
  </c:spPr>
  <c:txPr>
    <a:bodyPr/>
    <a:lstStyle/>
    <a:p>
      <a:pPr>
        <a:defRPr/>
      </a:pPr>
      <a:endParaRPr lang="fr-FR"/>
    </a:p>
  </c:txPr>
  <c:externalData r:id="rId1"/>
</c:chartSpace>
</file>

<file path=ppt/charts/chart12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u="sng"/>
              <a:t>Besoins prioritaires</a:t>
            </a:r>
          </a:p>
        </c:rich>
      </c:tx>
      <c:layout>
        <c:manualLayout>
          <c:xMode val="edge"/>
          <c:yMode val="edge"/>
          <c:x val="0.12617344706911637"/>
          <c:y val="1.8518518518518521E-2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0.10115113735783028"/>
          <c:y val="0.22666375036453773"/>
          <c:w val="0.40047572178477697"/>
          <c:h val="0.66745953630796162"/>
        </c:manualLayout>
      </c:layout>
      <c:pieChart>
        <c:varyColors val="1"/>
        <c:ser>
          <c:idx val="0"/>
          <c:order val="0"/>
          <c:dPt>
            <c:idx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spPr>
              <a:solidFill>
                <a:srgbClr val="FF66FF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7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8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9"/>
            <c:spPr>
              <a:solidFill>
                <a:srgbClr val="FF006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0"/>
            <c:spPr>
              <a:solidFill>
                <a:srgbClr val="FFFF0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1"/>
            <c:spPr>
              <a:solidFill>
                <a:schemeClr val="accent6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Percent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Assistance!$G$152:$G$163</c:f>
              <c:strCache>
                <c:ptCount val="12"/>
                <c:pt idx="0">
                  <c:v>Alimentation</c:v>
                </c:pt>
                <c:pt idx="1">
                  <c:v>Santé</c:v>
                </c:pt>
                <c:pt idx="2">
                  <c:v>Accès au crédit/microcrédit</c:v>
                </c:pt>
                <c:pt idx="3">
                  <c:v>Education</c:v>
                </c:pt>
                <c:pt idx="4">
                  <c:v>Autre</c:v>
                </c:pt>
                <c:pt idx="5">
                  <c:v>Construction de nouvelle maison/Loyer</c:v>
                </c:pt>
                <c:pt idx="6">
                  <c:v>Accès à l'eau</c:v>
                </c:pt>
                <c:pt idx="7">
                  <c:v>Intrants agricoles</c:v>
                </c:pt>
                <c:pt idx="8">
                  <c:v>Terres (accès)</c:v>
                </c:pt>
                <c:pt idx="9">
                  <c:v>Equipements domestiques</c:v>
                </c:pt>
                <c:pt idx="10">
                  <c:v>Reconstitution du cheptel</c:v>
                </c:pt>
                <c:pt idx="11">
                  <c:v>Accès au pâturage</c:v>
                </c:pt>
              </c:strCache>
            </c:strRef>
          </c:cat>
          <c:val>
            <c:numRef>
              <c:f>Assistance!$H$152:$H$163</c:f>
              <c:numCache>
                <c:formatCode>0.0%</c:formatCode>
                <c:ptCount val="12"/>
                <c:pt idx="0">
                  <c:v>0.21726481700849568</c:v>
                </c:pt>
                <c:pt idx="1">
                  <c:v>0.19311875874999065</c:v>
                </c:pt>
                <c:pt idx="2">
                  <c:v>0.13789987134995907</c:v>
                </c:pt>
                <c:pt idx="3">
                  <c:v>0.11703102179860177</c:v>
                </c:pt>
                <c:pt idx="4">
                  <c:v>7.9410320663122314E-2</c:v>
                </c:pt>
                <c:pt idx="5">
                  <c:v>6.9727942063338891E-2</c:v>
                </c:pt>
                <c:pt idx="6">
                  <c:v>6.1971456076220288E-2</c:v>
                </c:pt>
                <c:pt idx="7">
                  <c:v>4.5217566419967076E-2</c:v>
                </c:pt>
                <c:pt idx="8">
                  <c:v>3.834325501499259E-2</c:v>
                </c:pt>
                <c:pt idx="9">
                  <c:v>1.8529048957207181E-2</c:v>
                </c:pt>
                <c:pt idx="10">
                  <c:v>1.0578141290549766E-2</c:v>
                </c:pt>
                <c:pt idx="11">
                  <c:v>7.0177040147599706E-3</c:v>
                </c:pt>
              </c:numCache>
            </c:numRef>
          </c:val>
        </c:ser>
        <c:dLbls>
          <c:showPercent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4722222222222228"/>
          <c:y val="1.2936351706036743E-2"/>
          <c:w val="0.43611111111111106"/>
          <c:h val="0.98706364829396309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zero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1"/>
</c:chartSpace>
</file>

<file path=ppt/charts/chart12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 rot="0" spcFirstLastPara="1" vertOverflow="ellipsis" vert="horz" wrap="square" anchor="ctr" anchorCtr="1"/>
          <a:lstStyle/>
          <a:p>
            <a:pPr>
              <a:defRPr sz="144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u="sng"/>
              <a:t>Ménages intéressés par le mVAM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dPt>
            <c:idx val="12"/>
            <c:spPr>
              <a:solidFill>
                <a:srgbClr val="CC0099"/>
              </a:solidFill>
              <a:ln>
                <a:noFill/>
              </a:ln>
              <a:effectLst/>
            </c:spPr>
          </c:dPt>
          <c:dPt>
            <c:idx val="13"/>
            <c:spPr>
              <a:solidFill>
                <a:srgbClr val="CC0099"/>
              </a:solidFill>
              <a:ln>
                <a:noFill/>
              </a:ln>
              <a:effectLst/>
            </c:spPr>
          </c:dPt>
          <c:dPt>
            <c:idx val="14"/>
            <c:spPr>
              <a:solidFill>
                <a:srgbClr val="CC0099"/>
              </a:solidFill>
              <a:ln>
                <a:noFill/>
              </a:ln>
              <a:effectLst/>
            </c:spPr>
          </c:dPt>
          <c:dPt>
            <c:idx val="15"/>
            <c:spPr>
              <a:solidFill>
                <a:srgbClr val="FFC000"/>
              </a:solidFill>
              <a:ln>
                <a:noFill/>
              </a:ln>
              <a:effectLst/>
            </c:spPr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mVAM!$N$6:$N$21</c:f>
              <c:strCache>
                <c:ptCount val="16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Cotonou</c:v>
                </c:pt>
                <c:pt idx="13">
                  <c:v>Autre urbain</c:v>
                </c:pt>
                <c:pt idx="14">
                  <c:v>Rural</c:v>
                </c:pt>
                <c:pt idx="15">
                  <c:v>Total</c:v>
                </c:pt>
              </c:strCache>
            </c:strRef>
          </c:cat>
          <c:val>
            <c:numRef>
              <c:f>mVAM!$O$6:$O$21</c:f>
              <c:numCache>
                <c:formatCode>0%</c:formatCode>
                <c:ptCount val="16"/>
                <c:pt idx="0">
                  <c:v>0.28841477486143674</c:v>
                </c:pt>
                <c:pt idx="1">
                  <c:v>0.38613881430229197</c:v>
                </c:pt>
                <c:pt idx="2">
                  <c:v>0.6585113551910774</c:v>
                </c:pt>
                <c:pt idx="3">
                  <c:v>0.4749362681182947</c:v>
                </c:pt>
                <c:pt idx="4">
                  <c:v>0.55335582484536494</c:v>
                </c:pt>
                <c:pt idx="5">
                  <c:v>0.56614225836158705</c:v>
                </c:pt>
                <c:pt idx="6">
                  <c:v>0.5290354048081396</c:v>
                </c:pt>
                <c:pt idx="7">
                  <c:v>0.62917019077155001</c:v>
                </c:pt>
                <c:pt idx="8">
                  <c:v>0.77409094498081754</c:v>
                </c:pt>
                <c:pt idx="9">
                  <c:v>0.74306158397250355</c:v>
                </c:pt>
                <c:pt idx="10">
                  <c:v>0.41154518708652554</c:v>
                </c:pt>
                <c:pt idx="11">
                  <c:v>0.5262773248869882</c:v>
                </c:pt>
                <c:pt idx="12" formatCode="0.0%">
                  <c:v>0.6291701907715499</c:v>
                </c:pt>
                <c:pt idx="13" formatCode="0.0%">
                  <c:v>0.6231403573959019</c:v>
                </c:pt>
                <c:pt idx="14" formatCode="0.0%">
                  <c:v>0.51931824059797349</c:v>
                </c:pt>
                <c:pt idx="15" formatCode="0.0%">
                  <c:v>0.57106379661560158</c:v>
                </c:pt>
              </c:numCache>
            </c:numRef>
          </c:val>
        </c:ser>
        <c:dLbls/>
        <c:gapWidth val="219"/>
        <c:overlap val="-27"/>
        <c:axId val="117086848"/>
        <c:axId val="117100928"/>
      </c:barChart>
      <c:catAx>
        <c:axId val="11708684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7100928"/>
        <c:crosses val="autoZero"/>
        <c:auto val="1"/>
        <c:lblAlgn val="ctr"/>
        <c:lblOffset val="100"/>
      </c:catAx>
      <c:valAx>
        <c:axId val="117100928"/>
        <c:scaling>
          <c:orientation val="minMax"/>
          <c:max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70868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 sz="1200"/>
      </a:pPr>
      <a:endParaRPr lang="fr-FR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8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9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0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3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4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5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33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50000"/>
            <a:lumOff val="50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4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0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6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8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9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5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6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7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8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9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0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5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7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0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6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7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8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5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8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9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0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5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6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7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8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9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0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5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6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7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8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9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0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5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6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7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8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9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0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5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6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7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8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9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0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6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8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9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0.04324</cdr:x>
      <cdr:y>0.27257</cdr:y>
    </cdr:from>
    <cdr:to>
      <cdr:x>0.24595</cdr:x>
      <cdr:y>0.43229</cdr:y>
    </cdr:to>
    <cdr:sp macro="" textlink="">
      <cdr:nvSpPr>
        <cdr:cNvPr id="4" name="Rectangle 3"/>
        <cdr:cNvSpPr/>
      </cdr:nvSpPr>
      <cdr:spPr>
        <a:xfrm xmlns:a="http://schemas.openxmlformats.org/drawingml/2006/main">
          <a:off x="152399" y="747713"/>
          <a:ext cx="714376" cy="438150"/>
        </a:xfrm>
        <a:prstGeom xmlns:a="http://schemas.openxmlformats.org/drawingml/2006/main" prst="wedgeRectCallout">
          <a:avLst>
            <a:gd name="adj1" fmla="val 91859"/>
            <a:gd name="adj2" fmla="val 55201"/>
          </a:avLst>
        </a:prstGeom>
        <a:noFill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fr-FR" dirty="0">
              <a:solidFill>
                <a:schemeClr val="tx1"/>
              </a:solidFill>
            </a:rPr>
            <a:t>Emprunt</a:t>
          </a:r>
          <a:r>
            <a:rPr lang="fr-FR" baseline="0" dirty="0">
              <a:solidFill>
                <a:schemeClr val="tx1"/>
              </a:solidFill>
            </a:rPr>
            <a:t> d'argent</a:t>
          </a:r>
          <a:endParaRPr lang="fr-FR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0.03819</cdr:x>
      <cdr:y>0.71296</cdr:y>
    </cdr:from>
    <cdr:to>
      <cdr:x>0.26486</cdr:x>
      <cdr:y>0.87269</cdr:y>
    </cdr:to>
    <cdr:sp macro="" textlink="">
      <cdr:nvSpPr>
        <cdr:cNvPr id="5" name="Rectangle 4"/>
        <cdr:cNvSpPr/>
      </cdr:nvSpPr>
      <cdr:spPr>
        <a:xfrm xmlns:a="http://schemas.openxmlformats.org/drawingml/2006/main">
          <a:off x="134606" y="1955800"/>
          <a:ext cx="798844" cy="438150"/>
        </a:xfrm>
        <a:prstGeom xmlns:a="http://schemas.openxmlformats.org/drawingml/2006/main" prst="wedgeRectCallout">
          <a:avLst>
            <a:gd name="adj1" fmla="val 104512"/>
            <a:gd name="adj2" fmla="val -62189"/>
          </a:avLst>
        </a:prstGeom>
        <a:noFill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fr-FR">
              <a:solidFill>
                <a:schemeClr val="tx1"/>
              </a:solidFill>
            </a:rPr>
            <a:t>Emprunt</a:t>
          </a:r>
          <a:r>
            <a:rPr lang="fr-FR" baseline="0">
              <a:solidFill>
                <a:schemeClr val="tx1"/>
              </a:solidFill>
            </a:rPr>
            <a:t> nourriture</a:t>
          </a:r>
          <a:endParaRPr lang="fr-FR">
            <a:solidFill>
              <a:schemeClr val="tx1"/>
            </a:solidFill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0.27489</cdr:x>
      <cdr:y>0.83683</cdr:y>
    </cdr:from>
    <cdr:to>
      <cdr:x>0.39076</cdr:x>
      <cdr:y>0.90606</cdr:y>
    </cdr:to>
    <cdr:sp macro="" textlink="">
      <cdr:nvSpPr>
        <cdr:cNvPr id="2" name="ZoneTexte 1"/>
        <cdr:cNvSpPr txBox="1"/>
      </cdr:nvSpPr>
      <cdr:spPr>
        <a:xfrm xmlns:a="http://schemas.openxmlformats.org/drawingml/2006/main">
          <a:off x="1679409" y="3556535"/>
          <a:ext cx="707877" cy="2942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fr-FR" sz="1400" dirty="0">
              <a:solidFill>
                <a:schemeClr val="bg1"/>
              </a:solidFill>
            </a:rPr>
            <a:t>TOTAL</a:t>
          </a:r>
          <a:endParaRPr lang="fr-FR" sz="1800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0.27147</cdr:x>
      <cdr:y>0.77624</cdr:y>
    </cdr:from>
    <cdr:to>
      <cdr:x>0.41194</cdr:x>
      <cdr:y>0.82702</cdr:y>
    </cdr:to>
    <cdr:sp macro="" textlink="">
      <cdr:nvSpPr>
        <cdr:cNvPr id="3" name="ZoneTexte 1"/>
        <cdr:cNvSpPr txBox="1"/>
      </cdr:nvSpPr>
      <cdr:spPr>
        <a:xfrm xmlns:a="http://schemas.openxmlformats.org/drawingml/2006/main">
          <a:off x="1658479" y="3299026"/>
          <a:ext cx="858171" cy="21581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fr-FR" sz="1400" dirty="0">
              <a:solidFill>
                <a:schemeClr val="bg1"/>
              </a:solidFill>
            </a:rPr>
            <a:t>RURAL</a:t>
          </a:r>
          <a:endParaRPr lang="fr-FR" sz="1800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0.25921</cdr:x>
      <cdr:y>0.70959</cdr:y>
    </cdr:from>
    <cdr:to>
      <cdr:x>0.41184</cdr:x>
      <cdr:y>0.76364</cdr:y>
    </cdr:to>
    <cdr:sp macro="" textlink="">
      <cdr:nvSpPr>
        <cdr:cNvPr id="4" name="ZoneTexte 1"/>
        <cdr:cNvSpPr txBox="1"/>
      </cdr:nvSpPr>
      <cdr:spPr>
        <a:xfrm xmlns:a="http://schemas.openxmlformats.org/drawingml/2006/main">
          <a:off x="1583590" y="3015761"/>
          <a:ext cx="932486" cy="22971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fr-FR" sz="1400" dirty="0">
              <a:solidFill>
                <a:schemeClr val="bg1"/>
              </a:solidFill>
            </a:rPr>
            <a:t>URBAIN</a:t>
          </a:r>
          <a:endParaRPr lang="fr-FR" sz="1800" dirty="0">
            <a:solidFill>
              <a:schemeClr val="bg1"/>
            </a:solidFill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8F161-55E3-451B-B52B-7BC931B13F36}" type="datetimeFigureOut">
              <a:rPr lang="fr-FR" smtClean="0"/>
              <a:pPr/>
              <a:t>31/10/2017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33EBD-95EB-46FE-8651-C11CA614844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571682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8F161-55E3-451B-B52B-7BC931B13F36}" type="datetimeFigureOut">
              <a:rPr lang="fr-FR" smtClean="0"/>
              <a:pPr/>
              <a:t>31/10/2017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33EBD-95EB-46FE-8651-C11CA614844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245219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8F161-55E3-451B-B52B-7BC931B13F36}" type="datetimeFigureOut">
              <a:rPr lang="fr-FR" smtClean="0"/>
              <a:pPr/>
              <a:t>31/10/2017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33EBD-95EB-46FE-8651-C11CA614844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4009022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8F161-55E3-451B-B52B-7BC931B13F36}" type="datetimeFigureOut">
              <a:rPr lang="fr-FR" smtClean="0"/>
              <a:pPr/>
              <a:t>31/10/2017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33EBD-95EB-46FE-8651-C11CA614844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5236662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8F161-55E3-451B-B52B-7BC931B13F36}" type="datetimeFigureOut">
              <a:rPr lang="fr-FR" smtClean="0"/>
              <a:pPr/>
              <a:t>31/10/2017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33EBD-95EB-46FE-8651-C11CA614844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597161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8F161-55E3-451B-B52B-7BC931B13F36}" type="datetimeFigureOut">
              <a:rPr lang="fr-FR" smtClean="0"/>
              <a:pPr/>
              <a:t>31/10/2017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33EBD-95EB-46FE-8651-C11CA614844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9556243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8F161-55E3-451B-B52B-7BC931B13F36}" type="datetimeFigureOut">
              <a:rPr lang="fr-FR" smtClean="0"/>
              <a:pPr/>
              <a:t>31/10/2017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33EBD-95EB-46FE-8651-C11CA614844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733250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8F161-55E3-451B-B52B-7BC931B13F36}" type="datetimeFigureOut">
              <a:rPr lang="fr-FR" smtClean="0"/>
              <a:pPr/>
              <a:t>31/10/2017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33EBD-95EB-46FE-8651-C11CA614844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714166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8F161-55E3-451B-B52B-7BC931B13F36}" type="datetimeFigureOut">
              <a:rPr lang="fr-FR" smtClean="0"/>
              <a:pPr/>
              <a:t>31/10/2017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33EBD-95EB-46FE-8651-C11CA614844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6391693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8F161-55E3-451B-B52B-7BC931B13F36}" type="datetimeFigureOut">
              <a:rPr lang="fr-FR" smtClean="0"/>
              <a:pPr/>
              <a:t>31/10/2017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33EBD-95EB-46FE-8651-C11CA614844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6649904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8F161-55E3-451B-B52B-7BC931B13F36}" type="datetimeFigureOut">
              <a:rPr lang="fr-FR" smtClean="0"/>
              <a:pPr/>
              <a:t>31/10/2017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33EBD-95EB-46FE-8651-C11CA614844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1320995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8F161-55E3-451B-B52B-7BC931B13F36}" type="datetimeFigureOut">
              <a:rPr lang="fr-FR" smtClean="0"/>
              <a:pPr/>
              <a:t>31/10/2017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33EBD-95EB-46FE-8651-C11CA614844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012882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package" Target="../embeddings/Feuille_Microsoft_Office_Excel3.xlsx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4" Type="http://schemas.openxmlformats.org/officeDocument/2006/relationships/package" Target="../embeddings/Feuille_Microsoft_Office_Excel5.xlsx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2.xml"/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4.xml"/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6.xml"/><Relationship Id="rId2" Type="http://schemas.openxmlformats.org/officeDocument/2006/relationships/chart" Target="../charts/chart25.xml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8.xml"/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9.xm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chart" Target="../charts/chart30.xml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2.xml"/><Relationship Id="rId2" Type="http://schemas.openxmlformats.org/officeDocument/2006/relationships/chart" Target="../charts/chart31.xml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Microsoft_Office_Excel15.xlsx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3.xml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4.xml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5.xml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6.xml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7.xml"/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8.xml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9.xml"/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0.xml"/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1.xml"/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3.xml"/><Relationship Id="rId2" Type="http://schemas.openxmlformats.org/officeDocument/2006/relationships/chart" Target="../charts/chart42.xml"/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5.xml"/><Relationship Id="rId2" Type="http://schemas.openxmlformats.org/officeDocument/2006/relationships/chart" Target="../charts/chart44.xml"/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chart" Target="../charts/chart46.xml"/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7.xml"/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9.xml"/><Relationship Id="rId2" Type="http://schemas.openxmlformats.org/officeDocument/2006/relationships/chart" Target="../charts/chart48.xml"/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0.xml"/><Relationship Id="rId1" Type="http://schemas.openxmlformats.org/officeDocument/2006/relationships/slideLayout" Target="../slideLayouts/slideLayout6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1.xml"/><Relationship Id="rId1" Type="http://schemas.openxmlformats.org/officeDocument/2006/relationships/slideLayout" Target="../slideLayouts/slideLayout6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3.xml"/><Relationship Id="rId2" Type="http://schemas.openxmlformats.org/officeDocument/2006/relationships/chart" Target="../charts/chart52.xml"/><Relationship Id="rId1" Type="http://schemas.openxmlformats.org/officeDocument/2006/relationships/slideLayout" Target="../slideLayouts/slideLayout6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6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4.xml"/><Relationship Id="rId1" Type="http://schemas.openxmlformats.org/officeDocument/2006/relationships/slideLayout" Target="../slideLayouts/slideLayout6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chart" Target="../charts/chart55.xml"/><Relationship Id="rId1" Type="http://schemas.openxmlformats.org/officeDocument/2006/relationships/slideLayout" Target="../slideLayouts/slideLayout6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7.xml"/><Relationship Id="rId2" Type="http://schemas.openxmlformats.org/officeDocument/2006/relationships/chart" Target="../charts/chart56.xml"/><Relationship Id="rId1" Type="http://schemas.openxmlformats.org/officeDocument/2006/relationships/slideLayout" Target="../slideLayouts/slideLayout6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8.xml"/><Relationship Id="rId1" Type="http://schemas.openxmlformats.org/officeDocument/2006/relationships/slideLayout" Target="../slideLayouts/slideLayout6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chart" Target="../charts/chart59.xml"/><Relationship Id="rId1" Type="http://schemas.openxmlformats.org/officeDocument/2006/relationships/slideLayout" Target="../slideLayouts/slideLayout6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1.xml"/><Relationship Id="rId2" Type="http://schemas.openxmlformats.org/officeDocument/2006/relationships/chart" Target="../charts/chart60.xml"/><Relationship Id="rId1" Type="http://schemas.openxmlformats.org/officeDocument/2006/relationships/slideLayout" Target="../slideLayouts/slideLayout6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3.xml"/><Relationship Id="rId2" Type="http://schemas.openxmlformats.org/officeDocument/2006/relationships/chart" Target="../charts/chart62.xml"/><Relationship Id="rId1" Type="http://schemas.openxmlformats.org/officeDocument/2006/relationships/slideLayout" Target="../slideLayouts/slideLayout6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4.xml"/><Relationship Id="rId1" Type="http://schemas.openxmlformats.org/officeDocument/2006/relationships/slideLayout" Target="../slideLayouts/slideLayout6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5.xml"/><Relationship Id="rId1" Type="http://schemas.openxmlformats.org/officeDocument/2006/relationships/slideLayout" Target="../slideLayouts/slideLayout6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6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6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7.xml"/><Relationship Id="rId2" Type="http://schemas.openxmlformats.org/officeDocument/2006/relationships/chart" Target="../charts/chart66.xml"/><Relationship Id="rId1" Type="http://schemas.openxmlformats.org/officeDocument/2006/relationships/slideLayout" Target="../slideLayouts/slideLayout6.xml"/></Relationships>
</file>

<file path=ppt/slides/_rels/slide90.xml.rels><?xml version="1.0" encoding="UTF-8" standalone="yes"?>
<Relationships xmlns="http://schemas.openxmlformats.org/package/2006/relationships"><Relationship Id="rId8" Type="http://schemas.openxmlformats.org/officeDocument/2006/relationships/chart" Target="../charts/chart74.xml"/><Relationship Id="rId3" Type="http://schemas.openxmlformats.org/officeDocument/2006/relationships/chart" Target="../charts/chart69.xml"/><Relationship Id="rId7" Type="http://schemas.openxmlformats.org/officeDocument/2006/relationships/chart" Target="../charts/chart73.xml"/><Relationship Id="rId2" Type="http://schemas.openxmlformats.org/officeDocument/2006/relationships/chart" Target="../charts/chart68.xml"/><Relationship Id="rId1" Type="http://schemas.openxmlformats.org/officeDocument/2006/relationships/slideLayout" Target="../slideLayouts/slideLayout6.xml"/><Relationship Id="rId6" Type="http://schemas.openxmlformats.org/officeDocument/2006/relationships/chart" Target="../charts/chart72.xml"/><Relationship Id="rId5" Type="http://schemas.openxmlformats.org/officeDocument/2006/relationships/chart" Target="../charts/chart71.xml"/><Relationship Id="rId4" Type="http://schemas.openxmlformats.org/officeDocument/2006/relationships/chart" Target="../charts/chart70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5.xml"/><Relationship Id="rId1" Type="http://schemas.openxmlformats.org/officeDocument/2006/relationships/slideLayout" Target="../slideLayouts/slideLayout6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7.xml"/><Relationship Id="rId2" Type="http://schemas.openxmlformats.org/officeDocument/2006/relationships/chart" Target="../charts/chart76.xml"/><Relationship Id="rId1" Type="http://schemas.openxmlformats.org/officeDocument/2006/relationships/slideLayout" Target="../slideLayouts/slideLayout6.xml"/><Relationship Id="rId5" Type="http://schemas.openxmlformats.org/officeDocument/2006/relationships/chart" Target="../charts/chart79.xml"/><Relationship Id="rId4" Type="http://schemas.openxmlformats.org/officeDocument/2006/relationships/chart" Target="../charts/chart78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1.xml"/><Relationship Id="rId2" Type="http://schemas.openxmlformats.org/officeDocument/2006/relationships/chart" Target="../charts/chart80.xml"/><Relationship Id="rId1" Type="http://schemas.openxmlformats.org/officeDocument/2006/relationships/slideLayout" Target="../slideLayouts/slideLayout6.xml"/><Relationship Id="rId5" Type="http://schemas.openxmlformats.org/officeDocument/2006/relationships/chart" Target="../charts/chart83.xml"/><Relationship Id="rId4" Type="http://schemas.openxmlformats.org/officeDocument/2006/relationships/chart" Target="../charts/chart8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5.xml"/><Relationship Id="rId2" Type="http://schemas.openxmlformats.org/officeDocument/2006/relationships/chart" Target="../charts/chart84.xml"/><Relationship Id="rId1" Type="http://schemas.openxmlformats.org/officeDocument/2006/relationships/slideLayout" Target="../slideLayouts/slideLayout6.xml"/><Relationship Id="rId5" Type="http://schemas.openxmlformats.org/officeDocument/2006/relationships/chart" Target="../charts/chart87.xml"/><Relationship Id="rId4" Type="http://schemas.openxmlformats.org/officeDocument/2006/relationships/chart" Target="../charts/chart86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9.xml"/><Relationship Id="rId2" Type="http://schemas.openxmlformats.org/officeDocument/2006/relationships/chart" Target="../charts/chart88.xml"/><Relationship Id="rId1" Type="http://schemas.openxmlformats.org/officeDocument/2006/relationships/slideLayout" Target="../slideLayouts/slideLayout6.xml"/><Relationship Id="rId5" Type="http://schemas.openxmlformats.org/officeDocument/2006/relationships/chart" Target="../charts/chart91.xml"/><Relationship Id="rId4" Type="http://schemas.openxmlformats.org/officeDocument/2006/relationships/chart" Target="../charts/chart90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3.xml"/><Relationship Id="rId2" Type="http://schemas.openxmlformats.org/officeDocument/2006/relationships/chart" Target="../charts/chart92.xml"/><Relationship Id="rId1" Type="http://schemas.openxmlformats.org/officeDocument/2006/relationships/slideLayout" Target="../slideLayouts/slideLayout6.xml"/><Relationship Id="rId5" Type="http://schemas.openxmlformats.org/officeDocument/2006/relationships/chart" Target="../charts/chart95.xml"/><Relationship Id="rId4" Type="http://schemas.openxmlformats.org/officeDocument/2006/relationships/chart" Target="../charts/chart94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7.xml"/><Relationship Id="rId2" Type="http://schemas.openxmlformats.org/officeDocument/2006/relationships/chart" Target="../charts/chart96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98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0.xml"/><Relationship Id="rId2" Type="http://schemas.openxmlformats.org/officeDocument/2006/relationships/chart" Target="../charts/chart99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101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3.xml"/><Relationship Id="rId2" Type="http://schemas.openxmlformats.org/officeDocument/2006/relationships/chart" Target="../charts/chart102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104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6.xml"/><Relationship Id="rId2" Type="http://schemas.openxmlformats.org/officeDocument/2006/relationships/chart" Target="../charts/chart105.xml"/><Relationship Id="rId1" Type="http://schemas.openxmlformats.org/officeDocument/2006/relationships/slideLayout" Target="../slideLayouts/slideLayout6.xml"/><Relationship Id="rId5" Type="http://schemas.openxmlformats.org/officeDocument/2006/relationships/chart" Target="../charts/chart108.xml"/><Relationship Id="rId4" Type="http://schemas.openxmlformats.org/officeDocument/2006/relationships/chart" Target="../charts/chart107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0.xml"/><Relationship Id="rId2" Type="http://schemas.openxmlformats.org/officeDocument/2006/relationships/chart" Target="../charts/chart109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111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3.xml"/><Relationship Id="rId2" Type="http://schemas.openxmlformats.org/officeDocument/2006/relationships/chart" Target="../charts/chart112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114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chart" Target="../charts/chart115.xml"/><Relationship Id="rId1" Type="http://schemas.openxmlformats.org/officeDocument/2006/relationships/slideLayout" Target="../slideLayouts/slideLayout6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6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6.xml"/><Relationship Id="rId1" Type="http://schemas.openxmlformats.org/officeDocument/2006/relationships/slideLayout" Target="../slideLayouts/slideLayout6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6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8.xml"/><Relationship Id="rId2" Type="http://schemas.openxmlformats.org/officeDocument/2006/relationships/chart" Target="../charts/chart117.xml"/><Relationship Id="rId1" Type="http://schemas.openxmlformats.org/officeDocument/2006/relationships/slideLayout" Target="../slideLayouts/slideLayout6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9.xml"/><Relationship Id="rId1" Type="http://schemas.openxmlformats.org/officeDocument/2006/relationships/slideLayout" Target="../slideLayouts/slideLayout6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1.xml"/><Relationship Id="rId2" Type="http://schemas.openxmlformats.org/officeDocument/2006/relationships/chart" Target="../charts/chart120.xml"/><Relationship Id="rId1" Type="http://schemas.openxmlformats.org/officeDocument/2006/relationships/slideLayout" Target="../slideLayouts/slideLayout6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6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6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2.xml"/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6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chart" Target="../charts/chart123.xml"/><Relationship Id="rId1" Type="http://schemas.openxmlformats.org/officeDocument/2006/relationships/slideLayout" Target="../slideLayouts/slideLayout6.xml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6.xml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emf"/><Relationship Id="rId2" Type="http://schemas.openxmlformats.org/officeDocument/2006/relationships/chart" Target="../charts/chart12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3.emf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emf"/><Relationship Id="rId2" Type="http://schemas.openxmlformats.org/officeDocument/2006/relationships/chart" Target="../charts/chart125.xml"/><Relationship Id="rId1" Type="http://schemas.openxmlformats.org/officeDocument/2006/relationships/slideLayout" Target="../slideLayouts/slideLayout6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emf"/><Relationship Id="rId1" Type="http://schemas.openxmlformats.org/officeDocument/2006/relationships/slideLayout" Target="../slideLayouts/slideLayout6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emf"/><Relationship Id="rId1" Type="http://schemas.openxmlformats.org/officeDocument/2006/relationships/slideLayout" Target="../slideLayouts/slideLayout6.xml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emf"/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6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6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emf"/><Relationship Id="rId2" Type="http://schemas.openxmlformats.org/officeDocument/2006/relationships/chart" Target="../charts/chart126.xml"/><Relationship Id="rId1" Type="http://schemas.openxmlformats.org/officeDocument/2006/relationships/slideLayout" Target="../slideLayouts/slideLayout6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287887"/>
            <a:ext cx="9144000" cy="1571223"/>
          </a:xfrm>
          <a:ln>
            <a:solidFill>
              <a:schemeClr val="accent5"/>
            </a:solidFill>
          </a:ln>
        </p:spPr>
        <p:txBody>
          <a:bodyPr>
            <a:normAutofit/>
          </a:bodyPr>
          <a:lstStyle/>
          <a:p>
            <a:r>
              <a:rPr lang="fr-FR" sz="4400" dirty="0" smtClean="0">
                <a:solidFill>
                  <a:schemeClr val="accent5"/>
                </a:solidFill>
              </a:rPr>
              <a:t>Analyse Globale de la vulnérabilité et de la sécurité alimentaire au Bénin</a:t>
            </a:r>
            <a:endParaRPr lang="fr-FR" sz="4400" dirty="0">
              <a:solidFill>
                <a:schemeClr val="accent5"/>
              </a:solidFill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fr-FR" sz="2800" dirty="0" smtClean="0"/>
              <a:t>RESULTATS PRELIMINAIRES</a:t>
            </a:r>
          </a:p>
          <a:p>
            <a:r>
              <a:rPr lang="fr-FR" sz="2800" dirty="0" smtClean="0"/>
              <a:t>en date du 30/10/2017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7122017" y="5631396"/>
            <a:ext cx="32583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/>
              <a:t>Consultante</a:t>
            </a:r>
            <a:r>
              <a:rPr lang="fr-FR" dirty="0" smtClean="0"/>
              <a:t> </a:t>
            </a:r>
            <a:r>
              <a:rPr lang="fr-FR" i="1" dirty="0" smtClean="0"/>
              <a:t>A-M PARIDAENS</a:t>
            </a:r>
            <a:endParaRPr lang="fr-FR" i="1" dirty="0"/>
          </a:p>
        </p:txBody>
      </p:sp>
    </p:spTree>
    <p:extLst>
      <p:ext uri="{BB962C8B-B14F-4D97-AF65-F5344CB8AC3E}">
        <p14:creationId xmlns:p14="http://schemas.microsoft.com/office/powerpoint/2010/main" xmlns="" val="30520966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/>
              <a:t>Les indicateurs </a:t>
            </a:r>
            <a:endParaRPr lang="fr-FR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519707"/>
            <a:ext cx="10515600" cy="5123139"/>
          </a:xfrm>
        </p:spPr>
        <p:txBody>
          <a:bodyPr>
            <a:normAutofit fontScale="77500" lnSpcReduction="20000"/>
          </a:bodyPr>
          <a:lstStyle/>
          <a:p>
            <a:r>
              <a:rPr lang="fr-FR" dirty="0" smtClean="0">
                <a:solidFill>
                  <a:schemeClr val="accent5"/>
                </a:solidFill>
              </a:rPr>
              <a:t>Activité </a:t>
            </a:r>
            <a:r>
              <a:rPr lang="fr-FR" dirty="0">
                <a:solidFill>
                  <a:schemeClr val="accent5"/>
                </a:solidFill>
              </a:rPr>
              <a:t>génératrices et sources de </a:t>
            </a:r>
            <a:r>
              <a:rPr lang="fr-FR" dirty="0" smtClean="0">
                <a:solidFill>
                  <a:schemeClr val="accent5"/>
                </a:solidFill>
              </a:rPr>
              <a:t>revenu</a:t>
            </a:r>
          </a:p>
          <a:p>
            <a:r>
              <a:rPr lang="fr-FR" dirty="0" smtClean="0">
                <a:solidFill>
                  <a:schemeClr val="accent5"/>
                </a:solidFill>
              </a:rPr>
              <a:t>Indice de sécurité alimentaire</a:t>
            </a:r>
          </a:p>
          <a:p>
            <a:r>
              <a:rPr lang="fr-FR" dirty="0" smtClean="0">
                <a:solidFill>
                  <a:schemeClr val="accent5"/>
                </a:solidFill>
              </a:rPr>
              <a:t>Consommation alimentaire</a:t>
            </a:r>
          </a:p>
          <a:p>
            <a:r>
              <a:rPr lang="fr-FR" dirty="0" smtClean="0">
                <a:solidFill>
                  <a:schemeClr val="accent5"/>
                </a:solidFill>
              </a:rPr>
              <a:t>Dépenses</a:t>
            </a:r>
          </a:p>
          <a:p>
            <a:r>
              <a:rPr lang="fr-FR" dirty="0" smtClean="0">
                <a:solidFill>
                  <a:schemeClr val="accent5"/>
                </a:solidFill>
              </a:rPr>
              <a:t>Chocs</a:t>
            </a:r>
          </a:p>
          <a:p>
            <a:r>
              <a:rPr lang="fr-FR" dirty="0" smtClean="0">
                <a:solidFill>
                  <a:schemeClr val="accent5"/>
                </a:solidFill>
              </a:rPr>
              <a:t>Stratégie de survie</a:t>
            </a:r>
          </a:p>
          <a:p>
            <a:r>
              <a:rPr lang="fr-FR" dirty="0" smtClean="0">
                <a:solidFill>
                  <a:schemeClr val="accent5"/>
                </a:solidFill>
              </a:rPr>
              <a:t>Agriculture </a:t>
            </a:r>
            <a:r>
              <a:rPr lang="fr-FR" dirty="0">
                <a:solidFill>
                  <a:schemeClr val="accent5"/>
                </a:solidFill>
              </a:rPr>
              <a:t>et élevage </a:t>
            </a:r>
          </a:p>
          <a:p>
            <a:r>
              <a:rPr lang="fr-FR" dirty="0">
                <a:solidFill>
                  <a:schemeClr val="accent5"/>
                </a:solidFill>
              </a:rPr>
              <a:t>Accès économique/ Marchés </a:t>
            </a:r>
            <a:r>
              <a:rPr lang="fr-FR" dirty="0" smtClean="0"/>
              <a:t>(analyse des prix à compléter)</a:t>
            </a:r>
          </a:p>
          <a:p>
            <a:r>
              <a:rPr lang="fr-FR" dirty="0">
                <a:solidFill>
                  <a:schemeClr val="accent5"/>
                </a:solidFill>
              </a:rPr>
              <a:t>Habitats, biens et équipement</a:t>
            </a:r>
          </a:p>
          <a:p>
            <a:r>
              <a:rPr lang="fr-FR" dirty="0">
                <a:solidFill>
                  <a:schemeClr val="accent5"/>
                </a:solidFill>
              </a:rPr>
              <a:t>Migrations </a:t>
            </a:r>
          </a:p>
          <a:p>
            <a:r>
              <a:rPr lang="fr-FR" dirty="0">
                <a:solidFill>
                  <a:schemeClr val="accent5"/>
                </a:solidFill>
              </a:rPr>
              <a:t>Scolarité </a:t>
            </a:r>
            <a:endParaRPr lang="fr-FR" dirty="0" smtClean="0">
              <a:solidFill>
                <a:schemeClr val="accent5"/>
              </a:solidFill>
            </a:endParaRPr>
          </a:p>
          <a:p>
            <a:r>
              <a:rPr lang="fr-FR" dirty="0" smtClean="0">
                <a:solidFill>
                  <a:schemeClr val="accent5"/>
                </a:solidFill>
              </a:rPr>
              <a:t>Profil des ménages</a:t>
            </a:r>
          </a:p>
          <a:p>
            <a:r>
              <a:rPr lang="fr-FR" dirty="0" smtClean="0">
                <a:solidFill>
                  <a:schemeClr val="accent5"/>
                </a:solidFill>
              </a:rPr>
              <a:t>Besoins prioritaires et assistance</a:t>
            </a:r>
          </a:p>
          <a:p>
            <a:r>
              <a:rPr lang="fr-FR" dirty="0" err="1" smtClean="0">
                <a:solidFill>
                  <a:schemeClr val="accent5"/>
                </a:solidFill>
              </a:rPr>
              <a:t>mVAM</a:t>
            </a:r>
            <a:endParaRPr lang="fr-FR" dirty="0" smtClean="0">
              <a:solidFill>
                <a:schemeClr val="accent5"/>
              </a:solidFill>
            </a:endParaRPr>
          </a:p>
          <a:p>
            <a:endParaRPr lang="fr-FR" dirty="0" smtClean="0">
              <a:solidFill>
                <a:schemeClr val="accent5"/>
              </a:solidFill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28669708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1481450" y="1150857"/>
            <a:ext cx="9353277" cy="4306360"/>
            <a:chOff x="574184" y="656823"/>
            <a:chExt cx="10728101" cy="5048518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 rotWithShape="1">
            <a:blip r:embed="rId2"/>
            <a:srcRect l="9483" t="16858" r="8064" b="12720"/>
            <a:stretch/>
          </p:blipFill>
          <p:spPr>
            <a:xfrm>
              <a:off x="574184" y="656823"/>
              <a:ext cx="10728101" cy="5048518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7315195" y="4005330"/>
              <a:ext cx="798490" cy="824248"/>
            </a:xfrm>
            <a:prstGeom prst="rect">
              <a:avLst/>
            </a:prstGeom>
            <a:noFill/>
            <a:ln w="38100">
              <a:solidFill>
                <a:srgbClr val="FF33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" name="Rectangle 5"/>
            <p:cNvSpPr/>
            <p:nvPr/>
          </p:nvSpPr>
          <p:spPr>
            <a:xfrm>
              <a:off x="4067572" y="4003182"/>
              <a:ext cx="798490" cy="824248"/>
            </a:xfrm>
            <a:prstGeom prst="rect">
              <a:avLst/>
            </a:prstGeom>
            <a:noFill/>
            <a:ln w="38100">
              <a:solidFill>
                <a:srgbClr val="FF33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0004734" y="4003182"/>
              <a:ext cx="798490" cy="824248"/>
            </a:xfrm>
            <a:prstGeom prst="rect">
              <a:avLst/>
            </a:prstGeom>
            <a:noFill/>
            <a:ln w="38100">
              <a:solidFill>
                <a:srgbClr val="FF33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328078" y="2691684"/>
              <a:ext cx="798490" cy="742679"/>
            </a:xfrm>
            <a:prstGeom prst="rect">
              <a:avLst/>
            </a:prstGeom>
            <a:noFill/>
            <a:ln w="38100">
              <a:solidFill>
                <a:srgbClr val="FF33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0004734" y="2691683"/>
              <a:ext cx="798490" cy="742681"/>
            </a:xfrm>
            <a:prstGeom prst="rect">
              <a:avLst/>
            </a:prstGeom>
            <a:noFill/>
            <a:ln w="38100">
              <a:solidFill>
                <a:srgbClr val="FF33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4028935" y="2691682"/>
              <a:ext cx="798490" cy="742681"/>
            </a:xfrm>
            <a:prstGeom prst="rect">
              <a:avLst/>
            </a:prstGeom>
            <a:noFill/>
            <a:ln w="38100">
              <a:solidFill>
                <a:srgbClr val="FF33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7" name="ZoneTexte 6"/>
          <p:cNvSpPr txBox="1"/>
          <p:nvPr/>
        </p:nvSpPr>
        <p:spPr>
          <a:xfrm>
            <a:off x="4356324" y="5477701"/>
            <a:ext cx="1037823" cy="707886"/>
          </a:xfrm>
          <a:prstGeom prst="rect">
            <a:avLst/>
          </a:prstGeom>
          <a:noFill/>
          <a:ln>
            <a:solidFill>
              <a:srgbClr val="FF339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solidFill>
                  <a:srgbClr val="FF3399"/>
                </a:solidFill>
              </a:rPr>
              <a:t>AGVSA 2013</a:t>
            </a:r>
            <a:endParaRPr lang="fr-FR" sz="2000" dirty="0">
              <a:solidFill>
                <a:srgbClr val="FF3399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7187758" y="5477701"/>
            <a:ext cx="1037823" cy="707886"/>
          </a:xfrm>
          <a:prstGeom prst="rect">
            <a:avLst/>
          </a:prstGeom>
          <a:solidFill>
            <a:srgbClr val="FF3399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solidFill>
                  <a:schemeClr val="bg1"/>
                </a:solidFill>
              </a:rPr>
              <a:t>AGVSA 2017</a:t>
            </a:r>
            <a:endParaRPr lang="fr-FR" sz="2000" dirty="0">
              <a:solidFill>
                <a:schemeClr val="bg1"/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9532628" y="5451814"/>
            <a:ext cx="1037823" cy="707886"/>
          </a:xfrm>
          <a:prstGeom prst="rect">
            <a:avLst/>
          </a:prstGeom>
          <a:noFill/>
          <a:ln>
            <a:solidFill>
              <a:srgbClr val="FF339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solidFill>
                  <a:srgbClr val="FF3399"/>
                </a:solidFill>
              </a:rPr>
              <a:t>AGVSA 2008</a:t>
            </a:r>
            <a:endParaRPr lang="fr-FR" sz="2000" dirty="0">
              <a:solidFill>
                <a:srgbClr val="FF3399"/>
              </a:solidFill>
            </a:endParaRPr>
          </a:p>
        </p:txBody>
      </p:sp>
      <p:sp>
        <p:nvSpPr>
          <p:cNvPr id="14" name="Titre 1"/>
          <p:cNvSpPr txBox="1">
            <a:spLocks/>
          </p:cNvSpPr>
          <p:nvPr/>
        </p:nvSpPr>
        <p:spPr>
          <a:xfrm>
            <a:off x="1306347" y="382640"/>
            <a:ext cx="10515600" cy="76821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2400" u="sng" dirty="0" smtClean="0"/>
              <a:t>Préambule: Période de collecte des données des AGVSA 2008, 2013, 2017</a:t>
            </a:r>
            <a:endParaRPr lang="fr-FR" sz="2400" u="sng" dirty="0"/>
          </a:p>
        </p:txBody>
      </p:sp>
      <p:cxnSp>
        <p:nvCxnSpPr>
          <p:cNvPr id="15" name="Connecteur droit avec flèche 14"/>
          <p:cNvCxnSpPr/>
          <p:nvPr/>
        </p:nvCxnSpPr>
        <p:spPr>
          <a:xfrm>
            <a:off x="7717902" y="4729763"/>
            <a:ext cx="0" cy="722051"/>
          </a:xfrm>
          <a:prstGeom prst="straightConnector1">
            <a:avLst/>
          </a:prstGeom>
          <a:ln w="57150">
            <a:solidFill>
              <a:srgbClr val="FF339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7826931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1"/>
          <p:cNvSpPr>
            <a:spLocks noGrp="1"/>
          </p:cNvSpPr>
          <p:nvPr>
            <p:ph type="title"/>
          </p:nvPr>
        </p:nvSpPr>
        <p:spPr>
          <a:xfrm>
            <a:off x="1496326" y="2329252"/>
            <a:ext cx="9324303" cy="1325563"/>
          </a:xfrm>
          <a:solidFill>
            <a:schemeClr val="bg1"/>
          </a:solidFill>
          <a:ln>
            <a:solidFill>
              <a:srgbClr val="0070C0"/>
            </a:solidFill>
          </a:ln>
        </p:spPr>
        <p:txBody>
          <a:bodyPr>
            <a:noAutofit/>
          </a:bodyPr>
          <a:lstStyle/>
          <a:p>
            <a:pPr algn="ctr"/>
            <a:r>
              <a:rPr lang="fr-FR" sz="4800" b="1" dirty="0" smtClean="0">
                <a:solidFill>
                  <a:schemeClr val="accent5">
                    <a:lumMod val="75000"/>
                  </a:schemeClr>
                </a:solidFill>
              </a:rPr>
              <a:t>Indice de sécurité alimentaire</a:t>
            </a:r>
            <a:endParaRPr lang="fr-FR" sz="4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186545" y="4031673"/>
            <a:ext cx="62899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Combien, Où et Qui?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Pourquoi?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36503750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9997" y="1528501"/>
            <a:ext cx="7558156" cy="2294909"/>
          </a:xfrm>
          <a:prstGeom prst="rect">
            <a:avLst/>
          </a:prstGeom>
        </p:spPr>
      </p:pic>
      <p:sp>
        <p:nvSpPr>
          <p:cNvPr id="4" name="Titre 1"/>
          <p:cNvSpPr txBox="1">
            <a:spLocks/>
          </p:cNvSpPr>
          <p:nvPr/>
        </p:nvSpPr>
        <p:spPr>
          <a:xfrm>
            <a:off x="888642" y="212427"/>
            <a:ext cx="10515600" cy="7682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u="sng" dirty="0" smtClean="0"/>
              <a:t>Indice de sécurité alimentaire: Vue globale</a:t>
            </a:r>
            <a:endParaRPr lang="fr-FR" u="sng" dirty="0"/>
          </a:p>
        </p:txBody>
      </p:sp>
      <p:sp>
        <p:nvSpPr>
          <p:cNvPr id="9" name="ZoneTexte 8"/>
          <p:cNvSpPr txBox="1"/>
          <p:nvPr/>
        </p:nvSpPr>
        <p:spPr>
          <a:xfrm>
            <a:off x="2364187" y="5503781"/>
            <a:ext cx="72697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olidFill>
                  <a:srgbClr val="FF0000"/>
                </a:solidFill>
              </a:rPr>
              <a:t>Est-ce uniquement un effet de la </a:t>
            </a:r>
            <a:r>
              <a:rPr lang="fr-FR" sz="2000" u="sng" dirty="0" smtClean="0">
                <a:solidFill>
                  <a:srgbClr val="FF0000"/>
                </a:solidFill>
              </a:rPr>
              <a:t>SAISON CULTURALE?</a:t>
            </a:r>
            <a:endParaRPr lang="fr-FR" sz="2000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999076" y="4477061"/>
            <a:ext cx="42203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i="1" dirty="0" smtClean="0"/>
              <a:t>Période de </a:t>
            </a:r>
            <a:r>
              <a:rPr lang="fr-FR" b="1" i="1" u="sng" dirty="0">
                <a:solidFill>
                  <a:schemeClr val="accent5"/>
                </a:solidFill>
              </a:rPr>
              <a:t>soudure </a:t>
            </a:r>
            <a:r>
              <a:rPr lang="fr-FR" b="1" i="1" u="sng" dirty="0" smtClean="0">
                <a:solidFill>
                  <a:schemeClr val="accent5"/>
                </a:solidFill>
              </a:rPr>
              <a:t>avancée </a:t>
            </a:r>
            <a:r>
              <a:rPr lang="fr-FR" i="1" dirty="0" smtClean="0"/>
              <a:t>dans le Nord et </a:t>
            </a:r>
            <a:r>
              <a:rPr lang="fr-FR" b="1" i="1" u="sng" dirty="0" smtClean="0">
                <a:solidFill>
                  <a:schemeClr val="accent5"/>
                </a:solidFill>
              </a:rPr>
              <a:t>début des récoltes</a:t>
            </a:r>
            <a:r>
              <a:rPr lang="fr-FR" i="1" dirty="0" smtClean="0"/>
              <a:t> dans le sud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481138" y="4477062"/>
            <a:ext cx="27406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i="1" dirty="0"/>
              <a:t>P</a:t>
            </a:r>
            <a:r>
              <a:rPr lang="fr-FR" i="1" dirty="0" smtClean="0"/>
              <a:t>ériode de </a:t>
            </a:r>
            <a:r>
              <a:rPr lang="fr-FR" b="1" i="1" u="sng" dirty="0" smtClean="0">
                <a:solidFill>
                  <a:schemeClr val="accent5"/>
                </a:solidFill>
              </a:rPr>
              <a:t>fin des récoltes</a:t>
            </a:r>
            <a:r>
              <a:rPr lang="fr-FR" b="1" i="1" u="sng" dirty="0" smtClean="0"/>
              <a:t> </a:t>
            </a:r>
            <a:r>
              <a:rPr lang="fr-FR" i="1" dirty="0" smtClean="0"/>
              <a:t>dans Nord et Sud </a:t>
            </a:r>
            <a:endParaRPr lang="fr-FR" sz="2000" b="1" dirty="0"/>
          </a:p>
        </p:txBody>
      </p:sp>
      <p:sp>
        <p:nvSpPr>
          <p:cNvPr id="81" name="ZoneTexte 80"/>
          <p:cNvSpPr txBox="1"/>
          <p:nvPr/>
        </p:nvSpPr>
        <p:spPr>
          <a:xfrm>
            <a:off x="249311" y="6451749"/>
            <a:ext cx="98780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i="1" dirty="0" smtClean="0"/>
              <a:t>Rem: en 2008, l’indice de sécurité alimentaire n’était pas calculé car la méthode CARI n’existait pas.</a:t>
            </a:r>
            <a:endParaRPr lang="fr-FR" sz="1400" i="1" dirty="0"/>
          </a:p>
        </p:txBody>
      </p:sp>
      <p:cxnSp>
        <p:nvCxnSpPr>
          <p:cNvPr id="19" name="Connecteur droit avec flèche 18"/>
          <p:cNvCxnSpPr/>
          <p:nvPr/>
        </p:nvCxnSpPr>
        <p:spPr>
          <a:xfrm>
            <a:off x="6888007" y="3962227"/>
            <a:ext cx="383310" cy="51483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eur droit avec flèche 21"/>
          <p:cNvCxnSpPr/>
          <p:nvPr/>
        </p:nvCxnSpPr>
        <p:spPr>
          <a:xfrm flipH="1">
            <a:off x="4850183" y="4013604"/>
            <a:ext cx="494548" cy="41778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8938505" y="2184305"/>
            <a:ext cx="695459" cy="22207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8157356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5025" y="1481070"/>
            <a:ext cx="9319340" cy="4224225"/>
          </a:xfrm>
          <a:prstGeom prst="rect">
            <a:avLst/>
          </a:prstGeom>
        </p:spPr>
      </p:pic>
      <p:sp>
        <p:nvSpPr>
          <p:cNvPr id="3" name="Titre 1"/>
          <p:cNvSpPr txBox="1">
            <a:spLocks/>
          </p:cNvSpPr>
          <p:nvPr/>
        </p:nvSpPr>
        <p:spPr>
          <a:xfrm>
            <a:off x="888642" y="212427"/>
            <a:ext cx="10515600" cy="7682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u="sng" dirty="0" smtClean="0"/>
              <a:t>Indice de sécurité alimentaire: Matrice CARI</a:t>
            </a:r>
            <a:endParaRPr lang="fr-FR" u="sng" dirty="0"/>
          </a:p>
        </p:txBody>
      </p:sp>
    </p:spTree>
    <p:extLst>
      <p:ext uri="{BB962C8B-B14F-4D97-AF65-F5344CB8AC3E}">
        <p14:creationId xmlns:p14="http://schemas.microsoft.com/office/powerpoint/2010/main" xmlns="" val="27820536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60609" y="192707"/>
            <a:ext cx="10158690" cy="665185"/>
          </a:xfrm>
        </p:spPr>
        <p:txBody>
          <a:bodyPr>
            <a:normAutofit fontScale="90000"/>
          </a:bodyPr>
          <a:lstStyle/>
          <a:p>
            <a:pPr algn="ctr"/>
            <a:r>
              <a:rPr lang="fr-FR" sz="3600" u="sng" dirty="0" smtClean="0"/>
              <a:t>Indicateurs composites de l’indice de sécurité alimentaire – (</a:t>
            </a:r>
            <a:r>
              <a:rPr lang="fr-FR" sz="2700" u="sng" dirty="0" smtClean="0"/>
              <a:t>Matrice CARI)</a:t>
            </a:r>
            <a:endParaRPr lang="fr-FR" sz="2700" u="sng" dirty="0"/>
          </a:p>
        </p:txBody>
      </p:sp>
      <p:sp>
        <p:nvSpPr>
          <p:cNvPr id="6" name="ZoneTexte 5"/>
          <p:cNvSpPr txBox="1"/>
          <p:nvPr/>
        </p:nvSpPr>
        <p:spPr>
          <a:xfrm>
            <a:off x="711710" y="5324405"/>
            <a:ext cx="74052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sz="1600" b="1" dirty="0" smtClean="0"/>
              <a:t>9,6% </a:t>
            </a:r>
            <a:r>
              <a:rPr lang="fr-FR" sz="1600" dirty="0" smtClean="0"/>
              <a:t>de ménages en insécurité alimentaire au niveau national.</a:t>
            </a:r>
          </a:p>
          <a:p>
            <a:r>
              <a:rPr lang="fr-FR" sz="1600" dirty="0" smtClean="0"/>
              <a:t>Parmi ceux-ci,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sz="1600" b="1" dirty="0" smtClean="0"/>
              <a:t>14,1% </a:t>
            </a:r>
            <a:r>
              <a:rPr lang="fr-FR" sz="1600" dirty="0" smtClean="0"/>
              <a:t>ont une consommation non adéquate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sz="1600" b="1" dirty="0" smtClean="0"/>
              <a:t>15,2% </a:t>
            </a:r>
            <a:r>
              <a:rPr lang="fr-FR" sz="1600" dirty="0" smtClean="0"/>
              <a:t>dépenses plus de 65% de leur budget pour l’alimentation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sz="1600" b="1" dirty="0" smtClean="0"/>
              <a:t>27,8% </a:t>
            </a:r>
            <a:r>
              <a:rPr lang="fr-FR" sz="1600" dirty="0" smtClean="0"/>
              <a:t>utilisent des stratégie dites de crises (13,5%) ou d’urgence (14,3%)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fr-FR" sz="1600" dirty="0" smtClean="0"/>
          </a:p>
        </p:txBody>
      </p:sp>
      <p:sp>
        <p:nvSpPr>
          <p:cNvPr id="5" name="ZoneTexte 4"/>
          <p:cNvSpPr txBox="1"/>
          <p:nvPr/>
        </p:nvSpPr>
        <p:spPr>
          <a:xfrm>
            <a:off x="8747781" y="6109235"/>
            <a:ext cx="3315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CARI = </a:t>
            </a:r>
            <a:r>
              <a:rPr lang="en-US" sz="1400" i="1" dirty="0"/>
              <a:t>Consolidated Approach for Reporting Indicators of Food Security</a:t>
            </a:r>
            <a:endParaRPr lang="fr-FR" sz="1400" dirty="0"/>
          </a:p>
        </p:txBody>
      </p:sp>
      <p:sp>
        <p:nvSpPr>
          <p:cNvPr id="3" name="ZoneTexte 2"/>
          <p:cNvSpPr txBox="1"/>
          <p:nvPr/>
        </p:nvSpPr>
        <p:spPr>
          <a:xfrm>
            <a:off x="513014" y="1085142"/>
            <a:ext cx="1561185" cy="369332"/>
          </a:xfrm>
          <a:prstGeom prst="rect">
            <a:avLst/>
          </a:prstGeom>
          <a:solidFill>
            <a:srgbClr val="00FFFF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2017</a:t>
            </a:r>
            <a:endParaRPr lang="fr-FR" dirty="0"/>
          </a:p>
        </p:txBody>
      </p:sp>
      <p:graphicFrame>
        <p:nvGraphicFramePr>
          <p:cNvPr id="8" name="Tableau 7"/>
          <p:cNvGraphicFramePr>
            <a:graphicFrameLocks noGrp="1"/>
          </p:cNvGraphicFramePr>
          <p:nvPr>
            <p:extLst/>
          </p:nvPr>
        </p:nvGraphicFramePr>
        <p:xfrm>
          <a:off x="8054138" y="2226028"/>
          <a:ext cx="3973892" cy="21289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5393"/>
                <a:gridCol w="913024"/>
                <a:gridCol w="825475"/>
              </a:tblGrid>
              <a:tr h="364216"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Indicateurs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2013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2017</a:t>
                      </a:r>
                      <a:endParaRPr lang="fr-FR" sz="1600" dirty="0"/>
                    </a:p>
                  </a:txBody>
                  <a:tcPr/>
                </a:tc>
              </a:tr>
              <a:tr h="364216">
                <a:tc>
                  <a:txBody>
                    <a:bodyPr/>
                    <a:lstStyle/>
                    <a:p>
                      <a:pPr algn="l"/>
                      <a:r>
                        <a:rPr lang="fr-FR" sz="1400" dirty="0" smtClean="0"/>
                        <a:t>Consommation</a:t>
                      </a:r>
                      <a:r>
                        <a:rPr lang="fr-FR" sz="1400" baseline="0" dirty="0" smtClean="0"/>
                        <a:t> alimentaire</a:t>
                      </a:r>
                      <a:endParaRPr lang="fr-F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23%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14,1%</a:t>
                      </a:r>
                      <a:endParaRPr lang="fr-FR" sz="1600" dirty="0"/>
                    </a:p>
                  </a:txBody>
                  <a:tcPr/>
                </a:tc>
              </a:tr>
              <a:tr h="364216">
                <a:tc>
                  <a:txBody>
                    <a:bodyPr/>
                    <a:lstStyle/>
                    <a:p>
                      <a:pPr algn="l"/>
                      <a:r>
                        <a:rPr lang="fr-FR" sz="1400" dirty="0" smtClean="0"/>
                        <a:t>Part</a:t>
                      </a:r>
                      <a:r>
                        <a:rPr lang="fr-FR" sz="1400" baseline="0" dirty="0" smtClean="0"/>
                        <a:t> dépenses alimentaires &gt; 65%</a:t>
                      </a:r>
                      <a:endParaRPr lang="fr-F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13%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15,2%</a:t>
                      </a:r>
                      <a:endParaRPr lang="fr-FR" sz="1600" b="1" dirty="0"/>
                    </a:p>
                  </a:txBody>
                  <a:tcPr/>
                </a:tc>
              </a:tr>
              <a:tr h="364216">
                <a:tc>
                  <a:txBody>
                    <a:bodyPr/>
                    <a:lstStyle/>
                    <a:p>
                      <a:pPr algn="l"/>
                      <a:r>
                        <a:rPr lang="fr-FR" sz="1400" b="0" dirty="0" smtClean="0"/>
                        <a:t>Utilisation stratégies</a:t>
                      </a:r>
                      <a:r>
                        <a:rPr lang="fr-FR" sz="1400" b="0" baseline="0" dirty="0" smtClean="0"/>
                        <a:t> de CRISE ou URGENCE</a:t>
                      </a:r>
                      <a:endParaRPr lang="fr-FR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11%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27,8%</a:t>
                      </a:r>
                      <a:endParaRPr lang="fr-FR" sz="1600" b="1" dirty="0"/>
                    </a:p>
                  </a:txBody>
                  <a:tcPr/>
                </a:tc>
              </a:tr>
              <a:tr h="364216">
                <a:tc>
                  <a:txBody>
                    <a:bodyPr/>
                    <a:lstStyle/>
                    <a:p>
                      <a:pPr algn="l"/>
                      <a:r>
                        <a:rPr lang="fr-FR" sz="1400" dirty="0" smtClean="0"/>
                        <a:t>Insécurité</a:t>
                      </a:r>
                      <a:r>
                        <a:rPr lang="fr-FR" sz="1400" baseline="0" dirty="0" smtClean="0"/>
                        <a:t> alimentaire</a:t>
                      </a:r>
                      <a:endParaRPr lang="fr-F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11%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9,6%</a:t>
                      </a:r>
                      <a:endParaRPr lang="fr-FR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ZoneTexte 8"/>
          <p:cNvSpPr txBox="1"/>
          <p:nvPr/>
        </p:nvSpPr>
        <p:spPr>
          <a:xfrm>
            <a:off x="8019101" y="1782574"/>
            <a:ext cx="4043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u="sng" dirty="0" smtClean="0"/>
              <a:t>Ménages en insécurité alimentaire</a:t>
            </a:r>
            <a:endParaRPr lang="fr-FR" u="sng" dirty="0"/>
          </a:p>
        </p:txBody>
      </p:sp>
      <p:sp>
        <p:nvSpPr>
          <p:cNvPr id="4" name="ZoneTexte 3"/>
          <p:cNvSpPr txBox="1"/>
          <p:nvPr/>
        </p:nvSpPr>
        <p:spPr>
          <a:xfrm>
            <a:off x="5669281" y="1201086"/>
            <a:ext cx="2222694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/>
              <a:t>Insécurité alimentaire</a:t>
            </a:r>
            <a:endParaRPr lang="fr-FR" sz="1600" dirty="0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910" y="1661881"/>
            <a:ext cx="7407065" cy="3464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79951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69479" y="0"/>
            <a:ext cx="11164240" cy="633681"/>
          </a:xfrm>
        </p:spPr>
        <p:txBody>
          <a:bodyPr>
            <a:noAutofit/>
          </a:bodyPr>
          <a:lstStyle/>
          <a:p>
            <a:r>
              <a:rPr lang="fr-FR" sz="3200" b="1" u="sng" dirty="0" smtClean="0"/>
              <a:t>Insécurité alimentaire GLOBALE et SEVERE par département</a:t>
            </a:r>
            <a:endParaRPr lang="fr-FR" sz="3200" b="1" u="sng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28659" y="564422"/>
            <a:ext cx="4450331" cy="629357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8680" y="5786114"/>
            <a:ext cx="221088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400" b="1" dirty="0" err="1"/>
              <a:t>Atacora</a:t>
            </a:r>
            <a:r>
              <a:rPr lang="fr-FR" sz="1400" b="1" dirty="0"/>
              <a:t> (21%  et 3%)</a:t>
            </a:r>
          </a:p>
          <a:p>
            <a:r>
              <a:rPr lang="fr-FR" sz="1400" b="1" dirty="0" err="1"/>
              <a:t>Couffo</a:t>
            </a:r>
            <a:r>
              <a:rPr lang="fr-FR" sz="1400" b="1" dirty="0"/>
              <a:t>   (15% et 1%) </a:t>
            </a:r>
          </a:p>
          <a:p>
            <a:r>
              <a:rPr lang="fr-FR" sz="1400" b="1" dirty="0"/>
              <a:t>Collines (13% et 2%)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78990" y="564422"/>
            <a:ext cx="4406314" cy="6231331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786928" y="3076747"/>
            <a:ext cx="4984124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5400" dirty="0" smtClean="0"/>
              <a:t>A REVOIR</a:t>
            </a:r>
            <a:endParaRPr lang="fr-FR" sz="5400" dirty="0"/>
          </a:p>
        </p:txBody>
      </p:sp>
    </p:spTree>
    <p:extLst>
      <p:ext uri="{BB962C8B-B14F-4D97-AF65-F5344CB8AC3E}">
        <p14:creationId xmlns:p14="http://schemas.microsoft.com/office/powerpoint/2010/main" xmlns="" val="19985255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7417" y="195236"/>
            <a:ext cx="10515600" cy="768216"/>
          </a:xfrm>
        </p:spPr>
        <p:txBody>
          <a:bodyPr>
            <a:normAutofit fontScale="90000"/>
          </a:bodyPr>
          <a:lstStyle/>
          <a:p>
            <a:r>
              <a:rPr lang="fr-FR" u="sng" dirty="0" smtClean="0"/>
              <a:t>Indice de sécurité alimentaire: par départements</a:t>
            </a:r>
            <a:endParaRPr lang="fr-FR" u="sng" dirty="0"/>
          </a:p>
        </p:txBody>
      </p:sp>
      <p:sp>
        <p:nvSpPr>
          <p:cNvPr id="10" name="ZoneTexte 9"/>
          <p:cNvSpPr txBox="1"/>
          <p:nvPr/>
        </p:nvSpPr>
        <p:spPr>
          <a:xfrm>
            <a:off x="817417" y="4878666"/>
            <a:ext cx="523701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Les </a:t>
            </a:r>
            <a:r>
              <a:rPr lang="fr-FR" dirty="0"/>
              <a:t>départements les plus en insécurité </a:t>
            </a:r>
            <a:r>
              <a:rPr lang="fr-FR" dirty="0" smtClean="0"/>
              <a:t>alimentaire GLOBALE et SEVERE sont:</a:t>
            </a:r>
          </a:p>
          <a:p>
            <a:r>
              <a:rPr lang="fr-FR" b="1" dirty="0"/>
              <a:t>en </a:t>
            </a:r>
            <a:r>
              <a:rPr lang="fr-FR" b="1" dirty="0" smtClean="0"/>
              <a:t>2017: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b="1" dirty="0" err="1" smtClean="0"/>
              <a:t>Atacora</a:t>
            </a:r>
            <a:r>
              <a:rPr lang="fr-FR" b="1" dirty="0" smtClean="0"/>
              <a:t> (21%  et </a:t>
            </a:r>
            <a:r>
              <a:rPr lang="fr-FR" b="1" dirty="0"/>
              <a:t>3</a:t>
            </a:r>
            <a:r>
              <a:rPr lang="fr-FR" b="1" dirty="0" smtClean="0"/>
              <a:t>%)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b="1" dirty="0" err="1" smtClean="0"/>
              <a:t>Couffo</a:t>
            </a:r>
            <a:r>
              <a:rPr lang="fr-FR" b="1" dirty="0" smtClean="0"/>
              <a:t>   (15% et 1%)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b="1" dirty="0"/>
              <a:t>Collines </a:t>
            </a:r>
            <a:r>
              <a:rPr lang="fr-FR" b="1" dirty="0" smtClean="0"/>
              <a:t>(13% </a:t>
            </a:r>
            <a:r>
              <a:rPr lang="fr-FR" b="1" dirty="0"/>
              <a:t>et </a:t>
            </a:r>
            <a:r>
              <a:rPr lang="fr-FR" b="1" dirty="0" smtClean="0"/>
              <a:t>2%)</a:t>
            </a:r>
            <a:endParaRPr lang="fr-FR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2000" b="1" dirty="0"/>
          </a:p>
        </p:txBody>
      </p:sp>
      <p:sp>
        <p:nvSpPr>
          <p:cNvPr id="6" name="ZoneTexte 5"/>
          <p:cNvSpPr txBox="1"/>
          <p:nvPr/>
        </p:nvSpPr>
        <p:spPr>
          <a:xfrm>
            <a:off x="3703882" y="5354377"/>
            <a:ext cx="27063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e</a:t>
            </a:r>
            <a:r>
              <a:rPr lang="fr-FR" dirty="0" smtClean="0"/>
              <a:t>n 2013: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err="1"/>
              <a:t>Couffo</a:t>
            </a:r>
            <a:r>
              <a:rPr lang="fr-FR" dirty="0"/>
              <a:t>   (29% et 0%) </a:t>
            </a:r>
            <a:endParaRPr lang="fr-FR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Mono (25% et 2%)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err="1" smtClean="0"/>
              <a:t>Atacora</a:t>
            </a:r>
            <a:r>
              <a:rPr lang="fr-FR" dirty="0" smtClean="0"/>
              <a:t> (25%  et 1%)</a:t>
            </a:r>
          </a:p>
        </p:txBody>
      </p:sp>
      <p:graphicFrame>
        <p:nvGraphicFramePr>
          <p:cNvPr id="8" name="Graphique 7"/>
          <p:cNvGraphicFramePr>
            <a:graphicFrameLocks/>
          </p:cNvGraphicFramePr>
          <p:nvPr>
            <p:extLst/>
          </p:nvPr>
        </p:nvGraphicFramePr>
        <p:xfrm>
          <a:off x="838200" y="921977"/>
          <a:ext cx="5034566" cy="38968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9445" y="1133342"/>
            <a:ext cx="4814355" cy="477637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9504218" y="5309552"/>
            <a:ext cx="1731817" cy="3048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1337314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7486" y="27500"/>
            <a:ext cx="11465169" cy="633681"/>
          </a:xfrm>
        </p:spPr>
        <p:txBody>
          <a:bodyPr>
            <a:normAutofit/>
          </a:bodyPr>
          <a:lstStyle/>
          <a:p>
            <a:r>
              <a:rPr lang="fr-FR" sz="3600" b="1" u="sng" dirty="0"/>
              <a:t>Insécurité alimentaire GLOBALE et SEVERE </a:t>
            </a:r>
            <a:r>
              <a:rPr lang="fr-FR" sz="3600" b="1" u="sng" dirty="0" smtClean="0"/>
              <a:t>: par commune</a:t>
            </a:r>
            <a:endParaRPr lang="fr-FR" sz="3600" u="sng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58206" y="661181"/>
            <a:ext cx="4401356" cy="622431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1828" y="626552"/>
            <a:ext cx="4429332" cy="6293578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3786928" y="3076747"/>
            <a:ext cx="4984124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5400" dirty="0" smtClean="0"/>
              <a:t>A REVOIR</a:t>
            </a:r>
            <a:endParaRPr lang="fr-FR" sz="5400" dirty="0"/>
          </a:p>
        </p:txBody>
      </p:sp>
    </p:spTree>
    <p:extLst>
      <p:ext uri="{BB962C8B-B14F-4D97-AF65-F5344CB8AC3E}">
        <p14:creationId xmlns:p14="http://schemas.microsoft.com/office/powerpoint/2010/main" xmlns="" val="10991143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9563" y="210579"/>
            <a:ext cx="10515600" cy="536396"/>
          </a:xfrm>
        </p:spPr>
        <p:txBody>
          <a:bodyPr>
            <a:normAutofit fontScale="90000"/>
          </a:bodyPr>
          <a:lstStyle/>
          <a:p>
            <a:r>
              <a:rPr lang="fr-FR" u="sng" dirty="0"/>
              <a:t>Indice de sécurité alimentaire: par commune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8164310" y="1645632"/>
            <a:ext cx="3722890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7</a:t>
            </a:r>
            <a:r>
              <a:rPr lang="fr-FR" dirty="0" smtClean="0"/>
              <a:t> communes dont l’insécurité alimentaire globale est </a:t>
            </a:r>
            <a:r>
              <a:rPr lang="fr-FR" b="1" dirty="0" smtClean="0">
                <a:solidFill>
                  <a:srgbClr val="FF0000"/>
                </a:solidFill>
              </a:rPr>
              <a:t>&gt;25% :</a:t>
            </a:r>
          </a:p>
          <a:p>
            <a:pPr marL="285750" indent="-285750">
              <a:buFontTx/>
              <a:buChar char="-"/>
            </a:pPr>
            <a:r>
              <a:rPr lang="fr-FR" b="1" dirty="0" err="1" smtClean="0"/>
              <a:t>Atacora</a:t>
            </a:r>
            <a:r>
              <a:rPr lang="fr-FR" dirty="0" smtClean="0"/>
              <a:t> : </a:t>
            </a:r>
            <a:r>
              <a:rPr lang="fr-FR" dirty="0" err="1" smtClean="0"/>
              <a:t>Boukoumbé</a:t>
            </a:r>
            <a:r>
              <a:rPr lang="fr-FR" dirty="0" smtClean="0"/>
              <a:t> : 47% </a:t>
            </a:r>
            <a:endParaRPr lang="fr-FR" sz="1600" i="1" dirty="0"/>
          </a:p>
          <a:p>
            <a:pPr marL="285750" indent="-285750">
              <a:buFontTx/>
              <a:buChar char="-"/>
            </a:pPr>
            <a:endParaRPr lang="fr-FR" sz="1600" i="1" dirty="0" smtClean="0"/>
          </a:p>
          <a:p>
            <a:pPr marL="285750" indent="-285750">
              <a:buFontTx/>
              <a:buChar char="-"/>
            </a:pPr>
            <a:endParaRPr lang="fr-FR" sz="1600" i="1" dirty="0"/>
          </a:p>
          <a:p>
            <a:r>
              <a:rPr lang="fr-FR" dirty="0"/>
              <a:t>D’autres communes ont un taux d’insécurité alimentaire </a:t>
            </a:r>
            <a:r>
              <a:rPr lang="fr-FR" b="1" u="sng" dirty="0"/>
              <a:t>sévère </a:t>
            </a:r>
            <a:r>
              <a:rPr lang="fr-FR" dirty="0"/>
              <a:t>important:</a:t>
            </a:r>
          </a:p>
          <a:p>
            <a:pPr marL="285750" indent="-285750">
              <a:buFontTx/>
              <a:buChar char="-"/>
            </a:pPr>
            <a:r>
              <a:rPr lang="fr-FR" dirty="0" err="1"/>
              <a:t>Cobly</a:t>
            </a:r>
            <a:r>
              <a:rPr lang="fr-FR" dirty="0"/>
              <a:t> (</a:t>
            </a:r>
            <a:r>
              <a:rPr lang="fr-FR" dirty="0" err="1"/>
              <a:t>Atacora</a:t>
            </a:r>
            <a:r>
              <a:rPr lang="fr-FR" dirty="0"/>
              <a:t>) : 5,8%</a:t>
            </a:r>
          </a:p>
          <a:p>
            <a:pPr marL="285750" indent="-285750">
              <a:buFontTx/>
              <a:buChar char="-"/>
            </a:pPr>
            <a:r>
              <a:rPr lang="fr-FR" dirty="0" err="1"/>
              <a:t>Ouèssè</a:t>
            </a:r>
            <a:r>
              <a:rPr lang="fr-FR" dirty="0"/>
              <a:t> (Collines) : 5,4%</a:t>
            </a:r>
          </a:p>
          <a:p>
            <a:pPr marL="285750" indent="-285750">
              <a:buFontTx/>
              <a:buChar char="-"/>
            </a:pPr>
            <a:r>
              <a:rPr lang="fr-FR" dirty="0"/>
              <a:t>Lalo (</a:t>
            </a:r>
            <a:r>
              <a:rPr lang="fr-FR" dirty="0" err="1"/>
              <a:t>Couffo</a:t>
            </a:r>
            <a:r>
              <a:rPr lang="fr-FR" dirty="0"/>
              <a:t>): 3,5%</a:t>
            </a:r>
          </a:p>
          <a:p>
            <a:r>
              <a:rPr lang="fr-FR" dirty="0"/>
              <a:t> </a:t>
            </a:r>
          </a:p>
        </p:txBody>
      </p:sp>
      <p:graphicFrame>
        <p:nvGraphicFramePr>
          <p:cNvPr id="10" name="Graphique 9"/>
          <p:cNvGraphicFramePr>
            <a:graphicFrameLocks/>
          </p:cNvGraphicFramePr>
          <p:nvPr>
            <p:extLst/>
          </p:nvPr>
        </p:nvGraphicFramePr>
        <p:xfrm>
          <a:off x="661016" y="987332"/>
          <a:ext cx="7166801" cy="52610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6105412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/>
              <a:t>Combien de ménages – par département?</a:t>
            </a:r>
            <a:endParaRPr lang="fr-FR" u="sng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9219" y="1466718"/>
            <a:ext cx="7057799" cy="4876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233074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261606" y="1047706"/>
            <a:ext cx="3584029" cy="510638"/>
          </a:xfrm>
        </p:spPr>
        <p:txBody>
          <a:bodyPr>
            <a:noAutofit/>
          </a:bodyPr>
          <a:lstStyle/>
          <a:p>
            <a:r>
              <a:rPr lang="fr-FR" sz="2800" b="1" u="sng" dirty="0"/>
              <a:t>Indice de sécurité </a:t>
            </a:r>
            <a:r>
              <a:rPr lang="fr-FR" sz="2800" b="1" u="sng" dirty="0" smtClean="0"/>
              <a:t>alimentaire</a:t>
            </a:r>
            <a:r>
              <a:rPr lang="fr-FR" sz="2800" b="1" u="sng" dirty="0"/>
              <a:t> </a:t>
            </a:r>
            <a:r>
              <a:rPr lang="fr-FR" sz="2800" b="1" u="sng" dirty="0" smtClean="0"/>
              <a:t>par activité de subsistance</a:t>
            </a:r>
            <a:endParaRPr lang="fr-FR" sz="2800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8167475" y="2320178"/>
            <a:ext cx="348878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Les ménages les plus en insécurité alimentaire sont ceux vivant principalement de: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l’aide alimentaire (22%) ou transfert d’argent (10%)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du travail journalier (18%)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de l’agriculture vivrière (13%), de rente (10 %) 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de l’artisanat (11%)</a:t>
            </a:r>
            <a:endParaRPr lang="fr-FR" dirty="0"/>
          </a:p>
        </p:txBody>
      </p:sp>
      <p:graphicFrame>
        <p:nvGraphicFramePr>
          <p:cNvPr id="7" name="Graphique 6"/>
          <p:cNvGraphicFramePr>
            <a:graphicFrameLocks/>
          </p:cNvGraphicFramePr>
          <p:nvPr>
            <p:extLst/>
          </p:nvPr>
        </p:nvGraphicFramePr>
        <p:xfrm>
          <a:off x="637168" y="391363"/>
          <a:ext cx="7425007" cy="62412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459771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68191" y="1794680"/>
            <a:ext cx="9324303" cy="1325563"/>
          </a:xfrm>
          <a:solidFill>
            <a:schemeClr val="bg1"/>
          </a:solidFill>
          <a:ln>
            <a:solidFill>
              <a:srgbClr val="0070C0"/>
            </a:solidFill>
          </a:ln>
        </p:spPr>
        <p:txBody>
          <a:bodyPr>
            <a:noAutofit/>
          </a:bodyPr>
          <a:lstStyle/>
          <a:p>
            <a:pPr algn="ctr"/>
            <a:r>
              <a:rPr lang="fr-FR" sz="4800" b="1" smtClean="0">
                <a:solidFill>
                  <a:schemeClr val="accent5">
                    <a:lumMod val="75000"/>
                  </a:schemeClr>
                </a:solidFill>
              </a:rPr>
              <a:t>Consommation alimentaire</a:t>
            </a:r>
            <a:endParaRPr lang="fr-FR" sz="4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2446986" y="3309871"/>
            <a:ext cx="81652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Groupe de consommation alimentaire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Composition de la diète hebdomadaire des groupes de consommation alimentaire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Score de diversité alimentaire des ménages (SDAM)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Source des aliments consommés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40907245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81095"/>
          </a:xfrm>
        </p:spPr>
        <p:txBody>
          <a:bodyPr>
            <a:normAutofit/>
          </a:bodyPr>
          <a:lstStyle/>
          <a:p>
            <a:r>
              <a:rPr lang="fr-FR" sz="4000" u="sng" dirty="0" smtClean="0"/>
              <a:t>Consommation alimentaire: par département</a:t>
            </a:r>
            <a:endParaRPr lang="fr-FR" sz="4000" u="sng" dirty="0"/>
          </a:p>
        </p:txBody>
      </p:sp>
      <p:sp>
        <p:nvSpPr>
          <p:cNvPr id="4" name="ZoneTexte 3"/>
          <p:cNvSpPr txBox="1"/>
          <p:nvPr/>
        </p:nvSpPr>
        <p:spPr>
          <a:xfrm>
            <a:off x="7472254" y="2991454"/>
            <a:ext cx="441953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 smtClean="0"/>
              <a:t>Près de </a:t>
            </a:r>
            <a:r>
              <a:rPr lang="fr-FR" b="1" dirty="0" smtClean="0"/>
              <a:t>15%</a:t>
            </a:r>
            <a:r>
              <a:rPr lang="fr-FR" dirty="0" smtClean="0"/>
              <a:t> de la population du pays n’a pas une consommation alimentaire acceptable (Fréquente et diversifiée)</a:t>
            </a:r>
            <a:endParaRPr lang="fr-FR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b="1" dirty="0" err="1" smtClean="0"/>
              <a:t>Atacora</a:t>
            </a:r>
            <a:r>
              <a:rPr lang="fr-FR" dirty="0" smtClean="0"/>
              <a:t> est très touché avec plus de 12% de consommation alimentaire </a:t>
            </a:r>
            <a:r>
              <a:rPr lang="fr-FR" u="sng" dirty="0" smtClean="0"/>
              <a:t>pauvre</a:t>
            </a:r>
            <a:r>
              <a:rPr lang="fr-FR" dirty="0" smtClean="0"/>
              <a:t>! Mais aussi </a:t>
            </a:r>
            <a:r>
              <a:rPr lang="fr-FR" b="1" dirty="0" smtClean="0"/>
              <a:t>Collines </a:t>
            </a:r>
            <a:r>
              <a:rPr lang="fr-FR" dirty="0" smtClean="0"/>
              <a:t>(5%)</a:t>
            </a:r>
            <a:r>
              <a:rPr lang="fr-FR" b="1" dirty="0" smtClean="0"/>
              <a:t>, Zou </a:t>
            </a:r>
            <a:r>
              <a:rPr lang="fr-FR" dirty="0" smtClean="0"/>
              <a:t>(3,6%)</a:t>
            </a:r>
            <a:r>
              <a:rPr lang="fr-FR" b="1" dirty="0" smtClean="0"/>
              <a:t> </a:t>
            </a:r>
            <a:r>
              <a:rPr lang="fr-FR" dirty="0" smtClean="0"/>
              <a:t>et dans une moindre mesure </a:t>
            </a:r>
            <a:r>
              <a:rPr lang="fr-FR" b="1" dirty="0" err="1" smtClean="0"/>
              <a:t>Couffo</a:t>
            </a:r>
            <a:r>
              <a:rPr lang="fr-FR" b="1" dirty="0" smtClean="0"/>
              <a:t> </a:t>
            </a:r>
            <a:r>
              <a:rPr lang="fr-FR" dirty="0" smtClean="0"/>
              <a:t>et </a:t>
            </a:r>
            <a:r>
              <a:rPr lang="fr-FR" b="1" dirty="0" err="1" smtClean="0"/>
              <a:t>Donga</a:t>
            </a:r>
            <a:r>
              <a:rPr lang="fr-FR" b="1" dirty="0" smtClean="0"/>
              <a:t> </a:t>
            </a:r>
            <a:r>
              <a:rPr lang="fr-FR" dirty="0" smtClean="0"/>
              <a:t>(avec 16,9% et 15,4% de </a:t>
            </a:r>
            <a:r>
              <a:rPr lang="fr-FR" u="sng" dirty="0" smtClean="0"/>
              <a:t>conso limite</a:t>
            </a:r>
            <a:r>
              <a:rPr lang="fr-FR" dirty="0" smtClean="0"/>
              <a:t>)</a:t>
            </a:r>
            <a:endParaRPr lang="fr-FR" b="1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 smtClean="0"/>
              <a:t>2X plus de consommation alimentaire non adéquate en </a:t>
            </a:r>
            <a:r>
              <a:rPr lang="fr-FR" b="1" dirty="0" smtClean="0"/>
              <a:t>milieu rural </a:t>
            </a:r>
            <a:r>
              <a:rPr lang="fr-FR" dirty="0" smtClean="0"/>
              <a:t>(18,5%) qu’en </a:t>
            </a:r>
            <a:r>
              <a:rPr lang="fr-FR" b="1" dirty="0" smtClean="0"/>
              <a:t>urbain </a:t>
            </a:r>
            <a:r>
              <a:rPr lang="fr-FR" dirty="0" smtClean="0"/>
              <a:t>(9,2%)</a:t>
            </a:r>
            <a:endParaRPr lang="fr-FR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fr-FR" dirty="0" smtClean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2963" y="1515279"/>
            <a:ext cx="4668829" cy="1215020"/>
          </a:xfrm>
          <a:prstGeom prst="rect">
            <a:avLst/>
          </a:prstGeom>
        </p:spPr>
      </p:pic>
      <p:graphicFrame>
        <p:nvGraphicFramePr>
          <p:cNvPr id="9" name="Obje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235691636"/>
              </p:ext>
            </p:extLst>
          </p:nvPr>
        </p:nvGraphicFramePr>
        <p:xfrm>
          <a:off x="838200" y="1515279"/>
          <a:ext cx="5397823" cy="4954600"/>
        </p:xfrm>
        <a:graphic>
          <a:graphicData uri="http://schemas.openxmlformats.org/presentationml/2006/ole">
            <p:oleObj spid="_x0000_s3467" name="Feuille de calcul" r:id="rId4" imgW="3247929" imgH="2981416" progId="Excel.Sheet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3926424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99049" y="250916"/>
            <a:ext cx="10515600" cy="848555"/>
          </a:xfrm>
        </p:spPr>
        <p:txBody>
          <a:bodyPr>
            <a:normAutofit fontScale="90000"/>
          </a:bodyPr>
          <a:lstStyle/>
          <a:p>
            <a:r>
              <a:rPr lang="fr-FR" sz="3200" b="1" u="sng" dirty="0" smtClean="0"/>
              <a:t>Evolution de la consommation alimentaire au cours du temps: </a:t>
            </a:r>
            <a:br>
              <a:rPr lang="fr-FR" sz="3200" b="1" u="sng" dirty="0" smtClean="0"/>
            </a:br>
            <a:r>
              <a:rPr lang="fr-FR" sz="3200" b="1" u="sng" dirty="0" smtClean="0"/>
              <a:t>par départements</a:t>
            </a:r>
            <a:endParaRPr lang="fr-FR" sz="3200" b="1" u="sng" dirty="0"/>
          </a:p>
        </p:txBody>
      </p:sp>
      <p:sp>
        <p:nvSpPr>
          <p:cNvPr id="4" name="ZoneTexte 3"/>
          <p:cNvSpPr txBox="1"/>
          <p:nvPr/>
        </p:nvSpPr>
        <p:spPr>
          <a:xfrm>
            <a:off x="7610622" y="1351886"/>
            <a:ext cx="4353851" cy="135421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fr-FR" sz="1600" u="sng" dirty="0" err="1" smtClean="0"/>
              <a:t>Nov-Déc</a:t>
            </a:r>
            <a:r>
              <a:rPr lang="fr-FR" sz="1600" dirty="0" smtClean="0"/>
              <a:t> = Période de récolte (N/S pays)</a:t>
            </a:r>
          </a:p>
          <a:p>
            <a:r>
              <a:rPr lang="fr-FR" sz="1600" u="sng" dirty="0" err="1" smtClean="0"/>
              <a:t>Fev</a:t>
            </a:r>
            <a:r>
              <a:rPr lang="fr-FR" sz="1600" u="sng" dirty="0" smtClean="0"/>
              <a:t>-Mar</a:t>
            </a:r>
            <a:r>
              <a:rPr lang="fr-FR" sz="1600" dirty="0" smtClean="0"/>
              <a:t> = Post-récolte/Début soudure (N/S)</a:t>
            </a:r>
          </a:p>
          <a:p>
            <a:r>
              <a:rPr lang="fr-FR" sz="1600" u="sng" dirty="0" err="1" smtClean="0"/>
              <a:t>Juil</a:t>
            </a:r>
            <a:r>
              <a:rPr lang="fr-FR" sz="1600" u="sng" dirty="0" smtClean="0"/>
              <a:t>-Aout</a:t>
            </a:r>
            <a:r>
              <a:rPr lang="fr-FR" sz="1600" dirty="0" smtClean="0"/>
              <a:t> : </a:t>
            </a:r>
          </a:p>
          <a:p>
            <a:r>
              <a:rPr lang="fr-FR" sz="1600" dirty="0" smtClean="0"/>
              <a:t>- Soudure avancée (Nord)</a:t>
            </a:r>
          </a:p>
          <a:p>
            <a:r>
              <a:rPr lang="fr-FR" sz="1600" dirty="0" smtClean="0"/>
              <a:t>- Récoltes précoces (Sud)</a:t>
            </a:r>
            <a:endParaRPr lang="fr-FR" sz="1600" dirty="0"/>
          </a:p>
        </p:txBody>
      </p:sp>
      <p:sp>
        <p:nvSpPr>
          <p:cNvPr id="7" name="ZoneTexte 6"/>
          <p:cNvSpPr txBox="1"/>
          <p:nvPr/>
        </p:nvSpPr>
        <p:spPr>
          <a:xfrm>
            <a:off x="7610621" y="3183919"/>
            <a:ext cx="4353851" cy="2862322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fr-FR" b="1" dirty="0" smtClean="0"/>
              <a:t>Amélioration considérable de la consommation alimentaire </a:t>
            </a:r>
            <a:r>
              <a:rPr lang="fr-FR" dirty="0" smtClean="0"/>
              <a:t>depuis 2008</a:t>
            </a:r>
          </a:p>
          <a:p>
            <a:r>
              <a:rPr lang="fr-FR" dirty="0" smtClean="0"/>
              <a:t>(- 40,7% pour Mono depuis 2013)</a:t>
            </a:r>
          </a:p>
          <a:p>
            <a:endParaRPr lang="fr-FR" dirty="0" smtClean="0"/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fr-FR" dirty="0" smtClean="0">
                <a:sym typeface="Wingdings" panose="05000000000000000000" pitchFamily="2" charset="2"/>
              </a:rPr>
              <a:t>Effet de la saison???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fr-FR" dirty="0" smtClean="0">
                <a:sym typeface="Wingdings" panose="05000000000000000000" pitchFamily="2" charset="2"/>
              </a:rPr>
              <a:t>Effet économique?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fr-FR" dirty="0">
                <a:sym typeface="Wingdings" panose="05000000000000000000" pitchFamily="2" charset="2"/>
              </a:rPr>
              <a:t>Effet de résilience?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fr-FR" dirty="0" smtClean="0">
                <a:sym typeface="Wingdings" panose="05000000000000000000" pitchFamily="2" charset="2"/>
              </a:rPr>
              <a:t>Effet des programmes de développement?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fr-FR" dirty="0" smtClean="0">
                <a:sym typeface="Wingdings" panose="05000000000000000000" pitchFamily="2" charset="2"/>
              </a:rPr>
              <a:t>Effet de l’assistance alimentaire?</a:t>
            </a:r>
          </a:p>
        </p:txBody>
      </p:sp>
      <p:graphicFrame>
        <p:nvGraphicFramePr>
          <p:cNvPr id="6" name="Graphique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357898166"/>
              </p:ext>
            </p:extLst>
          </p:nvPr>
        </p:nvGraphicFramePr>
        <p:xfrm>
          <a:off x="368490" y="1351885"/>
          <a:ext cx="7096835" cy="46943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1730296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288366" y="336990"/>
            <a:ext cx="10515600" cy="600790"/>
          </a:xfrm>
        </p:spPr>
        <p:txBody>
          <a:bodyPr>
            <a:normAutofit fontScale="90000"/>
          </a:bodyPr>
          <a:lstStyle/>
          <a:p>
            <a:r>
              <a:rPr lang="fr-FR" u="sng" dirty="0"/>
              <a:t>Consommation alimentaire: par </a:t>
            </a:r>
            <a:r>
              <a:rPr lang="fr-FR" u="sng" dirty="0" smtClean="0"/>
              <a:t>commune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8366" y="1094411"/>
            <a:ext cx="7120841" cy="5384050"/>
          </a:xfrm>
          <a:prstGeom prst="rect">
            <a:avLst/>
          </a:prstGeom>
        </p:spPr>
      </p:pic>
      <p:graphicFrame>
        <p:nvGraphicFramePr>
          <p:cNvPr id="3" name="Obje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12448488"/>
              </p:ext>
            </p:extLst>
          </p:nvPr>
        </p:nvGraphicFramePr>
        <p:xfrm>
          <a:off x="8819582" y="1239079"/>
          <a:ext cx="2198837" cy="4820527"/>
        </p:xfrm>
        <a:graphic>
          <a:graphicData uri="http://schemas.openxmlformats.org/presentationml/2006/ole">
            <p:oleObj spid="_x0000_s4492" name="Feuille de calcul" r:id="rId4" imgW="1486024" imgH="3257558" progId="Excel.Sheet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1861168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04020"/>
          </a:xfrm>
        </p:spPr>
        <p:txBody>
          <a:bodyPr/>
          <a:lstStyle/>
          <a:p>
            <a:r>
              <a:rPr lang="fr-FR" u="sng" dirty="0"/>
              <a:t>Consommation alimentaire: par </a:t>
            </a:r>
            <a:r>
              <a:rPr lang="fr-FR" u="sng" dirty="0" smtClean="0"/>
              <a:t>activité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8032652" y="1533378"/>
            <a:ext cx="415934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Parmi les ménages ayant une consommation alimentaire non adéquate, on retrouve principalement les ménages vivant de:</a:t>
            </a:r>
          </a:p>
          <a:p>
            <a:r>
              <a:rPr lang="fr-FR" dirty="0" smtClean="0"/>
              <a:t>-    L’aide alimentaire (25%)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Travail journalier (22%)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Agriculture vivrière (21%)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Agriculture de rentre (18%)</a:t>
            </a:r>
          </a:p>
          <a:p>
            <a:pPr marL="285750" indent="-285750">
              <a:buFontTx/>
              <a:buChar char="-"/>
            </a:pPr>
            <a:endParaRPr lang="fr-FR" dirty="0" smtClean="0"/>
          </a:p>
        </p:txBody>
      </p:sp>
      <p:graphicFrame>
        <p:nvGraphicFramePr>
          <p:cNvPr id="5" name="Graphique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817047038"/>
              </p:ext>
            </p:extLst>
          </p:nvPr>
        </p:nvGraphicFramePr>
        <p:xfrm>
          <a:off x="838200" y="1246400"/>
          <a:ext cx="7082307" cy="5154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963296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5701" y="207115"/>
            <a:ext cx="12007363" cy="741396"/>
          </a:xfrm>
        </p:spPr>
        <p:txBody>
          <a:bodyPr>
            <a:noAutofit/>
          </a:bodyPr>
          <a:lstStyle/>
          <a:p>
            <a:r>
              <a:rPr lang="fr-FR" sz="3400" u="sng" dirty="0" smtClean="0"/>
              <a:t>Diversité alimentaire basée sur la consommation hebdomadaire</a:t>
            </a:r>
            <a:endParaRPr lang="fr-FR" sz="3400" u="sng" dirty="0"/>
          </a:p>
        </p:txBody>
      </p:sp>
      <p:sp>
        <p:nvSpPr>
          <p:cNvPr id="13" name="ZoneTexte 12"/>
          <p:cNvSpPr txBox="1"/>
          <p:nvPr/>
        </p:nvSpPr>
        <p:spPr>
          <a:xfrm>
            <a:off x="8909537" y="2344030"/>
            <a:ext cx="304800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 smtClean="0"/>
              <a:t>Pas de changement radical dans le mode de consommation hebdomadaire des groupes d’aliments (fréquence et diversité) entre 2013 et 2017.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 smtClean="0">
                <a:solidFill>
                  <a:srgbClr val="FF0000"/>
                </a:solidFill>
              </a:rPr>
              <a:t>Très peu de consommation de légumineuses (protéines végétales) </a:t>
            </a:r>
            <a:r>
              <a:rPr lang="fr-FR" dirty="0" smtClean="0">
                <a:solidFill>
                  <a:srgbClr val="FF0000"/>
                </a:solidFill>
                <a:sym typeface="Wingdings" panose="05000000000000000000" pitchFamily="2" charset="2"/>
              </a:rPr>
              <a:t> Arachides non repris dans le questionnaire!!!</a:t>
            </a:r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6603" y="960875"/>
            <a:ext cx="7764590" cy="5571378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8909537" y="960875"/>
            <a:ext cx="2668569" cy="646331"/>
          </a:xfrm>
          <a:prstGeom prst="rect">
            <a:avLst/>
          </a:prstGeom>
          <a:solidFill>
            <a:srgbClr val="FF9900"/>
          </a:solidFill>
        </p:spPr>
        <p:txBody>
          <a:bodyPr wrap="square" rtlCol="0">
            <a:spAutoFit/>
          </a:bodyPr>
          <a:lstStyle/>
          <a:p>
            <a:r>
              <a:rPr lang="fr-FR" dirty="0" smtClean="0"/>
              <a:t>Période de rappel: 7 jours</a:t>
            </a:r>
          </a:p>
          <a:p>
            <a:r>
              <a:rPr lang="fr-FR" dirty="0" smtClean="0"/>
              <a:t>8 groupes alimentaires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10477762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09883"/>
          </a:xfrm>
        </p:spPr>
        <p:txBody>
          <a:bodyPr>
            <a:normAutofit/>
          </a:bodyPr>
          <a:lstStyle/>
          <a:p>
            <a:r>
              <a:rPr lang="fr-FR" sz="2800" u="sng" dirty="0"/>
              <a:t>Diversité alimentaire basée sur la consommation hebdomadaire</a:t>
            </a:r>
            <a:endParaRPr lang="fr-FR" sz="2800" dirty="0"/>
          </a:p>
        </p:txBody>
      </p:sp>
      <p:sp>
        <p:nvSpPr>
          <p:cNvPr id="4" name="ZoneTexte 3"/>
          <p:cNvSpPr txBox="1"/>
          <p:nvPr/>
        </p:nvSpPr>
        <p:spPr>
          <a:xfrm>
            <a:off x="7946265" y="1390918"/>
            <a:ext cx="395381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La consommation d’aliments riches en vitamine A et riches en Fer est très faible pour les groupes de consommation pauvre et limite.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La consommation de protéines animales et végétales est pratiquement nulle pour les groupes à consommation alimentaire pauvre.</a:t>
            </a:r>
            <a:endParaRPr lang="fr-FR" dirty="0"/>
          </a:p>
        </p:txBody>
      </p:sp>
      <p:graphicFrame>
        <p:nvGraphicFramePr>
          <p:cNvPr id="5" name="Graphique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672238278"/>
              </p:ext>
            </p:extLst>
          </p:nvPr>
        </p:nvGraphicFramePr>
        <p:xfrm>
          <a:off x="1210212" y="1390917"/>
          <a:ext cx="6375444" cy="50485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9607701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70079" y="365125"/>
            <a:ext cx="9250695" cy="453741"/>
          </a:xfrm>
        </p:spPr>
        <p:txBody>
          <a:bodyPr>
            <a:noAutofit/>
          </a:bodyPr>
          <a:lstStyle/>
          <a:p>
            <a:r>
              <a:rPr lang="fr-FR" sz="3600" u="sng" dirty="0"/>
              <a:t>Score de diversité alimentaire (SDAM)</a:t>
            </a:r>
            <a:endParaRPr lang="fr-FR" sz="3600" dirty="0"/>
          </a:p>
        </p:txBody>
      </p:sp>
      <p:sp>
        <p:nvSpPr>
          <p:cNvPr id="4" name="ZoneTexte 3"/>
          <p:cNvSpPr txBox="1"/>
          <p:nvPr/>
        </p:nvSpPr>
        <p:spPr>
          <a:xfrm>
            <a:off x="9247032" y="365125"/>
            <a:ext cx="2612034" cy="646331"/>
          </a:xfrm>
          <a:prstGeom prst="rect">
            <a:avLst/>
          </a:prstGeom>
          <a:solidFill>
            <a:srgbClr val="FF9900"/>
          </a:solidFill>
        </p:spPr>
        <p:txBody>
          <a:bodyPr wrap="square" rtlCol="0">
            <a:spAutoFit/>
          </a:bodyPr>
          <a:lstStyle/>
          <a:p>
            <a:r>
              <a:rPr lang="fr-FR" dirty="0" smtClean="0"/>
              <a:t>Période de rappel: 24h</a:t>
            </a:r>
          </a:p>
          <a:p>
            <a:r>
              <a:rPr lang="fr-FR" dirty="0" smtClean="0"/>
              <a:t>12 groupes alimentaires</a:t>
            </a:r>
            <a:endParaRPr lang="fr-FR" dirty="0"/>
          </a:p>
        </p:txBody>
      </p:sp>
      <p:graphicFrame>
        <p:nvGraphicFramePr>
          <p:cNvPr id="14" name="Graphique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297766146"/>
              </p:ext>
            </p:extLst>
          </p:nvPr>
        </p:nvGraphicFramePr>
        <p:xfrm>
          <a:off x="2893145" y="1463754"/>
          <a:ext cx="6626003" cy="45974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9720775" y="1941342"/>
            <a:ext cx="227544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Les principaux groupes d’aliments consommés par ces ménages sont dans l’ordre :</a:t>
            </a:r>
          </a:p>
          <a:p>
            <a:pPr marL="342900" indent="-342900">
              <a:buAutoNum type="arabicPeriod"/>
            </a:pPr>
            <a:r>
              <a:rPr lang="fr-FR" dirty="0" smtClean="0"/>
              <a:t>Les céréales</a:t>
            </a:r>
          </a:p>
          <a:p>
            <a:pPr marL="342900" indent="-342900">
              <a:buAutoNum type="arabicPeriod"/>
            </a:pPr>
            <a:r>
              <a:rPr lang="fr-FR" dirty="0" smtClean="0"/>
              <a:t>Les légumes</a:t>
            </a:r>
          </a:p>
          <a:p>
            <a:pPr marL="342900" indent="-342900">
              <a:buAutoNum type="arabicPeriod"/>
            </a:pPr>
            <a:r>
              <a:rPr lang="fr-FR" dirty="0" smtClean="0"/>
              <a:t>Les condiments ou matières grasses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/>
          <a:srcRect r="80538"/>
          <a:stretch/>
        </p:blipFill>
        <p:spPr>
          <a:xfrm>
            <a:off x="470079" y="1184856"/>
            <a:ext cx="2333858" cy="543578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98215" y="4628271"/>
            <a:ext cx="1935496" cy="25321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ZoneTexte 14"/>
          <p:cNvSpPr txBox="1"/>
          <p:nvPr/>
        </p:nvSpPr>
        <p:spPr>
          <a:xfrm>
            <a:off x="3094891" y="6231988"/>
            <a:ext cx="6625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Diversité alimentaire acceptable si SDAM ≥4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26273150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/>
              <a:t>Céréales les plus consommées</a:t>
            </a:r>
            <a:endParaRPr lang="fr-FR" u="sng" dirty="0"/>
          </a:p>
        </p:txBody>
      </p:sp>
      <p:sp>
        <p:nvSpPr>
          <p:cNvPr id="3" name="ZoneTexte 2"/>
          <p:cNvSpPr txBox="1"/>
          <p:nvPr/>
        </p:nvSpPr>
        <p:spPr>
          <a:xfrm>
            <a:off x="5934624" y="2367757"/>
            <a:ext cx="51644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Le maïs est la principale céréale consommée dans tout le pays.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Le riz est la seconde principale céréale dans Atlantique, Collines, Littoral, Mono, Ouémé, Plateau, Zou, </a:t>
            </a:r>
            <a:r>
              <a:rPr lang="fr-FR" dirty="0" err="1" smtClean="0"/>
              <a:t>Couffo</a:t>
            </a:r>
            <a:r>
              <a:rPr lang="fr-FR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Le sorgho dans l’Alibori, </a:t>
            </a:r>
            <a:r>
              <a:rPr lang="fr-FR" dirty="0" err="1" smtClean="0"/>
              <a:t>Atacora</a:t>
            </a:r>
            <a:r>
              <a:rPr lang="fr-FR" dirty="0" smtClean="0"/>
              <a:t>, </a:t>
            </a:r>
            <a:r>
              <a:rPr lang="fr-FR" dirty="0" err="1" smtClean="0"/>
              <a:t>Donga</a:t>
            </a:r>
            <a:r>
              <a:rPr lang="fr-FR" dirty="0" smtClean="0"/>
              <a:t>, </a:t>
            </a:r>
            <a:r>
              <a:rPr lang="fr-FR" dirty="0" err="1" smtClean="0"/>
              <a:t>Borgou</a:t>
            </a:r>
            <a:r>
              <a:rPr lang="fr-FR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 smtClean="0"/>
          </a:p>
        </p:txBody>
      </p:sp>
      <p:graphicFrame>
        <p:nvGraphicFramePr>
          <p:cNvPr id="4" name="Graphique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00567415"/>
              </p:ext>
            </p:extLst>
          </p:nvPr>
        </p:nvGraphicFramePr>
        <p:xfrm>
          <a:off x="976257" y="1690688"/>
          <a:ext cx="4537852" cy="35658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8516838" y="1027906"/>
            <a:ext cx="194471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fr-FR" dirty="0" smtClean="0"/>
              <a:t>Enquête village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28722072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70079" y="365125"/>
            <a:ext cx="10515600" cy="819731"/>
          </a:xfrm>
        </p:spPr>
        <p:txBody>
          <a:bodyPr/>
          <a:lstStyle/>
          <a:p>
            <a:r>
              <a:rPr lang="fr-FR" u="sng" dirty="0"/>
              <a:t>Score de diversité alimentaire (SDAM)</a:t>
            </a:r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972" y="1401132"/>
            <a:ext cx="11484975" cy="520572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31085" y="1828798"/>
            <a:ext cx="528037" cy="88864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6096000" y="1828798"/>
            <a:ext cx="528037" cy="88864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9687059" y="1828798"/>
            <a:ext cx="528037" cy="88864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985679" y="1828798"/>
            <a:ext cx="528037" cy="88864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9959926" y="365125"/>
            <a:ext cx="1899139" cy="646331"/>
          </a:xfrm>
          <a:prstGeom prst="rect">
            <a:avLst/>
          </a:prstGeom>
          <a:solidFill>
            <a:srgbClr val="FF9900"/>
          </a:solidFill>
        </p:spPr>
        <p:txBody>
          <a:bodyPr wrap="square" rtlCol="0">
            <a:spAutoFit/>
          </a:bodyPr>
          <a:lstStyle/>
          <a:p>
            <a:r>
              <a:rPr lang="fr-FR" dirty="0" smtClean="0"/>
              <a:t>Période de rappel: 24h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269377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54865" y="158536"/>
            <a:ext cx="10515600" cy="845489"/>
          </a:xfrm>
        </p:spPr>
        <p:txBody>
          <a:bodyPr>
            <a:noAutofit/>
          </a:bodyPr>
          <a:lstStyle/>
          <a:p>
            <a:r>
              <a:rPr lang="fr-FR" sz="3200" u="sng" dirty="0" smtClean="0"/>
              <a:t>Score de diversité alimentaire (SDAM) selon les groupes de consommation alimentaire</a:t>
            </a:r>
            <a:endParaRPr lang="fr-FR" sz="3200" u="sng" dirty="0"/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7718" y="1171451"/>
            <a:ext cx="7105750" cy="5499806"/>
          </a:xfrm>
          <a:prstGeom prst="rect">
            <a:avLst/>
          </a:prstGeom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865" y="1396838"/>
            <a:ext cx="2970635" cy="128196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85783" y="2977938"/>
            <a:ext cx="353910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Les repas quotidiens des ménages avec une consommation alimentaire pauvre et limite sont composés de céréales et de légumes avec des condiments et parfois de l’huile.</a:t>
            </a:r>
          </a:p>
          <a:p>
            <a:endParaRPr lang="fr-FR" dirty="0"/>
          </a:p>
          <a:p>
            <a:r>
              <a:rPr lang="fr-FR" dirty="0" smtClean="0"/>
              <a:t>La diète quotidienne des ménages avec une consommation alimentaire acceptable est beaucoup plus variée (6 groupes).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6901311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1433848" y="2322714"/>
            <a:ext cx="9324303" cy="1325563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4800" b="1" dirty="0" smtClean="0">
                <a:solidFill>
                  <a:schemeClr val="accent5">
                    <a:lumMod val="75000"/>
                  </a:schemeClr>
                </a:solidFill>
              </a:rPr>
              <a:t>Activités génératrices et revenus des ménages</a:t>
            </a:r>
            <a:endParaRPr lang="fr-FR" sz="48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99032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78937"/>
          </a:xfrm>
        </p:spPr>
        <p:txBody>
          <a:bodyPr>
            <a:normAutofit fontScale="90000"/>
          </a:bodyPr>
          <a:lstStyle/>
          <a:p>
            <a:r>
              <a:rPr lang="fr-FR" u="sng" dirty="0" smtClean="0"/>
              <a:t>Principale activité source de revenus</a:t>
            </a:r>
            <a:endParaRPr lang="fr-FR" u="sng" dirty="0"/>
          </a:p>
        </p:txBody>
      </p:sp>
      <p:sp>
        <p:nvSpPr>
          <p:cNvPr id="4" name="ZoneTexte 3"/>
          <p:cNvSpPr txBox="1"/>
          <p:nvPr/>
        </p:nvSpPr>
        <p:spPr>
          <a:xfrm>
            <a:off x="8603679" y="4887765"/>
            <a:ext cx="3044369" cy="13234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En moyenne, </a:t>
            </a:r>
            <a:r>
              <a:rPr lang="fr-FR" sz="1600" u="sng" dirty="0" smtClean="0"/>
              <a:t>un seul membre du ménage </a:t>
            </a:r>
            <a:r>
              <a:rPr lang="fr-FR" sz="1600" dirty="0" smtClean="0"/>
              <a:t>contribue au revenu.</a:t>
            </a:r>
          </a:p>
          <a:p>
            <a:endParaRPr lang="fr-FR" sz="1600" dirty="0"/>
          </a:p>
          <a:p>
            <a:r>
              <a:rPr lang="fr-FR" sz="1600" dirty="0" smtClean="0"/>
              <a:t>Ce sont 2 membres en </a:t>
            </a:r>
            <a:r>
              <a:rPr lang="fr-FR" sz="1600" b="1" dirty="0" smtClean="0"/>
              <a:t>Atlantique, Littoral, </a:t>
            </a:r>
            <a:r>
              <a:rPr lang="fr-FR" sz="1600" b="1" dirty="0" err="1" smtClean="0"/>
              <a:t>Donga</a:t>
            </a:r>
            <a:r>
              <a:rPr lang="fr-FR" sz="1600" b="1" dirty="0" smtClean="0"/>
              <a:t>, </a:t>
            </a:r>
            <a:r>
              <a:rPr lang="fr-FR" sz="1600" b="1" dirty="0" err="1" smtClean="0"/>
              <a:t>Couffo</a:t>
            </a:r>
            <a:r>
              <a:rPr lang="fr-FR" sz="1600" b="1" dirty="0" smtClean="0"/>
              <a:t>, Ouémé.</a:t>
            </a:r>
            <a:endParaRPr lang="fr-FR" sz="1600" dirty="0"/>
          </a:p>
        </p:txBody>
      </p:sp>
      <p:sp>
        <p:nvSpPr>
          <p:cNvPr id="5" name="ZoneTexte 4"/>
          <p:cNvSpPr txBox="1"/>
          <p:nvPr/>
        </p:nvSpPr>
        <p:spPr>
          <a:xfrm>
            <a:off x="8603680" y="2820485"/>
            <a:ext cx="3044368" cy="156966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fr-FR" sz="1600" b="1" u="sng" dirty="0" smtClean="0"/>
              <a:t>La principale activité:</a:t>
            </a:r>
          </a:p>
          <a:p>
            <a:r>
              <a:rPr lang="fr-FR" sz="1600" dirty="0" smtClean="0"/>
              <a:t>1. Agriculture vivrière (29%)</a:t>
            </a:r>
          </a:p>
          <a:p>
            <a:r>
              <a:rPr lang="fr-FR" sz="1600" dirty="0" smtClean="0"/>
              <a:t>2. Petit commerce/ informel (14%)</a:t>
            </a:r>
          </a:p>
          <a:p>
            <a:r>
              <a:rPr lang="fr-FR" sz="1600" dirty="0" smtClean="0"/>
              <a:t>3. Travail spécialisé (12%)</a:t>
            </a:r>
          </a:p>
          <a:p>
            <a:r>
              <a:rPr lang="fr-FR" sz="1600" dirty="0" smtClean="0"/>
              <a:t>4. Salariés/contractuel (6%)</a:t>
            </a:r>
          </a:p>
          <a:p>
            <a:r>
              <a:rPr lang="fr-FR" sz="1600" dirty="0" smtClean="0"/>
              <a:t>5. Transporteurs (5%)</a:t>
            </a:r>
            <a:endParaRPr lang="fr-FR" sz="1600" dirty="0"/>
          </a:p>
        </p:txBody>
      </p:sp>
      <p:graphicFrame>
        <p:nvGraphicFramePr>
          <p:cNvPr id="7" name="Graphique 6"/>
          <p:cNvGraphicFramePr>
            <a:graphicFrameLocks/>
          </p:cNvGraphicFramePr>
          <p:nvPr>
            <p:extLst/>
          </p:nvPr>
        </p:nvGraphicFramePr>
        <p:xfrm>
          <a:off x="627823" y="1146220"/>
          <a:ext cx="7700251" cy="51059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Tableau 2"/>
          <p:cNvGraphicFramePr>
            <a:graphicFrameLocks noGrp="1"/>
          </p:cNvGraphicFramePr>
          <p:nvPr>
            <p:extLst/>
          </p:nvPr>
        </p:nvGraphicFramePr>
        <p:xfrm>
          <a:off x="8725258" y="1043189"/>
          <a:ext cx="2628542" cy="1546108"/>
        </p:xfrm>
        <a:graphic>
          <a:graphicData uri="http://schemas.openxmlformats.org/drawingml/2006/table">
            <a:tbl>
              <a:tblPr/>
              <a:tblGrid>
                <a:gridCol w="840660"/>
                <a:gridCol w="805139"/>
                <a:gridCol w="982743"/>
              </a:tblGrid>
              <a:tr h="50292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Activités source de revenus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% Ménages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Contribution au revenu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  <a:tr h="347729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99,5%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07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56,7%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389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11,5%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7261806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290" y="197699"/>
            <a:ext cx="10515600" cy="662781"/>
          </a:xfrm>
        </p:spPr>
        <p:txBody>
          <a:bodyPr>
            <a:normAutofit fontScale="90000"/>
          </a:bodyPr>
          <a:lstStyle/>
          <a:p>
            <a:r>
              <a:rPr lang="fr-FR" u="sng" dirty="0" smtClean="0"/>
              <a:t>Revenu pour la principale activité</a:t>
            </a:r>
            <a:endParaRPr lang="fr-FR" u="sng" dirty="0"/>
          </a:p>
        </p:txBody>
      </p:sp>
      <p:sp>
        <p:nvSpPr>
          <p:cNvPr id="7" name="ZoneTexte 6"/>
          <p:cNvSpPr txBox="1"/>
          <p:nvPr/>
        </p:nvSpPr>
        <p:spPr>
          <a:xfrm>
            <a:off x="7289442" y="992273"/>
            <a:ext cx="4773769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La principale activité contribue entre 70% et 85% du revenu total.</a:t>
            </a:r>
          </a:p>
          <a:p>
            <a:endParaRPr lang="fr-FR" sz="1600" dirty="0" smtClean="0"/>
          </a:p>
          <a:p>
            <a:r>
              <a:rPr lang="fr-FR" sz="1600" b="1" dirty="0"/>
              <a:t>L’agriculture vivrière, </a:t>
            </a:r>
            <a:r>
              <a:rPr lang="fr-FR" sz="1600" dirty="0"/>
              <a:t>principale activité pour 1/3 des </a:t>
            </a:r>
            <a:r>
              <a:rPr lang="fr-FR" sz="1600" dirty="0" smtClean="0"/>
              <a:t>ménages, </a:t>
            </a:r>
            <a:r>
              <a:rPr lang="fr-FR" sz="1600" dirty="0"/>
              <a:t>n’offre un revenu mensuel/</a:t>
            </a:r>
            <a:r>
              <a:rPr lang="fr-FR" sz="1600" dirty="0" err="1"/>
              <a:t>hab</a:t>
            </a:r>
            <a:r>
              <a:rPr lang="fr-FR" sz="1600" dirty="0"/>
              <a:t> de </a:t>
            </a:r>
            <a:r>
              <a:rPr lang="fr-FR" sz="1600" dirty="0" smtClean="0"/>
              <a:t>6652 FCFA</a:t>
            </a:r>
            <a:r>
              <a:rPr lang="fr-FR" sz="1600" dirty="0"/>
              <a:t>.</a:t>
            </a:r>
          </a:p>
          <a:p>
            <a:r>
              <a:rPr lang="fr-FR" sz="1600" b="1" dirty="0"/>
              <a:t>Le petit commerce </a:t>
            </a:r>
            <a:r>
              <a:rPr lang="fr-FR" sz="1600" dirty="0"/>
              <a:t>et le </a:t>
            </a:r>
            <a:r>
              <a:rPr lang="fr-FR" sz="1600" b="1" dirty="0"/>
              <a:t>travail spécialisé</a:t>
            </a:r>
            <a:r>
              <a:rPr lang="fr-FR" sz="1600" dirty="0"/>
              <a:t> pratiqué par 13,9% et 12% des ménages offre un salaire similaire.</a:t>
            </a:r>
          </a:p>
          <a:p>
            <a:endParaRPr lang="fr-FR" sz="1600" dirty="0" smtClean="0"/>
          </a:p>
          <a:p>
            <a:r>
              <a:rPr lang="fr-FR" sz="1600" dirty="0" smtClean="0"/>
              <a:t>Les activités offrant un </a:t>
            </a:r>
            <a:r>
              <a:rPr lang="fr-FR" sz="1600" b="1" dirty="0" smtClean="0"/>
              <a:t>revenu mensuel par habitant</a:t>
            </a:r>
            <a:r>
              <a:rPr lang="fr-FR" sz="1600" dirty="0" smtClean="0"/>
              <a:t> les plus élevés (&gt;15 000 FCFA) sont:</a:t>
            </a:r>
          </a:p>
          <a:p>
            <a:pPr marL="800100" lvl="1" indent="-342900">
              <a:buFont typeface="+mj-lt"/>
              <a:buAutoNum type="arabicPeriod"/>
            </a:pPr>
            <a:r>
              <a:rPr lang="fr-FR" sz="1400" dirty="0" smtClean="0"/>
              <a:t>Gros commerce</a:t>
            </a:r>
          </a:p>
          <a:p>
            <a:pPr marL="800100" lvl="1" indent="-342900">
              <a:buFont typeface="+mj-lt"/>
              <a:buAutoNum type="arabicPeriod"/>
            </a:pPr>
            <a:r>
              <a:rPr lang="fr-FR" sz="1400" dirty="0" smtClean="0"/>
              <a:t>Fonctionnaire</a:t>
            </a:r>
            <a:endParaRPr lang="fr-FR" sz="1400" dirty="0"/>
          </a:p>
          <a:p>
            <a:pPr marL="800100" lvl="1" indent="-342900">
              <a:buFont typeface="+mj-lt"/>
              <a:buAutoNum type="arabicPeriod"/>
            </a:pPr>
            <a:r>
              <a:rPr lang="fr-FR" sz="1400" dirty="0" smtClean="0"/>
              <a:t>Entreprise/location de biens</a:t>
            </a:r>
          </a:p>
          <a:p>
            <a:pPr marL="800100" lvl="1" indent="-342900">
              <a:buFont typeface="+mj-lt"/>
              <a:buAutoNum type="arabicPeriod"/>
            </a:pPr>
            <a:r>
              <a:rPr lang="fr-FR" sz="1400" dirty="0" smtClean="0"/>
              <a:t>Pension</a:t>
            </a:r>
            <a:endParaRPr lang="fr-FR" sz="1400" dirty="0"/>
          </a:p>
          <a:p>
            <a:pPr marL="800100" lvl="1" indent="-342900">
              <a:buFont typeface="+mj-lt"/>
              <a:buAutoNum type="arabicPeriod"/>
            </a:pPr>
            <a:r>
              <a:rPr lang="fr-FR" sz="1400" dirty="0" smtClean="0"/>
              <a:t>Salariés/contractuels</a:t>
            </a:r>
            <a:endParaRPr lang="fr-FR" sz="1400" dirty="0"/>
          </a:p>
          <a:p>
            <a:pPr marL="800100" lvl="1" indent="-342900">
              <a:buFont typeface="+mj-lt"/>
              <a:buAutoNum type="arabicPeriod"/>
            </a:pPr>
            <a:r>
              <a:rPr lang="fr-FR" sz="1400" dirty="0" smtClean="0"/>
              <a:t>Agriculture de rente</a:t>
            </a:r>
          </a:p>
          <a:p>
            <a:pPr marL="285750" indent="-285750">
              <a:buFontTx/>
              <a:buChar char="-"/>
            </a:pPr>
            <a:endParaRPr lang="fr-FR" sz="1600" dirty="0"/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fr-FR" sz="1600" dirty="0" smtClean="0"/>
              <a:t>Ces activités sont réalisées par moins de 18% des ménages.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endParaRPr lang="fr-FR" sz="1600" dirty="0"/>
          </a:p>
          <a:p>
            <a:pPr marL="285750" indent="-285750">
              <a:buFontTx/>
              <a:buChar char="-"/>
            </a:pPr>
            <a:endParaRPr lang="fr-FR" dirty="0"/>
          </a:p>
        </p:txBody>
      </p:sp>
      <p:graphicFrame>
        <p:nvGraphicFramePr>
          <p:cNvPr id="10" name="Graphique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51786387"/>
              </p:ext>
            </p:extLst>
          </p:nvPr>
        </p:nvGraphicFramePr>
        <p:xfrm>
          <a:off x="722290" y="860480"/>
          <a:ext cx="6167907" cy="55660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95423048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290" y="197699"/>
            <a:ext cx="10515600" cy="662781"/>
          </a:xfrm>
        </p:spPr>
        <p:txBody>
          <a:bodyPr>
            <a:normAutofit fontScale="90000"/>
          </a:bodyPr>
          <a:lstStyle/>
          <a:p>
            <a:r>
              <a:rPr lang="fr-FR" u="sng" dirty="0" smtClean="0"/>
              <a:t>Revenu issu de la principale activité</a:t>
            </a:r>
            <a:endParaRPr lang="fr-FR" u="sng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290" y="860480"/>
            <a:ext cx="8772165" cy="5844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655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aphique 5"/>
          <p:cNvGraphicFramePr>
            <a:graphicFrameLocks/>
          </p:cNvGraphicFramePr>
          <p:nvPr>
            <p:extLst/>
          </p:nvPr>
        </p:nvGraphicFramePr>
        <p:xfrm>
          <a:off x="238126" y="594415"/>
          <a:ext cx="10747554" cy="60966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ZoneTexte 6"/>
          <p:cNvSpPr txBox="1"/>
          <p:nvPr/>
        </p:nvSpPr>
        <p:spPr>
          <a:xfrm>
            <a:off x="9917722" y="225083"/>
            <a:ext cx="1617785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fr-FR" dirty="0" smtClean="0"/>
              <a:t>Activités 1+2+3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1035530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/>
              <a:t>Gestion des ressources du ménages</a:t>
            </a:r>
            <a:endParaRPr lang="fr-FR" u="sng" dirty="0"/>
          </a:p>
        </p:txBody>
      </p:sp>
      <p:graphicFrame>
        <p:nvGraphicFramePr>
          <p:cNvPr id="4" name="Graphique 3"/>
          <p:cNvGraphicFramePr>
            <a:graphicFrameLocks/>
          </p:cNvGraphicFramePr>
          <p:nvPr/>
        </p:nvGraphicFramePr>
        <p:xfrm>
          <a:off x="838200" y="2108915"/>
          <a:ext cx="5201992" cy="32100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6349285" y="2228045"/>
            <a:ext cx="37477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Quelque soit le type d’activité, les ressources sont principalement gérée par le chef de ménage (&gt;75% pour chaque activité).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198598954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4798" y="365126"/>
            <a:ext cx="10739002" cy="867930"/>
          </a:xfrm>
        </p:spPr>
        <p:txBody>
          <a:bodyPr>
            <a:normAutofit fontScale="90000"/>
          </a:bodyPr>
          <a:lstStyle/>
          <a:p>
            <a:r>
              <a:rPr lang="fr-FR" sz="3600" b="1" u="sng" dirty="0" smtClean="0"/>
              <a:t>Autre activité source de revenu: </a:t>
            </a:r>
            <a:br>
              <a:rPr lang="fr-FR" sz="3600" b="1" u="sng" dirty="0" smtClean="0"/>
            </a:br>
            <a:r>
              <a:rPr lang="fr-FR" sz="3600" b="1" u="sng" dirty="0" smtClean="0"/>
              <a:t>Vente des productions agricoles/élevage et main d’</a:t>
            </a:r>
            <a:r>
              <a:rPr lang="fr-FR" sz="3600" b="1" u="sng" dirty="0" err="1" smtClean="0"/>
              <a:t>oeuvre</a:t>
            </a:r>
            <a:endParaRPr lang="fr-FR" sz="3600" b="1" u="sng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798" y="2761829"/>
            <a:ext cx="7253289" cy="2769282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9863354" y="365126"/>
            <a:ext cx="194471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fr-FR" dirty="0" smtClean="0"/>
              <a:t>Enquête village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614798" y="1418238"/>
            <a:ext cx="102209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fr-F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Les principaux produits/services vendus sont </a:t>
            </a:r>
            <a:r>
              <a:rPr lang="fr-FR" dirty="0"/>
              <a:t>le </a:t>
            </a:r>
            <a:r>
              <a:rPr lang="fr-FR" dirty="0" smtClean="0"/>
              <a:t>maïs, les volailles (1625 FCFA/kg), la main d’œuvre en tant qu’ouvrier agricole (2100 FCFA/jour).</a:t>
            </a:r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3358" y="2876157"/>
            <a:ext cx="2469951" cy="254062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9325565" y="3423194"/>
            <a:ext cx="156556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800" dirty="0" smtClean="0">
                <a:solidFill>
                  <a:srgbClr val="FF0000"/>
                </a:solidFill>
              </a:rPr>
              <a:t>?</a:t>
            </a:r>
            <a:endParaRPr lang="fr-FR" sz="8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3869373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1433848" y="2322714"/>
            <a:ext cx="9324303" cy="1325563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4800" b="1" dirty="0" smtClean="0">
                <a:solidFill>
                  <a:schemeClr val="accent5">
                    <a:lumMod val="75000"/>
                  </a:schemeClr>
                </a:solidFill>
              </a:rPr>
              <a:t>Dépenses des ménages</a:t>
            </a:r>
            <a:endParaRPr lang="fr-FR" sz="48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8193341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989" y="1303434"/>
            <a:ext cx="7940642" cy="5398829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35335" y="314724"/>
            <a:ext cx="10515600" cy="935641"/>
          </a:xfrm>
        </p:spPr>
        <p:txBody>
          <a:bodyPr>
            <a:normAutofit/>
          </a:bodyPr>
          <a:lstStyle/>
          <a:p>
            <a:r>
              <a:rPr lang="fr-FR" sz="3600" u="sng" dirty="0" smtClean="0"/>
              <a:t>Dépenses mensuelles des ménages</a:t>
            </a:r>
            <a:endParaRPr lang="fr-FR" sz="3600" u="sng" dirty="0"/>
          </a:p>
        </p:txBody>
      </p:sp>
      <p:sp>
        <p:nvSpPr>
          <p:cNvPr id="6" name="ZoneTexte 5"/>
          <p:cNvSpPr txBox="1"/>
          <p:nvPr/>
        </p:nvSpPr>
        <p:spPr>
          <a:xfrm>
            <a:off x="8914502" y="2752116"/>
            <a:ext cx="3125098" cy="1815882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En comparaison avec 2013, la part des dépenses alimentaires a :</a:t>
            </a:r>
          </a:p>
          <a:p>
            <a:pPr marL="285750" indent="-285750">
              <a:buFontTx/>
              <a:buChar char="-"/>
            </a:pPr>
            <a:r>
              <a:rPr lang="fr-FR" sz="1600" dirty="0" smtClean="0"/>
              <a:t>légèrement augmenté dans les zones urbaines (+6%)</a:t>
            </a:r>
          </a:p>
          <a:p>
            <a:pPr marL="285750" indent="-285750">
              <a:buFontTx/>
              <a:buChar char="-"/>
            </a:pPr>
            <a:r>
              <a:rPr lang="fr-FR" sz="1600" dirty="0" smtClean="0"/>
              <a:t>Diminué dans 6 départements (-1% à -16%)</a:t>
            </a:r>
          </a:p>
          <a:p>
            <a:pPr marL="285750" indent="-285750">
              <a:buFontTx/>
              <a:buChar char="-"/>
            </a:pPr>
            <a:r>
              <a:rPr lang="fr-FR" sz="1600" dirty="0" smtClean="0"/>
              <a:t>Pas de changement au littoral</a:t>
            </a:r>
            <a:endParaRPr lang="fr-FR" sz="1600" dirty="0"/>
          </a:p>
        </p:txBody>
      </p:sp>
      <p:sp>
        <p:nvSpPr>
          <p:cNvPr id="4" name="ZoneTexte 3"/>
          <p:cNvSpPr txBox="1"/>
          <p:nvPr/>
        </p:nvSpPr>
        <p:spPr>
          <a:xfrm>
            <a:off x="8914502" y="1303435"/>
            <a:ext cx="2978961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593135" y="1303435"/>
            <a:ext cx="3114496" cy="539882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lèche vers le bas 2"/>
          <p:cNvSpPr/>
          <p:nvPr/>
        </p:nvSpPr>
        <p:spPr>
          <a:xfrm>
            <a:off x="7060231" y="1169305"/>
            <a:ext cx="180304" cy="53923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56489585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0629"/>
          </a:xfrm>
        </p:spPr>
        <p:txBody>
          <a:bodyPr>
            <a:normAutofit/>
          </a:bodyPr>
          <a:lstStyle/>
          <a:p>
            <a:r>
              <a:rPr lang="fr-FR" sz="4000" u="sng" dirty="0" smtClean="0"/>
              <a:t>Part des dépenses alimentaires : par département</a:t>
            </a:r>
            <a:endParaRPr lang="fr-FR" sz="4000" u="sng" dirty="0"/>
          </a:p>
        </p:txBody>
      </p:sp>
      <p:sp>
        <p:nvSpPr>
          <p:cNvPr id="9" name="ZoneTexte 8"/>
          <p:cNvSpPr txBox="1"/>
          <p:nvPr/>
        </p:nvSpPr>
        <p:spPr>
          <a:xfrm>
            <a:off x="7746642" y="3403354"/>
            <a:ext cx="421139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 smtClean="0"/>
              <a:t>En global, 15% des ménages dépensent plus de 65% de leur budget en alimentation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 smtClean="0"/>
              <a:t>Plus de 50% des ménages de l’</a:t>
            </a:r>
            <a:r>
              <a:rPr lang="fr-FR" b="1" dirty="0" smtClean="0"/>
              <a:t>Alibori</a:t>
            </a:r>
            <a:r>
              <a:rPr lang="fr-FR" dirty="0" smtClean="0"/>
              <a:t>, </a:t>
            </a:r>
            <a:r>
              <a:rPr lang="fr-FR" b="1" dirty="0" err="1" smtClean="0"/>
              <a:t>Donga</a:t>
            </a:r>
            <a:r>
              <a:rPr lang="fr-FR" dirty="0" smtClean="0"/>
              <a:t>, (</a:t>
            </a:r>
            <a:r>
              <a:rPr lang="fr-FR" b="1" dirty="0" err="1" smtClean="0"/>
              <a:t>Borgou</a:t>
            </a:r>
            <a:r>
              <a:rPr lang="fr-FR" dirty="0" smtClean="0"/>
              <a:t>, </a:t>
            </a:r>
            <a:r>
              <a:rPr lang="fr-FR" b="1" dirty="0" err="1" smtClean="0"/>
              <a:t>Atacora</a:t>
            </a:r>
            <a:r>
              <a:rPr lang="fr-FR" dirty="0" smtClean="0"/>
              <a:t>) dépensent plus de 50% de leur budget dans l’alimentation.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 smtClean="0"/>
              <a:t>A </a:t>
            </a:r>
            <a:r>
              <a:rPr lang="fr-FR" b="1" dirty="0" err="1" smtClean="0"/>
              <a:t>Donga</a:t>
            </a:r>
            <a:r>
              <a:rPr lang="fr-FR" dirty="0" smtClean="0"/>
              <a:t>, 15% des ménages dépensent &gt;75% de leur budget.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7843234" y="1690688"/>
            <a:ext cx="4018208" cy="1477328"/>
          </a:xfrm>
          <a:prstGeom prst="rect">
            <a:avLst/>
          </a:prstGeom>
          <a:solidFill>
            <a:srgbClr val="CCECFF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Part des dépenses alimentaires = </a:t>
            </a:r>
          </a:p>
          <a:p>
            <a:r>
              <a:rPr lang="fr-FR" dirty="0" smtClean="0"/>
              <a:t>      Dép. alimentaires / Dép. totales.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Plus de 65% de dépenses allouées à l’alimentation = risque d’insécurité alimentaire</a:t>
            </a:r>
            <a:endParaRPr lang="fr-FR" dirty="0"/>
          </a:p>
        </p:txBody>
      </p:sp>
      <p:graphicFrame>
        <p:nvGraphicFramePr>
          <p:cNvPr id="8" name="Graphique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799498101"/>
              </p:ext>
            </p:extLst>
          </p:nvPr>
        </p:nvGraphicFramePr>
        <p:xfrm>
          <a:off x="838200" y="1503609"/>
          <a:ext cx="6322454" cy="43176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21876989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8201465" y="761043"/>
            <a:ext cx="3625699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Les ménages dépensant plus de 50% de leur budget pour l’alimentation vivent essentiellement de :</a:t>
            </a:r>
          </a:p>
          <a:p>
            <a:r>
              <a:rPr lang="fr-FR" dirty="0" smtClean="0"/>
              <a:t>- </a:t>
            </a:r>
            <a:r>
              <a:rPr lang="fr-FR" b="1" dirty="0" smtClean="0"/>
              <a:t>l’aide alimentaire</a:t>
            </a:r>
            <a:r>
              <a:rPr lang="fr-FR" dirty="0" smtClean="0"/>
              <a:t>, </a:t>
            </a:r>
            <a:r>
              <a:rPr lang="fr-FR" b="1" dirty="0" smtClean="0"/>
              <a:t>du transfert d’argent</a:t>
            </a:r>
            <a:r>
              <a:rPr lang="fr-FR" dirty="0" smtClean="0"/>
              <a:t>, </a:t>
            </a:r>
          </a:p>
          <a:p>
            <a:r>
              <a:rPr lang="fr-FR" dirty="0" smtClean="0"/>
              <a:t>- de la </a:t>
            </a:r>
            <a:r>
              <a:rPr lang="fr-FR" b="1" dirty="0"/>
              <a:t>pêche </a:t>
            </a:r>
            <a:r>
              <a:rPr lang="fr-FR" b="1" dirty="0" smtClean="0"/>
              <a:t>et de </a:t>
            </a:r>
            <a:r>
              <a:rPr lang="fr-FR" b="1" dirty="0"/>
              <a:t>l’élevage </a:t>
            </a:r>
            <a:r>
              <a:rPr lang="fr-FR" b="1" dirty="0" smtClean="0"/>
              <a:t>de gros bétail</a:t>
            </a:r>
            <a:r>
              <a:rPr lang="fr-FR" dirty="0" smtClean="0"/>
              <a:t>, </a:t>
            </a:r>
            <a:endParaRPr lang="fr-FR" b="1" dirty="0" smtClean="0"/>
          </a:p>
          <a:p>
            <a:endParaRPr lang="fr-FR" dirty="0"/>
          </a:p>
          <a:p>
            <a:r>
              <a:rPr lang="fr-FR" dirty="0" smtClean="0"/>
              <a:t>Les ¾ des </a:t>
            </a:r>
            <a:r>
              <a:rPr lang="fr-FR" b="1" dirty="0"/>
              <a:t>grands </a:t>
            </a:r>
            <a:r>
              <a:rPr lang="fr-FR" b="1" dirty="0" smtClean="0"/>
              <a:t>commerçants, fonctionnaires, salariés</a:t>
            </a:r>
            <a:r>
              <a:rPr lang="fr-FR" dirty="0" smtClean="0"/>
              <a:t>, </a:t>
            </a:r>
            <a:r>
              <a:rPr lang="fr-FR" b="1" dirty="0" smtClean="0"/>
              <a:t>pensionnés, entrepreneurs</a:t>
            </a:r>
            <a:r>
              <a:rPr lang="fr-FR" dirty="0" smtClean="0"/>
              <a:t>, et </a:t>
            </a:r>
            <a:r>
              <a:rPr lang="fr-FR" b="1" dirty="0" smtClean="0"/>
              <a:t>transporteurs</a:t>
            </a:r>
            <a:r>
              <a:rPr lang="fr-FR" dirty="0" smtClean="0"/>
              <a:t> ne pas dépensent plus de la moitié de leur revenu pour l’alimentation.</a:t>
            </a:r>
          </a:p>
          <a:p>
            <a:endParaRPr lang="fr-FR" dirty="0"/>
          </a:p>
          <a:p>
            <a:r>
              <a:rPr lang="fr-FR" dirty="0" smtClean="0"/>
              <a:t>Les ménages avec une activité liée à l’agriculture, au petit commerce ou ayant une activité journalière ont une part des dépenses alimentaires plus importante.</a:t>
            </a:r>
            <a:endParaRPr lang="fr-FR" dirty="0"/>
          </a:p>
        </p:txBody>
      </p:sp>
      <p:graphicFrame>
        <p:nvGraphicFramePr>
          <p:cNvPr id="8" name="Graphique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820171671"/>
              </p:ext>
            </p:extLst>
          </p:nvPr>
        </p:nvGraphicFramePr>
        <p:xfrm>
          <a:off x="740332" y="276087"/>
          <a:ext cx="7257447" cy="6163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74466797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455279"/>
            <a:ext cx="9258837" cy="755336"/>
          </a:xfrm>
        </p:spPr>
        <p:txBody>
          <a:bodyPr/>
          <a:lstStyle/>
          <a:p>
            <a:r>
              <a:rPr lang="fr-FR" u="sng" dirty="0" smtClean="0"/>
              <a:t>Structure des dépenses alimentaires</a:t>
            </a:r>
            <a:endParaRPr lang="fr-FR" u="sng" dirty="0"/>
          </a:p>
        </p:txBody>
      </p:sp>
      <p:sp>
        <p:nvSpPr>
          <p:cNvPr id="5" name="ZoneTexte 4"/>
          <p:cNvSpPr txBox="1"/>
          <p:nvPr/>
        </p:nvSpPr>
        <p:spPr>
          <a:xfrm>
            <a:off x="618187" y="5525036"/>
            <a:ext cx="53962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Les principales dépenses </a:t>
            </a:r>
            <a:r>
              <a:rPr lang="fr-FR" u="sng" dirty="0" smtClean="0"/>
              <a:t>non alimentaires</a:t>
            </a:r>
            <a:r>
              <a:rPr lang="fr-FR" dirty="0" smtClean="0"/>
              <a:t> sont: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Les frais de </a:t>
            </a:r>
            <a:r>
              <a:rPr lang="fr-FR" b="1" dirty="0" smtClean="0"/>
              <a:t>main d’œuvre </a:t>
            </a:r>
            <a:r>
              <a:rPr lang="fr-FR" dirty="0" smtClean="0"/>
              <a:t>(18%)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Le </a:t>
            </a:r>
            <a:r>
              <a:rPr lang="fr-FR" b="1" dirty="0" smtClean="0"/>
              <a:t>loyer</a:t>
            </a:r>
            <a:r>
              <a:rPr lang="fr-FR" dirty="0" smtClean="0"/>
              <a:t> (11%)</a:t>
            </a:r>
          </a:p>
        </p:txBody>
      </p:sp>
      <p:graphicFrame>
        <p:nvGraphicFramePr>
          <p:cNvPr id="10" name="Graphique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829885216"/>
              </p:ext>
            </p:extLst>
          </p:nvPr>
        </p:nvGraphicFramePr>
        <p:xfrm>
          <a:off x="573647" y="1210615"/>
          <a:ext cx="8338533" cy="41560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ZoneTexte 10"/>
          <p:cNvSpPr txBox="1"/>
          <p:nvPr/>
        </p:nvSpPr>
        <p:spPr>
          <a:xfrm>
            <a:off x="6411533" y="5525036"/>
            <a:ext cx="53962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Les </a:t>
            </a:r>
            <a:r>
              <a:rPr lang="fr-FR" dirty="0"/>
              <a:t>principales dépenses </a:t>
            </a:r>
            <a:r>
              <a:rPr lang="fr-FR" u="sng" dirty="0" smtClean="0"/>
              <a:t>alimentaires</a:t>
            </a:r>
            <a:r>
              <a:rPr lang="fr-FR" dirty="0" smtClean="0"/>
              <a:t> </a:t>
            </a:r>
            <a:r>
              <a:rPr lang="fr-FR" dirty="0"/>
              <a:t>sont:</a:t>
            </a:r>
          </a:p>
          <a:p>
            <a:pPr marL="285750" indent="-285750">
              <a:buFontTx/>
              <a:buChar char="-"/>
            </a:pPr>
            <a:r>
              <a:rPr lang="fr-FR" dirty="0"/>
              <a:t>L</a:t>
            </a:r>
            <a:r>
              <a:rPr lang="fr-FR" dirty="0" smtClean="0"/>
              <a:t>es </a:t>
            </a:r>
            <a:r>
              <a:rPr lang="fr-FR" b="1" dirty="0" smtClean="0"/>
              <a:t>aliments de base </a:t>
            </a:r>
            <a:r>
              <a:rPr lang="fr-FR" dirty="0" smtClean="0"/>
              <a:t>(féculents) (17%)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Les </a:t>
            </a:r>
            <a:r>
              <a:rPr lang="fr-FR" b="1" dirty="0" smtClean="0"/>
              <a:t>viandes/poissons/ crustacés </a:t>
            </a:r>
            <a:r>
              <a:rPr lang="fr-FR" dirty="0" smtClean="0"/>
              <a:t>(13%)</a:t>
            </a:r>
          </a:p>
          <a:p>
            <a:pPr marL="285750" indent="-285750">
              <a:buFontTx/>
              <a:buChar char="-"/>
            </a:pPr>
            <a:r>
              <a:rPr lang="fr-FR" dirty="0"/>
              <a:t>L</a:t>
            </a:r>
            <a:r>
              <a:rPr lang="fr-FR" dirty="0" smtClean="0"/>
              <a:t>es repas pris hors de la maison (</a:t>
            </a:r>
            <a:r>
              <a:rPr lang="fr-FR" dirty="0"/>
              <a:t>5</a:t>
            </a:r>
            <a:r>
              <a:rPr lang="fr-FR" dirty="0" smtClean="0"/>
              <a:t>%)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171300858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Titre 1"/>
          <p:cNvSpPr txBox="1">
            <a:spLocks/>
          </p:cNvSpPr>
          <p:nvPr/>
        </p:nvSpPr>
        <p:spPr>
          <a:xfrm>
            <a:off x="2021983" y="2311223"/>
            <a:ext cx="8148034" cy="1279011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4800" b="1" dirty="0" smtClean="0">
                <a:solidFill>
                  <a:schemeClr val="accent5">
                    <a:lumMod val="75000"/>
                  </a:schemeClr>
                </a:solidFill>
              </a:rPr>
              <a:t>Crédit</a:t>
            </a:r>
            <a:endParaRPr lang="fr-FR" sz="48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257571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29384"/>
          </a:xfrm>
        </p:spPr>
        <p:txBody>
          <a:bodyPr/>
          <a:lstStyle/>
          <a:p>
            <a:r>
              <a:rPr lang="fr-FR" u="sng" dirty="0" smtClean="0"/>
              <a:t>Crédit et créanciers</a:t>
            </a:r>
            <a:endParaRPr lang="fr-FR" u="sng" dirty="0"/>
          </a:p>
        </p:txBody>
      </p:sp>
      <p:graphicFrame>
        <p:nvGraphicFramePr>
          <p:cNvPr id="3" name="Graphique 2"/>
          <p:cNvGraphicFramePr>
            <a:graphicFrameLocks/>
          </p:cNvGraphicFramePr>
          <p:nvPr>
            <p:extLst/>
          </p:nvPr>
        </p:nvGraphicFramePr>
        <p:xfrm>
          <a:off x="687848" y="1213947"/>
          <a:ext cx="4377810" cy="24067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Graphique 4"/>
          <p:cNvGraphicFramePr>
            <a:graphicFrameLocks/>
          </p:cNvGraphicFramePr>
          <p:nvPr>
            <p:extLst/>
          </p:nvPr>
        </p:nvGraphicFramePr>
        <p:xfrm>
          <a:off x="5818909" y="983673"/>
          <a:ext cx="6125270" cy="48075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ZoneTexte 6"/>
          <p:cNvSpPr txBox="1"/>
          <p:nvPr/>
        </p:nvSpPr>
        <p:spPr>
          <a:xfrm>
            <a:off x="180109" y="3726872"/>
            <a:ext cx="550025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1/4 des ménages </a:t>
            </a:r>
            <a:r>
              <a:rPr lang="fr-FR" sz="1600" dirty="0" smtClean="0"/>
              <a:t>(</a:t>
            </a:r>
            <a:r>
              <a:rPr lang="fr-FR" sz="1600" dirty="0"/>
              <a:t>19,4% à Cotonou, 25,8% dans les autres centres urbains et 27,8% en zone rurale) ont contracté au moins un emprunt au cours des 12 derniers </a:t>
            </a:r>
            <a:r>
              <a:rPr lang="fr-FR" sz="1600" dirty="0" smtClean="0"/>
              <a:t>mois auprès </a:t>
            </a:r>
            <a:r>
              <a:rPr lang="fr-FR" sz="1600" dirty="0"/>
              <a:t>de différents créanciers. </a:t>
            </a:r>
            <a:endParaRPr lang="fr-FR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 smtClean="0"/>
              <a:t>½ des ménages a </a:t>
            </a:r>
            <a:r>
              <a:rPr lang="fr-FR" sz="1600" dirty="0"/>
              <a:t>emprunté auprès des </a:t>
            </a:r>
            <a:r>
              <a:rPr lang="fr-FR" sz="1600" dirty="0" smtClean="0"/>
              <a:t>parents/amis.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 smtClean="0"/>
              <a:t>1/3 auprès </a:t>
            </a:r>
            <a:r>
              <a:rPr lang="fr-FR" sz="1600" dirty="0"/>
              <a:t>des </a:t>
            </a:r>
            <a:r>
              <a:rPr lang="fr-FR" sz="1600" dirty="0" smtClean="0"/>
              <a:t>banques/caisse </a:t>
            </a:r>
            <a:r>
              <a:rPr lang="fr-FR" sz="1600" dirty="0"/>
              <a:t>épargne</a:t>
            </a:r>
            <a:r>
              <a:rPr lang="fr-FR" sz="1600" dirty="0" smtClean="0"/>
              <a:t>, 1/4 </a:t>
            </a:r>
            <a:r>
              <a:rPr lang="fr-FR" sz="1600" dirty="0"/>
              <a:t>auprès de tontine </a:t>
            </a:r>
            <a:r>
              <a:rPr lang="fr-FR" sz="1600" dirty="0" smtClean="0"/>
              <a:t>et &lt;2</a:t>
            </a:r>
            <a:r>
              <a:rPr lang="fr-FR" sz="1600" dirty="0"/>
              <a:t>% auprès de leur employeur. </a:t>
            </a:r>
            <a:endParaRPr lang="fr-FR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 smtClean="0"/>
              <a:t>Les </a:t>
            </a:r>
            <a:r>
              <a:rPr lang="fr-FR" sz="1600" dirty="0"/>
              <a:t>montants empruntés varient selon le lieux de résidence et l'activités des </a:t>
            </a:r>
            <a:r>
              <a:rPr lang="fr-FR" sz="1600" dirty="0" smtClean="0"/>
              <a:t>ménages. En moyenne, l’emprunt est de 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 smtClean="0"/>
              <a:t>- </a:t>
            </a:r>
            <a:r>
              <a:rPr lang="fr-FR" sz="1600" dirty="0"/>
              <a:t>ménages ruraux </a:t>
            </a:r>
            <a:r>
              <a:rPr lang="fr-FR" sz="1600" dirty="0" smtClean="0"/>
              <a:t>: 189 000 CFA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 smtClean="0"/>
              <a:t>- ménages de Cotonou : 235 000 CFA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 smtClean="0"/>
              <a:t>- ménages des autres centres urbains:  </a:t>
            </a:r>
            <a:r>
              <a:rPr lang="fr-FR" sz="1600" dirty="0"/>
              <a:t>315 000 </a:t>
            </a:r>
            <a:r>
              <a:rPr lang="fr-FR" sz="1600" dirty="0" smtClean="0"/>
              <a:t>CFA</a:t>
            </a:r>
            <a:endParaRPr lang="fr-FR" sz="1600" dirty="0"/>
          </a:p>
        </p:txBody>
      </p:sp>
    </p:spTree>
    <p:extLst>
      <p:ext uri="{BB962C8B-B14F-4D97-AF65-F5344CB8AC3E}">
        <p14:creationId xmlns:p14="http://schemas.microsoft.com/office/powerpoint/2010/main" xmlns="" val="139994357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84802"/>
          </a:xfrm>
        </p:spPr>
        <p:txBody>
          <a:bodyPr/>
          <a:lstStyle/>
          <a:p>
            <a:r>
              <a:rPr lang="fr-FR" u="sng" dirty="0"/>
              <a:t>Crédit et créanciers</a:t>
            </a:r>
            <a:endParaRPr lang="fr-FR" dirty="0"/>
          </a:p>
        </p:txBody>
      </p:sp>
      <p:graphicFrame>
        <p:nvGraphicFramePr>
          <p:cNvPr id="3" name="Graphique 2"/>
          <p:cNvGraphicFramePr>
            <a:graphicFrameLocks/>
          </p:cNvGraphicFramePr>
          <p:nvPr>
            <p:extLst/>
          </p:nvPr>
        </p:nvGraphicFramePr>
        <p:xfrm>
          <a:off x="477982" y="1149929"/>
          <a:ext cx="6005945" cy="41494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ZoneTexte 3"/>
          <p:cNvSpPr txBox="1"/>
          <p:nvPr/>
        </p:nvSpPr>
        <p:spPr>
          <a:xfrm>
            <a:off x="7495308" y="1371601"/>
            <a:ext cx="444730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Montant du remboursement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Micro-crédit du remboursement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Raison du crédit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Montant qui sera remboursé dans les 12 mois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Emprunt pour nourrir le ménage </a:t>
            </a:r>
          </a:p>
          <a:p>
            <a:endParaRPr lang="fr-FR" dirty="0"/>
          </a:p>
        </p:txBody>
      </p:sp>
      <p:graphicFrame>
        <p:nvGraphicFramePr>
          <p:cNvPr id="6" name="Graphique 5"/>
          <p:cNvGraphicFramePr>
            <a:graphicFrameLocks/>
          </p:cNvGraphicFramePr>
          <p:nvPr>
            <p:extLst/>
          </p:nvPr>
        </p:nvGraphicFramePr>
        <p:xfrm>
          <a:off x="7049366" y="3402926"/>
          <a:ext cx="4020416" cy="30394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416062349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2193701" y="2631808"/>
            <a:ext cx="8148034" cy="1566706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4800" b="1" dirty="0" smtClean="0">
                <a:solidFill>
                  <a:schemeClr val="accent5">
                    <a:lumMod val="75000"/>
                  </a:schemeClr>
                </a:solidFill>
              </a:rPr>
              <a:t>Chocs et difficultés au cours des 12 derniers mois</a:t>
            </a:r>
            <a:endParaRPr lang="fr-FR" sz="48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0501507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44697"/>
          </a:xfrm>
        </p:spPr>
        <p:txBody>
          <a:bodyPr/>
          <a:lstStyle/>
          <a:p>
            <a:r>
              <a:rPr lang="fr-FR" u="sng" dirty="0"/>
              <a:t>Chocs: </a:t>
            </a:r>
            <a:r>
              <a:rPr lang="fr-FR" u="sng" dirty="0" smtClean="0"/>
              <a:t>Vue globale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9736428" y="1786597"/>
            <a:ext cx="227738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 smtClean="0"/>
          </a:p>
          <a:p>
            <a:endParaRPr lang="fr-FR" dirty="0"/>
          </a:p>
          <a:p>
            <a:r>
              <a:rPr lang="fr-FR" dirty="0" smtClean="0"/>
              <a:t>La catégorie « Autres » (14,6%) regroupe en fait 17 raisons diverses qui ont été mentionnées par moins de 2% des ménages</a:t>
            </a:r>
            <a:endParaRPr lang="fr-FR" dirty="0"/>
          </a:p>
        </p:txBody>
      </p:sp>
      <p:graphicFrame>
        <p:nvGraphicFramePr>
          <p:cNvPr id="7" name="Graphique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864004341"/>
              </p:ext>
            </p:extLst>
          </p:nvPr>
        </p:nvGraphicFramePr>
        <p:xfrm>
          <a:off x="661181" y="1460787"/>
          <a:ext cx="8904850" cy="43773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8113690" y="284698"/>
            <a:ext cx="3400023" cy="369332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r>
              <a:rPr lang="fr-FR" i="1" dirty="0" smtClean="0"/>
              <a:t>Données de l’enquête « ménage »</a:t>
            </a:r>
            <a:endParaRPr lang="fr-FR" i="1" dirty="0"/>
          </a:p>
        </p:txBody>
      </p:sp>
    </p:spTree>
    <p:extLst>
      <p:ext uri="{BB962C8B-B14F-4D97-AF65-F5344CB8AC3E}">
        <p14:creationId xmlns:p14="http://schemas.microsoft.com/office/powerpoint/2010/main" xmlns="" val="139588209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74032" y="204704"/>
            <a:ext cx="10515600" cy="613443"/>
          </a:xfrm>
        </p:spPr>
        <p:txBody>
          <a:bodyPr>
            <a:normAutofit/>
          </a:bodyPr>
          <a:lstStyle/>
          <a:p>
            <a:r>
              <a:rPr lang="fr-FR" sz="3600" u="sng" dirty="0" smtClean="0"/>
              <a:t>CHOCS: Département</a:t>
            </a:r>
            <a:endParaRPr lang="fr-FR" sz="3600" u="sng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441" y="1136243"/>
            <a:ext cx="11672807" cy="4325101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571811" y="5606857"/>
            <a:ext cx="7712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err="1" smtClean="0"/>
              <a:t>Couffo</a:t>
            </a:r>
            <a:r>
              <a:rPr lang="fr-FR" b="1" dirty="0" smtClean="0"/>
              <a:t>, </a:t>
            </a:r>
            <a:r>
              <a:rPr lang="fr-FR" b="1" dirty="0" err="1" smtClean="0"/>
              <a:t>Atacora</a:t>
            </a:r>
            <a:r>
              <a:rPr lang="fr-FR" b="1" dirty="0" smtClean="0"/>
              <a:t>, Plateau: </a:t>
            </a:r>
            <a:r>
              <a:rPr lang="fr-FR" dirty="0" smtClean="0"/>
              <a:t>	1. Maladie/accident  2. Pluies tardives/sécheresse</a:t>
            </a:r>
          </a:p>
          <a:p>
            <a:r>
              <a:rPr lang="fr-FR" b="1" dirty="0" smtClean="0"/>
              <a:t>Alibori: 			</a:t>
            </a:r>
            <a:r>
              <a:rPr lang="fr-FR" dirty="0" smtClean="0"/>
              <a:t>1. Maladie/accident  2. Inondations</a:t>
            </a:r>
          </a:p>
          <a:p>
            <a:r>
              <a:rPr lang="fr-FR" b="1" dirty="0" smtClean="0"/>
              <a:t>Ouémé: </a:t>
            </a:r>
            <a:r>
              <a:rPr lang="fr-FR" dirty="0" smtClean="0"/>
              <a:t>			1. Maladie/accident  2. Perte d’un emploi</a:t>
            </a:r>
          </a:p>
          <a:p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9414456" y="5687107"/>
            <a:ext cx="22745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i="1" dirty="0" smtClean="0"/>
              <a:t>Pour Plateau: Autres = principalement « Manque d’argent »</a:t>
            </a:r>
            <a:endParaRPr lang="fr-FR" sz="1600" i="1" dirty="0"/>
          </a:p>
        </p:txBody>
      </p:sp>
      <p:sp>
        <p:nvSpPr>
          <p:cNvPr id="3" name="ZoneTexte 2"/>
          <p:cNvSpPr txBox="1"/>
          <p:nvPr/>
        </p:nvSpPr>
        <p:spPr>
          <a:xfrm>
            <a:off x="8113690" y="284698"/>
            <a:ext cx="3575357" cy="369332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r>
              <a:rPr lang="fr-FR" i="1" dirty="0" smtClean="0"/>
              <a:t>Données de l’enquête « </a:t>
            </a:r>
            <a:r>
              <a:rPr lang="fr-FR" b="1" i="1" dirty="0" smtClean="0"/>
              <a:t>ménages </a:t>
            </a:r>
            <a:r>
              <a:rPr lang="fr-FR" i="1" dirty="0" smtClean="0"/>
              <a:t>»</a:t>
            </a:r>
            <a:endParaRPr lang="fr-FR" i="1" dirty="0"/>
          </a:p>
        </p:txBody>
      </p:sp>
    </p:spTree>
    <p:extLst>
      <p:ext uri="{BB962C8B-B14F-4D97-AF65-F5344CB8AC3E}">
        <p14:creationId xmlns:p14="http://schemas.microsoft.com/office/powerpoint/2010/main" xmlns="" val="115810681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39427"/>
          </a:xfrm>
        </p:spPr>
        <p:txBody>
          <a:bodyPr>
            <a:normAutofit fontScale="90000"/>
          </a:bodyPr>
          <a:lstStyle/>
          <a:p>
            <a:r>
              <a:rPr lang="fr-FR" u="sng" dirty="0" smtClean="0"/>
              <a:t>Chocs: Départements</a:t>
            </a:r>
            <a:endParaRPr lang="fr-FR" u="sng" dirty="0"/>
          </a:p>
        </p:txBody>
      </p:sp>
      <p:graphicFrame>
        <p:nvGraphicFramePr>
          <p:cNvPr id="3" name="Graphique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233045333"/>
              </p:ext>
            </p:extLst>
          </p:nvPr>
        </p:nvGraphicFramePr>
        <p:xfrm>
          <a:off x="176044" y="1262129"/>
          <a:ext cx="5565820" cy="39991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ZoneTexte 3"/>
          <p:cNvSpPr txBox="1"/>
          <p:nvPr/>
        </p:nvSpPr>
        <p:spPr>
          <a:xfrm>
            <a:off x="1211688" y="5380672"/>
            <a:ext cx="200910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 smtClean="0"/>
              <a:t>Au moins 1 choc</a:t>
            </a:r>
          </a:p>
          <a:p>
            <a:pPr marL="342900" indent="-342900">
              <a:buFont typeface="+mj-lt"/>
              <a:buAutoNum type="arabicPeriod"/>
            </a:pPr>
            <a:r>
              <a:rPr lang="fr-FR" dirty="0" err="1" smtClean="0"/>
              <a:t>Couffo</a:t>
            </a:r>
            <a:endParaRPr lang="fr-FR" dirty="0" smtClean="0"/>
          </a:p>
          <a:p>
            <a:pPr marL="342900" indent="-342900">
              <a:buAutoNum type="arabicPeriod"/>
            </a:pPr>
            <a:r>
              <a:rPr lang="fr-FR" dirty="0" smtClean="0"/>
              <a:t>Plateau</a:t>
            </a:r>
          </a:p>
          <a:p>
            <a:pPr marL="342900" indent="-342900">
              <a:buAutoNum type="arabicPeriod"/>
            </a:pPr>
            <a:r>
              <a:rPr lang="fr-FR" dirty="0" smtClean="0"/>
              <a:t>Alibori</a:t>
            </a:r>
          </a:p>
          <a:p>
            <a:pPr marL="342900" indent="-342900">
              <a:buAutoNum type="arabicPeriod"/>
            </a:pP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6376825" y="5380672"/>
            <a:ext cx="200910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 smtClean="0"/>
              <a:t>Au moins 2 chocs</a:t>
            </a:r>
          </a:p>
          <a:p>
            <a:pPr marL="342900" indent="-342900">
              <a:buAutoNum type="arabicPeriod"/>
            </a:pPr>
            <a:r>
              <a:rPr lang="fr-FR" dirty="0" smtClean="0"/>
              <a:t>Ouémé</a:t>
            </a:r>
          </a:p>
          <a:p>
            <a:pPr marL="342900" indent="-342900">
              <a:buAutoNum type="arabicPeriod"/>
            </a:pPr>
            <a:r>
              <a:rPr lang="fr-FR" dirty="0" smtClean="0"/>
              <a:t>Alibori</a:t>
            </a:r>
          </a:p>
          <a:p>
            <a:pPr marL="342900" indent="-342900">
              <a:buAutoNum type="arabicPeriod"/>
            </a:pPr>
            <a:r>
              <a:rPr lang="fr-FR" dirty="0" err="1" smtClean="0"/>
              <a:t>Couffo</a:t>
            </a:r>
            <a:endParaRPr lang="fr-FR" dirty="0" smtClean="0"/>
          </a:p>
          <a:p>
            <a:pPr marL="342900" indent="-342900">
              <a:buAutoNum type="arabicPeriod"/>
            </a:pPr>
            <a:endParaRPr lang="fr-FR" dirty="0"/>
          </a:p>
        </p:txBody>
      </p:sp>
      <p:graphicFrame>
        <p:nvGraphicFramePr>
          <p:cNvPr id="7" name="Graphique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617878166"/>
              </p:ext>
            </p:extLst>
          </p:nvPr>
        </p:nvGraphicFramePr>
        <p:xfrm>
          <a:off x="5924295" y="1266458"/>
          <a:ext cx="6033244" cy="40229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ZoneTexte 7"/>
          <p:cNvSpPr txBox="1"/>
          <p:nvPr/>
        </p:nvSpPr>
        <p:spPr>
          <a:xfrm>
            <a:off x="8373448" y="5366605"/>
            <a:ext cx="200910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 smtClean="0"/>
              <a:t>Au moins 3 chocs</a:t>
            </a:r>
          </a:p>
          <a:p>
            <a:pPr marL="342900" indent="-342900">
              <a:buAutoNum type="arabicPeriod"/>
            </a:pPr>
            <a:r>
              <a:rPr lang="fr-FR" dirty="0" smtClean="0"/>
              <a:t>Ouémé</a:t>
            </a:r>
          </a:p>
          <a:p>
            <a:pPr marL="342900" indent="-342900">
              <a:buAutoNum type="arabicPeriod"/>
            </a:pPr>
            <a:r>
              <a:rPr lang="fr-FR" dirty="0" smtClean="0"/>
              <a:t>Alibori</a:t>
            </a:r>
          </a:p>
          <a:p>
            <a:pPr marL="342900" indent="-342900">
              <a:buAutoNum type="arabicPeriod"/>
            </a:pPr>
            <a:r>
              <a:rPr lang="fr-FR" dirty="0" smtClean="0"/>
              <a:t>Zou</a:t>
            </a:r>
          </a:p>
          <a:p>
            <a:pPr marL="342900" indent="-342900">
              <a:buAutoNum type="arabicPeriod"/>
            </a:pP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8113690" y="284698"/>
            <a:ext cx="3541690" cy="369332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r>
              <a:rPr lang="fr-FR" i="1" dirty="0" smtClean="0"/>
              <a:t>Données de l’enquête « </a:t>
            </a:r>
            <a:r>
              <a:rPr lang="fr-FR" b="1" i="1" dirty="0" smtClean="0"/>
              <a:t>ménages</a:t>
            </a:r>
            <a:r>
              <a:rPr lang="fr-FR" i="1" dirty="0" smtClean="0"/>
              <a:t> »</a:t>
            </a:r>
            <a:endParaRPr lang="fr-FR" i="1" dirty="0"/>
          </a:p>
        </p:txBody>
      </p:sp>
    </p:spTree>
    <p:extLst>
      <p:ext uri="{BB962C8B-B14F-4D97-AF65-F5344CB8AC3E}">
        <p14:creationId xmlns:p14="http://schemas.microsoft.com/office/powerpoint/2010/main" xmlns="" val="302356416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/>
              <a:t>Chocs: Départements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526" y="1690688"/>
            <a:ext cx="7225814" cy="4343176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8113691" y="1690688"/>
            <a:ext cx="349678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Peu de villages de l’</a:t>
            </a:r>
            <a:r>
              <a:rPr lang="fr-FR" dirty="0" err="1" smtClean="0"/>
              <a:t>Atacora</a:t>
            </a:r>
            <a:r>
              <a:rPr lang="fr-FR" dirty="0" smtClean="0"/>
              <a:t> mentionne avoir été frappé par un choc alors que 31% de la population a une consommation pauvre ou limite!</a:t>
            </a:r>
          </a:p>
          <a:p>
            <a:endParaRPr lang="fr-FR" dirty="0"/>
          </a:p>
          <a:p>
            <a:r>
              <a:rPr lang="fr-FR" dirty="0" smtClean="0"/>
              <a:t>L’enquête communautaire dans les villages de </a:t>
            </a:r>
            <a:r>
              <a:rPr lang="fr-FR" dirty="0" err="1" smtClean="0"/>
              <a:t>Couffo</a:t>
            </a:r>
            <a:r>
              <a:rPr lang="fr-FR" dirty="0" smtClean="0"/>
              <a:t> mentionne moins de chocs que lors de l’enquête ménage dans ce département.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8113690" y="284698"/>
            <a:ext cx="3400023" cy="369332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r>
              <a:rPr lang="fr-FR" i="1" dirty="0" smtClean="0"/>
              <a:t>Données de l’enquête « </a:t>
            </a:r>
            <a:r>
              <a:rPr lang="fr-FR" b="1" i="1" dirty="0" smtClean="0"/>
              <a:t>Village</a:t>
            </a:r>
            <a:r>
              <a:rPr lang="fr-FR" i="1" dirty="0" smtClean="0"/>
              <a:t> »</a:t>
            </a:r>
            <a:endParaRPr lang="fr-FR" i="1" dirty="0"/>
          </a:p>
        </p:txBody>
      </p:sp>
    </p:spTree>
    <p:extLst>
      <p:ext uri="{BB962C8B-B14F-4D97-AF65-F5344CB8AC3E}">
        <p14:creationId xmlns:p14="http://schemas.microsoft.com/office/powerpoint/2010/main" xmlns="" val="104868269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194" y="294786"/>
            <a:ext cx="10515600" cy="478937"/>
          </a:xfrm>
        </p:spPr>
        <p:txBody>
          <a:bodyPr>
            <a:normAutofit fontScale="90000"/>
          </a:bodyPr>
          <a:lstStyle/>
          <a:p>
            <a:r>
              <a:rPr lang="fr-FR" u="sng" dirty="0" smtClean="0"/>
              <a:t>CHOCS: Communes de COUFFO</a:t>
            </a:r>
            <a:endParaRPr lang="fr-FR" u="sng" dirty="0"/>
          </a:p>
        </p:txBody>
      </p:sp>
      <p:graphicFrame>
        <p:nvGraphicFramePr>
          <p:cNvPr id="9" name="Graphique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220857489"/>
              </p:ext>
            </p:extLst>
          </p:nvPr>
        </p:nvGraphicFramePr>
        <p:xfrm>
          <a:off x="4117380" y="1105471"/>
          <a:ext cx="7701581" cy="53089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ZoneTexte 2"/>
          <p:cNvSpPr txBox="1"/>
          <p:nvPr/>
        </p:nvSpPr>
        <p:spPr>
          <a:xfrm>
            <a:off x="341193" y="4490114"/>
            <a:ext cx="359974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err="1" smtClean="0"/>
              <a:t>Aplahoué</a:t>
            </a:r>
            <a:r>
              <a:rPr lang="fr-FR" b="1" dirty="0" smtClean="0"/>
              <a:t>, </a:t>
            </a:r>
            <a:r>
              <a:rPr lang="fr-FR" b="1" dirty="0" err="1" smtClean="0"/>
              <a:t>Djakotomey</a:t>
            </a:r>
            <a:r>
              <a:rPr lang="fr-FR" b="1" dirty="0" smtClean="0"/>
              <a:t>, </a:t>
            </a:r>
            <a:r>
              <a:rPr lang="fr-FR" b="1" dirty="0" err="1" smtClean="0"/>
              <a:t>Dogbo</a:t>
            </a:r>
            <a:r>
              <a:rPr lang="fr-FR" b="1" dirty="0" smtClean="0"/>
              <a:t> </a:t>
            </a:r>
            <a:r>
              <a:rPr lang="fr-FR" dirty="0" smtClean="0"/>
              <a:t>ont surtout été touchées par la </a:t>
            </a:r>
            <a:r>
              <a:rPr lang="fr-FR" u="sng" dirty="0" smtClean="0"/>
              <a:t>sécheresse</a:t>
            </a:r>
            <a:r>
              <a:rPr lang="fr-FR" dirty="0" smtClean="0"/>
              <a:t>.</a:t>
            </a:r>
          </a:p>
          <a:p>
            <a:r>
              <a:rPr lang="fr-FR" b="1" dirty="0" err="1" smtClean="0"/>
              <a:t>Klouékanmé</a:t>
            </a:r>
            <a:r>
              <a:rPr lang="fr-FR" b="1" dirty="0" smtClean="0"/>
              <a:t>, Lalo, </a:t>
            </a:r>
            <a:r>
              <a:rPr lang="fr-FR" b="1" dirty="0" err="1" smtClean="0"/>
              <a:t>Toviklin</a:t>
            </a:r>
            <a:r>
              <a:rPr lang="fr-FR" b="1" dirty="0" smtClean="0"/>
              <a:t> </a:t>
            </a:r>
            <a:r>
              <a:rPr lang="fr-FR" dirty="0" smtClean="0"/>
              <a:t>principalement par une </a:t>
            </a:r>
            <a:r>
              <a:rPr lang="fr-FR" u="sng" dirty="0" smtClean="0"/>
              <a:t>maladie/accident</a:t>
            </a:r>
            <a:r>
              <a:rPr lang="fr-FR" dirty="0" smtClean="0"/>
              <a:t> d’un membre du ménage</a:t>
            </a:r>
            <a:endParaRPr lang="fr-FR" dirty="0"/>
          </a:p>
        </p:txBody>
      </p:sp>
      <p:graphicFrame>
        <p:nvGraphicFramePr>
          <p:cNvPr id="10" name="Graphique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213234115"/>
              </p:ext>
            </p:extLst>
          </p:nvPr>
        </p:nvGraphicFramePr>
        <p:xfrm>
          <a:off x="341194" y="1098390"/>
          <a:ext cx="3643951" cy="3077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243602685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194" y="294786"/>
            <a:ext cx="10515600" cy="478937"/>
          </a:xfrm>
        </p:spPr>
        <p:txBody>
          <a:bodyPr>
            <a:normAutofit fontScale="90000"/>
          </a:bodyPr>
          <a:lstStyle/>
          <a:p>
            <a:r>
              <a:rPr lang="fr-FR" u="sng" dirty="0" smtClean="0"/>
              <a:t>CHOCS: Communes de PLATEAU</a:t>
            </a:r>
            <a:endParaRPr lang="fr-FR" u="sng" dirty="0"/>
          </a:p>
        </p:txBody>
      </p:sp>
      <p:sp>
        <p:nvSpPr>
          <p:cNvPr id="3" name="ZoneTexte 2"/>
          <p:cNvSpPr txBox="1"/>
          <p:nvPr/>
        </p:nvSpPr>
        <p:spPr>
          <a:xfrm>
            <a:off x="341193" y="4490114"/>
            <a:ext cx="37258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/>
              <a:t>- Adja-0, </a:t>
            </a:r>
            <a:r>
              <a:rPr lang="fr-FR" sz="1600" b="1" dirty="0" err="1" smtClean="0"/>
              <a:t>Ifangni</a:t>
            </a:r>
            <a:r>
              <a:rPr lang="fr-FR" sz="1600" b="1" dirty="0" smtClean="0"/>
              <a:t>, </a:t>
            </a:r>
            <a:r>
              <a:rPr lang="fr-FR" sz="1600" b="1" dirty="0" err="1" smtClean="0"/>
              <a:t>Pobè</a:t>
            </a:r>
            <a:r>
              <a:rPr lang="fr-FR" sz="1600" b="1" dirty="0" smtClean="0"/>
              <a:t> et </a:t>
            </a:r>
            <a:r>
              <a:rPr lang="fr-FR" sz="1600" b="1" dirty="0" err="1" smtClean="0"/>
              <a:t>Sakété</a:t>
            </a:r>
            <a:r>
              <a:rPr lang="fr-FR" sz="1600" b="1" dirty="0" smtClean="0"/>
              <a:t> </a:t>
            </a:r>
            <a:r>
              <a:rPr lang="fr-FR" sz="1600" dirty="0" smtClean="0"/>
              <a:t>ont principalement été touchées </a:t>
            </a:r>
            <a:r>
              <a:rPr lang="fr-FR" sz="1600" u="sng" dirty="0" smtClean="0"/>
              <a:t>maladie/accident</a:t>
            </a:r>
            <a:r>
              <a:rPr lang="fr-FR" sz="1600" dirty="0" smtClean="0"/>
              <a:t> d’un membre du ménage.</a:t>
            </a:r>
          </a:p>
          <a:p>
            <a:r>
              <a:rPr lang="fr-FR" sz="1600" b="1" dirty="0" smtClean="0"/>
              <a:t>- Adja-0 </a:t>
            </a:r>
            <a:r>
              <a:rPr lang="fr-FR" sz="1600" dirty="0" smtClean="0"/>
              <a:t>aussi frappée par les </a:t>
            </a:r>
            <a:r>
              <a:rPr lang="fr-FR" sz="1600" u="sng" dirty="0" smtClean="0"/>
              <a:t>inondations</a:t>
            </a:r>
          </a:p>
          <a:p>
            <a:r>
              <a:rPr lang="fr-FR" sz="1600" b="1" dirty="0" smtClean="0"/>
              <a:t>- </a:t>
            </a:r>
            <a:r>
              <a:rPr lang="fr-FR" sz="1600" b="1" dirty="0" err="1" smtClean="0"/>
              <a:t>Kétou</a:t>
            </a:r>
            <a:r>
              <a:rPr lang="fr-FR" sz="1600" dirty="0" smtClean="0"/>
              <a:t> a été affectée par les </a:t>
            </a:r>
            <a:r>
              <a:rPr lang="fr-FR" sz="1600" u="sng" dirty="0" smtClean="0"/>
              <a:t>maladies</a:t>
            </a:r>
            <a:r>
              <a:rPr lang="fr-FR" sz="1600" dirty="0" smtClean="0"/>
              <a:t> et la </a:t>
            </a:r>
            <a:r>
              <a:rPr lang="fr-FR" sz="1600" u="sng" dirty="0" smtClean="0"/>
              <a:t>sécheresse.</a:t>
            </a:r>
            <a:endParaRPr lang="fr-FR" sz="1600" u="sng" dirty="0"/>
          </a:p>
        </p:txBody>
      </p:sp>
      <p:graphicFrame>
        <p:nvGraphicFramePr>
          <p:cNvPr id="6" name="Graphique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602879757"/>
              </p:ext>
            </p:extLst>
          </p:nvPr>
        </p:nvGraphicFramePr>
        <p:xfrm>
          <a:off x="341194" y="1109448"/>
          <a:ext cx="3643952" cy="32168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Graphique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831317503"/>
              </p:ext>
            </p:extLst>
          </p:nvPr>
        </p:nvGraphicFramePr>
        <p:xfrm>
          <a:off x="4308824" y="1638837"/>
          <a:ext cx="7313840" cy="43991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540098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194" y="294786"/>
            <a:ext cx="10515600" cy="478937"/>
          </a:xfrm>
        </p:spPr>
        <p:txBody>
          <a:bodyPr>
            <a:normAutofit fontScale="90000"/>
          </a:bodyPr>
          <a:lstStyle/>
          <a:p>
            <a:r>
              <a:rPr lang="fr-FR" u="sng" dirty="0" smtClean="0"/>
              <a:t>CHOCS: Communes de ALIBORI</a:t>
            </a:r>
            <a:endParaRPr lang="fr-FR" u="sng" dirty="0"/>
          </a:p>
        </p:txBody>
      </p:sp>
      <p:sp>
        <p:nvSpPr>
          <p:cNvPr id="3" name="ZoneTexte 2"/>
          <p:cNvSpPr txBox="1"/>
          <p:nvPr/>
        </p:nvSpPr>
        <p:spPr>
          <a:xfrm>
            <a:off x="341193" y="4490114"/>
            <a:ext cx="37258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fr-FR" sz="1600" b="1" dirty="0" err="1" smtClean="0"/>
              <a:t>Karimama</a:t>
            </a:r>
            <a:r>
              <a:rPr lang="fr-FR" sz="1600" b="1" dirty="0" smtClean="0"/>
              <a:t> </a:t>
            </a:r>
            <a:r>
              <a:rPr lang="fr-FR" sz="1600" dirty="0" smtClean="0"/>
              <a:t>a fortement été touchée par les </a:t>
            </a:r>
            <a:r>
              <a:rPr lang="fr-FR" sz="1600" u="sng" dirty="0" smtClean="0"/>
              <a:t>pluies diluviennes/ inondations </a:t>
            </a:r>
            <a:r>
              <a:rPr lang="fr-FR" sz="1600" dirty="0" smtClean="0"/>
              <a:t>(74%). Celles-ci ont aussi touchées </a:t>
            </a:r>
            <a:r>
              <a:rPr lang="fr-FR" sz="1600" b="1" dirty="0" err="1" smtClean="0"/>
              <a:t>Malanville</a:t>
            </a:r>
            <a:r>
              <a:rPr lang="fr-FR" sz="1600" b="1" dirty="0" smtClean="0"/>
              <a:t> </a:t>
            </a:r>
            <a:r>
              <a:rPr lang="fr-FR" sz="1600" dirty="0" smtClean="0"/>
              <a:t>(37%), </a:t>
            </a:r>
            <a:r>
              <a:rPr lang="fr-FR" sz="1600" b="1" dirty="0"/>
              <a:t>Kandi</a:t>
            </a:r>
            <a:r>
              <a:rPr lang="fr-FR" sz="1600" dirty="0"/>
              <a:t> (35%) </a:t>
            </a:r>
            <a:r>
              <a:rPr lang="fr-FR" sz="1600" dirty="0" smtClean="0"/>
              <a:t> et </a:t>
            </a:r>
            <a:r>
              <a:rPr lang="fr-FR" sz="1600" b="1" dirty="0" err="1" smtClean="0"/>
              <a:t>Segbanan</a:t>
            </a:r>
            <a:r>
              <a:rPr lang="fr-FR" sz="1600" dirty="0" smtClean="0"/>
              <a:t> (29%) et dans une moindre mesure</a:t>
            </a:r>
          </a:p>
          <a:p>
            <a:pPr marL="285750" indent="-285750">
              <a:buFontTx/>
              <a:buChar char="-"/>
            </a:pPr>
            <a:r>
              <a:rPr lang="fr-FR" sz="1600" b="1" dirty="0" err="1" smtClean="0"/>
              <a:t>Banikoara</a:t>
            </a:r>
            <a:r>
              <a:rPr lang="fr-FR" sz="1600" b="1" dirty="0" smtClean="0"/>
              <a:t> </a:t>
            </a:r>
            <a:r>
              <a:rPr lang="fr-FR" sz="1600" dirty="0" smtClean="0"/>
              <a:t> et </a:t>
            </a:r>
            <a:r>
              <a:rPr lang="fr-FR" sz="1600" b="1" dirty="0" err="1" smtClean="0"/>
              <a:t>Gogounou</a:t>
            </a:r>
            <a:r>
              <a:rPr lang="fr-FR" sz="1600" b="1" dirty="0" smtClean="0"/>
              <a:t> </a:t>
            </a:r>
            <a:r>
              <a:rPr lang="fr-FR" sz="1600" dirty="0" smtClean="0"/>
              <a:t>ont été affectées par les </a:t>
            </a:r>
            <a:r>
              <a:rPr lang="fr-FR" sz="1600" u="sng" dirty="0" smtClean="0"/>
              <a:t>maladies d’un membre</a:t>
            </a:r>
            <a:r>
              <a:rPr lang="fr-FR" sz="1600" dirty="0" smtClean="0"/>
              <a:t> du ménage (54% et 43%)</a:t>
            </a:r>
            <a:endParaRPr lang="fr-FR" sz="1600" dirty="0"/>
          </a:p>
        </p:txBody>
      </p:sp>
      <p:graphicFrame>
        <p:nvGraphicFramePr>
          <p:cNvPr id="7" name="Graphique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986485846"/>
              </p:ext>
            </p:extLst>
          </p:nvPr>
        </p:nvGraphicFramePr>
        <p:xfrm>
          <a:off x="241500" y="1220746"/>
          <a:ext cx="3825533" cy="31738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Graphique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682997944"/>
              </p:ext>
            </p:extLst>
          </p:nvPr>
        </p:nvGraphicFramePr>
        <p:xfrm>
          <a:off x="4353635" y="1583141"/>
          <a:ext cx="7683689" cy="45354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301973713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194" y="294786"/>
            <a:ext cx="10515600" cy="478937"/>
          </a:xfrm>
        </p:spPr>
        <p:txBody>
          <a:bodyPr>
            <a:normAutofit fontScale="90000"/>
          </a:bodyPr>
          <a:lstStyle/>
          <a:p>
            <a:r>
              <a:rPr lang="fr-FR" u="sng" dirty="0" smtClean="0"/>
              <a:t>CHOCS: Communes de OUEME</a:t>
            </a:r>
            <a:endParaRPr lang="fr-FR" u="sng" dirty="0"/>
          </a:p>
        </p:txBody>
      </p:sp>
      <p:sp>
        <p:nvSpPr>
          <p:cNvPr id="3" name="ZoneTexte 2"/>
          <p:cNvSpPr txBox="1"/>
          <p:nvPr/>
        </p:nvSpPr>
        <p:spPr>
          <a:xfrm>
            <a:off x="341194" y="4013595"/>
            <a:ext cx="448838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fr-FR" sz="1600" dirty="0" smtClean="0"/>
              <a:t>Le principal choc est la </a:t>
            </a:r>
            <a:r>
              <a:rPr lang="fr-FR" sz="1600" u="sng" dirty="0" smtClean="0"/>
              <a:t>maladie</a:t>
            </a:r>
            <a:r>
              <a:rPr lang="fr-FR" sz="1600" dirty="0" smtClean="0"/>
              <a:t> d’un membre du ménage (sauf à Porto-Novo)</a:t>
            </a:r>
          </a:p>
          <a:p>
            <a:pPr marL="285750" indent="-285750">
              <a:buFontTx/>
              <a:buChar char="-"/>
            </a:pPr>
            <a:r>
              <a:rPr lang="fr-FR" sz="1600" b="1" dirty="0" err="1" smtClean="0"/>
              <a:t>Adjohoun</a:t>
            </a:r>
            <a:r>
              <a:rPr lang="fr-FR" sz="1600" b="1" dirty="0" smtClean="0"/>
              <a:t>, </a:t>
            </a:r>
            <a:r>
              <a:rPr lang="fr-FR" sz="1600" b="1" dirty="0" err="1" smtClean="0"/>
              <a:t>Aguégués</a:t>
            </a:r>
            <a:r>
              <a:rPr lang="fr-FR" sz="1600" b="1" dirty="0" smtClean="0"/>
              <a:t> et </a:t>
            </a:r>
            <a:r>
              <a:rPr lang="fr-FR" sz="1600" b="1" dirty="0" err="1" smtClean="0"/>
              <a:t>Sémé</a:t>
            </a:r>
            <a:r>
              <a:rPr lang="fr-FR" sz="1600" b="1" dirty="0" smtClean="0"/>
              <a:t>  </a:t>
            </a:r>
            <a:r>
              <a:rPr lang="fr-FR" sz="1600" dirty="0" smtClean="0"/>
              <a:t>(dans une moindre mesure) ont</a:t>
            </a:r>
            <a:r>
              <a:rPr lang="fr-FR" sz="1600" b="1" dirty="0" smtClean="0"/>
              <a:t> </a:t>
            </a:r>
            <a:r>
              <a:rPr lang="fr-FR" sz="1600" dirty="0" smtClean="0"/>
              <a:t>été touchés par les </a:t>
            </a:r>
            <a:r>
              <a:rPr lang="fr-FR" sz="1600" u="sng" dirty="0" smtClean="0"/>
              <a:t>pluies diluviennes/ inondations</a:t>
            </a:r>
            <a:r>
              <a:rPr lang="fr-FR" sz="1600" dirty="0" smtClean="0"/>
              <a:t> (46%, 22%, 14%). </a:t>
            </a:r>
          </a:p>
          <a:p>
            <a:pPr marL="285750" indent="-285750">
              <a:buFontTx/>
              <a:buChar char="-"/>
            </a:pPr>
            <a:r>
              <a:rPr lang="fr-FR" sz="1600" dirty="0" smtClean="0"/>
              <a:t>A </a:t>
            </a:r>
            <a:r>
              <a:rPr lang="fr-FR" sz="1600" b="1" dirty="0" smtClean="0"/>
              <a:t>Porto-Novo</a:t>
            </a:r>
            <a:r>
              <a:rPr lang="fr-FR" sz="1600" dirty="0" smtClean="0"/>
              <a:t>, c’est principalement un </a:t>
            </a:r>
            <a:r>
              <a:rPr lang="fr-FR" sz="1600" u="sng" dirty="0" smtClean="0"/>
              <a:t>choc économique</a:t>
            </a:r>
            <a:r>
              <a:rPr lang="fr-FR" sz="1600" dirty="0" smtClean="0"/>
              <a:t> (diminution des revenus) (62%), à </a:t>
            </a:r>
            <a:r>
              <a:rPr lang="fr-FR" sz="1600" b="1" dirty="0" err="1" smtClean="0"/>
              <a:t>Sémé</a:t>
            </a:r>
            <a:r>
              <a:rPr lang="fr-FR" sz="1600" dirty="0" smtClean="0"/>
              <a:t> aussi (38%)</a:t>
            </a:r>
          </a:p>
          <a:p>
            <a:pPr marL="285750" indent="-285750">
              <a:buFontTx/>
              <a:buChar char="-"/>
            </a:pPr>
            <a:r>
              <a:rPr lang="fr-FR" sz="1600" b="1" dirty="0" err="1" smtClean="0"/>
              <a:t>Bonou</a:t>
            </a:r>
            <a:r>
              <a:rPr lang="fr-FR" sz="1600" b="1" dirty="0" smtClean="0"/>
              <a:t> </a:t>
            </a:r>
            <a:r>
              <a:rPr lang="fr-FR" sz="1600" dirty="0" smtClean="0"/>
              <a:t>et </a:t>
            </a:r>
            <a:r>
              <a:rPr lang="fr-FR" sz="1600" b="1" dirty="0" err="1" smtClean="0"/>
              <a:t>Dangbo</a:t>
            </a:r>
            <a:r>
              <a:rPr lang="fr-FR" sz="1600" b="1" dirty="0" smtClean="0"/>
              <a:t> </a:t>
            </a:r>
            <a:r>
              <a:rPr lang="fr-FR" sz="1600" dirty="0" smtClean="0"/>
              <a:t>mentionnent des </a:t>
            </a:r>
            <a:r>
              <a:rPr lang="fr-FR" sz="1600" u="sng" dirty="0" smtClean="0"/>
              <a:t>désordres climatiques</a:t>
            </a:r>
            <a:r>
              <a:rPr lang="fr-FR" sz="1600" dirty="0" smtClean="0"/>
              <a:t> (inondations ou sécheresse) après la </a:t>
            </a:r>
            <a:r>
              <a:rPr lang="fr-FR" sz="1600" u="sng" dirty="0" smtClean="0"/>
              <a:t>maladie et </a:t>
            </a:r>
            <a:r>
              <a:rPr lang="fr-FR" sz="1600" u="sng" dirty="0" err="1" smtClean="0"/>
              <a:t>chomage</a:t>
            </a:r>
            <a:r>
              <a:rPr lang="fr-FR" sz="1600" dirty="0" smtClean="0"/>
              <a:t>.</a:t>
            </a:r>
            <a:endParaRPr lang="fr-FR" sz="16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349" y="1187844"/>
            <a:ext cx="4369530" cy="2650059"/>
          </a:xfrm>
          <a:prstGeom prst="rect">
            <a:avLst/>
          </a:prstGeom>
        </p:spPr>
      </p:pic>
      <p:graphicFrame>
        <p:nvGraphicFramePr>
          <p:cNvPr id="11" name="Graphique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041987590"/>
              </p:ext>
            </p:extLst>
          </p:nvPr>
        </p:nvGraphicFramePr>
        <p:xfrm>
          <a:off x="4752293" y="1187844"/>
          <a:ext cx="7259413" cy="44127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ZoneTexte 3"/>
          <p:cNvSpPr txBox="1"/>
          <p:nvPr/>
        </p:nvSpPr>
        <p:spPr>
          <a:xfrm>
            <a:off x="5331853" y="5834130"/>
            <a:ext cx="65167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A </a:t>
            </a:r>
            <a:r>
              <a:rPr lang="fr-FR" sz="1600" u="sng" dirty="0" smtClean="0"/>
              <a:t>Porto-Novo</a:t>
            </a:r>
            <a:r>
              <a:rPr lang="fr-FR" sz="1600" dirty="0" smtClean="0"/>
              <a:t>, la perte d’emploi et réduction du revenu a touché principalement les </a:t>
            </a:r>
            <a:r>
              <a:rPr lang="fr-FR" sz="1600" b="1" dirty="0" smtClean="0"/>
              <a:t>travailleurs spécialisés </a:t>
            </a:r>
            <a:r>
              <a:rPr lang="fr-FR" sz="1600" dirty="0" smtClean="0"/>
              <a:t>(58,8%), </a:t>
            </a:r>
            <a:r>
              <a:rPr lang="fr-FR" sz="1600" b="1" dirty="0" smtClean="0"/>
              <a:t>les petits commerçants </a:t>
            </a:r>
            <a:r>
              <a:rPr lang="fr-FR" sz="1600" dirty="0" smtClean="0"/>
              <a:t>(45,8%), les </a:t>
            </a:r>
            <a:r>
              <a:rPr lang="fr-FR" sz="1600" b="1" dirty="0" smtClean="0"/>
              <a:t>transporteurs</a:t>
            </a:r>
            <a:r>
              <a:rPr lang="fr-FR" sz="1600" dirty="0" smtClean="0"/>
              <a:t> (32,7%).</a:t>
            </a:r>
            <a:endParaRPr lang="fr-FR" sz="1600" dirty="0"/>
          </a:p>
        </p:txBody>
      </p:sp>
    </p:spTree>
    <p:extLst>
      <p:ext uri="{BB962C8B-B14F-4D97-AF65-F5344CB8AC3E}">
        <p14:creationId xmlns:p14="http://schemas.microsoft.com/office/powerpoint/2010/main" xmlns="" val="2509444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194" y="294786"/>
            <a:ext cx="10515600" cy="478937"/>
          </a:xfrm>
        </p:spPr>
        <p:txBody>
          <a:bodyPr>
            <a:normAutofit fontScale="90000"/>
          </a:bodyPr>
          <a:lstStyle/>
          <a:p>
            <a:r>
              <a:rPr lang="fr-FR" u="sng" dirty="0" smtClean="0"/>
              <a:t>CHOCS: Communes de MONO</a:t>
            </a:r>
            <a:endParaRPr lang="fr-FR" u="sng" dirty="0"/>
          </a:p>
        </p:txBody>
      </p:sp>
      <p:sp>
        <p:nvSpPr>
          <p:cNvPr id="3" name="ZoneTexte 2"/>
          <p:cNvSpPr txBox="1"/>
          <p:nvPr/>
        </p:nvSpPr>
        <p:spPr>
          <a:xfrm>
            <a:off x="140481" y="4549676"/>
            <a:ext cx="478094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fr-FR" sz="1600" dirty="0" smtClean="0"/>
              <a:t>Le principal choc est </a:t>
            </a:r>
            <a:r>
              <a:rPr lang="fr-FR" sz="1600" u="sng" dirty="0" smtClean="0"/>
              <a:t>la maladie </a:t>
            </a:r>
            <a:r>
              <a:rPr lang="fr-FR" sz="1600" dirty="0" smtClean="0"/>
              <a:t>(sauf à Grand-</a:t>
            </a:r>
            <a:r>
              <a:rPr lang="fr-FR" sz="1600" dirty="0" err="1" smtClean="0"/>
              <a:t>Popo</a:t>
            </a:r>
            <a:r>
              <a:rPr lang="fr-FR" sz="1600" dirty="0" smtClean="0"/>
              <a:t>) suivi des perturbations climatiques.</a:t>
            </a:r>
          </a:p>
          <a:p>
            <a:pPr marL="285750" indent="-285750">
              <a:buFontTx/>
              <a:buChar char="-"/>
            </a:pPr>
            <a:r>
              <a:rPr lang="fr-FR" sz="1600" dirty="0" smtClean="0"/>
              <a:t>Les </a:t>
            </a:r>
            <a:r>
              <a:rPr lang="fr-FR" sz="1600" u="sng" dirty="0" smtClean="0"/>
              <a:t>inondations/pluies diluviennes </a:t>
            </a:r>
            <a:r>
              <a:rPr lang="fr-FR" sz="1600" dirty="0" smtClean="0"/>
              <a:t>ont frappé surtout </a:t>
            </a:r>
            <a:r>
              <a:rPr lang="fr-FR" sz="1600" b="1" dirty="0" smtClean="0"/>
              <a:t>Grand-</a:t>
            </a:r>
            <a:r>
              <a:rPr lang="fr-FR" sz="1600" b="1" dirty="0" err="1" smtClean="0"/>
              <a:t>Popo</a:t>
            </a:r>
            <a:r>
              <a:rPr lang="fr-FR" sz="1600" b="1" dirty="0" smtClean="0"/>
              <a:t> </a:t>
            </a:r>
            <a:r>
              <a:rPr lang="fr-FR" sz="1600" dirty="0" smtClean="0"/>
              <a:t>(38%), </a:t>
            </a:r>
            <a:r>
              <a:rPr lang="fr-FR" sz="1600" b="1" dirty="0" err="1" smtClean="0"/>
              <a:t>Bopa</a:t>
            </a:r>
            <a:r>
              <a:rPr lang="fr-FR" sz="1600" dirty="0" smtClean="0"/>
              <a:t> (34%), </a:t>
            </a:r>
            <a:r>
              <a:rPr lang="fr-FR" sz="1600" b="1" dirty="0" err="1" smtClean="0"/>
              <a:t>Athiémé</a:t>
            </a:r>
            <a:r>
              <a:rPr lang="fr-FR" sz="1600" dirty="0" smtClean="0"/>
              <a:t> (24%) et </a:t>
            </a:r>
            <a:r>
              <a:rPr lang="fr-FR" sz="1600" b="1" dirty="0" err="1" smtClean="0"/>
              <a:t>Comé</a:t>
            </a:r>
            <a:r>
              <a:rPr lang="fr-FR" sz="1600" dirty="0" smtClean="0"/>
              <a:t> (16%) </a:t>
            </a:r>
          </a:p>
          <a:p>
            <a:pPr marL="285750" indent="-285750">
              <a:buFontTx/>
              <a:buChar char="-"/>
            </a:pPr>
            <a:r>
              <a:rPr lang="fr-FR" sz="1600" dirty="0" smtClean="0"/>
              <a:t>Les </a:t>
            </a:r>
            <a:r>
              <a:rPr lang="fr-FR" sz="1600" u="sng" dirty="0" smtClean="0"/>
              <a:t>pluies tardives </a:t>
            </a:r>
            <a:r>
              <a:rPr lang="fr-FR" sz="1600" dirty="0" smtClean="0"/>
              <a:t>ont plutôt affecté </a:t>
            </a:r>
            <a:r>
              <a:rPr lang="fr-FR" sz="1600" b="1" dirty="0" err="1" smtClean="0"/>
              <a:t>Houéyogbé</a:t>
            </a:r>
            <a:r>
              <a:rPr lang="fr-FR" sz="1600" b="1" dirty="0" smtClean="0"/>
              <a:t> </a:t>
            </a:r>
            <a:r>
              <a:rPr lang="fr-FR" sz="1600" dirty="0" smtClean="0"/>
              <a:t>(29%), </a:t>
            </a:r>
            <a:r>
              <a:rPr lang="fr-FR" sz="1600" b="1" dirty="0" smtClean="0"/>
              <a:t>Lokossa</a:t>
            </a:r>
            <a:r>
              <a:rPr lang="fr-FR" sz="1600" dirty="0" smtClean="0"/>
              <a:t> (21%) mais aussi </a:t>
            </a:r>
            <a:r>
              <a:rPr lang="fr-FR" sz="1600" b="1" dirty="0" err="1" smtClean="0"/>
              <a:t>Comé</a:t>
            </a:r>
            <a:r>
              <a:rPr lang="fr-FR" sz="1600" b="1" dirty="0"/>
              <a:t> </a:t>
            </a:r>
            <a:r>
              <a:rPr lang="fr-FR" sz="1600" b="1" dirty="0" smtClean="0"/>
              <a:t>(1</a:t>
            </a:r>
            <a:r>
              <a:rPr lang="fr-FR" sz="1600" dirty="0" smtClean="0"/>
              <a:t>8%).</a:t>
            </a:r>
          </a:p>
          <a:p>
            <a:pPr marL="285750" indent="-285750">
              <a:buFontTx/>
              <a:buChar char="-"/>
            </a:pPr>
            <a:r>
              <a:rPr lang="fr-FR" sz="1600" dirty="0" smtClean="0"/>
              <a:t>L’</a:t>
            </a:r>
            <a:r>
              <a:rPr lang="fr-FR" sz="1600" u="sng" dirty="0" smtClean="0"/>
              <a:t>érosion</a:t>
            </a:r>
            <a:r>
              <a:rPr lang="fr-FR" sz="1600" dirty="0" smtClean="0"/>
              <a:t> a affecté </a:t>
            </a:r>
            <a:r>
              <a:rPr lang="fr-FR" sz="1600" b="1" dirty="0" smtClean="0"/>
              <a:t>Grand </a:t>
            </a:r>
            <a:r>
              <a:rPr lang="fr-FR" sz="1600" b="1" dirty="0" err="1" smtClean="0"/>
              <a:t>popo</a:t>
            </a:r>
            <a:r>
              <a:rPr lang="fr-FR" sz="1600" b="1" dirty="0" smtClean="0"/>
              <a:t> </a:t>
            </a:r>
            <a:r>
              <a:rPr lang="fr-FR" sz="1600" dirty="0" smtClean="0"/>
              <a:t>(12%) et </a:t>
            </a:r>
            <a:r>
              <a:rPr lang="fr-FR" sz="1600" b="1" dirty="0" err="1" smtClean="0"/>
              <a:t>Houéyogbé</a:t>
            </a:r>
            <a:r>
              <a:rPr lang="fr-FR" sz="1600" b="1" dirty="0" smtClean="0"/>
              <a:t> </a:t>
            </a:r>
            <a:r>
              <a:rPr lang="fr-FR" sz="1600" dirty="0" smtClean="0"/>
              <a:t>(7%).</a:t>
            </a:r>
            <a:endParaRPr lang="fr-FR" sz="1600" dirty="0"/>
          </a:p>
        </p:txBody>
      </p:sp>
      <p:graphicFrame>
        <p:nvGraphicFramePr>
          <p:cNvPr id="6" name="Graphique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387823931"/>
              </p:ext>
            </p:extLst>
          </p:nvPr>
        </p:nvGraphicFramePr>
        <p:xfrm>
          <a:off x="273034" y="1174174"/>
          <a:ext cx="4135272" cy="31759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1426" y="1255582"/>
            <a:ext cx="6334293" cy="4517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988138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194" y="294786"/>
            <a:ext cx="10515600" cy="478937"/>
          </a:xfrm>
        </p:spPr>
        <p:txBody>
          <a:bodyPr>
            <a:normAutofit fontScale="90000"/>
          </a:bodyPr>
          <a:lstStyle/>
          <a:p>
            <a:r>
              <a:rPr lang="fr-FR" u="sng" dirty="0" smtClean="0"/>
              <a:t>CHOCS: Communes de ATLANTIQUE</a:t>
            </a:r>
            <a:endParaRPr lang="fr-FR" u="sng" dirty="0"/>
          </a:p>
        </p:txBody>
      </p:sp>
      <p:graphicFrame>
        <p:nvGraphicFramePr>
          <p:cNvPr id="7" name="Graphique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880394827"/>
              </p:ext>
            </p:extLst>
          </p:nvPr>
        </p:nvGraphicFramePr>
        <p:xfrm>
          <a:off x="341194" y="1036833"/>
          <a:ext cx="3960350" cy="26207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Graphique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333212494"/>
              </p:ext>
            </p:extLst>
          </p:nvPr>
        </p:nvGraphicFramePr>
        <p:xfrm>
          <a:off x="4778062" y="1236937"/>
          <a:ext cx="7173531" cy="50093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ZoneTexte 5"/>
          <p:cNvSpPr txBox="1"/>
          <p:nvPr/>
        </p:nvSpPr>
        <p:spPr>
          <a:xfrm>
            <a:off x="0" y="3505416"/>
            <a:ext cx="4655808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endParaRPr lang="fr-FR" sz="1400" dirty="0" smtClean="0"/>
          </a:p>
          <a:p>
            <a:pPr marL="285750" indent="-285750">
              <a:buFontTx/>
              <a:buChar char="-"/>
            </a:pPr>
            <a:r>
              <a:rPr lang="fr-FR" sz="1600" dirty="0" smtClean="0"/>
              <a:t>Les chocs sont très divers en fonction des communes</a:t>
            </a:r>
          </a:p>
          <a:p>
            <a:pPr marL="285750" indent="-285750">
              <a:buFontTx/>
              <a:buChar char="-"/>
            </a:pPr>
            <a:r>
              <a:rPr lang="fr-FR" sz="1600" dirty="0" smtClean="0"/>
              <a:t>La </a:t>
            </a:r>
            <a:r>
              <a:rPr lang="fr-FR" sz="1600" u="sng" dirty="0" smtClean="0"/>
              <a:t>maladie</a:t>
            </a:r>
            <a:r>
              <a:rPr lang="fr-FR" sz="1600" dirty="0" smtClean="0"/>
              <a:t> reste le principal choc (sauf à </a:t>
            </a:r>
            <a:r>
              <a:rPr lang="fr-FR" sz="1600" dirty="0" err="1" smtClean="0"/>
              <a:t>Zé</a:t>
            </a:r>
            <a:r>
              <a:rPr lang="fr-FR" sz="1600" dirty="0" smtClean="0"/>
              <a:t> et </a:t>
            </a:r>
            <a:r>
              <a:rPr lang="fr-FR" sz="1600" dirty="0" err="1" smtClean="0"/>
              <a:t>Sô</a:t>
            </a:r>
            <a:r>
              <a:rPr lang="fr-FR" sz="1600" dirty="0" smtClean="0"/>
              <a:t>-Ava)</a:t>
            </a:r>
          </a:p>
          <a:p>
            <a:pPr marL="285750" indent="-285750">
              <a:buFontTx/>
              <a:buChar char="-"/>
            </a:pPr>
            <a:r>
              <a:rPr lang="fr-FR" sz="1600" dirty="0" smtClean="0"/>
              <a:t>Les </a:t>
            </a:r>
            <a:r>
              <a:rPr lang="fr-FR" sz="1600" u="sng" dirty="0" smtClean="0"/>
              <a:t>pluies diluviennes </a:t>
            </a:r>
            <a:r>
              <a:rPr lang="fr-FR" sz="1600" dirty="0" smtClean="0"/>
              <a:t>ont frappé </a:t>
            </a:r>
            <a:r>
              <a:rPr lang="fr-FR" sz="1600" b="1" dirty="0" err="1" smtClean="0"/>
              <a:t>Zé</a:t>
            </a:r>
            <a:r>
              <a:rPr lang="fr-FR" sz="1600" dirty="0" smtClean="0"/>
              <a:t> (31%), </a:t>
            </a:r>
            <a:r>
              <a:rPr lang="fr-FR" sz="1600" b="1" dirty="0" err="1" smtClean="0"/>
              <a:t>Toffo</a:t>
            </a:r>
            <a:r>
              <a:rPr lang="fr-FR" sz="1600" dirty="0" smtClean="0"/>
              <a:t> (38%), </a:t>
            </a:r>
            <a:r>
              <a:rPr lang="fr-FR" sz="1600" b="1" dirty="0" err="1" smtClean="0"/>
              <a:t>Sô</a:t>
            </a:r>
            <a:r>
              <a:rPr lang="fr-FR" sz="1600" b="1" dirty="0" smtClean="0"/>
              <a:t>-Ava</a:t>
            </a:r>
            <a:r>
              <a:rPr lang="fr-FR" sz="1600" dirty="0" smtClean="0"/>
              <a:t> (17%) et </a:t>
            </a:r>
            <a:r>
              <a:rPr lang="fr-FR" sz="1600" b="1" dirty="0" err="1" smtClean="0"/>
              <a:t>Allada</a:t>
            </a:r>
            <a:r>
              <a:rPr lang="fr-FR" sz="1600" dirty="0" smtClean="0"/>
              <a:t> (16%).</a:t>
            </a:r>
          </a:p>
          <a:p>
            <a:pPr marL="285750" indent="-285750">
              <a:buFontTx/>
              <a:buChar char="-"/>
            </a:pPr>
            <a:r>
              <a:rPr lang="fr-FR" sz="1600" dirty="0" smtClean="0"/>
              <a:t>En </a:t>
            </a:r>
            <a:r>
              <a:rPr lang="fr-FR" sz="1600" dirty="0"/>
              <a:t>général, on observe une </a:t>
            </a:r>
            <a:r>
              <a:rPr lang="fr-FR" sz="1600" b="1" dirty="0"/>
              <a:t>diminution du pouvoir d’achat</a:t>
            </a:r>
            <a:r>
              <a:rPr lang="fr-FR" sz="1600" dirty="0"/>
              <a:t> des ménages suite à une </a:t>
            </a:r>
            <a:r>
              <a:rPr lang="fr-FR" sz="1600" u="sng" dirty="0"/>
              <a:t>perte d’emp</a:t>
            </a:r>
            <a:r>
              <a:rPr lang="fr-FR" sz="1600" dirty="0"/>
              <a:t>loi, un </a:t>
            </a:r>
            <a:r>
              <a:rPr lang="fr-FR" sz="1600" u="sng" dirty="0"/>
              <a:t>diminution de reve</a:t>
            </a:r>
            <a:r>
              <a:rPr lang="fr-FR" sz="1600" dirty="0"/>
              <a:t>nu et une </a:t>
            </a:r>
            <a:r>
              <a:rPr lang="fr-FR" sz="1600" b="1" dirty="0"/>
              <a:t>augmentation des dépenses</a:t>
            </a:r>
            <a:r>
              <a:rPr lang="fr-FR" sz="1600" dirty="0"/>
              <a:t> suite à </a:t>
            </a:r>
            <a:r>
              <a:rPr lang="fr-FR" sz="1600" u="sng" dirty="0"/>
              <a:t>l’augmentation des prix </a:t>
            </a:r>
            <a:r>
              <a:rPr lang="fr-FR" sz="1600" dirty="0"/>
              <a:t>alimentaires ou le </a:t>
            </a:r>
            <a:r>
              <a:rPr lang="fr-FR" sz="1600" u="sng" dirty="0"/>
              <a:t>décès d’un membre </a:t>
            </a:r>
            <a:r>
              <a:rPr lang="fr-FR" sz="1600" dirty="0"/>
              <a:t>non actif de la famille,</a:t>
            </a:r>
          </a:p>
        </p:txBody>
      </p:sp>
    </p:spTree>
    <p:extLst>
      <p:ext uri="{BB962C8B-B14F-4D97-AF65-F5344CB8AC3E}">
        <p14:creationId xmlns:p14="http://schemas.microsoft.com/office/powerpoint/2010/main" xmlns="" val="1019183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23045" y="0"/>
            <a:ext cx="8447467" cy="1313645"/>
          </a:xfrm>
        </p:spPr>
        <p:txBody>
          <a:bodyPr>
            <a:noAutofit/>
          </a:bodyPr>
          <a:lstStyle/>
          <a:p>
            <a:r>
              <a:rPr lang="fr-FR" sz="3200" u="sng" dirty="0" smtClean="0"/>
              <a:t>Conséquence </a:t>
            </a:r>
            <a:r>
              <a:rPr lang="fr-FR" sz="3200" u="sng" dirty="0"/>
              <a:t>d</a:t>
            </a:r>
            <a:r>
              <a:rPr lang="fr-FR" sz="3200" u="sng" dirty="0" smtClean="0"/>
              <a:t>es principaux chocs</a:t>
            </a:r>
            <a:endParaRPr lang="fr-FR" sz="3200" u="sng" dirty="0"/>
          </a:p>
        </p:txBody>
      </p:sp>
      <p:graphicFrame>
        <p:nvGraphicFramePr>
          <p:cNvPr id="4" name="Obje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120689500"/>
              </p:ext>
            </p:extLst>
          </p:nvPr>
        </p:nvGraphicFramePr>
        <p:xfrm>
          <a:off x="812441" y="1197735"/>
          <a:ext cx="4570928" cy="5077402"/>
        </p:xfrm>
        <a:graphic>
          <a:graphicData uri="http://schemas.openxmlformats.org/presentationml/2006/ole">
            <p:oleObj spid="_x0000_s7533" name="Feuille de calcul" r:id="rId3" imgW="3438507" imgH="3819560" progId="Excel.Sheet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407768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2165566" y="1886220"/>
            <a:ext cx="8148034" cy="1279011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4800" b="1" dirty="0" smtClean="0">
                <a:solidFill>
                  <a:schemeClr val="accent5">
                    <a:lumMod val="75000"/>
                  </a:schemeClr>
                </a:solidFill>
              </a:rPr>
              <a:t>Stratégie de survie</a:t>
            </a:r>
            <a:endParaRPr lang="fr-FR" sz="4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207995" y="3699803"/>
            <a:ext cx="69635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Utilisation de stratégie d’adaptation alimentaire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Echelle de la faim (perception des ménages)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Utilisation des stratégies de survie basées sur les moyens d’existence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xmlns="" val="609825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047424" y="1107583"/>
            <a:ext cx="4206025" cy="1162654"/>
          </a:xfrm>
        </p:spPr>
        <p:txBody>
          <a:bodyPr>
            <a:noAutofit/>
          </a:bodyPr>
          <a:lstStyle/>
          <a:p>
            <a:r>
              <a:rPr lang="fr-FR" sz="3200" u="sng" dirty="0" smtClean="0"/>
              <a:t>Stratégies utilisées pour les 3 principaux chocs spécifiques</a:t>
            </a:r>
            <a:br>
              <a:rPr lang="fr-FR" sz="3200" u="sng" dirty="0" smtClean="0"/>
            </a:br>
            <a:r>
              <a:rPr lang="fr-FR" sz="2000" i="1" u="sng" dirty="0" smtClean="0"/>
              <a:t>(Qu’avez-vous fait pour pallier à ce choc?)</a:t>
            </a:r>
            <a:r>
              <a:rPr lang="fr-FR" sz="3200" i="1" u="sng" dirty="0" smtClean="0"/>
              <a:t/>
            </a:r>
            <a:br>
              <a:rPr lang="fr-FR" sz="3200" i="1" u="sng" dirty="0" smtClean="0"/>
            </a:br>
            <a:endParaRPr lang="fr-FR" sz="3200" u="sng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25" y="353004"/>
            <a:ext cx="6011177" cy="6504996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7047425" y="3005337"/>
            <a:ext cx="48536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Les principales stratégies utilisées sont: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des </a:t>
            </a:r>
            <a:r>
              <a:rPr lang="fr-FR" b="1" dirty="0" smtClean="0"/>
              <a:t>stratégies d’adaptation alimentaires</a:t>
            </a:r>
          </a:p>
          <a:p>
            <a:pPr marL="285750" indent="-285750">
              <a:buFontTx/>
              <a:buChar char="-"/>
            </a:pPr>
            <a:r>
              <a:rPr lang="fr-FR" b="1" dirty="0" smtClean="0"/>
              <a:t>Dépenser les économies </a:t>
            </a:r>
            <a:r>
              <a:rPr lang="fr-FR" dirty="0" smtClean="0"/>
              <a:t>ou emprunt d’argent.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136842557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58764"/>
          </a:xfrm>
        </p:spPr>
        <p:txBody>
          <a:bodyPr>
            <a:normAutofit/>
          </a:bodyPr>
          <a:lstStyle/>
          <a:p>
            <a:r>
              <a:rPr lang="fr-FR" sz="4000" u="sng" dirty="0" smtClean="0"/>
              <a:t>1. Stratégies d’adaptation alimentaires</a:t>
            </a:r>
            <a:endParaRPr lang="fr-FR" sz="4000" u="sng" dirty="0"/>
          </a:p>
        </p:txBody>
      </p:sp>
      <p:graphicFrame>
        <p:nvGraphicFramePr>
          <p:cNvPr id="4" name="Graphique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623178417"/>
              </p:ext>
            </p:extLst>
          </p:nvPr>
        </p:nvGraphicFramePr>
        <p:xfrm>
          <a:off x="720162" y="1535943"/>
          <a:ext cx="8156552" cy="46679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ZoneTexte 2"/>
          <p:cNvSpPr txBox="1"/>
          <p:nvPr/>
        </p:nvSpPr>
        <p:spPr>
          <a:xfrm>
            <a:off x="9059593" y="1479673"/>
            <a:ext cx="296359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 smtClean="0"/>
              <a:t>Au moins 2 jours par semaine, les ménages consomment des aliments moins préférés car moins chers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 smtClean="0"/>
              <a:t>1 à 2 fois par semaine, ils réduisent les quantités consommées par les adultes au profit des enfants,  ou les quantités pour tout le ménage ou le </a:t>
            </a:r>
            <a:r>
              <a:rPr lang="fr-FR" dirty="0" err="1" smtClean="0"/>
              <a:t>le</a:t>
            </a:r>
            <a:r>
              <a:rPr lang="fr-FR" dirty="0" smtClean="0"/>
              <a:t> nombre de repas/jour, 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9362941" y="270456"/>
            <a:ext cx="2099256" cy="12003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/>
              <a:t>Indicateur standardisé du PAM utilisé pour le calcul du CSI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2318902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phique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170870268"/>
              </p:ext>
            </p:extLst>
          </p:nvPr>
        </p:nvGraphicFramePr>
        <p:xfrm>
          <a:off x="264942" y="846777"/>
          <a:ext cx="11927058" cy="58449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Rectangle 3"/>
          <p:cNvSpPr/>
          <p:nvPr/>
        </p:nvSpPr>
        <p:spPr>
          <a:xfrm>
            <a:off x="943465" y="157301"/>
            <a:ext cx="90305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u="sng" dirty="0" smtClean="0"/>
              <a:t>1. Stratégies </a:t>
            </a:r>
            <a:r>
              <a:rPr lang="fr-FR" sz="2800" u="sng" dirty="0"/>
              <a:t>d’adaptation </a:t>
            </a:r>
            <a:r>
              <a:rPr lang="fr-FR" sz="2800" u="sng" dirty="0" smtClean="0"/>
              <a:t>alimentaire par département 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xmlns="" val="354370149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25321" y="118025"/>
            <a:ext cx="10515600" cy="976680"/>
          </a:xfrm>
        </p:spPr>
        <p:txBody>
          <a:bodyPr>
            <a:normAutofit/>
          </a:bodyPr>
          <a:lstStyle/>
          <a:p>
            <a:r>
              <a:rPr lang="fr-FR" sz="3200" b="1" u="sng" dirty="0" smtClean="0"/>
              <a:t>2. Echelle de la faim</a:t>
            </a:r>
            <a:endParaRPr lang="fr-FR" sz="3200" b="1" u="sng" dirty="0"/>
          </a:p>
        </p:txBody>
      </p:sp>
      <p:graphicFrame>
        <p:nvGraphicFramePr>
          <p:cNvPr id="6" name="Graphique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525240762"/>
              </p:ext>
            </p:extLst>
          </p:nvPr>
        </p:nvGraphicFramePr>
        <p:xfrm>
          <a:off x="638607" y="976853"/>
          <a:ext cx="8448676" cy="57078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ZoneTexte 3"/>
          <p:cNvSpPr txBox="1"/>
          <p:nvPr/>
        </p:nvSpPr>
        <p:spPr>
          <a:xfrm>
            <a:off x="9289374" y="1886719"/>
            <a:ext cx="290262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Plus de 50% des ménages ont utilisé 6 stratégies d’adaptation alimentaire.</a:t>
            </a:r>
          </a:p>
          <a:p>
            <a:endParaRPr lang="fr-FR" dirty="0" smtClean="0"/>
          </a:p>
          <a:p>
            <a:r>
              <a:rPr lang="fr-FR" dirty="0" smtClean="0"/>
              <a:t>Parmi ces ménages, </a:t>
            </a:r>
          </a:p>
          <a:p>
            <a:r>
              <a:rPr lang="fr-FR" dirty="0"/>
              <a:t>20</a:t>
            </a:r>
            <a:r>
              <a:rPr lang="fr-FR" dirty="0" smtClean="0"/>
              <a:t>% ont utilisé &gt;10X/mois</a:t>
            </a:r>
          </a:p>
          <a:p>
            <a:r>
              <a:rPr lang="fr-FR" dirty="0"/>
              <a:t>40</a:t>
            </a:r>
            <a:r>
              <a:rPr lang="fr-FR" dirty="0" smtClean="0"/>
              <a:t>%: </a:t>
            </a:r>
            <a:r>
              <a:rPr lang="fr-FR" dirty="0"/>
              <a:t>3-10X/mois</a:t>
            </a:r>
          </a:p>
          <a:p>
            <a:r>
              <a:rPr lang="fr-FR" dirty="0" smtClean="0"/>
              <a:t>30%: 1-2X/ mois</a:t>
            </a:r>
          </a:p>
        </p:txBody>
      </p:sp>
      <p:cxnSp>
        <p:nvCxnSpPr>
          <p:cNvPr id="7" name="Connecteur droit 6"/>
          <p:cNvCxnSpPr/>
          <p:nvPr/>
        </p:nvCxnSpPr>
        <p:spPr>
          <a:xfrm>
            <a:off x="6276109" y="2507673"/>
            <a:ext cx="41564" cy="394854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oneTexte 10"/>
          <p:cNvSpPr txBox="1"/>
          <p:nvPr/>
        </p:nvSpPr>
        <p:spPr>
          <a:xfrm>
            <a:off x="8063346" y="118025"/>
            <a:ext cx="3990109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/>
              <a:t>Même type d’indicateur que précédent mais avec des stratégies différentes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37366698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25321" y="118025"/>
            <a:ext cx="10515600" cy="976680"/>
          </a:xfrm>
        </p:spPr>
        <p:txBody>
          <a:bodyPr>
            <a:normAutofit/>
          </a:bodyPr>
          <a:lstStyle/>
          <a:p>
            <a:r>
              <a:rPr lang="fr-FR" sz="3200" b="1" u="sng" dirty="0" smtClean="0"/>
              <a:t>2. Echelle de la faim</a:t>
            </a:r>
            <a:endParaRPr lang="fr-FR" sz="3200" b="1" u="sng" dirty="0"/>
          </a:p>
        </p:txBody>
      </p:sp>
      <p:graphicFrame>
        <p:nvGraphicFramePr>
          <p:cNvPr id="6" name="Graphique 5"/>
          <p:cNvGraphicFramePr>
            <a:graphicFrameLocks/>
          </p:cNvGraphicFramePr>
          <p:nvPr>
            <p:extLst/>
          </p:nvPr>
        </p:nvGraphicFramePr>
        <p:xfrm>
          <a:off x="825321" y="1094705"/>
          <a:ext cx="9263227" cy="56155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83757859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25321" y="118025"/>
            <a:ext cx="10515600" cy="976680"/>
          </a:xfrm>
        </p:spPr>
        <p:txBody>
          <a:bodyPr>
            <a:normAutofit/>
          </a:bodyPr>
          <a:lstStyle/>
          <a:p>
            <a:r>
              <a:rPr lang="fr-FR" sz="3200" b="1" u="sng" dirty="0" smtClean="0"/>
              <a:t>2. Echelle de la faim : COUFFO</a:t>
            </a:r>
            <a:endParaRPr lang="fr-FR" sz="3200" b="1" u="sng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044" y="1094705"/>
            <a:ext cx="9267763" cy="4918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030249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9564" y="171943"/>
            <a:ext cx="10515600" cy="806852"/>
          </a:xfrm>
        </p:spPr>
        <p:txBody>
          <a:bodyPr>
            <a:normAutofit/>
          </a:bodyPr>
          <a:lstStyle/>
          <a:p>
            <a:r>
              <a:rPr lang="fr-FR" sz="2800" b="1" u="sng" dirty="0" smtClean="0"/>
              <a:t>3. Stratégie de survie basées sur les moyens d’existence</a:t>
            </a:r>
            <a:endParaRPr lang="fr-FR" sz="2800" b="1" u="sng" dirty="0"/>
          </a:p>
        </p:txBody>
      </p:sp>
      <p:graphicFrame>
        <p:nvGraphicFramePr>
          <p:cNvPr id="3" name="Graphique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25520168"/>
              </p:ext>
            </p:extLst>
          </p:nvPr>
        </p:nvGraphicFramePr>
        <p:xfrm>
          <a:off x="838200" y="978796"/>
          <a:ext cx="10701271" cy="5576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ZoneTexte 3"/>
          <p:cNvSpPr txBox="1"/>
          <p:nvPr/>
        </p:nvSpPr>
        <p:spPr>
          <a:xfrm>
            <a:off x="10174309" y="171943"/>
            <a:ext cx="1828800" cy="12003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/>
              <a:t>Utilisé pour le calcul de l’indice de sécurité alimentaire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142430823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/>
          <a:srcRect l="12593" t="11460" r="33520" b="5978"/>
          <a:stretch/>
        </p:blipFill>
        <p:spPr>
          <a:xfrm>
            <a:off x="550984" y="0"/>
            <a:ext cx="7961337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15926" y="323557"/>
            <a:ext cx="1083213" cy="400110"/>
          </a:xfrm>
          <a:prstGeom prst="rect">
            <a:avLst/>
          </a:prstGeom>
          <a:solidFill>
            <a:srgbClr val="00FFFF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/>
              <a:t>2013</a:t>
            </a:r>
            <a:endParaRPr lang="fr-FR" sz="2000" dirty="0"/>
          </a:p>
        </p:txBody>
      </p:sp>
      <p:sp>
        <p:nvSpPr>
          <p:cNvPr id="4" name="ZoneTexte 3"/>
          <p:cNvSpPr txBox="1"/>
          <p:nvPr/>
        </p:nvSpPr>
        <p:spPr>
          <a:xfrm>
            <a:off x="8512321" y="1716258"/>
            <a:ext cx="334674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 smtClean="0"/>
              <a:t>Variation par rapport 2013: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Dépenser l’épargne: </a:t>
            </a:r>
            <a:r>
              <a:rPr lang="fr-FR" b="1" dirty="0" smtClean="0"/>
              <a:t>+19%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Emprunter </a:t>
            </a:r>
            <a:r>
              <a:rPr lang="fr-FR" dirty="0"/>
              <a:t>de l’argent: </a:t>
            </a:r>
            <a:r>
              <a:rPr lang="fr-FR" b="1" dirty="0" smtClean="0"/>
              <a:t>+15,8%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Réduire les dépenses non alimentaires: </a:t>
            </a:r>
            <a:r>
              <a:rPr lang="fr-FR" b="1" dirty="0" smtClean="0"/>
              <a:t>+9%</a:t>
            </a:r>
          </a:p>
          <a:p>
            <a:endParaRPr lang="fr-FR" dirty="0" smtClean="0"/>
          </a:p>
          <a:p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550984" y="3865419"/>
            <a:ext cx="8108107" cy="19396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41575950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phique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327802457"/>
              </p:ext>
            </p:extLst>
          </p:nvPr>
        </p:nvGraphicFramePr>
        <p:xfrm>
          <a:off x="544281" y="775856"/>
          <a:ext cx="10958732" cy="59583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637310" y="158087"/>
            <a:ext cx="11035145" cy="977985"/>
          </a:xfrm>
        </p:spPr>
        <p:txBody>
          <a:bodyPr>
            <a:normAutofit fontScale="90000"/>
          </a:bodyPr>
          <a:lstStyle/>
          <a:p>
            <a:r>
              <a:rPr lang="fr-FR" sz="3600" u="sng" dirty="0" smtClean="0"/>
              <a:t>Stratégie de survie basées sur </a:t>
            </a:r>
            <a:r>
              <a:rPr lang="fr-FR" sz="3600" b="1" u="sng" dirty="0" smtClean="0"/>
              <a:t>les moyens d’existence</a:t>
            </a:r>
            <a:r>
              <a:rPr lang="fr-FR" sz="3600" u="sng" dirty="0" smtClean="0"/>
              <a:t>:</a:t>
            </a:r>
            <a:br>
              <a:rPr lang="fr-FR" sz="3600" u="sng" dirty="0" smtClean="0"/>
            </a:br>
            <a:endParaRPr lang="fr-FR" sz="3600" u="sng" dirty="0"/>
          </a:p>
        </p:txBody>
      </p:sp>
    </p:spTree>
    <p:extLst>
      <p:ext uri="{BB962C8B-B14F-4D97-AF65-F5344CB8AC3E}">
        <p14:creationId xmlns:p14="http://schemas.microsoft.com/office/powerpoint/2010/main" xmlns="" val="76356821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69388" y="140042"/>
            <a:ext cx="10515600" cy="929103"/>
          </a:xfrm>
        </p:spPr>
        <p:txBody>
          <a:bodyPr>
            <a:normAutofit/>
          </a:bodyPr>
          <a:lstStyle/>
          <a:p>
            <a:r>
              <a:rPr lang="fr-FR" sz="2400" u="sng" dirty="0"/>
              <a:t>Stratégie de survie basées sur les moyens d’existence</a:t>
            </a:r>
            <a:r>
              <a:rPr lang="fr-FR" sz="2400" u="sng" dirty="0" smtClean="0"/>
              <a:t>: par activité principale</a:t>
            </a:r>
            <a:endParaRPr lang="fr-FR" sz="2400" dirty="0"/>
          </a:p>
        </p:txBody>
      </p:sp>
      <p:sp>
        <p:nvSpPr>
          <p:cNvPr id="3" name="ZoneTexte 2"/>
          <p:cNvSpPr txBox="1"/>
          <p:nvPr/>
        </p:nvSpPr>
        <p:spPr>
          <a:xfrm>
            <a:off x="8551572" y="1468192"/>
            <a:ext cx="289774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Les activités à faible revenu (agriculteurs, pêcheurs travailleurs journaliers, </a:t>
            </a:r>
            <a:r>
              <a:rPr lang="fr-FR" dirty="0" err="1" smtClean="0"/>
              <a:t>artisants</a:t>
            </a:r>
            <a:r>
              <a:rPr lang="fr-FR" dirty="0" smtClean="0"/>
              <a:t>) utilisent le plus les stratégies de crise ou d’urgence.</a:t>
            </a:r>
          </a:p>
          <a:p>
            <a:endParaRPr lang="fr-FR" dirty="0"/>
          </a:p>
          <a:p>
            <a:endParaRPr lang="fr-FR" dirty="0"/>
          </a:p>
        </p:txBody>
      </p:sp>
      <p:graphicFrame>
        <p:nvGraphicFramePr>
          <p:cNvPr id="6" name="Graphique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290114343"/>
              </p:ext>
            </p:extLst>
          </p:nvPr>
        </p:nvGraphicFramePr>
        <p:xfrm>
          <a:off x="669388" y="903298"/>
          <a:ext cx="7315515" cy="57035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Rectangle 3"/>
          <p:cNvSpPr/>
          <p:nvPr/>
        </p:nvSpPr>
        <p:spPr>
          <a:xfrm>
            <a:off x="785613" y="4417454"/>
            <a:ext cx="7160654" cy="1635616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06868621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Titre 1"/>
          <p:cNvSpPr txBox="1">
            <a:spLocks/>
          </p:cNvSpPr>
          <p:nvPr/>
        </p:nvSpPr>
        <p:spPr>
          <a:xfrm>
            <a:off x="2021983" y="2311223"/>
            <a:ext cx="8148034" cy="1279011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4800" b="1" dirty="0" smtClean="0">
                <a:solidFill>
                  <a:schemeClr val="accent5">
                    <a:lumMod val="75000"/>
                  </a:schemeClr>
                </a:solidFill>
              </a:rPr>
              <a:t>Biens et équipements</a:t>
            </a:r>
            <a:endParaRPr lang="fr-FR" sz="48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558671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51157"/>
          </a:xfrm>
        </p:spPr>
        <p:txBody>
          <a:bodyPr/>
          <a:lstStyle/>
          <a:p>
            <a:r>
              <a:rPr lang="fr-FR" u="sng" dirty="0" smtClean="0"/>
              <a:t>Indice de richesse</a:t>
            </a:r>
            <a:endParaRPr lang="fr-FR" u="sng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155" y="1690688"/>
            <a:ext cx="5004897" cy="1791141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515155" y="4237149"/>
            <a:ext cx="33098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Indice calculé sur la base d’une liste de 16 biens (liste identique à 2008 et 2013)</a:t>
            </a:r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515155" y="5434885"/>
            <a:ext cx="38636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Créer une carte des % de ménages les plus pauvre et pauvres</a:t>
            </a:r>
            <a:endParaRPr lang="fr-FR" dirty="0"/>
          </a:p>
        </p:txBody>
      </p:sp>
      <p:graphicFrame>
        <p:nvGraphicFramePr>
          <p:cNvPr id="10" name="Graphique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706889790"/>
              </p:ext>
            </p:extLst>
          </p:nvPr>
        </p:nvGraphicFramePr>
        <p:xfrm>
          <a:off x="5652654" y="1690688"/>
          <a:ext cx="6373091" cy="48629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178134065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6574" y="199871"/>
            <a:ext cx="10515600" cy="1325563"/>
          </a:xfrm>
        </p:spPr>
        <p:txBody>
          <a:bodyPr/>
          <a:lstStyle/>
          <a:p>
            <a:r>
              <a:rPr lang="fr-FR" u="sng" dirty="0" smtClean="0"/>
              <a:t>Logement</a:t>
            </a:r>
            <a:endParaRPr lang="fr-FR" u="sng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2473" y="3170001"/>
            <a:ext cx="5271654" cy="3314254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6622473" y="509771"/>
            <a:ext cx="527165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Les habitants des zones rurales sont soit propriétaire de leur logement (51,5%) ou vivent dans une propriété familiale (44,8%). </a:t>
            </a:r>
            <a:r>
              <a:rPr lang="fr-FR" sz="1600" dirty="0" smtClean="0"/>
              <a:t>En zone urbaine, il y a moins de propriétaires mais plus de locataires. A </a:t>
            </a:r>
            <a:r>
              <a:rPr lang="fr-FR" sz="1600" dirty="0"/>
              <a:t>Cotonou, plus d'un habitant sur quatre (26,7%) est locataire</a:t>
            </a:r>
            <a:r>
              <a:rPr lang="fr-FR" sz="1600" dirty="0" smtClean="0"/>
              <a:t>.</a:t>
            </a:r>
          </a:p>
          <a:p>
            <a:endParaRPr lang="fr-FR" sz="1600" dirty="0" smtClean="0"/>
          </a:p>
          <a:p>
            <a:r>
              <a:rPr lang="fr-FR" sz="1600" dirty="0"/>
              <a:t>Ce sont principalement les ménages les plus riches </a:t>
            </a:r>
            <a:r>
              <a:rPr lang="fr-FR" sz="1600" dirty="0" smtClean="0"/>
              <a:t>(46,5%) </a:t>
            </a:r>
            <a:r>
              <a:rPr lang="fr-FR" sz="1600" dirty="0"/>
              <a:t>ou en sécurité alimentaire </a:t>
            </a:r>
            <a:r>
              <a:rPr lang="fr-FR" sz="1600" dirty="0" smtClean="0"/>
              <a:t>(35,1%) </a:t>
            </a:r>
            <a:r>
              <a:rPr lang="fr-FR" sz="1600" dirty="0"/>
              <a:t>qui louent d'avantage leur habitation par rapport aux ménages plus pauvres </a:t>
            </a:r>
            <a:r>
              <a:rPr lang="fr-FR" sz="1600" dirty="0" smtClean="0"/>
              <a:t>(3,4%) </a:t>
            </a:r>
            <a:r>
              <a:rPr lang="fr-FR" sz="1600" dirty="0"/>
              <a:t>ou en insécurité alimentaire </a:t>
            </a:r>
            <a:r>
              <a:rPr lang="fr-FR" sz="1600" dirty="0" smtClean="0"/>
              <a:t>modérée ou sévère (6,2%).</a:t>
            </a:r>
            <a:endParaRPr lang="fr-FR" dirty="0"/>
          </a:p>
        </p:txBody>
      </p:sp>
      <p:graphicFrame>
        <p:nvGraphicFramePr>
          <p:cNvPr id="9" name="Graphique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864753367"/>
              </p:ext>
            </p:extLst>
          </p:nvPr>
        </p:nvGraphicFramePr>
        <p:xfrm>
          <a:off x="401782" y="1488787"/>
          <a:ext cx="5888182" cy="46210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185534714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95745" y="337417"/>
            <a:ext cx="10515600" cy="383019"/>
          </a:xfrm>
        </p:spPr>
        <p:txBody>
          <a:bodyPr>
            <a:normAutofit fontScale="90000"/>
          </a:bodyPr>
          <a:lstStyle/>
          <a:p>
            <a:r>
              <a:rPr lang="fr-FR" u="sng" dirty="0" smtClean="0"/>
              <a:t>Composition du logement</a:t>
            </a:r>
            <a:endParaRPr lang="fr-FR" u="sng" dirty="0"/>
          </a:p>
        </p:txBody>
      </p:sp>
      <p:graphicFrame>
        <p:nvGraphicFramePr>
          <p:cNvPr id="3" name="Graphique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320341796"/>
              </p:ext>
            </p:extLst>
          </p:nvPr>
        </p:nvGraphicFramePr>
        <p:xfrm>
          <a:off x="516838" y="872976"/>
          <a:ext cx="5076177" cy="38654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Graphique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395786851"/>
              </p:ext>
            </p:extLst>
          </p:nvPr>
        </p:nvGraphicFramePr>
        <p:xfrm>
          <a:off x="5853545" y="891984"/>
          <a:ext cx="5363224" cy="39346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5964382" y="4919007"/>
            <a:ext cx="53824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La majorité des ménages (89%) ont des toits en tôles. Près de 20% des ménages en insécurité alimentaire sévère ont des toits en paille. 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595745" y="4826675"/>
            <a:ext cx="491836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A peine 2/3 des ménages ont des murs en brique (43%) ou en </a:t>
            </a:r>
            <a:r>
              <a:rPr lang="fr-FR" dirty="0" err="1" smtClean="0"/>
              <a:t>semi-dur</a:t>
            </a:r>
            <a:r>
              <a:rPr lang="fr-FR" dirty="0" smtClean="0"/>
              <a:t> (20%) et 1/3 (29%) a des murs en terre. </a:t>
            </a:r>
          </a:p>
          <a:p>
            <a:r>
              <a:rPr lang="fr-FR" dirty="0" smtClean="0"/>
              <a:t>La composition des murs Les ménages en insécurité alimentaire ont majoritairement des habitats dont les murs sont composés de terre avec un sol soit en ciment ou en terre battue.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107238176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6363" y="115744"/>
            <a:ext cx="10515600" cy="660112"/>
          </a:xfrm>
        </p:spPr>
        <p:txBody>
          <a:bodyPr>
            <a:normAutofit fontScale="90000"/>
          </a:bodyPr>
          <a:lstStyle/>
          <a:p>
            <a:r>
              <a:rPr lang="fr-FR" u="sng" dirty="0" smtClean="0"/>
              <a:t>Source d’énergie pour la cuisson</a:t>
            </a:r>
            <a:endParaRPr lang="fr-FR" u="sng" dirty="0"/>
          </a:p>
        </p:txBody>
      </p:sp>
      <p:graphicFrame>
        <p:nvGraphicFramePr>
          <p:cNvPr id="4" name="Graphique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70626439"/>
              </p:ext>
            </p:extLst>
          </p:nvPr>
        </p:nvGraphicFramePr>
        <p:xfrm>
          <a:off x="387494" y="907689"/>
          <a:ext cx="5833197" cy="39552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346363" y="4895763"/>
            <a:ext cx="587432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Par rapport à 2013, le pourcentage de ménage utilisant l'électricité n'a globalement pas beaucoup </a:t>
            </a:r>
            <a:r>
              <a:rPr lang="fr-FR" sz="1600" dirty="0" smtClean="0"/>
              <a:t>augmenté (+2%). A </a:t>
            </a:r>
            <a:r>
              <a:rPr lang="fr-FR" sz="1600" dirty="0"/>
              <a:t>Cotonou et dans les autres centres urbains, l'électricité est la principale source d'éclairage du ménage (86,6% et 50,4%). En zone rurale, </a:t>
            </a:r>
            <a:r>
              <a:rPr lang="fr-FR" sz="1600" dirty="0" smtClean="0"/>
              <a:t>à </a:t>
            </a:r>
            <a:r>
              <a:rPr lang="fr-FR" sz="1600" dirty="0"/>
              <a:t>peine 17,5% des ménages ruraux ont accès à l'électricité</a:t>
            </a:r>
            <a:r>
              <a:rPr lang="fr-FR" sz="1600" dirty="0" smtClean="0"/>
              <a:t>. Les </a:t>
            </a:r>
            <a:r>
              <a:rPr lang="fr-FR" sz="1600" dirty="0"/>
              <a:t>ménages </a:t>
            </a:r>
            <a:r>
              <a:rPr lang="fr-FR" sz="1600" dirty="0" smtClean="0"/>
              <a:t>utilisent davantage </a:t>
            </a:r>
            <a:r>
              <a:rPr lang="fr-FR" sz="1600" dirty="0"/>
              <a:t>les lampes torches (39%) </a:t>
            </a:r>
            <a:r>
              <a:rPr lang="fr-FR" sz="1600" dirty="0" smtClean="0"/>
              <a:t>que les </a:t>
            </a:r>
            <a:r>
              <a:rPr lang="fr-FR" sz="1600" dirty="0"/>
              <a:t>lampes à pétrole (33,9</a:t>
            </a:r>
            <a:r>
              <a:rPr lang="fr-FR" sz="1600" dirty="0" smtClean="0"/>
              <a:t>%) par rapport à 2013 (respectivement +9,6% et -16%). </a:t>
            </a:r>
            <a:endParaRPr lang="fr-FR" sz="1600" dirty="0"/>
          </a:p>
        </p:txBody>
      </p:sp>
      <p:graphicFrame>
        <p:nvGraphicFramePr>
          <p:cNvPr id="7" name="Graphique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86090805"/>
              </p:ext>
            </p:extLst>
          </p:nvPr>
        </p:nvGraphicFramePr>
        <p:xfrm>
          <a:off x="6456218" y="935182"/>
          <a:ext cx="5264728" cy="33181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ZoneTexte 7"/>
          <p:cNvSpPr txBox="1"/>
          <p:nvPr/>
        </p:nvSpPr>
        <p:spPr>
          <a:xfrm>
            <a:off x="6386946" y="4281055"/>
            <a:ext cx="53478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Les principales sources d’énergie pour la cuisson sont le bois surtout en milieu rural (83%) et le charbon de bois principalement à Cotonou (71%).</a:t>
            </a:r>
          </a:p>
          <a:p>
            <a:r>
              <a:rPr lang="fr-FR" sz="1600" dirty="0" smtClean="0"/>
              <a:t>Par </a:t>
            </a:r>
            <a:r>
              <a:rPr lang="fr-FR" sz="1600" dirty="0"/>
              <a:t>rapport à 2013, il y aurait une augmentation de l'utilisation du gaz (+9,4%) contre une diminution du charbon de bois (-8,3%) à Cotonou.</a:t>
            </a:r>
          </a:p>
        </p:txBody>
      </p:sp>
    </p:spTree>
    <p:extLst>
      <p:ext uri="{BB962C8B-B14F-4D97-AF65-F5344CB8AC3E}">
        <p14:creationId xmlns:p14="http://schemas.microsoft.com/office/powerpoint/2010/main" xmlns="" val="290016110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61893"/>
          </a:xfrm>
        </p:spPr>
        <p:txBody>
          <a:bodyPr/>
          <a:lstStyle/>
          <a:p>
            <a:r>
              <a:rPr lang="fr-FR" u="sng" dirty="0" smtClean="0"/>
              <a:t>Collecte du bois de chauffe</a:t>
            </a:r>
            <a:endParaRPr lang="fr-FR" u="sng" dirty="0"/>
          </a:p>
        </p:txBody>
      </p:sp>
      <p:graphicFrame>
        <p:nvGraphicFramePr>
          <p:cNvPr id="3" name="Graphique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916363858"/>
              </p:ext>
            </p:extLst>
          </p:nvPr>
        </p:nvGraphicFramePr>
        <p:xfrm>
          <a:off x="1080654" y="1891146"/>
          <a:ext cx="5153891" cy="3124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ZoneTexte 5"/>
          <p:cNvSpPr txBox="1"/>
          <p:nvPr/>
        </p:nvSpPr>
        <p:spPr>
          <a:xfrm>
            <a:off x="997527" y="5292436"/>
            <a:ext cx="80494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Lorsque le bois est collecté, le responsable de la collecte est principalement la femme tant en milieu rural qu’en milieu urbain. Les principales difficultés liées à la collecte du bois sont  tout genre confondus, la grande distance à parcourir et la rareté du bois.</a:t>
            </a:r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8213" y="1946227"/>
            <a:ext cx="3623314" cy="3105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76599669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26366"/>
          </a:xfrm>
        </p:spPr>
        <p:txBody>
          <a:bodyPr/>
          <a:lstStyle/>
          <a:p>
            <a:r>
              <a:rPr lang="fr-FR" u="sng" dirty="0" smtClean="0"/>
              <a:t>Accès à l’eau potable</a:t>
            </a:r>
            <a:endParaRPr lang="fr-FR" u="sng" dirty="0"/>
          </a:p>
        </p:txBody>
      </p:sp>
      <p:graphicFrame>
        <p:nvGraphicFramePr>
          <p:cNvPr id="5" name="Graphique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080870021"/>
              </p:ext>
            </p:extLst>
          </p:nvPr>
        </p:nvGraphicFramePr>
        <p:xfrm>
          <a:off x="319087" y="1191492"/>
          <a:ext cx="7120804" cy="42358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ZoneTexte 5"/>
          <p:cNvSpPr txBox="1"/>
          <p:nvPr/>
        </p:nvSpPr>
        <p:spPr>
          <a:xfrm>
            <a:off x="7883235" y="1191492"/>
            <a:ext cx="404552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Globalement ¾ des ménages béninois ont accès à de l’eau potable avec cependant une forte disparité selon le milieu de résidence (99% à Cotonou, 77% dans les autres centres urbains et 68% en milieu rural). </a:t>
            </a:r>
          </a:p>
          <a:p>
            <a:r>
              <a:rPr lang="fr-FR" dirty="0" smtClean="0"/>
              <a:t>Les provinces de </a:t>
            </a:r>
            <a:r>
              <a:rPr lang="fr-FR" dirty="0" err="1" smtClean="0"/>
              <a:t>Donga</a:t>
            </a:r>
            <a:r>
              <a:rPr lang="fr-FR" dirty="0" smtClean="0"/>
              <a:t>, Alibori et </a:t>
            </a:r>
            <a:r>
              <a:rPr lang="fr-FR" dirty="0" err="1" smtClean="0"/>
              <a:t>Atacora</a:t>
            </a:r>
            <a:r>
              <a:rPr lang="fr-FR" dirty="0" smtClean="0"/>
              <a:t> et </a:t>
            </a:r>
            <a:r>
              <a:rPr lang="fr-FR" dirty="0" err="1" smtClean="0"/>
              <a:t>Couffo</a:t>
            </a:r>
            <a:r>
              <a:rPr lang="fr-FR" dirty="0" smtClean="0"/>
              <a:t> sont les moins bien desservies. </a:t>
            </a:r>
          </a:p>
          <a:p>
            <a:r>
              <a:rPr lang="fr-FR" dirty="0" smtClean="0"/>
              <a:t>En zone rurale, les principales sources d’eau potable sont le forage (34%) et la borne fontaine (17%).</a:t>
            </a:r>
          </a:p>
          <a:p>
            <a:r>
              <a:rPr lang="fr-FR" dirty="0" smtClean="0"/>
              <a:t>A Cotonou, ¾ des ménages ont accès à l’eau courante (SONEB).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3583019353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26366"/>
          </a:xfrm>
        </p:spPr>
        <p:txBody>
          <a:bodyPr/>
          <a:lstStyle/>
          <a:p>
            <a:r>
              <a:rPr lang="fr-FR" u="sng" dirty="0" smtClean="0"/>
              <a:t>Accès à l’eau potable</a:t>
            </a:r>
            <a:endParaRPr lang="fr-FR" u="sng" dirty="0"/>
          </a:p>
        </p:txBody>
      </p:sp>
      <p:sp>
        <p:nvSpPr>
          <p:cNvPr id="7" name="ZoneTexte 6"/>
          <p:cNvSpPr txBox="1"/>
          <p:nvPr/>
        </p:nvSpPr>
        <p:spPr>
          <a:xfrm>
            <a:off x="692727" y="1385454"/>
            <a:ext cx="1047403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Le temps d’accès à l’eau potable est inférieur à 15 min pour 96% des ménages de Cotonou, 77% des ménages des autres centres urbaines et 57% des ménages ruraux. A Collines et </a:t>
            </a:r>
            <a:r>
              <a:rPr lang="fr-FR" dirty="0" err="1" smtClean="0"/>
              <a:t>Couffo</a:t>
            </a:r>
            <a:r>
              <a:rPr lang="fr-FR" dirty="0" smtClean="0"/>
              <a:t>, le temps d’accès et d’attente pour obtenir de l’eau potable est le plus élevé : entre 30 et 60 min pour 17,4% des ménages de Collines et 10,6% des ménages de </a:t>
            </a:r>
            <a:r>
              <a:rPr lang="fr-FR" dirty="0" err="1" smtClean="0"/>
              <a:t>Couffo</a:t>
            </a:r>
            <a:r>
              <a:rPr lang="fr-FR" dirty="0" smtClean="0"/>
              <a:t>. Et plus d’1h pour 13,5% des ménages de </a:t>
            </a:r>
            <a:r>
              <a:rPr lang="fr-FR" dirty="0" err="1" smtClean="0"/>
              <a:t>Couffo</a:t>
            </a:r>
            <a:r>
              <a:rPr lang="fr-FR" dirty="0" smtClean="0"/>
              <a:t>.</a:t>
            </a:r>
          </a:p>
          <a:p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93% des ménages ne traitent pas l’eau de boisson, 5% traitent avec du chlore ou eau de javel.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3825108874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96532" y="262094"/>
            <a:ext cx="10515600" cy="819731"/>
          </a:xfrm>
        </p:spPr>
        <p:txBody>
          <a:bodyPr/>
          <a:lstStyle/>
          <a:p>
            <a:r>
              <a:rPr lang="fr-FR" u="sng" dirty="0" smtClean="0"/>
              <a:t>Utilisation de latrines améliorées</a:t>
            </a:r>
            <a:endParaRPr lang="fr-FR" u="sng" dirty="0"/>
          </a:p>
        </p:txBody>
      </p:sp>
      <p:graphicFrame>
        <p:nvGraphicFramePr>
          <p:cNvPr id="3" name="Graphique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077757253"/>
              </p:ext>
            </p:extLst>
          </p:nvPr>
        </p:nvGraphicFramePr>
        <p:xfrm>
          <a:off x="606379" y="1493949"/>
          <a:ext cx="5807299" cy="39387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ZoneTexte 3"/>
          <p:cNvSpPr txBox="1"/>
          <p:nvPr/>
        </p:nvSpPr>
        <p:spPr>
          <a:xfrm>
            <a:off x="6864439" y="1493949"/>
            <a:ext cx="448936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L’utilisation de latrines améliorées est seulement acquise pour ¼ des ménages en milieu rural contre 90% à Cotonou et 62% dans les autres centres urbains. </a:t>
            </a:r>
          </a:p>
          <a:p>
            <a:r>
              <a:rPr lang="fr-FR" dirty="0" smtClean="0"/>
              <a:t>Plus 70% des ménages des provinces d’Alibori (80%), </a:t>
            </a:r>
            <a:r>
              <a:rPr lang="fr-FR" dirty="0" err="1" smtClean="0"/>
              <a:t>Atacora</a:t>
            </a:r>
            <a:r>
              <a:rPr lang="fr-FR" dirty="0" smtClean="0"/>
              <a:t> (79%) , </a:t>
            </a:r>
            <a:r>
              <a:rPr lang="fr-FR" dirty="0" err="1" smtClean="0"/>
              <a:t>Couffo</a:t>
            </a:r>
            <a:r>
              <a:rPr lang="fr-FR" dirty="0" smtClean="0"/>
              <a:t> (75%) et Collines (70%) font leur besoin dans la nature.</a:t>
            </a:r>
            <a:endParaRPr lang="fr-FR" dirty="0"/>
          </a:p>
        </p:txBody>
      </p:sp>
      <p:graphicFrame>
        <p:nvGraphicFramePr>
          <p:cNvPr id="5" name="Graphique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63357574"/>
              </p:ext>
            </p:extLst>
          </p:nvPr>
        </p:nvGraphicFramePr>
        <p:xfrm>
          <a:off x="6965325" y="377029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356800402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Titre 1"/>
          <p:cNvSpPr txBox="1">
            <a:spLocks/>
          </p:cNvSpPr>
          <p:nvPr/>
        </p:nvSpPr>
        <p:spPr>
          <a:xfrm>
            <a:off x="2021983" y="2620316"/>
            <a:ext cx="8148034" cy="1279011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4800" b="1" dirty="0" smtClean="0">
                <a:solidFill>
                  <a:schemeClr val="accent5">
                    <a:lumMod val="75000"/>
                  </a:schemeClr>
                </a:solidFill>
              </a:rPr>
              <a:t>Profil des ménages</a:t>
            </a:r>
            <a:endParaRPr lang="fr-FR" sz="48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06445193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5636" y="105597"/>
            <a:ext cx="10667999" cy="510638"/>
          </a:xfrm>
        </p:spPr>
        <p:txBody>
          <a:bodyPr>
            <a:noAutofit/>
          </a:bodyPr>
          <a:lstStyle/>
          <a:p>
            <a:r>
              <a:rPr lang="fr-FR" sz="2800" b="1" u="sng" dirty="0"/>
              <a:t>Indice de sécurité </a:t>
            </a:r>
            <a:r>
              <a:rPr lang="fr-FR" sz="2800" b="1" u="sng" dirty="0" smtClean="0"/>
              <a:t>alimentaire</a:t>
            </a:r>
            <a:r>
              <a:rPr lang="fr-FR" sz="2800" b="1" u="sng" dirty="0"/>
              <a:t> </a:t>
            </a:r>
            <a:r>
              <a:rPr lang="fr-FR" sz="2800" b="1" u="sng" dirty="0" smtClean="0"/>
              <a:t>par activité de subsistance</a:t>
            </a:r>
            <a:endParaRPr lang="fr-FR" sz="2800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8703212" y="823887"/>
            <a:ext cx="348878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Les ménages les plus en insécurité alimentaire sont ceux vivant principalement de: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l’aide alimentaire (22%) ou transfert d’argent (10%)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du travail journalier (18%)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de l’agriculture vivrière (13%), de rente (10 %) 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de l’artisanat (11%)</a:t>
            </a:r>
            <a:endParaRPr lang="fr-FR" dirty="0"/>
          </a:p>
        </p:txBody>
      </p:sp>
      <p:graphicFrame>
        <p:nvGraphicFramePr>
          <p:cNvPr id="7" name="Graphique 6"/>
          <p:cNvGraphicFramePr>
            <a:graphicFrameLocks/>
          </p:cNvGraphicFramePr>
          <p:nvPr>
            <p:extLst/>
          </p:nvPr>
        </p:nvGraphicFramePr>
        <p:xfrm>
          <a:off x="554041" y="616235"/>
          <a:ext cx="7703268" cy="60091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362622185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u="sng" dirty="0"/>
              <a:t>Indice de sécurité alimentaire </a:t>
            </a:r>
            <a:r>
              <a:rPr lang="fr-FR" sz="3600" u="sng" dirty="0" smtClean="0"/>
              <a:t>selon l’indice de richesse des ménages</a:t>
            </a:r>
            <a:endParaRPr lang="fr-FR" sz="3600" dirty="0"/>
          </a:p>
        </p:txBody>
      </p:sp>
      <p:graphicFrame>
        <p:nvGraphicFramePr>
          <p:cNvPr id="4" name="Graphique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263382926"/>
              </p:ext>
            </p:extLst>
          </p:nvPr>
        </p:nvGraphicFramePr>
        <p:xfrm>
          <a:off x="1262130" y="1690688"/>
          <a:ext cx="5878258" cy="36540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32809320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200" u="sng" dirty="0" smtClean="0"/>
              <a:t>Indice de sécurité alimentaire selon le sexe et niveau d’instruction du chef de ménage</a:t>
            </a:r>
            <a:endParaRPr lang="fr-FR" sz="3200" u="sng" dirty="0"/>
          </a:p>
        </p:txBody>
      </p:sp>
      <p:graphicFrame>
        <p:nvGraphicFramePr>
          <p:cNvPr id="4" name="Graphique 3"/>
          <p:cNvGraphicFramePr>
            <a:graphicFrameLocks/>
          </p:cNvGraphicFramePr>
          <p:nvPr>
            <p:extLst/>
          </p:nvPr>
        </p:nvGraphicFramePr>
        <p:xfrm>
          <a:off x="838200" y="1835727"/>
          <a:ext cx="5361709" cy="35536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Graphique 4"/>
          <p:cNvGraphicFramePr>
            <a:graphicFrameLocks/>
          </p:cNvGraphicFramePr>
          <p:nvPr>
            <p:extLst/>
          </p:nvPr>
        </p:nvGraphicFramePr>
        <p:xfrm>
          <a:off x="6317672" y="1877290"/>
          <a:ext cx="5036128" cy="35121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1451984502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/>
              <a:t>Profil des </a:t>
            </a:r>
            <a:r>
              <a:rPr lang="fr-FR" u="sng" dirty="0" smtClean="0"/>
              <a:t>ménages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071" y="1831588"/>
            <a:ext cx="5855644" cy="2243268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5966" y="1831588"/>
            <a:ext cx="4979491" cy="2248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1434309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Titre 1"/>
          <p:cNvSpPr txBox="1">
            <a:spLocks/>
          </p:cNvSpPr>
          <p:nvPr/>
        </p:nvSpPr>
        <p:spPr>
          <a:xfrm>
            <a:off x="2021983" y="2311223"/>
            <a:ext cx="8148034" cy="1279011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4800" b="1" dirty="0" smtClean="0">
                <a:solidFill>
                  <a:schemeClr val="accent5">
                    <a:lumMod val="75000"/>
                  </a:schemeClr>
                </a:solidFill>
              </a:rPr>
              <a:t>Agriculture</a:t>
            </a:r>
            <a:endParaRPr lang="fr-FR" sz="48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09066530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70948"/>
          </a:xfrm>
        </p:spPr>
        <p:txBody>
          <a:bodyPr>
            <a:noAutofit/>
          </a:bodyPr>
          <a:lstStyle/>
          <a:p>
            <a:r>
              <a:rPr lang="fr-FR" sz="3600" u="sng" dirty="0" smtClean="0"/>
              <a:t>Pratique de l’agriculture pour la campagne 2016/2017</a:t>
            </a:r>
            <a:endParaRPr lang="fr-FR" sz="3600" u="sng" dirty="0"/>
          </a:p>
        </p:txBody>
      </p:sp>
      <p:graphicFrame>
        <p:nvGraphicFramePr>
          <p:cNvPr id="3" name="Graphique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052358753"/>
              </p:ext>
            </p:extLst>
          </p:nvPr>
        </p:nvGraphicFramePr>
        <p:xfrm>
          <a:off x="838200" y="1371601"/>
          <a:ext cx="5440940" cy="40292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ZoneTexte 3"/>
          <p:cNvSpPr txBox="1"/>
          <p:nvPr/>
        </p:nvSpPr>
        <p:spPr>
          <a:xfrm>
            <a:off x="6636326" y="1551709"/>
            <a:ext cx="525087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37% des ménages ont pratiqué l’agriculture vivrière ou le jardinage au cours de la campagne.</a:t>
            </a:r>
          </a:p>
          <a:p>
            <a:r>
              <a:rPr lang="fr-FR" dirty="0" smtClean="0"/>
              <a:t>Les autres ménages n’ont pas cultivé car 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ils ont une </a:t>
            </a:r>
            <a:r>
              <a:rPr lang="fr-FR" dirty="0"/>
              <a:t>autre activité économique (72,4%), </a:t>
            </a:r>
            <a:endParaRPr lang="fr-FR" dirty="0" smtClean="0"/>
          </a:p>
          <a:p>
            <a:pPr marL="285750" indent="-285750">
              <a:buFontTx/>
              <a:buChar char="-"/>
            </a:pPr>
            <a:r>
              <a:rPr lang="fr-FR" dirty="0" smtClean="0"/>
              <a:t>par </a:t>
            </a:r>
            <a:r>
              <a:rPr lang="fr-FR" dirty="0"/>
              <a:t>manque de terre (12%), </a:t>
            </a:r>
            <a:endParaRPr lang="fr-FR" dirty="0" smtClean="0"/>
          </a:p>
          <a:p>
            <a:pPr marL="285750" indent="-285750">
              <a:buFontTx/>
              <a:buChar char="-"/>
            </a:pPr>
            <a:r>
              <a:rPr lang="fr-FR" dirty="0" smtClean="0"/>
              <a:t>à cause d’un soucis </a:t>
            </a:r>
            <a:r>
              <a:rPr lang="fr-FR" dirty="0"/>
              <a:t>de santé (10%), </a:t>
            </a:r>
            <a:endParaRPr lang="fr-FR" dirty="0" smtClean="0"/>
          </a:p>
          <a:p>
            <a:pPr marL="285750" indent="-285750">
              <a:buFontTx/>
              <a:buChar char="-"/>
            </a:pPr>
            <a:r>
              <a:rPr lang="fr-FR" dirty="0" smtClean="0"/>
              <a:t>par </a:t>
            </a:r>
            <a:r>
              <a:rPr lang="fr-FR" dirty="0"/>
              <a:t>manque d'argent (3%) </a:t>
            </a:r>
            <a:endParaRPr lang="fr-FR" dirty="0" smtClean="0"/>
          </a:p>
          <a:p>
            <a:pPr marL="285750" indent="-285750">
              <a:buFontTx/>
              <a:buChar char="-"/>
            </a:pPr>
            <a:r>
              <a:rPr lang="fr-FR" dirty="0" smtClean="0"/>
              <a:t>autre </a:t>
            </a:r>
            <a:r>
              <a:rPr lang="fr-FR" dirty="0"/>
              <a:t>raison (2,6%). </a:t>
            </a:r>
            <a:endParaRPr lang="fr-FR" dirty="0" smtClean="0"/>
          </a:p>
          <a:p>
            <a:pPr marL="285750" indent="-285750">
              <a:buFontTx/>
              <a:buChar char="-"/>
            </a:pPr>
            <a:endParaRPr lang="fr-FR" dirty="0"/>
          </a:p>
          <a:p>
            <a:r>
              <a:rPr lang="fr-FR" dirty="0" smtClean="0"/>
              <a:t>Dans </a:t>
            </a:r>
            <a:r>
              <a:rPr lang="fr-FR" dirty="0"/>
              <a:t>le </a:t>
            </a:r>
            <a:r>
              <a:rPr lang="fr-FR" dirty="0" err="1"/>
              <a:t>Couffo</a:t>
            </a:r>
            <a:r>
              <a:rPr lang="fr-FR" dirty="0"/>
              <a:t> et le Mono, un quart des ménages mentionne le manque de terre.</a:t>
            </a:r>
          </a:p>
        </p:txBody>
      </p:sp>
    </p:spTree>
    <p:extLst>
      <p:ext uri="{BB962C8B-B14F-4D97-AF65-F5344CB8AC3E}">
        <p14:creationId xmlns:p14="http://schemas.microsoft.com/office/powerpoint/2010/main" xmlns="" val="877523096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/>
              <a:t>Productions 2016-2017</a:t>
            </a:r>
            <a:endParaRPr lang="fr-FR" u="sng" dirty="0"/>
          </a:p>
        </p:txBody>
      </p:sp>
      <p:graphicFrame>
        <p:nvGraphicFramePr>
          <p:cNvPr id="3" name="Graphique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920172293"/>
              </p:ext>
            </p:extLst>
          </p:nvPr>
        </p:nvGraphicFramePr>
        <p:xfrm>
          <a:off x="497542" y="1543507"/>
          <a:ext cx="5015752" cy="34729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6035" y="2056661"/>
            <a:ext cx="6033822" cy="2959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368377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230654"/>
            <a:ext cx="10515600" cy="750981"/>
          </a:xfrm>
        </p:spPr>
        <p:txBody>
          <a:bodyPr>
            <a:normAutofit/>
          </a:bodyPr>
          <a:lstStyle/>
          <a:p>
            <a:r>
              <a:rPr lang="fr-FR" sz="4000" u="sng" dirty="0" smtClean="0"/>
              <a:t>Evolution des principales productions (2007-2017)</a:t>
            </a:r>
            <a:endParaRPr lang="fr-FR" sz="4000" u="sng" dirty="0"/>
          </a:p>
        </p:txBody>
      </p:sp>
      <p:graphicFrame>
        <p:nvGraphicFramePr>
          <p:cNvPr id="11" name="Graphique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15329007"/>
              </p:ext>
            </p:extLst>
          </p:nvPr>
        </p:nvGraphicFramePr>
        <p:xfrm>
          <a:off x="5907741" y="1142999"/>
          <a:ext cx="5217459" cy="3496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Graphique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899661606"/>
              </p:ext>
            </p:extLst>
          </p:nvPr>
        </p:nvGraphicFramePr>
        <p:xfrm>
          <a:off x="817311" y="1124089"/>
          <a:ext cx="4736324" cy="34882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ZoneTexte 12"/>
          <p:cNvSpPr txBox="1"/>
          <p:nvPr/>
        </p:nvSpPr>
        <p:spPr>
          <a:xfrm>
            <a:off x="833718" y="4908176"/>
            <a:ext cx="10044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Par rapport à la campagne </a:t>
            </a:r>
            <a:r>
              <a:rPr lang="fr-FR" dirty="0" err="1" smtClean="0"/>
              <a:t>derniere</a:t>
            </a:r>
            <a:r>
              <a:rPr lang="fr-FR" dirty="0" smtClean="0"/>
              <a:t> (2015-2016) les productions ont augmenté.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151060464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6528" y="323562"/>
            <a:ext cx="10515600" cy="798657"/>
          </a:xfrm>
        </p:spPr>
        <p:txBody>
          <a:bodyPr/>
          <a:lstStyle/>
          <a:p>
            <a:r>
              <a:rPr lang="fr-FR" u="sng" dirty="0" smtClean="0"/>
              <a:t>Difficultés de pratiquer l’agriculture</a:t>
            </a:r>
            <a:endParaRPr lang="fr-FR" u="sng" dirty="0"/>
          </a:p>
        </p:txBody>
      </p:sp>
      <p:sp>
        <p:nvSpPr>
          <p:cNvPr id="5" name="ZoneTexte 4"/>
          <p:cNvSpPr txBox="1"/>
          <p:nvPr/>
        </p:nvSpPr>
        <p:spPr>
          <a:xfrm>
            <a:off x="7287491" y="1302327"/>
            <a:ext cx="410094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Les principales difficultés liées à l’agriculture varient selon les départements: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La sécheresse (surtout à </a:t>
            </a:r>
            <a:r>
              <a:rPr lang="fr-FR" dirty="0" err="1" smtClean="0"/>
              <a:t>Couffo</a:t>
            </a:r>
            <a:r>
              <a:rPr lang="fr-FR" dirty="0" smtClean="0"/>
              <a:t> (49%)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Le manque d’intrants (</a:t>
            </a:r>
            <a:r>
              <a:rPr lang="fr-FR" dirty="0" err="1" smtClean="0"/>
              <a:t>Donga</a:t>
            </a:r>
            <a:r>
              <a:rPr lang="fr-FR" dirty="0" smtClean="0"/>
              <a:t> (46%)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Le manque de main d’œuvre (Collines, 33%, Zou 24%, </a:t>
            </a:r>
            <a:r>
              <a:rPr lang="fr-FR" dirty="0" err="1" smtClean="0"/>
              <a:t>Altantique</a:t>
            </a:r>
            <a:r>
              <a:rPr lang="fr-FR" dirty="0" smtClean="0"/>
              <a:t> 21%)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Les inondations (Mono, 35%, Ouémé, 28%; Alibori 29%)</a:t>
            </a:r>
          </a:p>
          <a:p>
            <a:endParaRPr lang="fr-FR" dirty="0" smtClean="0"/>
          </a:p>
        </p:txBody>
      </p:sp>
      <p:sp>
        <p:nvSpPr>
          <p:cNvPr id="6" name="ZoneTexte 5"/>
          <p:cNvSpPr txBox="1"/>
          <p:nvPr/>
        </p:nvSpPr>
        <p:spPr>
          <a:xfrm>
            <a:off x="9130145" y="323561"/>
            <a:ext cx="2119746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fr-FR" dirty="0" smtClean="0"/>
              <a:t>Carte ou tableau</a:t>
            </a:r>
            <a:endParaRPr lang="fr-FR" dirty="0"/>
          </a:p>
        </p:txBody>
      </p:sp>
      <p:graphicFrame>
        <p:nvGraphicFramePr>
          <p:cNvPr id="8" name="Graphique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907420636"/>
              </p:ext>
            </p:extLst>
          </p:nvPr>
        </p:nvGraphicFramePr>
        <p:xfrm>
          <a:off x="734290" y="1246909"/>
          <a:ext cx="6165273" cy="52231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822493854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49926" y="385474"/>
            <a:ext cx="10023765" cy="770948"/>
          </a:xfrm>
        </p:spPr>
        <p:txBody>
          <a:bodyPr>
            <a:noAutofit/>
          </a:bodyPr>
          <a:lstStyle/>
          <a:p>
            <a:r>
              <a:rPr lang="fr-FR" sz="3600" u="sng" dirty="0" smtClean="0"/>
              <a:t>Accès à la terre</a:t>
            </a:r>
            <a:endParaRPr lang="fr-FR" sz="3600" u="sng" dirty="0"/>
          </a:p>
        </p:txBody>
      </p:sp>
      <p:graphicFrame>
        <p:nvGraphicFramePr>
          <p:cNvPr id="6" name="Graphique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016631291"/>
              </p:ext>
            </p:extLst>
          </p:nvPr>
        </p:nvGraphicFramePr>
        <p:xfrm>
          <a:off x="1058259" y="1511285"/>
          <a:ext cx="5103549" cy="27538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ZoneTexte 6"/>
          <p:cNvSpPr txBox="1"/>
          <p:nvPr/>
        </p:nvSpPr>
        <p:spPr>
          <a:xfrm>
            <a:off x="7924800" y="5005469"/>
            <a:ext cx="35329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20% des femmes tout département confondu sont propriétaires de leur propre parcelle (</a:t>
            </a:r>
            <a:r>
              <a:rPr lang="fr-FR" dirty="0"/>
              <a:t>6,9% en Atlantique et 33,2% dans le </a:t>
            </a:r>
            <a:r>
              <a:rPr lang="fr-FR" dirty="0" err="1"/>
              <a:t>Borgou</a:t>
            </a:r>
            <a:r>
              <a:rPr lang="fr-FR" dirty="0"/>
              <a:t>) </a:t>
            </a:r>
            <a:r>
              <a:rPr lang="fr-FR" dirty="0" smtClean="0"/>
              <a:t>.</a:t>
            </a:r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4290" y="770948"/>
            <a:ext cx="2083257" cy="3849047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997527" y="4640281"/>
            <a:ext cx="55418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La plupart des ménages est propriétaire de leur terres ou elles appartiennent à la famille. 14% louent les terres agricoles, 7% l’empruntent et 5% pratiquent le métayage.</a:t>
            </a:r>
          </a:p>
          <a:p>
            <a:endParaRPr lang="fr-FR" dirty="0"/>
          </a:p>
          <a:p>
            <a:r>
              <a:rPr lang="fr-FR" dirty="0" smtClean="0"/>
              <a:t>La location des terres est plus fréquente dans les Plateaux (33%), le </a:t>
            </a:r>
            <a:r>
              <a:rPr lang="fr-FR" dirty="0" err="1" smtClean="0"/>
              <a:t>Couffo</a:t>
            </a:r>
            <a:r>
              <a:rPr lang="fr-FR" dirty="0" smtClean="0"/>
              <a:t> (30,6%) et l’Atlantique (29,1%).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687018300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/>
              <a:t>Superficie emblavée</a:t>
            </a:r>
            <a:endParaRPr lang="fr-FR" u="sng" dirty="0"/>
          </a:p>
        </p:txBody>
      </p:sp>
      <p:graphicFrame>
        <p:nvGraphicFramePr>
          <p:cNvPr id="3" name="Graphique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32066937"/>
              </p:ext>
            </p:extLst>
          </p:nvPr>
        </p:nvGraphicFramePr>
        <p:xfrm>
          <a:off x="5964380" y="2001981"/>
          <a:ext cx="5673437" cy="33043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Graphique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01621886"/>
              </p:ext>
            </p:extLst>
          </p:nvPr>
        </p:nvGraphicFramePr>
        <p:xfrm>
          <a:off x="706582" y="1960417"/>
          <a:ext cx="5029200" cy="33597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ZoneTexte 5"/>
          <p:cNvSpPr txBox="1"/>
          <p:nvPr/>
        </p:nvSpPr>
        <p:spPr>
          <a:xfrm>
            <a:off x="7509163" y="843240"/>
            <a:ext cx="969819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fr-FR" dirty="0" smtClean="0"/>
              <a:t>carte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1874154983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81784"/>
          </a:xfrm>
        </p:spPr>
        <p:txBody>
          <a:bodyPr/>
          <a:lstStyle/>
          <a:p>
            <a:r>
              <a:rPr lang="fr-FR" u="sng" dirty="0" smtClean="0"/>
              <a:t>Cultures vivrières</a:t>
            </a:r>
            <a:endParaRPr lang="fr-FR" u="sng" dirty="0"/>
          </a:p>
        </p:txBody>
      </p:sp>
      <p:graphicFrame>
        <p:nvGraphicFramePr>
          <p:cNvPr id="4" name="Graphique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367875751"/>
              </p:ext>
            </p:extLst>
          </p:nvPr>
        </p:nvGraphicFramePr>
        <p:xfrm>
          <a:off x="256309" y="1246910"/>
          <a:ext cx="5216236" cy="31311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7550728" y="923744"/>
            <a:ext cx="3027218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fr-FR" dirty="0" smtClean="0"/>
              <a:t>Faire une Carte par ZME ou par département</a:t>
            </a:r>
            <a:endParaRPr lang="fr-FR" dirty="0"/>
          </a:p>
        </p:txBody>
      </p:sp>
      <p:graphicFrame>
        <p:nvGraphicFramePr>
          <p:cNvPr id="6" name="Graphique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664527919"/>
              </p:ext>
            </p:extLst>
          </p:nvPr>
        </p:nvGraphicFramePr>
        <p:xfrm>
          <a:off x="5763491" y="2355273"/>
          <a:ext cx="6167622" cy="41705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ZoneTexte 2"/>
          <p:cNvSpPr txBox="1"/>
          <p:nvPr/>
        </p:nvSpPr>
        <p:spPr>
          <a:xfrm>
            <a:off x="332509" y="4696691"/>
            <a:ext cx="5126182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fr-FR" dirty="0" smtClean="0"/>
              <a:t>% calculé sur l’ensemble des 4 principales cultures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361719049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/>
              <a:t>Cultures irriguées</a:t>
            </a:r>
            <a:endParaRPr lang="fr-FR" u="sng" dirty="0"/>
          </a:p>
        </p:txBody>
      </p:sp>
      <p:graphicFrame>
        <p:nvGraphicFramePr>
          <p:cNvPr id="3" name="Graphique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311175078"/>
              </p:ext>
            </p:extLst>
          </p:nvPr>
        </p:nvGraphicFramePr>
        <p:xfrm>
          <a:off x="595744" y="1690688"/>
          <a:ext cx="6026728" cy="43503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ZoneTexte 3"/>
          <p:cNvSpPr txBox="1"/>
          <p:nvPr/>
        </p:nvSpPr>
        <p:spPr>
          <a:xfrm>
            <a:off x="7204364" y="1690688"/>
            <a:ext cx="4544291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6,4% des ménages ont pratiqué l’agriculture irriguée.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70% des maraichers ont utilisé l’irrigation contre 11% des agriculteurs de rente et 5,7% des agriculteurs vivriers.</a:t>
            </a:r>
          </a:p>
          <a:p>
            <a:endParaRPr lang="fr-FR" dirty="0"/>
          </a:p>
          <a:p>
            <a:r>
              <a:rPr lang="fr-FR" dirty="0" smtClean="0"/>
              <a:t>Les principales cultures irriguées sont: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les </a:t>
            </a:r>
            <a:r>
              <a:rPr lang="fr-FR" dirty="0"/>
              <a:t>cultures maraichères dans l’Atlantique, </a:t>
            </a:r>
            <a:r>
              <a:rPr lang="fr-FR" dirty="0" err="1"/>
              <a:t>Couffo</a:t>
            </a:r>
            <a:r>
              <a:rPr lang="fr-FR" dirty="0"/>
              <a:t>, Mono, Plateaux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le riz dans l’</a:t>
            </a:r>
            <a:r>
              <a:rPr lang="fr-FR" dirty="0" err="1" smtClean="0"/>
              <a:t>Atacora</a:t>
            </a:r>
            <a:r>
              <a:rPr lang="fr-FR" dirty="0" smtClean="0"/>
              <a:t>, les Collines et le Zou.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le maïs dans le </a:t>
            </a:r>
            <a:r>
              <a:rPr lang="fr-FR" dirty="0" err="1" smtClean="0"/>
              <a:t>Donga</a:t>
            </a:r>
            <a:r>
              <a:rPr lang="fr-FR" dirty="0" smtClean="0"/>
              <a:t> mais aussi dans les Collines, </a:t>
            </a:r>
            <a:r>
              <a:rPr lang="fr-FR" dirty="0" err="1" smtClean="0"/>
              <a:t>Borgou</a:t>
            </a:r>
            <a:r>
              <a:rPr lang="fr-FR" dirty="0" smtClean="0"/>
              <a:t>, Zou et </a:t>
            </a:r>
            <a:r>
              <a:rPr lang="fr-FR" dirty="0" err="1" smtClean="0"/>
              <a:t>Altantique</a:t>
            </a:r>
            <a:r>
              <a:rPr lang="fr-FR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le sorgho dans l’Alibori</a:t>
            </a:r>
          </a:p>
        </p:txBody>
      </p:sp>
    </p:spTree>
    <p:extLst>
      <p:ext uri="{BB962C8B-B14F-4D97-AF65-F5344CB8AC3E}">
        <p14:creationId xmlns:p14="http://schemas.microsoft.com/office/powerpoint/2010/main" xmlns="" val="1686476599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/>
              <a:t>Source principale des semences vivrières</a:t>
            </a:r>
            <a:endParaRPr lang="fr-FR" u="sng" dirty="0"/>
          </a:p>
        </p:txBody>
      </p:sp>
      <p:graphicFrame>
        <p:nvGraphicFramePr>
          <p:cNvPr id="3" name="Graphique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958378022"/>
              </p:ext>
            </p:extLst>
          </p:nvPr>
        </p:nvGraphicFramePr>
        <p:xfrm>
          <a:off x="588818" y="1690688"/>
          <a:ext cx="6837608" cy="46777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ZoneTexte 3"/>
          <p:cNvSpPr txBox="1"/>
          <p:nvPr/>
        </p:nvSpPr>
        <p:spPr>
          <a:xfrm>
            <a:off x="7931239" y="1833483"/>
            <a:ext cx="323259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Les semences proviennent majoritairement du stock ou à défaut, sont achetées.</a:t>
            </a:r>
          </a:p>
          <a:p>
            <a:r>
              <a:rPr lang="fr-FR" dirty="0" smtClean="0"/>
              <a:t>Les cordes de pommes de terre et d’autres tubercules sont parfois empruntés.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4139154997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/>
              <a:t>Utilisation d’intrants</a:t>
            </a:r>
            <a:endParaRPr lang="fr-FR" u="sng" dirty="0"/>
          </a:p>
        </p:txBody>
      </p:sp>
      <p:sp>
        <p:nvSpPr>
          <p:cNvPr id="3" name="ZoneTexte 2"/>
          <p:cNvSpPr txBox="1"/>
          <p:nvPr/>
        </p:nvSpPr>
        <p:spPr>
          <a:xfrm>
            <a:off x="367145" y="1669940"/>
            <a:ext cx="535062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30,2% des ménages ont utilisé des intrants agricoles au cours de la campagne 2016/2017.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L’utilisation </a:t>
            </a:r>
            <a:r>
              <a:rPr lang="fr-FR" dirty="0" smtClean="0"/>
              <a:t>d’intrant est la plus importante </a:t>
            </a:r>
            <a:r>
              <a:rPr lang="fr-FR" dirty="0"/>
              <a:t>dans l’Alibori, </a:t>
            </a:r>
            <a:r>
              <a:rPr lang="fr-FR" dirty="0" err="1"/>
              <a:t>Atacora</a:t>
            </a:r>
            <a:r>
              <a:rPr lang="fr-FR" dirty="0"/>
              <a:t>, </a:t>
            </a:r>
            <a:r>
              <a:rPr lang="fr-FR" dirty="0" err="1"/>
              <a:t>Couffo</a:t>
            </a:r>
            <a:r>
              <a:rPr lang="fr-FR" dirty="0"/>
              <a:t> et </a:t>
            </a:r>
            <a:r>
              <a:rPr lang="fr-FR" dirty="0" err="1"/>
              <a:t>Donga</a:t>
            </a:r>
            <a:r>
              <a:rPr lang="fr-FR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L’utilisation d’engrais chimiques (52,6%) est plus importante que les engrais organiques (21,7%).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Il y a plus d’utilisation d’herbicides (40,9%) que d’insecticides ou fongicides (26%).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Il y a très peu d’utilisation de semences améliorées ou sélectionnées (7,7%).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7770" y="1440873"/>
            <a:ext cx="6325986" cy="3874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5641169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/>
              <a:t>Durée des stocks de récoltes</a:t>
            </a:r>
            <a:endParaRPr lang="fr-FR" u="sng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128" y="1511979"/>
            <a:ext cx="5867399" cy="4045044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9508" y="3041486"/>
            <a:ext cx="5043005" cy="2108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2752346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06852"/>
          </a:xfrm>
        </p:spPr>
        <p:txBody>
          <a:bodyPr/>
          <a:lstStyle/>
          <a:p>
            <a:r>
              <a:rPr lang="fr-FR" u="sng" dirty="0" smtClean="0"/>
              <a:t>Vente des récoltes</a:t>
            </a:r>
            <a:endParaRPr lang="fr-FR" u="sng" dirty="0"/>
          </a:p>
        </p:txBody>
      </p:sp>
      <p:graphicFrame>
        <p:nvGraphicFramePr>
          <p:cNvPr id="3" name="Graphique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810042003"/>
              </p:ext>
            </p:extLst>
          </p:nvPr>
        </p:nvGraphicFramePr>
        <p:xfrm>
          <a:off x="5844861" y="1175778"/>
          <a:ext cx="5346879" cy="33843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512619" y="4648880"/>
            <a:ext cx="1150337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56% </a:t>
            </a:r>
            <a:r>
              <a:rPr lang="fr-FR" dirty="0"/>
              <a:t>des ménages ont vendu tout ou une partie de leurs </a:t>
            </a:r>
            <a:r>
              <a:rPr lang="fr-FR" dirty="0" smtClean="0"/>
              <a:t>récoltes. Pour &gt;90% la vente est une habitude.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85 à 100% des productions </a:t>
            </a:r>
            <a:r>
              <a:rPr lang="fr-FR" b="1" dirty="0" smtClean="0"/>
              <a:t>de soja, sésame, gombo, arachides et cultures maraîchères </a:t>
            </a:r>
            <a:r>
              <a:rPr lang="fr-FR" dirty="0" smtClean="0"/>
              <a:t>sont vendues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50% des productions d’aliments de base (</a:t>
            </a:r>
            <a:r>
              <a:rPr lang="fr-FR" b="1" dirty="0" smtClean="0"/>
              <a:t>maïs, haricot/niébé, sorgho, mil) </a:t>
            </a:r>
            <a:r>
              <a:rPr lang="fr-FR" dirty="0" smtClean="0"/>
              <a:t>sont vendues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Jusqu’à 75% des productions de </a:t>
            </a:r>
            <a:r>
              <a:rPr lang="fr-FR" b="1" dirty="0" smtClean="0"/>
              <a:t>racines et tubercules </a:t>
            </a:r>
            <a:r>
              <a:rPr lang="fr-FR" dirty="0" smtClean="0"/>
              <a:t>(manioc, igname et autres) sont vendues.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Pour les 10% de ménages ne vendant pas habituellement, les raisons de la vente sont acheter d’autres aliments de base (45%), rembourser des dettes (16%) ou payer des soins médicaux (15%).</a:t>
            </a:r>
          </a:p>
          <a:p>
            <a:r>
              <a:rPr lang="fr-FR" dirty="0" smtClean="0"/>
              <a:t> </a:t>
            </a:r>
          </a:p>
          <a:p>
            <a:endParaRPr lang="fr-FR" dirty="0"/>
          </a:p>
        </p:txBody>
      </p:sp>
      <p:graphicFrame>
        <p:nvGraphicFramePr>
          <p:cNvPr id="6" name="Graphique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861188098"/>
              </p:ext>
            </p:extLst>
          </p:nvPr>
        </p:nvGraphicFramePr>
        <p:xfrm>
          <a:off x="512619" y="1171978"/>
          <a:ext cx="5181600" cy="3367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2595634201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9259" y="171942"/>
            <a:ext cx="10515600" cy="639427"/>
          </a:xfrm>
        </p:spPr>
        <p:txBody>
          <a:bodyPr>
            <a:normAutofit/>
          </a:bodyPr>
          <a:lstStyle/>
          <a:p>
            <a:r>
              <a:rPr lang="fr-FR" sz="3600" u="sng" dirty="0" smtClean="0"/>
              <a:t>Gestion des récoltes des principales cultures vivrières</a:t>
            </a:r>
            <a:endParaRPr lang="fr-FR" sz="3600" u="sng" dirty="0"/>
          </a:p>
        </p:txBody>
      </p:sp>
      <p:graphicFrame>
        <p:nvGraphicFramePr>
          <p:cNvPr id="9" name="Graphique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820148989"/>
              </p:ext>
            </p:extLst>
          </p:nvPr>
        </p:nvGraphicFramePr>
        <p:xfrm>
          <a:off x="400319" y="914401"/>
          <a:ext cx="4532290" cy="27875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Graphique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713334515"/>
              </p:ext>
            </p:extLst>
          </p:nvPr>
        </p:nvGraphicFramePr>
        <p:xfrm>
          <a:off x="2807595" y="3819326"/>
          <a:ext cx="4881092" cy="2800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6" name="Graphique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729884538"/>
              </p:ext>
            </p:extLst>
          </p:nvPr>
        </p:nvGraphicFramePr>
        <p:xfrm>
          <a:off x="7573851" y="914401"/>
          <a:ext cx="3978499" cy="28075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7" name="Graphique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896005893"/>
              </p:ext>
            </p:extLst>
          </p:nvPr>
        </p:nvGraphicFramePr>
        <p:xfrm>
          <a:off x="4999620" y="914401"/>
          <a:ext cx="2483005" cy="27818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8" name="Graphique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825685381"/>
              </p:ext>
            </p:extLst>
          </p:nvPr>
        </p:nvGraphicFramePr>
        <p:xfrm>
          <a:off x="619259" y="3825026"/>
          <a:ext cx="2085974" cy="28204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9" name="Graphique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161531960"/>
              </p:ext>
            </p:extLst>
          </p:nvPr>
        </p:nvGraphicFramePr>
        <p:xfrm>
          <a:off x="7808562" y="3828749"/>
          <a:ext cx="1902114" cy="27781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20" name="Graphique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122679537"/>
              </p:ext>
            </p:extLst>
          </p:nvPr>
        </p:nvGraphicFramePr>
        <p:xfrm>
          <a:off x="9848319" y="3821805"/>
          <a:ext cx="1716915" cy="27850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</p:spTree>
    <p:extLst>
      <p:ext uri="{BB962C8B-B14F-4D97-AF65-F5344CB8AC3E}">
        <p14:creationId xmlns:p14="http://schemas.microsoft.com/office/powerpoint/2010/main" xmlns="" val="934572201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64430"/>
          </a:xfrm>
        </p:spPr>
        <p:txBody>
          <a:bodyPr>
            <a:normAutofit/>
          </a:bodyPr>
          <a:lstStyle/>
          <a:p>
            <a:r>
              <a:rPr lang="fr-FR" sz="3600" dirty="0" smtClean="0"/>
              <a:t>ALIBORI - Part des récoltes vendues ou stockées</a:t>
            </a:r>
            <a:endParaRPr lang="fr-FR" sz="3600" dirty="0"/>
          </a:p>
        </p:txBody>
      </p:sp>
      <p:graphicFrame>
        <p:nvGraphicFramePr>
          <p:cNvPr id="4" name="Graphique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255958088"/>
              </p:ext>
            </p:extLst>
          </p:nvPr>
        </p:nvGraphicFramePr>
        <p:xfrm>
          <a:off x="1197735" y="1545465"/>
          <a:ext cx="4893971" cy="33613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6555347" y="1532586"/>
            <a:ext cx="36704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Les principales cultures sont 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Le maïs, le sorgho, le haricot et le mil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723521119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77591" y="197701"/>
            <a:ext cx="10515600" cy="884126"/>
          </a:xfrm>
        </p:spPr>
        <p:txBody>
          <a:bodyPr>
            <a:normAutofit/>
          </a:bodyPr>
          <a:lstStyle/>
          <a:p>
            <a:r>
              <a:rPr lang="fr-FR" sz="3600" u="sng" dirty="0" smtClean="0"/>
              <a:t>ALIBORI - Période de vente/achat</a:t>
            </a:r>
            <a:endParaRPr lang="fr-FR" sz="3600" u="sng" dirty="0"/>
          </a:p>
        </p:txBody>
      </p:sp>
      <p:graphicFrame>
        <p:nvGraphicFramePr>
          <p:cNvPr id="4" name="Graphique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926868948"/>
              </p:ext>
            </p:extLst>
          </p:nvPr>
        </p:nvGraphicFramePr>
        <p:xfrm>
          <a:off x="5844862" y="1081827"/>
          <a:ext cx="5012028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Graphique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598705129"/>
              </p:ext>
            </p:extLst>
          </p:nvPr>
        </p:nvGraphicFramePr>
        <p:xfrm>
          <a:off x="477591" y="3860443"/>
          <a:ext cx="4970172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Graphique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96782110"/>
              </p:ext>
            </p:extLst>
          </p:nvPr>
        </p:nvGraphicFramePr>
        <p:xfrm>
          <a:off x="5857740" y="3886200"/>
          <a:ext cx="5024907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Graphique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333190662"/>
              </p:ext>
            </p:extLst>
          </p:nvPr>
        </p:nvGraphicFramePr>
        <p:xfrm>
          <a:off x="477591" y="1081826"/>
          <a:ext cx="4995930" cy="27303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425678133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06852"/>
          </a:xfrm>
        </p:spPr>
        <p:txBody>
          <a:bodyPr/>
          <a:lstStyle/>
          <a:p>
            <a:r>
              <a:rPr lang="fr-FR" u="sng" dirty="0"/>
              <a:t>Période de vente/achat - </a:t>
            </a:r>
            <a:r>
              <a:rPr lang="fr-FR" u="sng" dirty="0" smtClean="0"/>
              <a:t>ATACORA</a:t>
            </a:r>
            <a:endParaRPr lang="fr-FR" dirty="0"/>
          </a:p>
        </p:txBody>
      </p:sp>
      <p:graphicFrame>
        <p:nvGraphicFramePr>
          <p:cNvPr id="3" name="Graphique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917998936"/>
              </p:ext>
            </p:extLst>
          </p:nvPr>
        </p:nvGraphicFramePr>
        <p:xfrm>
          <a:off x="838200" y="1171978"/>
          <a:ext cx="4566557" cy="27255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Graphique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642814361"/>
              </p:ext>
            </p:extLst>
          </p:nvPr>
        </p:nvGraphicFramePr>
        <p:xfrm>
          <a:off x="5589200" y="1171978"/>
          <a:ext cx="4494958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Graphique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759828103"/>
              </p:ext>
            </p:extLst>
          </p:nvPr>
        </p:nvGraphicFramePr>
        <p:xfrm>
          <a:off x="838200" y="3976352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6" name="Graphique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819876138"/>
              </p:ext>
            </p:extLst>
          </p:nvPr>
        </p:nvGraphicFramePr>
        <p:xfrm>
          <a:off x="5587284" y="3976352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xmlns="" val="835533511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6684" y="197700"/>
            <a:ext cx="10515600" cy="819731"/>
          </a:xfrm>
        </p:spPr>
        <p:txBody>
          <a:bodyPr/>
          <a:lstStyle/>
          <a:p>
            <a:r>
              <a:rPr lang="fr-FR" u="sng" dirty="0"/>
              <a:t>Période de vente/achat - </a:t>
            </a:r>
            <a:r>
              <a:rPr lang="fr-FR" u="sng" dirty="0" smtClean="0"/>
              <a:t>BORGOU</a:t>
            </a:r>
            <a:endParaRPr lang="fr-FR" dirty="0"/>
          </a:p>
        </p:txBody>
      </p:sp>
      <p:graphicFrame>
        <p:nvGraphicFramePr>
          <p:cNvPr id="4" name="Graphique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729880276"/>
              </p:ext>
            </p:extLst>
          </p:nvPr>
        </p:nvGraphicFramePr>
        <p:xfrm>
          <a:off x="786684" y="1042216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Graphique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585316724"/>
              </p:ext>
            </p:extLst>
          </p:nvPr>
        </p:nvGraphicFramePr>
        <p:xfrm>
          <a:off x="5577625" y="1017431"/>
          <a:ext cx="4572000" cy="27670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Graphique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333732693"/>
              </p:ext>
            </p:extLst>
          </p:nvPr>
        </p:nvGraphicFramePr>
        <p:xfrm>
          <a:off x="786684" y="3874294"/>
          <a:ext cx="4572000" cy="27670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Graphique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892673448"/>
              </p:ext>
            </p:extLst>
          </p:nvPr>
        </p:nvGraphicFramePr>
        <p:xfrm>
          <a:off x="5572259" y="3872147"/>
          <a:ext cx="4572000" cy="27670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280079282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06852"/>
          </a:xfrm>
        </p:spPr>
        <p:txBody>
          <a:bodyPr/>
          <a:lstStyle/>
          <a:p>
            <a:r>
              <a:rPr lang="fr-FR" u="sng" dirty="0"/>
              <a:t>Période de vente/achat - </a:t>
            </a:r>
            <a:r>
              <a:rPr lang="fr-FR" u="sng" dirty="0" smtClean="0"/>
              <a:t>DONGA</a:t>
            </a:r>
            <a:endParaRPr lang="fr-FR" dirty="0"/>
          </a:p>
        </p:txBody>
      </p:sp>
      <p:graphicFrame>
        <p:nvGraphicFramePr>
          <p:cNvPr id="3" name="Graphique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408748932"/>
              </p:ext>
            </p:extLst>
          </p:nvPr>
        </p:nvGraphicFramePr>
        <p:xfrm>
          <a:off x="838200" y="1171978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Graphique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848715594"/>
              </p:ext>
            </p:extLst>
          </p:nvPr>
        </p:nvGraphicFramePr>
        <p:xfrm>
          <a:off x="5535769" y="1171978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Graphique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000193732"/>
              </p:ext>
            </p:extLst>
          </p:nvPr>
        </p:nvGraphicFramePr>
        <p:xfrm>
          <a:off x="838200" y="3976353"/>
          <a:ext cx="4543426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6" name="Graphique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84700413"/>
              </p:ext>
            </p:extLst>
          </p:nvPr>
        </p:nvGraphicFramePr>
        <p:xfrm>
          <a:off x="5535769" y="3989231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521439946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06852"/>
          </a:xfrm>
        </p:spPr>
        <p:txBody>
          <a:bodyPr/>
          <a:lstStyle/>
          <a:p>
            <a:r>
              <a:rPr lang="fr-FR" u="sng" dirty="0"/>
              <a:t>Période de vente/achat - </a:t>
            </a:r>
            <a:r>
              <a:rPr lang="fr-FR" u="sng" dirty="0" smtClean="0"/>
              <a:t>COLLINES</a:t>
            </a:r>
            <a:endParaRPr lang="fr-FR" dirty="0"/>
          </a:p>
        </p:txBody>
      </p:sp>
      <p:graphicFrame>
        <p:nvGraphicFramePr>
          <p:cNvPr id="3" name="Graphique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994811876"/>
              </p:ext>
            </p:extLst>
          </p:nvPr>
        </p:nvGraphicFramePr>
        <p:xfrm>
          <a:off x="838200" y="1146221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Graphique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100328245"/>
              </p:ext>
            </p:extLst>
          </p:nvPr>
        </p:nvGraphicFramePr>
        <p:xfrm>
          <a:off x="5625921" y="1133342"/>
          <a:ext cx="4572000" cy="2768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Graphique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24357053"/>
              </p:ext>
            </p:extLst>
          </p:nvPr>
        </p:nvGraphicFramePr>
        <p:xfrm>
          <a:off x="838200" y="3963652"/>
          <a:ext cx="4572000" cy="2768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6" name="Graphique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700338904"/>
              </p:ext>
            </p:extLst>
          </p:nvPr>
        </p:nvGraphicFramePr>
        <p:xfrm>
          <a:off x="5651678" y="3976531"/>
          <a:ext cx="4572000" cy="2768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xmlns="" val="96425715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443" y="210579"/>
            <a:ext cx="10515600" cy="806852"/>
          </a:xfrm>
        </p:spPr>
        <p:txBody>
          <a:bodyPr/>
          <a:lstStyle/>
          <a:p>
            <a:r>
              <a:rPr lang="fr-FR" u="sng" dirty="0"/>
              <a:t>Période de vente/achat - </a:t>
            </a:r>
            <a:r>
              <a:rPr lang="fr-FR" u="sng" dirty="0" smtClean="0"/>
              <a:t>PLATEAU</a:t>
            </a:r>
            <a:endParaRPr lang="fr-FR" dirty="0"/>
          </a:p>
        </p:txBody>
      </p:sp>
      <p:graphicFrame>
        <p:nvGraphicFramePr>
          <p:cNvPr id="3" name="Graphique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99914108"/>
              </p:ext>
            </p:extLst>
          </p:nvPr>
        </p:nvGraphicFramePr>
        <p:xfrm>
          <a:off x="812443" y="1017431"/>
          <a:ext cx="4572000" cy="27255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Graphique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890219502"/>
              </p:ext>
            </p:extLst>
          </p:nvPr>
        </p:nvGraphicFramePr>
        <p:xfrm>
          <a:off x="5497133" y="1017431"/>
          <a:ext cx="4572000" cy="27255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Graphique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872747213"/>
              </p:ext>
            </p:extLst>
          </p:nvPr>
        </p:nvGraphicFramePr>
        <p:xfrm>
          <a:off x="812443" y="3895044"/>
          <a:ext cx="4572000" cy="27255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xmlns="" val="3290415647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06852"/>
          </a:xfrm>
        </p:spPr>
        <p:txBody>
          <a:bodyPr/>
          <a:lstStyle/>
          <a:p>
            <a:r>
              <a:rPr lang="fr-FR" u="sng" dirty="0"/>
              <a:t>Période de vente/achat - </a:t>
            </a:r>
            <a:r>
              <a:rPr lang="fr-FR" u="sng" dirty="0" smtClean="0"/>
              <a:t>COUFFO</a:t>
            </a:r>
            <a:endParaRPr lang="fr-FR" dirty="0"/>
          </a:p>
        </p:txBody>
      </p:sp>
      <p:graphicFrame>
        <p:nvGraphicFramePr>
          <p:cNvPr id="3" name="Graphique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691086940"/>
              </p:ext>
            </p:extLst>
          </p:nvPr>
        </p:nvGraphicFramePr>
        <p:xfrm>
          <a:off x="838200" y="1171978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Graphique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384184957"/>
              </p:ext>
            </p:extLst>
          </p:nvPr>
        </p:nvGraphicFramePr>
        <p:xfrm>
          <a:off x="5625921" y="1171978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Graphique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001905597"/>
              </p:ext>
            </p:extLst>
          </p:nvPr>
        </p:nvGraphicFramePr>
        <p:xfrm>
          <a:off x="3320603" y="4014989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xmlns="" val="1405181702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06852"/>
          </a:xfrm>
        </p:spPr>
        <p:txBody>
          <a:bodyPr/>
          <a:lstStyle/>
          <a:p>
            <a:r>
              <a:rPr lang="fr-FR" u="sng" dirty="0"/>
              <a:t>Période de vente/achat - </a:t>
            </a:r>
            <a:r>
              <a:rPr lang="fr-FR" u="sng" dirty="0" smtClean="0"/>
              <a:t>MONO</a:t>
            </a:r>
            <a:endParaRPr lang="fr-FR" dirty="0"/>
          </a:p>
        </p:txBody>
      </p:sp>
      <p:graphicFrame>
        <p:nvGraphicFramePr>
          <p:cNvPr id="3" name="Graphique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756038353"/>
              </p:ext>
            </p:extLst>
          </p:nvPr>
        </p:nvGraphicFramePr>
        <p:xfrm>
          <a:off x="963769" y="1171978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Graphique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064708227"/>
              </p:ext>
            </p:extLst>
          </p:nvPr>
        </p:nvGraphicFramePr>
        <p:xfrm>
          <a:off x="5831983" y="1171978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Graphique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974812174"/>
              </p:ext>
            </p:extLst>
          </p:nvPr>
        </p:nvGraphicFramePr>
        <p:xfrm>
          <a:off x="3513786" y="400211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xmlns="" val="291638827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06852"/>
          </a:xfrm>
        </p:spPr>
        <p:txBody>
          <a:bodyPr/>
          <a:lstStyle/>
          <a:p>
            <a:r>
              <a:rPr lang="fr-FR" u="sng" dirty="0"/>
              <a:t>Période de vente/achat - </a:t>
            </a:r>
            <a:r>
              <a:rPr lang="fr-FR" u="sng" dirty="0" smtClean="0"/>
              <a:t>ZOU</a:t>
            </a:r>
            <a:endParaRPr lang="fr-FR" dirty="0"/>
          </a:p>
        </p:txBody>
      </p:sp>
      <p:graphicFrame>
        <p:nvGraphicFramePr>
          <p:cNvPr id="3" name="Graphique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657762031"/>
              </p:ext>
            </p:extLst>
          </p:nvPr>
        </p:nvGraphicFramePr>
        <p:xfrm>
          <a:off x="603160" y="1171978"/>
          <a:ext cx="4572000" cy="27309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Graphique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064601003"/>
              </p:ext>
            </p:extLst>
          </p:nvPr>
        </p:nvGraphicFramePr>
        <p:xfrm>
          <a:off x="5394102" y="1171978"/>
          <a:ext cx="4572000" cy="27268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Graphique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065297463"/>
              </p:ext>
            </p:extLst>
          </p:nvPr>
        </p:nvGraphicFramePr>
        <p:xfrm>
          <a:off x="590282" y="3989232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6" name="Graphique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903285065"/>
              </p:ext>
            </p:extLst>
          </p:nvPr>
        </p:nvGraphicFramePr>
        <p:xfrm>
          <a:off x="5394102" y="400211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381909220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06852"/>
          </a:xfrm>
        </p:spPr>
        <p:txBody>
          <a:bodyPr/>
          <a:lstStyle/>
          <a:p>
            <a:r>
              <a:rPr lang="fr-FR" u="sng" dirty="0"/>
              <a:t>Période de vente/achat - </a:t>
            </a:r>
            <a:r>
              <a:rPr lang="fr-FR" u="sng" dirty="0" smtClean="0"/>
              <a:t>OUEME</a:t>
            </a:r>
            <a:endParaRPr lang="fr-FR" dirty="0"/>
          </a:p>
        </p:txBody>
      </p:sp>
      <p:graphicFrame>
        <p:nvGraphicFramePr>
          <p:cNvPr id="3" name="Graphique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018096281"/>
              </p:ext>
            </p:extLst>
          </p:nvPr>
        </p:nvGraphicFramePr>
        <p:xfrm>
          <a:off x="989527" y="1171978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Graphique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244923123"/>
              </p:ext>
            </p:extLst>
          </p:nvPr>
        </p:nvGraphicFramePr>
        <p:xfrm>
          <a:off x="5780468" y="1171978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Graphique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601788319"/>
              </p:ext>
            </p:extLst>
          </p:nvPr>
        </p:nvGraphicFramePr>
        <p:xfrm>
          <a:off x="3900152" y="4002109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xmlns="" val="2755194544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06852"/>
          </a:xfrm>
        </p:spPr>
        <p:txBody>
          <a:bodyPr/>
          <a:lstStyle/>
          <a:p>
            <a:r>
              <a:rPr lang="fr-FR" u="sng" dirty="0"/>
              <a:t>Période de vente/achat - </a:t>
            </a:r>
            <a:r>
              <a:rPr lang="fr-FR" u="sng" dirty="0" smtClean="0"/>
              <a:t>ATLANTIQUE</a:t>
            </a:r>
            <a:endParaRPr lang="fr-FR" dirty="0"/>
          </a:p>
        </p:txBody>
      </p:sp>
      <p:graphicFrame>
        <p:nvGraphicFramePr>
          <p:cNvPr id="3" name="Graphique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233257296"/>
              </p:ext>
            </p:extLst>
          </p:nvPr>
        </p:nvGraphicFramePr>
        <p:xfrm>
          <a:off x="963769" y="1171978"/>
          <a:ext cx="4572000" cy="27474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Graphique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786109490"/>
              </p:ext>
            </p:extLst>
          </p:nvPr>
        </p:nvGraphicFramePr>
        <p:xfrm>
          <a:off x="5793346" y="1171978"/>
          <a:ext cx="4572000" cy="27537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Graphique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701975203"/>
              </p:ext>
            </p:extLst>
          </p:nvPr>
        </p:nvGraphicFramePr>
        <p:xfrm>
          <a:off x="3552423" y="3989231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xmlns="" val="772042575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Titre 1"/>
          <p:cNvSpPr txBox="1">
            <a:spLocks/>
          </p:cNvSpPr>
          <p:nvPr/>
        </p:nvSpPr>
        <p:spPr>
          <a:xfrm>
            <a:off x="2021983" y="2311223"/>
            <a:ext cx="8148034" cy="1279011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4800" b="1" dirty="0" smtClean="0">
                <a:solidFill>
                  <a:schemeClr val="accent5">
                    <a:lumMod val="75000"/>
                  </a:schemeClr>
                </a:solidFill>
              </a:rPr>
              <a:t>Marchés</a:t>
            </a:r>
            <a:endParaRPr lang="fr-FR" sz="48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3831862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22762"/>
          </a:xfrm>
        </p:spPr>
        <p:txBody>
          <a:bodyPr>
            <a:noAutofit/>
          </a:bodyPr>
          <a:lstStyle/>
          <a:p>
            <a:r>
              <a:rPr lang="fr-FR" sz="3200" b="1" u="sng" dirty="0" smtClean="0"/>
              <a:t>Source des aliments consommés selon le milieu de résidence et selon le groupe de consommation alimentaire</a:t>
            </a:r>
            <a:endParaRPr lang="fr-FR" sz="3200" b="1" u="sng" dirty="0"/>
          </a:p>
        </p:txBody>
      </p:sp>
      <p:graphicFrame>
        <p:nvGraphicFramePr>
          <p:cNvPr id="9" name="Graphique 8"/>
          <p:cNvGraphicFramePr>
            <a:graphicFrameLocks/>
          </p:cNvGraphicFramePr>
          <p:nvPr>
            <p:extLst/>
          </p:nvPr>
        </p:nvGraphicFramePr>
        <p:xfrm>
          <a:off x="591402" y="1419747"/>
          <a:ext cx="5292589" cy="38319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428880"/>
            <a:ext cx="5813379" cy="387558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91402" y="5445457"/>
            <a:ext cx="52498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En </a:t>
            </a:r>
            <a:r>
              <a:rPr lang="fr-FR" b="1" dirty="0"/>
              <a:t>milieu urbain</a:t>
            </a:r>
            <a:r>
              <a:rPr lang="fr-FR" dirty="0"/>
              <a:t>, il y a plus d’achat d’aliments (88%) et moins de consommation des propres productions (4%). Il y a plus </a:t>
            </a:r>
            <a:r>
              <a:rPr lang="fr-FR" u="sng" dirty="0"/>
              <a:t>d’emprunts d’aliments </a:t>
            </a:r>
            <a:r>
              <a:rPr lang="fr-FR" dirty="0"/>
              <a:t>(5%), essentiellement des fruits.</a:t>
            </a:r>
          </a:p>
        </p:txBody>
      </p:sp>
      <p:sp>
        <p:nvSpPr>
          <p:cNvPr id="5" name="Rectangle 4"/>
          <p:cNvSpPr/>
          <p:nvPr/>
        </p:nvSpPr>
        <p:spPr>
          <a:xfrm>
            <a:off x="6200632" y="5445457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Les ménages avec une consommation alimentaire </a:t>
            </a:r>
            <a:r>
              <a:rPr lang="fr-FR" b="1" dirty="0"/>
              <a:t>pauvre </a:t>
            </a:r>
            <a:r>
              <a:rPr lang="fr-FR" dirty="0"/>
              <a:t>consomment d’avantage les aliments de leurs </a:t>
            </a:r>
            <a:r>
              <a:rPr lang="fr-FR" b="1" dirty="0"/>
              <a:t>propres productions </a:t>
            </a:r>
            <a:r>
              <a:rPr lang="fr-FR" dirty="0"/>
              <a:t>et font plus recourt aux </a:t>
            </a:r>
            <a:r>
              <a:rPr lang="fr-FR" b="1" dirty="0"/>
              <a:t>dons d’aliments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4133760806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/>
              <a:t>Accès physique aux marchés</a:t>
            </a:r>
            <a:endParaRPr lang="fr-FR" u="sng" dirty="0"/>
          </a:p>
        </p:txBody>
      </p:sp>
      <p:sp>
        <p:nvSpPr>
          <p:cNvPr id="3" name="ZoneTexte 2"/>
          <p:cNvSpPr txBox="1"/>
          <p:nvPr/>
        </p:nvSpPr>
        <p:spPr>
          <a:xfrm>
            <a:off x="838200" y="1579852"/>
            <a:ext cx="735276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Le principal marché se situe à 15 </a:t>
            </a:r>
            <a:r>
              <a:rPr lang="fr-FR" dirty="0"/>
              <a:t>min de marche </a:t>
            </a:r>
            <a:r>
              <a:rPr lang="fr-FR" dirty="0" smtClean="0"/>
              <a:t>des ménages. Les deuxième et troisième marchés sont à </a:t>
            </a:r>
            <a:r>
              <a:rPr lang="fr-FR" dirty="0"/>
              <a:t>environ </a:t>
            </a:r>
            <a:r>
              <a:rPr lang="fr-FR" dirty="0" smtClean="0"/>
              <a:t>1/2heure de marche.</a:t>
            </a:r>
          </a:p>
          <a:p>
            <a:endParaRPr lang="fr-F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La moitié des marchés </a:t>
            </a:r>
            <a:r>
              <a:rPr lang="fr-FR" dirty="0" smtClean="0"/>
              <a:t>principalement fréquentés à travers tout le pays est </a:t>
            </a:r>
            <a:r>
              <a:rPr lang="fr-FR" dirty="0"/>
              <a:t>accessible toute l'année</a:t>
            </a:r>
            <a:r>
              <a:rPr lang="fr-FR" dirty="0" smtClean="0"/>
              <a:t>.</a:t>
            </a:r>
          </a:p>
          <a:p>
            <a:endParaRPr lang="fr-F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Pour l’autre moitié, il </a:t>
            </a:r>
            <a:r>
              <a:rPr lang="fr-FR" dirty="0"/>
              <a:t>est difficile de </a:t>
            </a:r>
            <a:r>
              <a:rPr lang="fr-FR" dirty="0" smtClean="0"/>
              <a:t>s’y rendre à </a:t>
            </a:r>
            <a:r>
              <a:rPr lang="fr-FR" dirty="0"/>
              <a:t>partir de mai-juin dans le sud (</a:t>
            </a:r>
            <a:r>
              <a:rPr lang="fr-FR" dirty="0" smtClean="0"/>
              <a:t>juillet-août </a:t>
            </a:r>
            <a:r>
              <a:rPr lang="fr-FR" dirty="0"/>
              <a:t>dans le nord) jusqu'à fin septembre et parfois jusqu'en novembre </a:t>
            </a:r>
            <a:r>
              <a:rPr lang="fr-FR" dirty="0" smtClean="0"/>
              <a:t>et ce, à </a:t>
            </a:r>
            <a:r>
              <a:rPr lang="fr-FR" dirty="0"/>
              <a:t>cause des </a:t>
            </a:r>
            <a:r>
              <a:rPr lang="fr-FR" b="1" dirty="0"/>
              <a:t>inondations</a:t>
            </a:r>
            <a:r>
              <a:rPr lang="fr-FR" dirty="0"/>
              <a:t>. </a:t>
            </a:r>
            <a:endParaRPr lang="fr-FR" dirty="0" smtClean="0"/>
          </a:p>
          <a:p>
            <a:endParaRPr lang="fr-F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L'accès </a:t>
            </a:r>
            <a:r>
              <a:rPr lang="fr-FR" dirty="0"/>
              <a:t>au marché </a:t>
            </a:r>
            <a:r>
              <a:rPr lang="fr-FR" dirty="0" smtClean="0"/>
              <a:t>est plus </a:t>
            </a:r>
            <a:r>
              <a:rPr lang="fr-FR" dirty="0"/>
              <a:t>difficile dans l'Alibori et le </a:t>
            </a:r>
            <a:r>
              <a:rPr lang="fr-FR" dirty="0" err="1"/>
              <a:t>Donga</a:t>
            </a:r>
            <a:r>
              <a:rPr lang="fr-FR" dirty="0"/>
              <a:t>.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59265" y="1027906"/>
            <a:ext cx="2426232" cy="4979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1496090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/>
              <a:t>Produits vendus sur les marchés</a:t>
            </a:r>
            <a:endParaRPr lang="fr-FR" u="sng" dirty="0"/>
          </a:p>
        </p:txBody>
      </p:sp>
      <p:graphicFrame>
        <p:nvGraphicFramePr>
          <p:cNvPr id="3" name="Graphique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660472638"/>
              </p:ext>
            </p:extLst>
          </p:nvPr>
        </p:nvGraphicFramePr>
        <p:xfrm>
          <a:off x="683786" y="1561899"/>
          <a:ext cx="6695807" cy="29860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ZoneTexte 3"/>
          <p:cNvSpPr txBox="1"/>
          <p:nvPr/>
        </p:nvSpPr>
        <p:spPr>
          <a:xfrm>
            <a:off x="360608" y="4881093"/>
            <a:ext cx="776596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Les principales cultures vendues par les agriculteurs sur les marchés locaux sont le </a:t>
            </a:r>
            <a:r>
              <a:rPr lang="fr-FR" b="1" dirty="0" smtClean="0"/>
              <a:t>maïs</a:t>
            </a:r>
            <a:r>
              <a:rPr lang="fr-FR" dirty="0" smtClean="0"/>
              <a:t>, les </a:t>
            </a:r>
            <a:r>
              <a:rPr lang="fr-FR" b="1" dirty="0" smtClean="0"/>
              <a:t>racines et tubercules</a:t>
            </a:r>
            <a:r>
              <a:rPr lang="fr-FR" dirty="0" smtClean="0"/>
              <a:t>, le </a:t>
            </a:r>
            <a:r>
              <a:rPr lang="fr-FR" b="1" dirty="0" smtClean="0"/>
              <a:t>niébé</a:t>
            </a:r>
            <a:r>
              <a:rPr lang="fr-FR" dirty="0" smtClean="0"/>
              <a:t>, les </a:t>
            </a:r>
            <a:r>
              <a:rPr lang="fr-FR" b="1" dirty="0" smtClean="0"/>
              <a:t>volailles</a:t>
            </a:r>
            <a:r>
              <a:rPr lang="fr-FR" dirty="0" smtClean="0"/>
              <a:t> et les </a:t>
            </a:r>
            <a:r>
              <a:rPr lang="fr-FR" b="1" dirty="0" smtClean="0"/>
              <a:t>arachides</a:t>
            </a:r>
            <a:r>
              <a:rPr lang="fr-FR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Le </a:t>
            </a:r>
            <a:r>
              <a:rPr lang="fr-FR" b="1" dirty="0" smtClean="0"/>
              <a:t>sorgho</a:t>
            </a:r>
            <a:r>
              <a:rPr lang="fr-FR" dirty="0" smtClean="0"/>
              <a:t> est un des principaux produits vendus dans l’Alibori, </a:t>
            </a:r>
            <a:r>
              <a:rPr lang="fr-FR" dirty="0" err="1" smtClean="0"/>
              <a:t>Atacora</a:t>
            </a:r>
            <a:r>
              <a:rPr lang="fr-FR" dirty="0" smtClean="0"/>
              <a:t> et </a:t>
            </a:r>
            <a:r>
              <a:rPr lang="fr-FR" dirty="0" err="1" smtClean="0"/>
              <a:t>Borgou</a:t>
            </a:r>
            <a:r>
              <a:rPr lang="fr-FR" dirty="0"/>
              <a:t> </a:t>
            </a:r>
            <a:r>
              <a:rPr lang="fr-FR" dirty="0" smtClean="0"/>
              <a:t>et les </a:t>
            </a:r>
            <a:r>
              <a:rPr lang="fr-FR" b="1" dirty="0" smtClean="0"/>
              <a:t>tomates</a:t>
            </a:r>
            <a:r>
              <a:rPr lang="fr-FR" dirty="0" smtClean="0"/>
              <a:t> dans le Plateau, Ouémé et Littoral.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Le maïs reste le principal produit vendu sur les marchés de tous les départements.</a:t>
            </a:r>
          </a:p>
          <a:p>
            <a:endParaRPr lang="fr-FR" dirty="0" smtClean="0"/>
          </a:p>
        </p:txBody>
      </p:sp>
      <p:sp>
        <p:nvSpPr>
          <p:cNvPr id="5" name="ZoneTexte 4"/>
          <p:cNvSpPr txBox="1"/>
          <p:nvPr/>
        </p:nvSpPr>
        <p:spPr>
          <a:xfrm>
            <a:off x="7650051" y="1439231"/>
            <a:ext cx="415451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Les villageois vendent principalement leurs produits dans les marchés de la </a:t>
            </a:r>
            <a:r>
              <a:rPr lang="fr-FR" b="1" dirty="0" smtClean="0"/>
              <a:t>commune</a:t>
            </a:r>
            <a:r>
              <a:rPr lang="fr-FR" dirty="0" smtClean="0"/>
              <a:t> (65%) ou de l’</a:t>
            </a:r>
            <a:r>
              <a:rPr lang="fr-FR" b="1" dirty="0" smtClean="0"/>
              <a:t>arrondissement </a:t>
            </a:r>
            <a:r>
              <a:rPr lang="fr-FR" dirty="0" smtClean="0"/>
              <a:t>(47%).</a:t>
            </a:r>
          </a:p>
          <a:p>
            <a:r>
              <a:rPr lang="fr-FR" dirty="0" smtClean="0"/>
              <a:t>Les villageois du </a:t>
            </a:r>
            <a:r>
              <a:rPr lang="fr-FR" dirty="0" err="1" smtClean="0"/>
              <a:t>Borgou</a:t>
            </a:r>
            <a:r>
              <a:rPr lang="fr-FR" dirty="0" smtClean="0"/>
              <a:t> vendent plutôt dans le marché du quartier (82%) ou du quartier voisin (71%).</a:t>
            </a:r>
          </a:p>
          <a:p>
            <a:endParaRPr lang="fr-FR" dirty="0"/>
          </a:p>
          <a:p>
            <a:r>
              <a:rPr lang="fr-FR" dirty="0" smtClean="0"/>
              <a:t>Ce choix de marché est guidé par la proximité (58%) , le bon niveau d’approvisionnement (52%) et </a:t>
            </a:r>
            <a:r>
              <a:rPr lang="fr-FR" dirty="0"/>
              <a:t>la facilité d’écoulement </a:t>
            </a:r>
            <a:r>
              <a:rPr lang="fr-FR" dirty="0" smtClean="0"/>
              <a:t>(49%).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825771014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/>
              <a:t>Approvisionnement des marchés</a:t>
            </a:r>
            <a:endParaRPr lang="fr-FR" u="sng" dirty="0"/>
          </a:p>
        </p:txBody>
      </p:sp>
      <p:sp>
        <p:nvSpPr>
          <p:cNvPr id="3" name="ZoneTexte 2"/>
          <p:cNvSpPr txBox="1"/>
          <p:nvPr/>
        </p:nvSpPr>
        <p:spPr>
          <a:xfrm>
            <a:off x="5755847" y="1934203"/>
            <a:ext cx="580464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Les produits sont principalement achetés dans les </a:t>
            </a:r>
            <a:r>
              <a:rPr lang="fr-FR" b="1" dirty="0" smtClean="0"/>
              <a:t>marchés de la commune </a:t>
            </a:r>
            <a:r>
              <a:rPr lang="fr-FR" dirty="0" smtClean="0"/>
              <a:t>du fait du </a:t>
            </a:r>
            <a:r>
              <a:rPr lang="fr-FR" b="1" dirty="0" smtClean="0"/>
              <a:t>bon niveau d’approvisionnement,</a:t>
            </a:r>
            <a:r>
              <a:rPr lang="fr-FR" dirty="0" smtClean="0"/>
              <a:t> à défaut, les achats sont faits dans les marchés du quartier voisin ou de l’arrondissement car ils sont les plus proches.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L’</a:t>
            </a:r>
            <a:r>
              <a:rPr lang="fr-FR" b="1" dirty="0" smtClean="0"/>
              <a:t>approvisionnement</a:t>
            </a:r>
            <a:r>
              <a:rPr lang="fr-FR" dirty="0" smtClean="0"/>
              <a:t> des marchés est estimé globalement </a:t>
            </a:r>
            <a:r>
              <a:rPr lang="fr-FR" b="1" dirty="0" smtClean="0"/>
              <a:t>bon</a:t>
            </a:r>
            <a:r>
              <a:rPr lang="fr-FR" dirty="0" smtClean="0"/>
              <a:t> (80%). Dans le Zou, </a:t>
            </a:r>
            <a:r>
              <a:rPr lang="fr-FR" dirty="0" err="1" smtClean="0"/>
              <a:t>Borgou</a:t>
            </a:r>
            <a:r>
              <a:rPr lang="fr-FR" dirty="0" smtClean="0"/>
              <a:t> et l’Atlantique, plus d’un tiers des principaux marchés fréquentés sont estimés avec un approvisionnement limité.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2823" y="1430035"/>
            <a:ext cx="4467896" cy="508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4593694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/>
              <a:t>Approvisionnement des marchés</a:t>
            </a:r>
            <a:endParaRPr lang="fr-FR" u="sng" dirty="0"/>
          </a:p>
        </p:txBody>
      </p:sp>
      <p:sp>
        <p:nvSpPr>
          <p:cNvPr id="3" name="ZoneTexte 2"/>
          <p:cNvSpPr txBox="1"/>
          <p:nvPr/>
        </p:nvSpPr>
        <p:spPr>
          <a:xfrm>
            <a:off x="838199" y="1510383"/>
            <a:ext cx="1108763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Les principaux produits considérés en rupture de stock d’après l’enquête villageoise sont les tubercules (igname et manioc), le mais¨(17%), le riz local (12%).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Ces ruptures de stocks sont liées principalement à une faible production (60%), une difficulté d’approvisionnement (37%) ou encore une spéculation sur les prix (28%).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/>
          </a:p>
        </p:txBody>
      </p:sp>
      <p:graphicFrame>
        <p:nvGraphicFramePr>
          <p:cNvPr id="4" name="Graphique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23483875"/>
              </p:ext>
            </p:extLst>
          </p:nvPr>
        </p:nvGraphicFramePr>
        <p:xfrm>
          <a:off x="1001465" y="3168202"/>
          <a:ext cx="4819785" cy="31907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Graphique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453497408"/>
              </p:ext>
            </p:extLst>
          </p:nvPr>
        </p:nvGraphicFramePr>
        <p:xfrm>
          <a:off x="6063803" y="3164983"/>
          <a:ext cx="5488546" cy="31843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1469024452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/>
              <a:t>Evolution des prix</a:t>
            </a:r>
            <a:endParaRPr lang="fr-FR" u="sng" dirty="0"/>
          </a:p>
        </p:txBody>
      </p:sp>
      <p:sp>
        <p:nvSpPr>
          <p:cNvPr id="6" name="ZoneTexte 5"/>
          <p:cNvSpPr txBox="1"/>
          <p:nvPr/>
        </p:nvSpPr>
        <p:spPr>
          <a:xfrm>
            <a:off x="7920318" y="1869141"/>
            <a:ext cx="393998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Par </a:t>
            </a:r>
            <a:r>
              <a:rPr lang="fr-FR" dirty="0"/>
              <a:t>rapport à la moyenne quinquennale (2011-2016</a:t>
            </a:r>
            <a:r>
              <a:rPr lang="fr-FR" dirty="0" smtClean="0"/>
              <a:t>), les prix des denrées pour la campagne 2016-2017 ont: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légèrement diminué pour les céréales (-3 à -6%)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resté stable pour les légumineuses (-1% à +3%)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augmenté pour les tubercules : igname (+66%), gari 1ere qualité (+8%), gari 2eme qualité (+7%)</a:t>
            </a:r>
          </a:p>
          <a:p>
            <a:endParaRPr lang="fr-FR" dirty="0"/>
          </a:p>
        </p:txBody>
      </p:sp>
      <p:graphicFrame>
        <p:nvGraphicFramePr>
          <p:cNvPr id="7" name="Graphique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116337283"/>
              </p:ext>
            </p:extLst>
          </p:nvPr>
        </p:nvGraphicFramePr>
        <p:xfrm>
          <a:off x="467364" y="1513866"/>
          <a:ext cx="7034894" cy="44127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4064368535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Prix sur les différents marchés</a:t>
            </a:r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1183341" y="1828800"/>
            <a:ext cx="56881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Volatilité des prix sur les marchés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Intégration des marchés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6320118" y="1644134"/>
            <a:ext cx="1613647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fr-FR" dirty="0" smtClean="0"/>
              <a:t>A poursuivre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3888453841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/>
              <a:t>Termes de l’échange</a:t>
            </a:r>
            <a:endParaRPr lang="fr-FR" u="sng" dirty="0"/>
          </a:p>
        </p:txBody>
      </p:sp>
      <p:graphicFrame>
        <p:nvGraphicFramePr>
          <p:cNvPr id="3" name="Graphique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224737095"/>
              </p:ext>
            </p:extLst>
          </p:nvPr>
        </p:nvGraphicFramePr>
        <p:xfrm>
          <a:off x="717176" y="1446758"/>
          <a:ext cx="5723965" cy="42413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Graphique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823885551"/>
              </p:ext>
            </p:extLst>
          </p:nvPr>
        </p:nvGraphicFramePr>
        <p:xfrm>
          <a:off x="6598424" y="1464048"/>
          <a:ext cx="5046729" cy="42509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146021101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1"/>
          <p:cNvSpPr txBox="1">
            <a:spLocks/>
          </p:cNvSpPr>
          <p:nvPr/>
        </p:nvSpPr>
        <p:spPr>
          <a:xfrm>
            <a:off x="2228045" y="2671832"/>
            <a:ext cx="8148034" cy="1279011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4800" b="1" dirty="0" smtClean="0">
                <a:solidFill>
                  <a:schemeClr val="accent5">
                    <a:lumMod val="75000"/>
                  </a:schemeClr>
                </a:solidFill>
              </a:rPr>
              <a:t>Elevage</a:t>
            </a:r>
            <a:endParaRPr lang="fr-FR" sz="48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1026153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97005"/>
          </a:xfrm>
        </p:spPr>
        <p:txBody>
          <a:bodyPr/>
          <a:lstStyle/>
          <a:p>
            <a:r>
              <a:rPr lang="fr-FR" u="sng" dirty="0" smtClean="0"/>
              <a:t>Possession d’animaux</a:t>
            </a:r>
            <a:endParaRPr lang="fr-FR" u="sng" dirty="0"/>
          </a:p>
        </p:txBody>
      </p:sp>
      <p:sp>
        <p:nvSpPr>
          <p:cNvPr id="3" name="ZoneTexte 2"/>
          <p:cNvSpPr txBox="1"/>
          <p:nvPr/>
        </p:nvSpPr>
        <p:spPr>
          <a:xfrm>
            <a:off x="510375" y="1317392"/>
            <a:ext cx="6502757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31,7% des ménages sont propriétaires d’animaux dont 41,1% en milieu rural contre 22% en milieu urbain. </a:t>
            </a:r>
          </a:p>
          <a:p>
            <a:endParaRPr lang="fr-F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Les ménages propriétaires d’animaux sont plus nombreux dans l’Alibori (64,6%), </a:t>
            </a:r>
            <a:r>
              <a:rPr lang="fr-FR" dirty="0" err="1" smtClean="0"/>
              <a:t>Atacora</a:t>
            </a:r>
            <a:r>
              <a:rPr lang="fr-FR" dirty="0" smtClean="0"/>
              <a:t> (56,1%), </a:t>
            </a:r>
            <a:r>
              <a:rPr lang="fr-FR" dirty="0" err="1" smtClean="0"/>
              <a:t>Couffo</a:t>
            </a:r>
            <a:r>
              <a:rPr lang="fr-FR" dirty="0" smtClean="0"/>
              <a:t> (61,3%) et </a:t>
            </a:r>
            <a:r>
              <a:rPr lang="fr-FR" dirty="0" err="1"/>
              <a:t>Borgou</a:t>
            </a:r>
            <a:r>
              <a:rPr lang="fr-FR" dirty="0"/>
              <a:t> (47,3</a:t>
            </a:r>
            <a:r>
              <a:rPr lang="fr-FR" dirty="0" smtClean="0"/>
              <a:t>%).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La taille des troupeaux a légèrement augmenté avec </a:t>
            </a:r>
            <a:r>
              <a:rPr lang="fr-FR" b="1" dirty="0" smtClean="0"/>
              <a:t>0,9 UBT </a:t>
            </a:r>
            <a:r>
              <a:rPr lang="fr-FR" dirty="0" smtClean="0"/>
              <a:t>en médiane</a:t>
            </a:r>
            <a:r>
              <a:rPr lang="fr-FR" b="1" dirty="0" smtClean="0"/>
              <a:t> </a:t>
            </a:r>
            <a:r>
              <a:rPr lang="fr-FR" dirty="0" smtClean="0"/>
              <a:t>(contre respectivement 0,6 UBT 2013).</a:t>
            </a:r>
          </a:p>
          <a:p>
            <a:endParaRPr lang="fr-F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Les troupeaux de l’</a:t>
            </a:r>
            <a:r>
              <a:rPr lang="fr-FR" b="1" dirty="0" smtClean="0"/>
              <a:t>Alibori</a:t>
            </a:r>
            <a:r>
              <a:rPr lang="fr-FR" dirty="0" smtClean="0"/>
              <a:t> sont les plus importants avec en médiane 5 UBT (en moyenne 10 bovins et 20 ovins/caprins) suivi par ceux du </a:t>
            </a:r>
            <a:r>
              <a:rPr lang="fr-FR" b="1" dirty="0" err="1" smtClean="0"/>
              <a:t>Borgou</a:t>
            </a:r>
            <a:r>
              <a:rPr lang="fr-FR" dirty="0" smtClean="0"/>
              <a:t> et du </a:t>
            </a:r>
            <a:r>
              <a:rPr lang="fr-FR" b="1" dirty="0" err="1" smtClean="0"/>
              <a:t>Donga</a:t>
            </a:r>
            <a:r>
              <a:rPr lang="fr-FR" dirty="0" smtClean="0"/>
              <a:t>  avec 2,8 et 1,7 UBT en médiane (en moyenne 10 bovins et 15 ovins/caprins).</a:t>
            </a:r>
          </a:p>
          <a:p>
            <a:endParaRPr lang="fr-F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La volaille, qui constitue une épargne rapide, est très répandue dans tous les départements avec en moyenne 17 têtes par ménages.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/>
          </a:p>
          <a:p>
            <a:endParaRPr lang="fr-F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3083" y="1317392"/>
            <a:ext cx="3127191" cy="4570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0170208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81784"/>
          </a:xfrm>
        </p:spPr>
        <p:txBody>
          <a:bodyPr/>
          <a:lstStyle/>
          <a:p>
            <a:r>
              <a:rPr lang="fr-FR" u="sng" dirty="0" smtClean="0"/>
              <a:t>Elevage par activité de subsistance</a:t>
            </a:r>
            <a:endParaRPr lang="fr-FR" u="sng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891" y="1246910"/>
            <a:ext cx="9031679" cy="4916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60599422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48048" y="-29029"/>
            <a:ext cx="10515600" cy="1325563"/>
          </a:xfrm>
        </p:spPr>
        <p:txBody>
          <a:bodyPr/>
          <a:lstStyle/>
          <a:p>
            <a:r>
              <a:rPr lang="fr-FR" u="sng" dirty="0" smtClean="0"/>
              <a:t>Vente d’animaux</a:t>
            </a:r>
            <a:endParaRPr lang="fr-FR" u="sng" dirty="0"/>
          </a:p>
        </p:txBody>
      </p:sp>
      <p:sp>
        <p:nvSpPr>
          <p:cNvPr id="3" name="ZoneTexte 2"/>
          <p:cNvSpPr txBox="1"/>
          <p:nvPr/>
        </p:nvSpPr>
        <p:spPr>
          <a:xfrm>
            <a:off x="748048" y="978794"/>
            <a:ext cx="105156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Seulement 22% des ménages élèvent les animaux pour la </a:t>
            </a:r>
            <a:r>
              <a:rPr lang="fr-FR" dirty="0" smtClean="0"/>
              <a:t>consommation, la majorité vend ses animaux.</a:t>
            </a:r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Les </a:t>
            </a:r>
            <a:r>
              <a:rPr lang="fr-FR" dirty="0" smtClean="0"/>
              <a:t>animaux sont principalement vendus </a:t>
            </a:r>
            <a:r>
              <a:rPr lang="fr-FR" dirty="0"/>
              <a:t>pour les cérémonies et fête (19</a:t>
            </a:r>
            <a:r>
              <a:rPr lang="fr-FR" dirty="0" smtClean="0"/>
              <a:t>%).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Mais aussi en période de soudure lorsque le ménage a besoin de revenu (23%) pour le remboursement de dette (11%), l’achat de vivres (10%) ou d’intrants (10%).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La vente en période de récolte est moins fréquente et est réalisée pour anticiper la chute des prix (3%) ou par manque d’espace (1%).</a:t>
            </a:r>
            <a:endParaRPr lang="fr-FR" dirty="0"/>
          </a:p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7361" y="3063907"/>
            <a:ext cx="1981634" cy="2832797"/>
          </a:xfrm>
          <a:prstGeom prst="rect">
            <a:avLst/>
          </a:prstGeom>
        </p:spPr>
      </p:pic>
      <p:graphicFrame>
        <p:nvGraphicFramePr>
          <p:cNvPr id="6" name="Graphique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697881082"/>
              </p:ext>
            </p:extLst>
          </p:nvPr>
        </p:nvGraphicFramePr>
        <p:xfrm>
          <a:off x="5339883" y="2783541"/>
          <a:ext cx="5256400" cy="39130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3398907073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1"/>
          <p:cNvSpPr txBox="1">
            <a:spLocks/>
          </p:cNvSpPr>
          <p:nvPr/>
        </p:nvSpPr>
        <p:spPr>
          <a:xfrm>
            <a:off x="2021983" y="2311223"/>
            <a:ext cx="8148034" cy="1279011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4800" b="1" dirty="0" smtClean="0">
                <a:solidFill>
                  <a:schemeClr val="accent5">
                    <a:lumMod val="75000"/>
                  </a:schemeClr>
                </a:solidFill>
              </a:rPr>
              <a:t>Assistance et priorités</a:t>
            </a:r>
            <a:endParaRPr lang="fr-FR" sz="48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97454974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29107" y="171943"/>
            <a:ext cx="11461124" cy="832610"/>
          </a:xfrm>
        </p:spPr>
        <p:txBody>
          <a:bodyPr>
            <a:noAutofit/>
          </a:bodyPr>
          <a:lstStyle/>
          <a:p>
            <a:r>
              <a:rPr lang="fr-FR" sz="3200" u="sng" dirty="0" smtClean="0"/>
              <a:t>Assistance: Combien et quel type de ménage a reçu une assistance?</a:t>
            </a:r>
            <a:endParaRPr lang="fr-FR" sz="3200" u="sng" dirty="0"/>
          </a:p>
        </p:txBody>
      </p:sp>
      <p:graphicFrame>
        <p:nvGraphicFramePr>
          <p:cNvPr id="6" name="Graphique 5"/>
          <p:cNvGraphicFramePr>
            <a:graphicFrameLocks/>
          </p:cNvGraphicFramePr>
          <p:nvPr>
            <p:extLst/>
          </p:nvPr>
        </p:nvGraphicFramePr>
        <p:xfrm>
          <a:off x="4212463" y="1004553"/>
          <a:ext cx="6603910" cy="57488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771" y="1004552"/>
            <a:ext cx="2459130" cy="5261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0213460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9279" y="1375228"/>
            <a:ext cx="6565019" cy="4966923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293787" y="4864823"/>
            <a:ext cx="464927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D’après les enquêtes villageoises, l’assistance non alimentaire est plus importante que l’assistance alimentaire dans 9 départements.</a:t>
            </a:r>
          </a:p>
          <a:p>
            <a:r>
              <a:rPr lang="fr-FR" dirty="0" err="1" smtClean="0"/>
              <a:t>Donga</a:t>
            </a:r>
            <a:r>
              <a:rPr lang="fr-FR" dirty="0" smtClean="0"/>
              <a:t> aurait reçu beaucoup d’assistance non alimentaire.</a:t>
            </a:r>
            <a:endParaRPr lang="fr-FR" dirty="0"/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07208"/>
          </a:xfrm>
        </p:spPr>
        <p:txBody>
          <a:bodyPr/>
          <a:lstStyle/>
          <a:p>
            <a:r>
              <a:rPr lang="fr-FR" u="sng" dirty="0" smtClean="0"/>
              <a:t>Type d’assistance reçue par département</a:t>
            </a:r>
            <a:endParaRPr lang="fr-FR" u="sng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156" y="1539854"/>
            <a:ext cx="4803820" cy="3177748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428156" y="1172334"/>
            <a:ext cx="1813493" cy="27699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fr-FR" sz="1200" dirty="0" smtClean="0"/>
              <a:t>Enquête communautaire</a:t>
            </a:r>
            <a:endParaRPr lang="fr-FR" sz="1200" dirty="0"/>
          </a:p>
        </p:txBody>
      </p:sp>
      <p:sp>
        <p:nvSpPr>
          <p:cNvPr id="11" name="ZoneTexte 10"/>
          <p:cNvSpPr txBox="1"/>
          <p:nvPr/>
        </p:nvSpPr>
        <p:spPr>
          <a:xfrm>
            <a:off x="5608312" y="1456232"/>
            <a:ext cx="1813493" cy="27699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fr-FR" sz="1200" dirty="0" smtClean="0"/>
              <a:t>Enquête ménage</a:t>
            </a:r>
            <a:endParaRPr lang="fr-FR" sz="1200" dirty="0"/>
          </a:p>
        </p:txBody>
      </p:sp>
    </p:spTree>
    <p:extLst>
      <p:ext uri="{BB962C8B-B14F-4D97-AF65-F5344CB8AC3E}">
        <p14:creationId xmlns:p14="http://schemas.microsoft.com/office/powerpoint/2010/main" xmlns="" val="314672332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29107" y="171943"/>
            <a:ext cx="10515600" cy="832610"/>
          </a:xfrm>
        </p:spPr>
        <p:txBody>
          <a:bodyPr>
            <a:normAutofit/>
          </a:bodyPr>
          <a:lstStyle/>
          <a:p>
            <a:r>
              <a:rPr lang="fr-FR" sz="3600" u="sng" dirty="0" smtClean="0"/>
              <a:t>Qui fournit quelle assistance?</a:t>
            </a:r>
            <a:endParaRPr lang="fr-FR" sz="3600" u="sng" dirty="0"/>
          </a:p>
        </p:txBody>
      </p:sp>
      <p:graphicFrame>
        <p:nvGraphicFramePr>
          <p:cNvPr id="7" name="Graphique 6"/>
          <p:cNvGraphicFramePr>
            <a:graphicFrameLocks/>
          </p:cNvGraphicFramePr>
          <p:nvPr>
            <p:extLst/>
          </p:nvPr>
        </p:nvGraphicFramePr>
        <p:xfrm>
          <a:off x="8146474" y="1017298"/>
          <a:ext cx="3768436" cy="26929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650" y="1004553"/>
            <a:ext cx="7634373" cy="2718469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9079606" y="265082"/>
            <a:ext cx="2537138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/>
              <a:t>Résultats enquête communautaire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7811037" y="4232466"/>
            <a:ext cx="1938270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/>
              <a:t>Résultats enquête ménages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5835" y="4093041"/>
            <a:ext cx="6586790" cy="2614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5511854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/>
              <a:t>Besoins prioritaires actuels</a:t>
            </a:r>
            <a:endParaRPr lang="fr-FR" u="sng" dirty="0"/>
          </a:p>
        </p:txBody>
      </p:sp>
      <p:graphicFrame>
        <p:nvGraphicFramePr>
          <p:cNvPr id="4" name="Graphique 3"/>
          <p:cNvGraphicFramePr>
            <a:graphicFrameLocks/>
          </p:cNvGraphicFramePr>
          <p:nvPr>
            <p:extLst/>
          </p:nvPr>
        </p:nvGraphicFramePr>
        <p:xfrm>
          <a:off x="838200" y="1580880"/>
          <a:ext cx="5382296" cy="39956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6068" y="1570628"/>
            <a:ext cx="5081113" cy="4103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006123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/>
              <a:t>Besoins prioritaires actuels</a:t>
            </a:r>
            <a:endParaRPr lang="fr-FR" u="sng" dirty="0"/>
          </a:p>
        </p:txBody>
      </p:sp>
      <p:sp>
        <p:nvSpPr>
          <p:cNvPr id="5" name="ZoneTexte 4"/>
          <p:cNvSpPr txBox="1"/>
          <p:nvPr/>
        </p:nvSpPr>
        <p:spPr>
          <a:xfrm>
            <a:off x="7508384" y="583105"/>
            <a:ext cx="42500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Les principales priorités tout département confondu sont l’alimentation et la santé, suivi par l’accès au micro-crédit et l’éducation.</a:t>
            </a:r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274" y="2182665"/>
            <a:ext cx="11525451" cy="4358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13235298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/>
              <a:t>Filets de sécurité communautaires</a:t>
            </a:r>
            <a:endParaRPr lang="fr-FR" u="sng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773" y="1690688"/>
            <a:ext cx="9044382" cy="4280954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9852338" y="1690688"/>
            <a:ext cx="213789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fr-FR" dirty="0" smtClean="0"/>
              <a:t>Micro-crédit</a:t>
            </a:r>
          </a:p>
          <a:p>
            <a:pPr marL="342900" indent="-342900">
              <a:buAutoNum type="arabicPeriod"/>
            </a:pPr>
            <a:r>
              <a:rPr lang="fr-FR" dirty="0" smtClean="0"/>
              <a:t>Mutuelles et réseaux d’entraide communautaire.</a:t>
            </a:r>
          </a:p>
          <a:p>
            <a:pPr marL="342900" indent="-342900">
              <a:buAutoNum type="arabicPeriod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1763823405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/>
              <a:t>Montant des aides et moment d’intervention</a:t>
            </a:r>
            <a:endParaRPr lang="fr-FR" u="sng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1878" y="1600076"/>
            <a:ext cx="2317991" cy="489069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6535" y="2186779"/>
            <a:ext cx="3074074" cy="101625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3966535" y="3582602"/>
            <a:ext cx="419851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L’intervention se déroule généralement toute l’année. </a:t>
            </a:r>
          </a:p>
          <a:p>
            <a:r>
              <a:rPr lang="fr-FR" dirty="0" smtClean="0"/>
              <a:t>Dans les Collines, Littoral et Ouémé, certains villages mentionnent plutôt une intervention en période de crise (respectivement 10, 14 et 23 villages)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1541737639"/>
      </p:ext>
    </p:extLst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000" u="sng" dirty="0" smtClean="0"/>
              <a:t>Perception des filets de sécurité par les communautés</a:t>
            </a:r>
            <a:endParaRPr lang="fr-FR" sz="4000" u="sng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1474" y="2116208"/>
            <a:ext cx="9397382" cy="1335624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931474" y="4069724"/>
            <a:ext cx="61174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Perception de l’impact des filets de sécurité alimentaires par la population (277 entretiens communautaires).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70898218"/>
      </p:ext>
    </p:extLst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Titre 1"/>
          <p:cNvSpPr txBox="1">
            <a:spLocks/>
          </p:cNvSpPr>
          <p:nvPr/>
        </p:nvSpPr>
        <p:spPr>
          <a:xfrm>
            <a:off x="2021983" y="2620316"/>
            <a:ext cx="8148034" cy="1279011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4800" b="1" dirty="0" err="1" smtClean="0">
                <a:solidFill>
                  <a:schemeClr val="accent5">
                    <a:lumMod val="75000"/>
                  </a:schemeClr>
                </a:solidFill>
              </a:rPr>
              <a:t>mVAM</a:t>
            </a:r>
            <a:endParaRPr lang="fr-FR" sz="48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337258"/>
      </p:ext>
    </p:extLst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000" u="sng" dirty="0" smtClean="0"/>
              <a:t>Pourcentage de ménages intéressés par le </a:t>
            </a:r>
            <a:r>
              <a:rPr lang="fr-FR" sz="4000" u="sng" dirty="0" err="1" smtClean="0"/>
              <a:t>mVAM</a:t>
            </a:r>
            <a:endParaRPr lang="fr-FR" sz="4000" u="sng" dirty="0"/>
          </a:p>
        </p:txBody>
      </p:sp>
      <p:graphicFrame>
        <p:nvGraphicFramePr>
          <p:cNvPr id="5" name="Graphique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811088088"/>
              </p:ext>
            </p:extLst>
          </p:nvPr>
        </p:nvGraphicFramePr>
        <p:xfrm>
          <a:off x="1228165" y="1690688"/>
          <a:ext cx="5280212" cy="38091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7232" y="1456127"/>
            <a:ext cx="2870829" cy="5182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24301770"/>
      </p:ext>
    </p:extLst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/>
              <a:t>Intérêt, horaire, langue d’appel</a:t>
            </a:r>
            <a:endParaRPr lang="fr-FR" u="sng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720" y="1801824"/>
            <a:ext cx="10916560" cy="2164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9639367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7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7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7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7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7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7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7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7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7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7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8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8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8681</TotalTime>
  <Words>5815</Words>
  <Application>Microsoft Office PowerPoint</Application>
  <PresentationFormat>Personnalisé</PresentationFormat>
  <Paragraphs>712</Paragraphs>
  <Slides>127</Slides>
  <Notes>0</Notes>
  <HiddenSlides>4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127</vt:i4>
      </vt:variant>
    </vt:vector>
  </HeadingPairs>
  <TitlesOfParts>
    <vt:vector size="129" baseType="lpstr">
      <vt:lpstr>Thème Office</vt:lpstr>
      <vt:lpstr>Feuille de calcul</vt:lpstr>
      <vt:lpstr>Analyse Globale de la vulnérabilité et de la sécurité alimentaire au Bénin</vt:lpstr>
      <vt:lpstr>Les indicateurs </vt:lpstr>
      <vt:lpstr>Diapositive 3</vt:lpstr>
      <vt:lpstr>Indice de sécurité alimentaire</vt:lpstr>
      <vt:lpstr>Diapositive 5</vt:lpstr>
      <vt:lpstr>Diapositive 6</vt:lpstr>
      <vt:lpstr>Indicateurs composites de l’indice de sécurité alimentaire – (Matrice CARI)</vt:lpstr>
      <vt:lpstr>Insécurité alimentaire GLOBALE et SEVERE par département</vt:lpstr>
      <vt:lpstr>Indice de sécurité alimentaire: par départements</vt:lpstr>
      <vt:lpstr>Insécurité alimentaire GLOBALE et SEVERE : par commune</vt:lpstr>
      <vt:lpstr>Indice de sécurité alimentaire: par commune</vt:lpstr>
      <vt:lpstr>Combien de ménages – par département?</vt:lpstr>
      <vt:lpstr>Indice de sécurité alimentaire par activité de subsistance</vt:lpstr>
      <vt:lpstr>Consommation alimentaire</vt:lpstr>
      <vt:lpstr>Consommation alimentaire: par département</vt:lpstr>
      <vt:lpstr>Evolution de la consommation alimentaire au cours du temps:  par départements</vt:lpstr>
      <vt:lpstr>Consommation alimentaire: par commune</vt:lpstr>
      <vt:lpstr>Consommation alimentaire: par activité</vt:lpstr>
      <vt:lpstr>Diversité alimentaire basée sur la consommation hebdomadaire</vt:lpstr>
      <vt:lpstr>Diversité alimentaire basée sur la consommation hebdomadaire</vt:lpstr>
      <vt:lpstr>Score de diversité alimentaire (SDAM)</vt:lpstr>
      <vt:lpstr>Céréales les plus consommées</vt:lpstr>
      <vt:lpstr>Score de diversité alimentaire (SDAM)</vt:lpstr>
      <vt:lpstr>Score de diversité alimentaire (SDAM) selon les groupes de consommation alimentaire</vt:lpstr>
      <vt:lpstr>Diapositive 25</vt:lpstr>
      <vt:lpstr>Principale activité source de revenus</vt:lpstr>
      <vt:lpstr>Revenu pour la principale activité</vt:lpstr>
      <vt:lpstr>Revenu issu de la principale activité</vt:lpstr>
      <vt:lpstr>Diapositive 29</vt:lpstr>
      <vt:lpstr>Gestion des ressources du ménages</vt:lpstr>
      <vt:lpstr>Autre activité source de revenu:  Vente des productions agricoles/élevage et main d’oeuvre</vt:lpstr>
      <vt:lpstr>Diapositive 32</vt:lpstr>
      <vt:lpstr>Dépenses mensuelles des ménages</vt:lpstr>
      <vt:lpstr>Part des dépenses alimentaires : par département</vt:lpstr>
      <vt:lpstr>Diapositive 35</vt:lpstr>
      <vt:lpstr>Structure des dépenses alimentaires</vt:lpstr>
      <vt:lpstr>Diapositive 37</vt:lpstr>
      <vt:lpstr>Crédit et créanciers</vt:lpstr>
      <vt:lpstr>Crédit et créanciers</vt:lpstr>
      <vt:lpstr>Diapositive 40</vt:lpstr>
      <vt:lpstr>Chocs: Vue globale</vt:lpstr>
      <vt:lpstr>CHOCS: Département</vt:lpstr>
      <vt:lpstr>Chocs: Départements</vt:lpstr>
      <vt:lpstr>Chocs: Départements</vt:lpstr>
      <vt:lpstr>CHOCS: Communes de COUFFO</vt:lpstr>
      <vt:lpstr>CHOCS: Communes de PLATEAU</vt:lpstr>
      <vt:lpstr>CHOCS: Communes de ALIBORI</vt:lpstr>
      <vt:lpstr>CHOCS: Communes de OUEME</vt:lpstr>
      <vt:lpstr>CHOCS: Communes de MONO</vt:lpstr>
      <vt:lpstr>CHOCS: Communes de ATLANTIQUE</vt:lpstr>
      <vt:lpstr>Conséquence des principaux chocs</vt:lpstr>
      <vt:lpstr>Diapositive 52</vt:lpstr>
      <vt:lpstr>Stratégies utilisées pour les 3 principaux chocs spécifiques (Qu’avez-vous fait pour pallier à ce choc?) </vt:lpstr>
      <vt:lpstr>1. Stratégies d’adaptation alimentaires</vt:lpstr>
      <vt:lpstr>Diapositive 55</vt:lpstr>
      <vt:lpstr>2. Echelle de la faim</vt:lpstr>
      <vt:lpstr>2. Echelle de la faim</vt:lpstr>
      <vt:lpstr>2. Echelle de la faim : COUFFO</vt:lpstr>
      <vt:lpstr>3. Stratégie de survie basées sur les moyens d’existence</vt:lpstr>
      <vt:lpstr>Diapositive 60</vt:lpstr>
      <vt:lpstr>Stratégie de survie basées sur les moyens d’existence: </vt:lpstr>
      <vt:lpstr>Stratégie de survie basées sur les moyens d’existence: par activité principale</vt:lpstr>
      <vt:lpstr>Diapositive 63</vt:lpstr>
      <vt:lpstr>Indice de richesse</vt:lpstr>
      <vt:lpstr>Logement</vt:lpstr>
      <vt:lpstr>Composition du logement</vt:lpstr>
      <vt:lpstr>Source d’énergie pour la cuisson</vt:lpstr>
      <vt:lpstr>Collecte du bois de chauffe</vt:lpstr>
      <vt:lpstr>Accès à l’eau potable</vt:lpstr>
      <vt:lpstr>Accès à l’eau potable</vt:lpstr>
      <vt:lpstr>Utilisation de latrines améliorées</vt:lpstr>
      <vt:lpstr>Diapositive 72</vt:lpstr>
      <vt:lpstr>Indice de sécurité alimentaire par activité de subsistance</vt:lpstr>
      <vt:lpstr>Indice de sécurité alimentaire selon l’indice de richesse des ménages</vt:lpstr>
      <vt:lpstr>Indice de sécurité alimentaire selon le sexe et niveau d’instruction du chef de ménage</vt:lpstr>
      <vt:lpstr>Profil des ménages</vt:lpstr>
      <vt:lpstr>Diapositive 77</vt:lpstr>
      <vt:lpstr>Pratique de l’agriculture pour la campagne 2016/2017</vt:lpstr>
      <vt:lpstr>Productions 2016-2017</vt:lpstr>
      <vt:lpstr>Evolution des principales productions (2007-2017)</vt:lpstr>
      <vt:lpstr>Difficultés de pratiquer l’agriculture</vt:lpstr>
      <vt:lpstr>Accès à la terre</vt:lpstr>
      <vt:lpstr>Superficie emblavée</vt:lpstr>
      <vt:lpstr>Cultures vivrières</vt:lpstr>
      <vt:lpstr>Cultures irriguées</vt:lpstr>
      <vt:lpstr>Source principale des semences vivrières</vt:lpstr>
      <vt:lpstr>Utilisation d’intrants</vt:lpstr>
      <vt:lpstr>Durée des stocks de récoltes</vt:lpstr>
      <vt:lpstr>Vente des récoltes</vt:lpstr>
      <vt:lpstr>Gestion des récoltes des principales cultures vivrières</vt:lpstr>
      <vt:lpstr>ALIBORI - Part des récoltes vendues ou stockées</vt:lpstr>
      <vt:lpstr>ALIBORI - Période de vente/achat</vt:lpstr>
      <vt:lpstr>Période de vente/achat - ATACORA</vt:lpstr>
      <vt:lpstr>Période de vente/achat - BORGOU</vt:lpstr>
      <vt:lpstr>Période de vente/achat - DONGA</vt:lpstr>
      <vt:lpstr>Période de vente/achat - COLLINES</vt:lpstr>
      <vt:lpstr>Période de vente/achat - PLATEAU</vt:lpstr>
      <vt:lpstr>Période de vente/achat - COUFFO</vt:lpstr>
      <vt:lpstr>Période de vente/achat - MONO</vt:lpstr>
      <vt:lpstr>Période de vente/achat - ZOU</vt:lpstr>
      <vt:lpstr>Période de vente/achat - OUEME</vt:lpstr>
      <vt:lpstr>Période de vente/achat - ATLANTIQUE</vt:lpstr>
      <vt:lpstr>Diapositive 103</vt:lpstr>
      <vt:lpstr>Source des aliments consommés selon le milieu de résidence et selon le groupe de consommation alimentaire</vt:lpstr>
      <vt:lpstr>Accès physique aux marchés</vt:lpstr>
      <vt:lpstr>Produits vendus sur les marchés</vt:lpstr>
      <vt:lpstr>Approvisionnement des marchés</vt:lpstr>
      <vt:lpstr>Approvisionnement des marchés</vt:lpstr>
      <vt:lpstr>Evolution des prix</vt:lpstr>
      <vt:lpstr>Prix sur les différents marchés</vt:lpstr>
      <vt:lpstr>Termes de l’échange</vt:lpstr>
      <vt:lpstr>Diapositive 112</vt:lpstr>
      <vt:lpstr>Possession d’animaux</vt:lpstr>
      <vt:lpstr>Elevage par activité de subsistance</vt:lpstr>
      <vt:lpstr>Vente d’animaux</vt:lpstr>
      <vt:lpstr>Diapositive 116</vt:lpstr>
      <vt:lpstr>Assistance: Combien et quel type de ménage a reçu une assistance?</vt:lpstr>
      <vt:lpstr>Type d’assistance reçue par département</vt:lpstr>
      <vt:lpstr>Qui fournit quelle assistance?</vt:lpstr>
      <vt:lpstr>Besoins prioritaires actuels</vt:lpstr>
      <vt:lpstr>Besoins prioritaires actuels</vt:lpstr>
      <vt:lpstr>Filets de sécurité communautaires</vt:lpstr>
      <vt:lpstr>Montant des aides et moment d’intervention</vt:lpstr>
      <vt:lpstr>Perception des filets de sécurité par les communautés</vt:lpstr>
      <vt:lpstr>Diapositive 125</vt:lpstr>
      <vt:lpstr>Pourcentage de ménages intéressés par le mVAM</vt:lpstr>
      <vt:lpstr>Intérêt, horaire, langue d’appel</vt:lpstr>
    </vt:vector>
  </TitlesOfParts>
  <Company>World Food Programme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Anne-Michele</dc:creator>
  <cp:lastModifiedBy>LENOVO</cp:lastModifiedBy>
  <cp:revision>641</cp:revision>
  <dcterms:created xsi:type="dcterms:W3CDTF">2017-10-05T11:18:49Z</dcterms:created>
  <dcterms:modified xsi:type="dcterms:W3CDTF">2017-10-31T12:17:19Z</dcterms:modified>
</cp:coreProperties>
</file>