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theme/themeOverride4.xml" ContentType="application/vnd.openxmlformats-officedocument.themeOverr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theme/themeOverride5.xml" ContentType="application/vnd.openxmlformats-officedocument.themeOverrid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theme/themeOverride6.xml" ContentType="application/vnd.openxmlformats-officedocument.themeOverrid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theme/themeOverride7.xml" ContentType="application/vnd.openxmlformats-officedocument.themeOverrid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theme/themeOverride8.xml" ContentType="application/vnd.openxmlformats-officedocument.themeOverrid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theme/themeOverride9.xml" ContentType="application/vnd.openxmlformats-officedocument.themeOverrid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theme/themeOverride10.xml" ContentType="application/vnd.openxmlformats-officedocument.themeOverrid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theme/themeOverride11.xml" ContentType="application/vnd.openxmlformats-officedocument.themeOverrid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1" r:id="rId2"/>
    <p:sldId id="332" r:id="rId3"/>
    <p:sldId id="312" r:id="rId4"/>
    <p:sldId id="328" r:id="rId5"/>
    <p:sldId id="303" r:id="rId6"/>
    <p:sldId id="290" r:id="rId7"/>
    <p:sldId id="282" r:id="rId8"/>
    <p:sldId id="287" r:id="rId9"/>
    <p:sldId id="288" r:id="rId10"/>
    <p:sldId id="302" r:id="rId11"/>
    <p:sldId id="340" r:id="rId12"/>
    <p:sldId id="317" r:id="rId13"/>
    <p:sldId id="314" r:id="rId14"/>
    <p:sldId id="293" r:id="rId15"/>
    <p:sldId id="294" r:id="rId16"/>
    <p:sldId id="315" r:id="rId17"/>
    <p:sldId id="313" r:id="rId18"/>
    <p:sldId id="327" r:id="rId19"/>
    <p:sldId id="318" r:id="rId20"/>
    <p:sldId id="334" r:id="rId21"/>
    <p:sldId id="337" r:id="rId22"/>
    <p:sldId id="339" r:id="rId23"/>
    <p:sldId id="338" r:id="rId24"/>
    <p:sldId id="323" r:id="rId25"/>
    <p:sldId id="329" r:id="rId26"/>
    <p:sldId id="333" r:id="rId27"/>
    <p:sldId id="336" r:id="rId28"/>
    <p:sldId id="335" r:id="rId29"/>
    <p:sldId id="307" r:id="rId30"/>
    <p:sldId id="267" r:id="rId31"/>
    <p:sldId id="275" r:id="rId32"/>
    <p:sldId id="274" r:id="rId33"/>
    <p:sldId id="308" r:id="rId34"/>
    <p:sldId id="270" r:id="rId35"/>
    <p:sldId id="278" r:id="rId36"/>
    <p:sldId id="279" r:id="rId37"/>
    <p:sldId id="305" r:id="rId38"/>
    <p:sldId id="306" r:id="rId39"/>
    <p:sldId id="280" r:id="rId40"/>
    <p:sldId id="319" r:id="rId41"/>
    <p:sldId id="320" r:id="rId42"/>
    <p:sldId id="321" r:id="rId43"/>
    <p:sldId id="322" r:id="rId44"/>
    <p:sldId id="261" r:id="rId45"/>
    <p:sldId id="262" r:id="rId46"/>
    <p:sldId id="265" r:id="rId47"/>
    <p:sldId id="266" r:id="rId48"/>
    <p:sldId id="326" r:id="rId4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CCECFF"/>
    <a:srgbClr val="FF66FF"/>
    <a:srgbClr val="FF339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0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C:\Users\Anne-Michele\Documents\Doc%20PAM%20B&#233;nin\1707_229_CFSVA\4_OutputTables\RESULTAT_171011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Feuille_de_calcul_Microsoft_Excel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Feuille_de_calcul_Microsoft_Excel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nne-Michele\Documents\Doc%20PAM%20B&#233;nin\1707_229_CFSVA\4_OutputTables\RESULTAT_171011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oleObject" Target="file:///C:\Users\Anne-Michele\Documents\Doc%20PAM%20B&#233;nin\Analyses\1707_229_CFSVA\4_Output\Resultats_traites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nne-Michele\Documents\Doc%20PAM%20B&#233;nin\Analyses\1707_229_CFSVA\4_Output\Resultats_traites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nne-Michele\Documents\Doc%20PAM%20B&#233;nin\Analyses\1707_229_CFSVA\4_Output\Resultats_traites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nne-Michele\Documents\Doc%20PAM%20B&#233;nin\Analyses\1707_229_CFSVA\4_Output\Resultats_traites-171005_c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nne-Michele\Documents\Doc%20PAM%20B&#233;nin\Analyses\1707_229_CFSVA\4_Output\Resultats_traites-171005_c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nne-Michele\Documents\Doc%20PAM%20B&#233;nin\Analyses\1707_229_CFSVA\4_Output\Resultats_traites-171005_c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oleObject" Target="file:///C:\Users\Anne-Michele\Documents\Doc%20PAM%20B&#233;nin\Analyses\1707_229_CFSVA\4_Output\Resultats_traites-171005_c.xlsx" TargetMode="Externa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oleObject" Target="file:///C:\Users\Anne-Michele\Documents\Doc%20PAM%20B&#233;nin\Analyses\1707_229_CFSVA\4_Output\Resultats_traites-171005_c.xlsx" TargetMode="Externa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oleObject" Target="file:///C:\Users\Anne-Michele\Documents\Doc%20PAM%20B&#233;nin\Analyses\1707_229_CFSVA\4_Output\Resultats_traites-171005_c.xlsx" TargetMode="Externa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oleObject" Target="file:///C:\Users\Anne-Michele\Documents\Doc%20PAM%20B&#233;nin\1707_229_CFSVA\4_OutputTables\Resultats_traites-171006a.xlsx" TargetMode="Externa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8.xml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oleObject" Target="file:///C:\Users\Anne-Michele\Documents\Doc%20PAM%20B&#233;nin\1707_229_CFSVA\4_OutputTables\Resultats_traites-171006a.xlsx" TargetMode="Externa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9.xml"/><Relationship Id="rId2" Type="http://schemas.microsoft.com/office/2011/relationships/chartColorStyle" Target="colors16.xml"/><Relationship Id="rId1" Type="http://schemas.microsoft.com/office/2011/relationships/chartStyle" Target="style16.xml"/><Relationship Id="rId4" Type="http://schemas.openxmlformats.org/officeDocument/2006/relationships/oleObject" Target="file:///C:\Users\Anne-Michele\Desktop\RESULTAT_171010.xlsx" TargetMode="Externa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0.xml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oleObject" Target="file:///C:\Users\Anne-Michele\Desktop\RESULTAT_171010.xlsx" TargetMode="Externa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1.xml"/><Relationship Id="rId2" Type="http://schemas.microsoft.com/office/2011/relationships/chartColorStyle" Target="colors18.xml"/><Relationship Id="rId1" Type="http://schemas.microsoft.com/office/2011/relationships/chartStyle" Target="style18.xml"/><Relationship Id="rId4" Type="http://schemas.openxmlformats.org/officeDocument/2006/relationships/oleObject" Target="file:///C:\Users\Anne-Michele\Documents\Doc%20PAM%20B&#233;nin\1707_229_CFSVA\4_OutputTables\Resultats_traites-171008.xlsx" TargetMode="Externa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nne-Michele\Documents\Doc%20PAM%20B&#233;nin\Analyses\1707_229_CFSVA\4_Output\Resultats_traites.xlsx" TargetMode="External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nne-Michele\Documents\Doc%20PAM%20B&#233;nin\Analyses\1707_229_CFSVA\4_Output\Resultats_traites.xlsx" TargetMode="External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nne-Michele\Documents\Doc%20PAM%20B&#233;nin\Analyses\1707_229_CFSVA\4_Output\Resultats_traites.xlsx" TargetMode="External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nne-Michele\Documents\Doc%20PAM%20B&#233;nin\Analyses\1707_229_CFSVA\4_Output\Resultats_traites.xlsx" TargetMode="External"/><Relationship Id="rId2" Type="http://schemas.microsoft.com/office/2011/relationships/chartColorStyle" Target="colors22.xml"/><Relationship Id="rId1" Type="http://schemas.microsoft.com/office/2011/relationships/chartStyle" Target="style2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/>
              <a:t>Principale activité source de revenu</a:t>
            </a:r>
          </a:p>
        </c:rich>
      </c:tx>
      <c:layout>
        <c:manualLayout>
          <c:xMode val="edge"/>
          <c:yMode val="edge"/>
          <c:x val="0.31943859649122808"/>
          <c:y val="1.764057127670509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view3D>
      <c:rotX val="75"/>
      <c:rotY val="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0835198231799975E-2"/>
          <c:y val="0.16087367591538823"/>
          <c:w val="0.54818483215913805"/>
          <c:h val="0.74907954184519454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5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6"/>
            <c:bubble3D val="0"/>
            <c:spPr>
              <a:solidFill>
                <a:schemeClr val="accent5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7"/>
            <c:bubble3D val="0"/>
            <c:spPr>
              <a:solidFill>
                <a:schemeClr val="accent6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8"/>
            <c:bubble3D val="0"/>
            <c:spPr>
              <a:solidFill>
                <a:schemeClr val="accent1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9"/>
            <c:bubble3D val="0"/>
            <c:spPr>
              <a:solidFill>
                <a:schemeClr val="accent2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0"/>
            <c:bubble3D val="0"/>
            <c:spPr>
              <a:solidFill>
                <a:schemeClr val="accent3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15"/>
              <c:layout>
                <c:manualLayout>
                  <c:x val="7.5804669153197953E-4"/>
                  <c:y val="-2.6488637342265049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7"/>
              <c:layout>
                <c:manualLayout>
                  <c:x val="8.5840585716259147E-4"/>
                  <c:y val="-3.1646536660440767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8"/>
              <c:layout>
                <c:manualLayout>
                  <c:x val="5.705069761016715E-3"/>
                  <c:y val="-5.2558253240818337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ACTIVITES!$H$62:$H$82</c:f>
              <c:strCache>
                <c:ptCount val="21"/>
                <c:pt idx="0">
                  <c:v>Agriculture vivrière</c:v>
                </c:pt>
                <c:pt idx="1">
                  <c:v>Petit commerce/Commerce informel</c:v>
                </c:pt>
                <c:pt idx="2">
                  <c:v>Travail spécialisé (mécanicien, maçon, tailleur, coiffeur)</c:v>
                </c:pt>
                <c:pt idx="3">
                  <c:v>Salarié / contractuel /consultant</c:v>
                </c:pt>
                <c:pt idx="4">
                  <c:v>Transport (y compris taxi-moto)</c:v>
                </c:pt>
                <c:pt idx="5">
                  <c:v>Agriculture de rente</c:v>
                </c:pt>
                <c:pt idx="6">
                  <c:v>Travail journalier (payé en espèces)</c:v>
                </c:pt>
                <c:pt idx="7">
                  <c:v>Artisanat/petit métier</c:v>
                </c:pt>
                <c:pt idx="8">
                  <c:v>Fonctionnaire/Permanent</c:v>
                </c:pt>
                <c:pt idx="9">
                  <c:v>Pension</c:v>
                </c:pt>
                <c:pt idx="10">
                  <c:v>Aide, don alimentaire</c:v>
                </c:pt>
                <c:pt idx="11">
                  <c:v>Pêche</c:v>
                </c:pt>
                <c:pt idx="12">
                  <c:v>Commerce de produits vivriers</c:v>
                </c:pt>
                <c:pt idx="13">
                  <c:v>Elevage (gros bétail)</c:v>
                </c:pt>
                <c:pt idx="14">
                  <c:v>Entreprise/Location de biens immobiliers</c:v>
                </c:pt>
                <c:pt idx="15">
                  <c:v>Gros commerce/Commerce formel</c:v>
                </c:pt>
                <c:pt idx="16">
                  <c:v>Transfert d'argent</c:v>
                </c:pt>
                <c:pt idx="17">
                  <c:v>Travail journalier (payé en nature)</c:v>
                </c:pt>
                <c:pt idx="18">
                  <c:v>Aide, don non alimentaire</c:v>
                </c:pt>
                <c:pt idx="19">
                  <c:v>Elevage (bétail de taille moyenne)</c:v>
                </c:pt>
                <c:pt idx="20">
                  <c:v>Autres</c:v>
                </c:pt>
              </c:strCache>
            </c:strRef>
          </c:cat>
          <c:val>
            <c:numRef>
              <c:f>ACTIVITES!$I$62:$I$82</c:f>
              <c:numCache>
                <c:formatCode>###0</c:formatCode>
                <c:ptCount val="21"/>
                <c:pt idx="0">
                  <c:v>573627.30115211685</c:v>
                </c:pt>
                <c:pt idx="1">
                  <c:v>275046.88574284595</c:v>
                </c:pt>
                <c:pt idx="2">
                  <c:v>245902.33117406108</c:v>
                </c:pt>
                <c:pt idx="3">
                  <c:v>115825.11722425744</c:v>
                </c:pt>
                <c:pt idx="4">
                  <c:v>104392.51104616155</c:v>
                </c:pt>
                <c:pt idx="5">
                  <c:v>87588.374841952173</c:v>
                </c:pt>
                <c:pt idx="6">
                  <c:v>84155.994453506588</c:v>
                </c:pt>
                <c:pt idx="7">
                  <c:v>73149.743915363928</c:v>
                </c:pt>
                <c:pt idx="8">
                  <c:v>59246.234725132177</c:v>
                </c:pt>
                <c:pt idx="9">
                  <c:v>54396.81296183751</c:v>
                </c:pt>
                <c:pt idx="10">
                  <c:v>50147.720804599296</c:v>
                </c:pt>
                <c:pt idx="11">
                  <c:v>45796.288461872762</c:v>
                </c:pt>
                <c:pt idx="12">
                  <c:v>32584.662895945632</c:v>
                </c:pt>
                <c:pt idx="13">
                  <c:v>29574.168281942366</c:v>
                </c:pt>
                <c:pt idx="14">
                  <c:v>26551.450177406492</c:v>
                </c:pt>
                <c:pt idx="15">
                  <c:v>23933.572867698978</c:v>
                </c:pt>
                <c:pt idx="16">
                  <c:v>18462.991339198048</c:v>
                </c:pt>
                <c:pt idx="17">
                  <c:v>16068.656816654802</c:v>
                </c:pt>
                <c:pt idx="18">
                  <c:v>12442.292405469543</c:v>
                </c:pt>
                <c:pt idx="19">
                  <c:v>11608.687397674703</c:v>
                </c:pt>
                <c:pt idx="20">
                  <c:v>39258.686542902258</c:v>
                </c:pt>
              </c:numCache>
            </c:numRef>
          </c:val>
        </c:ser>
        <c:ser>
          <c:idx val="1"/>
          <c:order val="1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5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6"/>
            <c:bubble3D val="0"/>
            <c:spPr>
              <a:solidFill>
                <a:schemeClr val="accent5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7"/>
            <c:bubble3D val="0"/>
            <c:spPr>
              <a:solidFill>
                <a:schemeClr val="accent6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8"/>
            <c:bubble3D val="0"/>
            <c:spPr>
              <a:solidFill>
                <a:schemeClr val="accent1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9"/>
            <c:bubble3D val="0"/>
            <c:spPr>
              <a:solidFill>
                <a:schemeClr val="accent2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0"/>
            <c:bubble3D val="0"/>
            <c:spPr>
              <a:solidFill>
                <a:schemeClr val="accent3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ACTIVITES!$H$62:$H$82</c:f>
              <c:strCache>
                <c:ptCount val="21"/>
                <c:pt idx="0">
                  <c:v>Agriculture vivrière</c:v>
                </c:pt>
                <c:pt idx="1">
                  <c:v>Petit commerce/Commerce informel</c:v>
                </c:pt>
                <c:pt idx="2">
                  <c:v>Travail spécialisé (mécanicien, maçon, tailleur, coiffeur)</c:v>
                </c:pt>
                <c:pt idx="3">
                  <c:v>Salarié / contractuel /consultant</c:v>
                </c:pt>
                <c:pt idx="4">
                  <c:v>Transport (y compris taxi-moto)</c:v>
                </c:pt>
                <c:pt idx="5">
                  <c:v>Agriculture de rente</c:v>
                </c:pt>
                <c:pt idx="6">
                  <c:v>Travail journalier (payé en espèces)</c:v>
                </c:pt>
                <c:pt idx="7">
                  <c:v>Artisanat/petit métier</c:v>
                </c:pt>
                <c:pt idx="8">
                  <c:v>Fonctionnaire/Permanent</c:v>
                </c:pt>
                <c:pt idx="9">
                  <c:v>Pension</c:v>
                </c:pt>
                <c:pt idx="10">
                  <c:v>Aide, don alimentaire</c:v>
                </c:pt>
                <c:pt idx="11">
                  <c:v>Pêche</c:v>
                </c:pt>
                <c:pt idx="12">
                  <c:v>Commerce de produits vivriers</c:v>
                </c:pt>
                <c:pt idx="13">
                  <c:v>Elevage (gros bétail)</c:v>
                </c:pt>
                <c:pt idx="14">
                  <c:v>Entreprise/Location de biens immobiliers</c:v>
                </c:pt>
                <c:pt idx="15">
                  <c:v>Gros commerce/Commerce formel</c:v>
                </c:pt>
                <c:pt idx="16">
                  <c:v>Transfert d'argent</c:v>
                </c:pt>
                <c:pt idx="17">
                  <c:v>Travail journalier (payé en nature)</c:v>
                </c:pt>
                <c:pt idx="18">
                  <c:v>Aide, don non alimentaire</c:v>
                </c:pt>
                <c:pt idx="19">
                  <c:v>Elevage (bétail de taille moyenne)</c:v>
                </c:pt>
                <c:pt idx="20">
                  <c:v>Autres</c:v>
                </c:pt>
              </c:strCache>
            </c:strRef>
          </c:cat>
          <c:val>
            <c:numRef>
              <c:f>ACTIVITES!$J$62:$J$82</c:f>
              <c:numCache>
                <c:formatCode>####.0</c:formatCode>
                <c:ptCount val="21"/>
                <c:pt idx="0">
                  <c:v>28.974580785507541</c:v>
                </c:pt>
                <c:pt idx="1">
                  <c:v>13.892937443444662</c:v>
                </c:pt>
                <c:pt idx="2">
                  <c:v>12.42081216433952</c:v>
                </c:pt>
                <c:pt idx="3">
                  <c:v>5.8504611082225573</c:v>
                </c:pt>
                <c:pt idx="4">
                  <c:v>5.2729869004384886</c:v>
                </c:pt>
                <c:pt idx="5">
                  <c:v>4.4241904763463582</c:v>
                </c:pt>
                <c:pt idx="6">
                  <c:v>4.25081695899134</c:v>
                </c:pt>
                <c:pt idx="7">
                  <c:v>3.6948784694486632</c:v>
                </c:pt>
                <c:pt idx="8">
                  <c:v>2.9925960825655684</c:v>
                </c:pt>
                <c:pt idx="9">
                  <c:v>2.7476461606190905</c:v>
                </c:pt>
                <c:pt idx="10">
                  <c:v>2.5330195838719756</c:v>
                </c:pt>
                <c:pt idx="11">
                  <c:v>2.3132236855704655</c:v>
                </c:pt>
                <c:pt idx="12">
                  <c:v>1.645889143614417</c:v>
                </c:pt>
                <c:pt idx="13">
                  <c:v>1.4938255664056996</c:v>
                </c:pt>
                <c:pt idx="14">
                  <c:v>1.3411445665024793</c:v>
                </c:pt>
                <c:pt idx="15">
                  <c:v>1.2089125450412959</c:v>
                </c:pt>
                <c:pt idx="16">
                  <c:v>0.93258712237940999</c:v>
                </c:pt>
                <c:pt idx="17">
                  <c:v>0.81164650656209947</c:v>
                </c:pt>
                <c:pt idx="18">
                  <c:v>0.62847463106290091</c:v>
                </c:pt>
                <c:pt idx="19">
                  <c:v>0.58636827456096352</c:v>
                </c:pt>
                <c:pt idx="20" formatCode="###0.0">
                  <c:v>1.9830018245044989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0318851976419607"/>
          <c:y val="9.9428967166199617E-2"/>
          <c:w val="0.38277635032463048"/>
          <c:h val="0.893109018730489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solidFill>
        <a:sysClr val="window" lastClr="FFFFFF">
          <a:lumMod val="75000"/>
        </a:sysClr>
      </a:solidFill>
    </a:ln>
    <a:effectLst/>
  </c:spPr>
  <c:txPr>
    <a:bodyPr/>
    <a:lstStyle/>
    <a:p>
      <a:pPr>
        <a:defRPr sz="1000"/>
      </a:pPr>
      <a:endParaRPr lang="fr-FR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i="0" u="sng"/>
              <a:t>Principales activités par département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5.3894672808742092E-2"/>
          <c:y val="7.2898844002840912E-2"/>
          <c:w val="0.92914964524149768"/>
          <c:h val="0.46024212055347957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ACTIVITES!$B$266</c:f>
              <c:strCache>
                <c:ptCount val="1"/>
                <c:pt idx="0">
                  <c:v>Agriculture vivrière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ACTIVITES!$C$266:$P$266</c:f>
              <c:numCache>
                <c:formatCode>0</c:formatCode>
                <c:ptCount val="14"/>
                <c:pt idx="0">
                  <c:v>37.995772965676608</c:v>
                </c:pt>
                <c:pt idx="1">
                  <c:v>46.911224685034725</c:v>
                </c:pt>
                <c:pt idx="2">
                  <c:v>10.653553532914636</c:v>
                </c:pt>
                <c:pt idx="3">
                  <c:v>35.230988869933206</c:v>
                </c:pt>
                <c:pt idx="4">
                  <c:v>33.807781403889294</c:v>
                </c:pt>
                <c:pt idx="5">
                  <c:v>39.101794842689806</c:v>
                </c:pt>
                <c:pt idx="6">
                  <c:v>34.465259851850483</c:v>
                </c:pt>
                <c:pt idx="7">
                  <c:v>0.11083887527709721</c:v>
                </c:pt>
                <c:pt idx="8">
                  <c:v>22.257818776767408</c:v>
                </c:pt>
                <c:pt idx="9">
                  <c:v>8.2401215271443444</c:v>
                </c:pt>
                <c:pt idx="10">
                  <c:v>29.440752877811132</c:v>
                </c:pt>
                <c:pt idx="11">
                  <c:v>18.425454983946754</c:v>
                </c:pt>
                <c:pt idx="12">
                  <c:v>12.326303376177892</c:v>
                </c:pt>
                <c:pt idx="13">
                  <c:v>32.033908595101977</c:v>
                </c:pt>
              </c:numCache>
            </c:numRef>
          </c:val>
        </c:ser>
        <c:ser>
          <c:idx val="1"/>
          <c:order val="1"/>
          <c:tx>
            <c:strRef>
              <c:f>ACTIVITES!$B$267</c:f>
              <c:strCache>
                <c:ptCount val="1"/>
                <c:pt idx="0">
                  <c:v>Aide, don alimentaire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ACTIVITES!$C$267:$P$267</c:f>
              <c:numCache>
                <c:formatCode>0</c:formatCode>
                <c:ptCount val="14"/>
                <c:pt idx="0">
                  <c:v>13.625736941021731</c:v>
                </c:pt>
                <c:pt idx="1">
                  <c:v>8.0118576782254536</c:v>
                </c:pt>
                <c:pt idx="2">
                  <c:v>30.13017932644345</c:v>
                </c:pt>
                <c:pt idx="3">
                  <c:v>16.450362264858278</c:v>
                </c:pt>
                <c:pt idx="4">
                  <c:v>15.833096294366758</c:v>
                </c:pt>
                <c:pt idx="5">
                  <c:v>11.981156628775611</c:v>
                </c:pt>
                <c:pt idx="6">
                  <c:v>24.694957729471838</c:v>
                </c:pt>
                <c:pt idx="7">
                  <c:v>31.872010267180034</c:v>
                </c:pt>
                <c:pt idx="8">
                  <c:v>18.263246379861648</c:v>
                </c:pt>
                <c:pt idx="9">
                  <c:v>29.604251424388391</c:v>
                </c:pt>
                <c:pt idx="10">
                  <c:v>27.574684736857613</c:v>
                </c:pt>
                <c:pt idx="11">
                  <c:v>23.522745437677912</c:v>
                </c:pt>
                <c:pt idx="12">
                  <c:v>26.629309959290147</c:v>
                </c:pt>
                <c:pt idx="13">
                  <c:v>18.745040549617372</c:v>
                </c:pt>
              </c:numCache>
            </c:numRef>
          </c:val>
        </c:ser>
        <c:ser>
          <c:idx val="2"/>
          <c:order val="2"/>
          <c:tx>
            <c:strRef>
              <c:f>ACTIVITES!$B$268</c:f>
              <c:strCache>
                <c:ptCount val="1"/>
                <c:pt idx="0">
                  <c:v>Transport (y compris taxi-moto)</c:v>
                </c:pt>
              </c:strCache>
            </c:strRef>
          </c:tx>
          <c:spPr>
            <a:solidFill>
              <a:srgbClr val="66FF3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ACTIVITES!$C$268:$P$268</c:f>
              <c:numCache>
                <c:formatCode>0</c:formatCode>
                <c:ptCount val="14"/>
                <c:pt idx="0">
                  <c:v>4.5564382005752719</c:v>
                </c:pt>
                <c:pt idx="1">
                  <c:v>4.5218661969665774</c:v>
                </c:pt>
                <c:pt idx="2">
                  <c:v>15.393375348586154</c:v>
                </c:pt>
                <c:pt idx="3">
                  <c:v>5.3233753352801543</c:v>
                </c:pt>
                <c:pt idx="4">
                  <c:v>6.5755885578286346</c:v>
                </c:pt>
                <c:pt idx="5">
                  <c:v>4.8016095057628956</c:v>
                </c:pt>
                <c:pt idx="6">
                  <c:v>8.3249237119064237</c:v>
                </c:pt>
                <c:pt idx="7">
                  <c:v>16.208727103021822</c:v>
                </c:pt>
                <c:pt idx="8">
                  <c:v>5.3918484643497839</c:v>
                </c:pt>
                <c:pt idx="9">
                  <c:v>16.883320825386502</c:v>
                </c:pt>
                <c:pt idx="10">
                  <c:v>12.703273224604086</c:v>
                </c:pt>
                <c:pt idx="11">
                  <c:v>10.139395524760651</c:v>
                </c:pt>
                <c:pt idx="12">
                  <c:v>13.724353702558387</c:v>
                </c:pt>
                <c:pt idx="13">
                  <c:v>7.4944700818599967</c:v>
                </c:pt>
              </c:numCache>
            </c:numRef>
          </c:val>
        </c:ser>
        <c:ser>
          <c:idx val="3"/>
          <c:order val="3"/>
          <c:tx>
            <c:strRef>
              <c:f>ACTIVITES!$B$269</c:f>
              <c:strCache>
                <c:ptCount val="1"/>
                <c:pt idx="0">
                  <c:v>Transfert d'argent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ACTIVITES!$C$269:$P$269</c:f>
              <c:numCache>
                <c:formatCode>0</c:formatCode>
                <c:ptCount val="14"/>
                <c:pt idx="0">
                  <c:v>18.325904865604912</c:v>
                </c:pt>
                <c:pt idx="1">
                  <c:v>17.991485852543899</c:v>
                </c:pt>
                <c:pt idx="2">
                  <c:v>1.6174064800405994</c:v>
                </c:pt>
                <c:pt idx="3">
                  <c:v>8.6872418493419339</c:v>
                </c:pt>
                <c:pt idx="4">
                  <c:v>9.7256258688245261</c:v>
                </c:pt>
                <c:pt idx="5">
                  <c:v>0.55939492064274332</c:v>
                </c:pt>
                <c:pt idx="6">
                  <c:v>3.9307740776747777</c:v>
                </c:pt>
                <c:pt idx="7">
                  <c:v>0</c:v>
                </c:pt>
                <c:pt idx="8">
                  <c:v>0.31242282852937825</c:v>
                </c:pt>
                <c:pt idx="9">
                  <c:v>1.5433222994696971</c:v>
                </c:pt>
                <c:pt idx="10">
                  <c:v>1.9284722907351302</c:v>
                </c:pt>
                <c:pt idx="11">
                  <c:v>1.2203000254182699</c:v>
                </c:pt>
                <c:pt idx="12">
                  <c:v>2.2364819470511188</c:v>
                </c:pt>
                <c:pt idx="13">
                  <c:v>6.2511780077214958</c:v>
                </c:pt>
              </c:numCache>
            </c:numRef>
          </c:val>
        </c:ser>
        <c:ser>
          <c:idx val="4"/>
          <c:order val="4"/>
          <c:tx>
            <c:strRef>
              <c:f>ACTIVITES!$B$270</c:f>
              <c:strCache>
                <c:ptCount val="1"/>
                <c:pt idx="0">
                  <c:v>Commerce de produits d'élevage</c:v>
                </c:pt>
              </c:strCache>
            </c:strRef>
          </c:tx>
          <c:spPr>
            <a:solidFill>
              <a:srgbClr val="FF66FF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ACTIVITES!$C$270:$P$270</c:f>
              <c:numCache>
                <c:formatCode>0</c:formatCode>
                <c:ptCount val="14"/>
                <c:pt idx="0">
                  <c:v>1.4048356397627</c:v>
                </c:pt>
                <c:pt idx="1">
                  <c:v>1.6333026890120159</c:v>
                </c:pt>
                <c:pt idx="2">
                  <c:v>5.5584370009097963</c:v>
                </c:pt>
                <c:pt idx="3">
                  <c:v>1.1720590585154991</c:v>
                </c:pt>
                <c:pt idx="4">
                  <c:v>3.69597321268808</c:v>
                </c:pt>
                <c:pt idx="5">
                  <c:v>3.2367922770472095</c:v>
                </c:pt>
                <c:pt idx="6">
                  <c:v>1.6501135793181416</c:v>
                </c:pt>
                <c:pt idx="7">
                  <c:v>8.3274997083187507</c:v>
                </c:pt>
                <c:pt idx="8">
                  <c:v>7.4596300442119245</c:v>
                </c:pt>
                <c:pt idx="9">
                  <c:v>4.6987022379425616</c:v>
                </c:pt>
                <c:pt idx="10">
                  <c:v>1.4225610840895002</c:v>
                </c:pt>
                <c:pt idx="11">
                  <c:v>9.1922983841815746</c:v>
                </c:pt>
                <c:pt idx="12">
                  <c:v>4.634695352972062</c:v>
                </c:pt>
                <c:pt idx="13">
                  <c:v>4.6255949054340624</c:v>
                </c:pt>
              </c:numCache>
            </c:numRef>
          </c:val>
        </c:ser>
        <c:ser>
          <c:idx val="5"/>
          <c:order val="5"/>
          <c:tx>
            <c:strRef>
              <c:f>ACTIVITES!$B$271</c:f>
              <c:strCache>
                <c:ptCount val="1"/>
                <c:pt idx="0">
                  <c:v>Travail journalier (payé en espèces)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ACTIVITES!$C$271:$P$271</c:f>
              <c:numCache>
                <c:formatCode>0</c:formatCode>
                <c:ptCount val="14"/>
                <c:pt idx="0">
                  <c:v>2.5289427816070695</c:v>
                </c:pt>
                <c:pt idx="1">
                  <c:v>2.5978591745228474</c:v>
                </c:pt>
                <c:pt idx="2">
                  <c:v>2.6134368802590067</c:v>
                </c:pt>
                <c:pt idx="3">
                  <c:v>4.0413908247745267</c:v>
                </c:pt>
                <c:pt idx="4">
                  <c:v>2.9409725186408147</c:v>
                </c:pt>
                <c:pt idx="5">
                  <c:v>5.0989961683796006</c:v>
                </c:pt>
                <c:pt idx="6">
                  <c:v>4.1215827266469365</c:v>
                </c:pt>
                <c:pt idx="7">
                  <c:v>4.0543693851359244</c:v>
                </c:pt>
                <c:pt idx="8">
                  <c:v>8.3638082675950809</c:v>
                </c:pt>
                <c:pt idx="9">
                  <c:v>3.6030061192838478</c:v>
                </c:pt>
                <c:pt idx="10">
                  <c:v>5.1071241062909163</c:v>
                </c:pt>
                <c:pt idx="11">
                  <c:v>3.6070096163769021</c:v>
                </c:pt>
                <c:pt idx="12">
                  <c:v>4.2895936039166092</c:v>
                </c:pt>
                <c:pt idx="13">
                  <c:v>3.5123747174465101</c:v>
                </c:pt>
              </c:numCache>
            </c:numRef>
          </c:val>
        </c:ser>
        <c:ser>
          <c:idx val="6"/>
          <c:order val="6"/>
          <c:tx>
            <c:strRef>
              <c:f>ACTIVITES!$B$272</c:f>
              <c:strCache>
                <c:ptCount val="1"/>
                <c:pt idx="0">
                  <c:v>Commerce de produits maraîchers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ACTIVITES!$C$272:$P$272</c:f>
              <c:numCache>
                <c:formatCode>0</c:formatCode>
                <c:ptCount val="14"/>
                <c:pt idx="0">
                  <c:v>2.2847687278622884</c:v>
                </c:pt>
                <c:pt idx="1">
                  <c:v>2.4154897335669978</c:v>
                </c:pt>
                <c:pt idx="2">
                  <c:v>0.67792441635730705</c:v>
                </c:pt>
                <c:pt idx="3">
                  <c:v>3.1545854607487822</c:v>
                </c:pt>
                <c:pt idx="4">
                  <c:v>0.81448106467224923</c:v>
                </c:pt>
                <c:pt idx="5">
                  <c:v>17.068076873781159</c:v>
                </c:pt>
                <c:pt idx="6">
                  <c:v>2.5848279366243569</c:v>
                </c:pt>
                <c:pt idx="7">
                  <c:v>5.5419437638548605E-2</c:v>
                </c:pt>
                <c:pt idx="8">
                  <c:v>0.71526156646385597</c:v>
                </c:pt>
                <c:pt idx="9">
                  <c:v>1.0458123506859347</c:v>
                </c:pt>
                <c:pt idx="10">
                  <c:v>0.240366310691732</c:v>
                </c:pt>
                <c:pt idx="11">
                  <c:v>0.43377225986601031</c:v>
                </c:pt>
                <c:pt idx="12">
                  <c:v>1.7288864618869062</c:v>
                </c:pt>
                <c:pt idx="13">
                  <c:v>3.5138404573394539</c:v>
                </c:pt>
              </c:numCache>
            </c:numRef>
          </c:val>
        </c:ser>
        <c:ser>
          <c:idx val="7"/>
          <c:order val="7"/>
          <c:tx>
            <c:strRef>
              <c:f>ACTIVITES!$B$273</c:f>
              <c:strCache>
                <c:ptCount val="1"/>
                <c:pt idx="0">
                  <c:v>Fonctionnaire/Permanent</c:v>
                </c:pt>
              </c:strCache>
            </c:strRef>
          </c:tx>
          <c:spPr>
            <a:solidFill>
              <a:schemeClr val="bg2">
                <a:lumMod val="1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8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ACTIVITES!$C$273:$P$273</c:f>
              <c:numCache>
                <c:formatCode>0</c:formatCode>
                <c:ptCount val="14"/>
                <c:pt idx="0">
                  <c:v>2.738689133167266</c:v>
                </c:pt>
                <c:pt idx="1">
                  <c:v>0.81665077587263801</c:v>
                </c:pt>
                <c:pt idx="2">
                  <c:v>1.2195209898067989</c:v>
                </c:pt>
                <c:pt idx="3">
                  <c:v>1.5027835795272377</c:v>
                </c:pt>
                <c:pt idx="4">
                  <c:v>2.5309982365438186</c:v>
                </c:pt>
                <c:pt idx="5">
                  <c:v>2.7254576350617605</c:v>
                </c:pt>
                <c:pt idx="6">
                  <c:v>1.8601587914804947</c:v>
                </c:pt>
                <c:pt idx="7">
                  <c:v>3.0480690701201731</c:v>
                </c:pt>
                <c:pt idx="8">
                  <c:v>7.1464055010791974</c:v>
                </c:pt>
                <c:pt idx="9">
                  <c:v>3.9595383374220741</c:v>
                </c:pt>
                <c:pt idx="10">
                  <c:v>1.5548143444137552</c:v>
                </c:pt>
                <c:pt idx="11">
                  <c:v>3.8035405101729451</c:v>
                </c:pt>
                <c:pt idx="12">
                  <c:v>2.8078337723607483</c:v>
                </c:pt>
                <c:pt idx="13">
                  <c:v>2.6742200392235227</c:v>
                </c:pt>
              </c:numCache>
            </c:numRef>
          </c:val>
        </c:ser>
        <c:ser>
          <c:idx val="8"/>
          <c:order val="8"/>
          <c:tx>
            <c:strRef>
              <c:f>ACTIVITES!$B$274</c:f>
              <c:strCache>
                <c:ptCount val="1"/>
                <c:pt idx="0">
                  <c:v>Aide, don non alimentaire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ACTIVITES!$C$274:$P$274</c:f>
              <c:numCache>
                <c:formatCode>0</c:formatCode>
                <c:ptCount val="14"/>
                <c:pt idx="0">
                  <c:v>2.6003464277049151</c:v>
                </c:pt>
                <c:pt idx="1">
                  <c:v>0.90623176070137101</c:v>
                </c:pt>
                <c:pt idx="2">
                  <c:v>4.0018296578642198</c:v>
                </c:pt>
                <c:pt idx="3">
                  <c:v>2.190684668669086</c:v>
                </c:pt>
                <c:pt idx="4">
                  <c:v>3.8502041647786598</c:v>
                </c:pt>
                <c:pt idx="5">
                  <c:v>1.8444109888500784</c:v>
                </c:pt>
                <c:pt idx="6">
                  <c:v>3.5876864574616545</c:v>
                </c:pt>
                <c:pt idx="7">
                  <c:v>3.6110138840275363</c:v>
                </c:pt>
                <c:pt idx="8">
                  <c:v>6.065551485183506</c:v>
                </c:pt>
                <c:pt idx="9">
                  <c:v>6.7134277421151332</c:v>
                </c:pt>
                <c:pt idx="10">
                  <c:v>6.0443736762217286</c:v>
                </c:pt>
                <c:pt idx="11">
                  <c:v>5.4936090942155946</c:v>
                </c:pt>
                <c:pt idx="12">
                  <c:v>4.8388669137341918</c:v>
                </c:pt>
                <c:pt idx="13">
                  <c:v>3.4008567135659473</c:v>
                </c:pt>
              </c:numCache>
            </c:numRef>
          </c:val>
        </c:ser>
        <c:ser>
          <c:idx val="9"/>
          <c:order val="9"/>
          <c:tx>
            <c:strRef>
              <c:f>ACTIVITES!$B$275</c:f>
              <c:strCache>
                <c:ptCount val="1"/>
                <c:pt idx="0">
                  <c:v>Travail spécialisé (mécanicien, maçon, tailleur, coiffeur)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ACTIVITES!$C$275:$P$275</c:f>
              <c:numCache>
                <c:formatCode>0</c:formatCode>
                <c:ptCount val="14"/>
                <c:pt idx="0">
                  <c:v>1.2420796940781853</c:v>
                </c:pt>
                <c:pt idx="1">
                  <c:v>1.8344901036414003</c:v>
                </c:pt>
                <c:pt idx="2">
                  <c:v>1.5694796352993188</c:v>
                </c:pt>
                <c:pt idx="3">
                  <c:v>3.1014937254501946</c:v>
                </c:pt>
                <c:pt idx="4">
                  <c:v>4.6589894816968105</c:v>
                </c:pt>
                <c:pt idx="5">
                  <c:v>2.0691734093182985</c:v>
                </c:pt>
                <c:pt idx="6">
                  <c:v>1.3749017179293592</c:v>
                </c:pt>
                <c:pt idx="7">
                  <c:v>1.5517442538793609</c:v>
                </c:pt>
                <c:pt idx="8">
                  <c:v>4.1389215739686236</c:v>
                </c:pt>
                <c:pt idx="9">
                  <c:v>2.1612861710443299</c:v>
                </c:pt>
                <c:pt idx="10">
                  <c:v>1.0931668329289366</c:v>
                </c:pt>
                <c:pt idx="11">
                  <c:v>4.2895465170488345</c:v>
                </c:pt>
                <c:pt idx="12">
                  <c:v>2.0879420663474235</c:v>
                </c:pt>
                <c:pt idx="13">
                  <c:v>2.7397840694944686</c:v>
                </c:pt>
              </c:numCache>
            </c:numRef>
          </c:val>
        </c:ser>
        <c:ser>
          <c:idx val="10"/>
          <c:order val="10"/>
          <c:tx>
            <c:strRef>
              <c:f>ACTIVITES!$B$276</c:f>
              <c:strCache>
                <c:ptCount val="1"/>
                <c:pt idx="0">
                  <c:v>Arboriculture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ACTIVITES!$C$276:$P$276</c:f>
              <c:numCache>
                <c:formatCode>0</c:formatCode>
                <c:ptCount val="14"/>
                <c:pt idx="0">
                  <c:v>5.576659132397598</c:v>
                </c:pt>
                <c:pt idx="1">
                  <c:v>1.7035505183335669</c:v>
                </c:pt>
                <c:pt idx="2">
                  <c:v>0.12321954664907712</c:v>
                </c:pt>
                <c:pt idx="3">
                  <c:v>6.1405371284606236</c:v>
                </c:pt>
                <c:pt idx="4">
                  <c:v>2.1318181936452025</c:v>
                </c:pt>
                <c:pt idx="5">
                  <c:v>0.34076872083871734</c:v>
                </c:pt>
                <c:pt idx="6">
                  <c:v>2.0131869610150193</c:v>
                </c:pt>
                <c:pt idx="7">
                  <c:v>5.5419437638548605E-2</c:v>
                </c:pt>
                <c:pt idx="8">
                  <c:v>0</c:v>
                </c:pt>
                <c:pt idx="9">
                  <c:v>0.26762897522974649</c:v>
                </c:pt>
                <c:pt idx="10">
                  <c:v>8.4268149783263038E-2</c:v>
                </c:pt>
                <c:pt idx="11">
                  <c:v>8.0040869368627143E-2</c:v>
                </c:pt>
                <c:pt idx="12">
                  <c:v>0.60649909984614681</c:v>
                </c:pt>
                <c:pt idx="13">
                  <c:v>1.8574483667470969</c:v>
                </c:pt>
              </c:numCache>
            </c:numRef>
          </c:val>
        </c:ser>
        <c:ser>
          <c:idx val="11"/>
          <c:order val="11"/>
          <c:tx>
            <c:strRef>
              <c:f>ACTIVITES!$B$277</c:f>
              <c:strCache>
                <c:ptCount val="1"/>
                <c:pt idx="0">
                  <c:v>Entreprise/Location de biens immobiliers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dLbls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ACTIVITES!$C$277:$P$277</c:f>
              <c:numCache>
                <c:formatCode>0</c:formatCode>
                <c:ptCount val="14"/>
                <c:pt idx="0">
                  <c:v>1.1641343437891538</c:v>
                </c:pt>
                <c:pt idx="1">
                  <c:v>3.0004629734854644</c:v>
                </c:pt>
                <c:pt idx="2">
                  <c:v>8.2743821437841767</c:v>
                </c:pt>
                <c:pt idx="3">
                  <c:v>2.2720524574005236</c:v>
                </c:pt>
                <c:pt idx="4">
                  <c:v>2.6380734636955792</c:v>
                </c:pt>
                <c:pt idx="5">
                  <c:v>1.4818107678470684</c:v>
                </c:pt>
                <c:pt idx="6">
                  <c:v>1.1281172994973452</c:v>
                </c:pt>
                <c:pt idx="7">
                  <c:v>10.45093921362735</c:v>
                </c:pt>
                <c:pt idx="8">
                  <c:v>3.3209461796249777</c:v>
                </c:pt>
                <c:pt idx="9">
                  <c:v>4.1628685089444266</c:v>
                </c:pt>
                <c:pt idx="10">
                  <c:v>3.0682760959514286</c:v>
                </c:pt>
                <c:pt idx="11">
                  <c:v>2.8796452371183898</c:v>
                </c:pt>
                <c:pt idx="12">
                  <c:v>7.135025704516412</c:v>
                </c:pt>
                <c:pt idx="13">
                  <c:v>1.6999824677695279</c:v>
                </c:pt>
              </c:numCache>
            </c:numRef>
          </c:val>
        </c:ser>
        <c:ser>
          <c:idx val="12"/>
          <c:order val="12"/>
          <c:tx>
            <c:strRef>
              <c:f>ACTIVITES!$B$278</c:f>
              <c:strCache>
                <c:ptCount val="1"/>
                <c:pt idx="0">
                  <c:v>Chasse/Cueillette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ACTIVITES!$C$278:$P$278</c:f>
              <c:numCache>
                <c:formatCode>0</c:formatCode>
                <c:ptCount val="14"/>
                <c:pt idx="0">
                  <c:v>0.48881321065062194</c:v>
                </c:pt>
                <c:pt idx="1">
                  <c:v>0.31129947593243384</c:v>
                </c:pt>
                <c:pt idx="2">
                  <c:v>4.4349802572934474</c:v>
                </c:pt>
                <c:pt idx="3">
                  <c:v>3.5297861674619443E-2</c:v>
                </c:pt>
                <c:pt idx="4">
                  <c:v>0.14200981980424821</c:v>
                </c:pt>
                <c:pt idx="5">
                  <c:v>5.3501683668671834E-2</c:v>
                </c:pt>
                <c:pt idx="6">
                  <c:v>0.13982535700450069</c:v>
                </c:pt>
                <c:pt idx="7">
                  <c:v>1.828841442072104</c:v>
                </c:pt>
                <c:pt idx="8">
                  <c:v>5.8648985298076859</c:v>
                </c:pt>
                <c:pt idx="9">
                  <c:v>3.2649242953234681</c:v>
                </c:pt>
                <c:pt idx="10">
                  <c:v>0</c:v>
                </c:pt>
                <c:pt idx="11">
                  <c:v>0.75798752791700008</c:v>
                </c:pt>
                <c:pt idx="12">
                  <c:v>1.2092612852576012</c:v>
                </c:pt>
                <c:pt idx="13">
                  <c:v>2.4540433888638411</c:v>
                </c:pt>
              </c:numCache>
            </c:numRef>
          </c:val>
        </c:ser>
        <c:ser>
          <c:idx val="13"/>
          <c:order val="13"/>
          <c:tx>
            <c:strRef>
              <c:f>ACTIVITES!$B$279</c:f>
              <c:strCache>
                <c:ptCount val="1"/>
                <c:pt idx="0">
                  <c:v>Pêche</c:v>
                </c:pt>
              </c:strCache>
            </c:strRef>
          </c:tx>
          <c:spPr>
            <a:solidFill>
              <a:schemeClr val="accent2">
                <a:lumMod val="80000"/>
                <a:lumOff val="2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ACTIVITES!$C$279:$P$279</c:f>
              <c:numCache>
                <c:formatCode>0</c:formatCode>
                <c:ptCount val="14"/>
                <c:pt idx="0">
                  <c:v>0.36847018278629484</c:v>
                </c:pt>
                <c:pt idx="1">
                  <c:v>0.55817499862566233</c:v>
                </c:pt>
                <c:pt idx="2">
                  <c:v>1.2962643538008796</c:v>
                </c:pt>
                <c:pt idx="3">
                  <c:v>0.70983489363496655</c:v>
                </c:pt>
                <c:pt idx="4">
                  <c:v>0.85689926409494832</c:v>
                </c:pt>
                <c:pt idx="5">
                  <c:v>0.20721493362841842</c:v>
                </c:pt>
                <c:pt idx="6">
                  <c:v>0.92270597785264785</c:v>
                </c:pt>
                <c:pt idx="7">
                  <c:v>1.0004666900011672</c:v>
                </c:pt>
                <c:pt idx="8">
                  <c:v>0.66355522020993518</c:v>
                </c:pt>
                <c:pt idx="9">
                  <c:v>1.8943379921244556</c:v>
                </c:pt>
                <c:pt idx="10">
                  <c:v>1.7991789705671053</c:v>
                </c:pt>
                <c:pt idx="11">
                  <c:v>0.73979159503033654</c:v>
                </c:pt>
                <c:pt idx="12">
                  <c:v>1.4050776762643302</c:v>
                </c:pt>
                <c:pt idx="13">
                  <c:v>0.61948297338687153</c:v>
                </c:pt>
              </c:numCache>
            </c:numRef>
          </c:val>
        </c:ser>
        <c:ser>
          <c:idx val="14"/>
          <c:order val="14"/>
          <c:tx>
            <c:strRef>
              <c:f>ACTIVITES!$B$280</c:f>
              <c:strCache>
                <c:ptCount val="1"/>
                <c:pt idx="0">
                  <c:v>Salarié / contractuel /consultant</c:v>
                </c:pt>
              </c:strCache>
            </c:strRef>
          </c:tx>
          <c:spPr>
            <a:solidFill>
              <a:schemeClr val="accent3">
                <a:lumMod val="80000"/>
                <a:lumOff val="2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ACTIVITES!$C$280:$P$280</c:f>
              <c:numCache>
                <c:formatCode>0</c:formatCode>
                <c:ptCount val="14"/>
                <c:pt idx="0">
                  <c:v>0.34140866880837251</c:v>
                </c:pt>
                <c:pt idx="1">
                  <c:v>0.71331341254541036</c:v>
                </c:pt>
                <c:pt idx="2">
                  <c:v>2.0790529802685165</c:v>
                </c:pt>
                <c:pt idx="3">
                  <c:v>0.69461266251732157</c:v>
                </c:pt>
                <c:pt idx="4">
                  <c:v>0.63501926976756695</c:v>
                </c:pt>
                <c:pt idx="5">
                  <c:v>0.2254878825762994</c:v>
                </c:pt>
                <c:pt idx="6">
                  <c:v>0.28741420769147585</c:v>
                </c:pt>
                <c:pt idx="7">
                  <c:v>4.1097888227744734</c:v>
                </c:pt>
                <c:pt idx="8">
                  <c:v>0.34601226612466546</c:v>
                </c:pt>
                <c:pt idx="9">
                  <c:v>1.5140853858338794</c:v>
                </c:pt>
                <c:pt idx="10">
                  <c:v>0.63935468089135483</c:v>
                </c:pt>
                <c:pt idx="11">
                  <c:v>0.58488479302044349</c:v>
                </c:pt>
                <c:pt idx="12">
                  <c:v>1.9942277813734328</c:v>
                </c:pt>
                <c:pt idx="13">
                  <c:v>0.51487324068047557</c:v>
                </c:pt>
              </c:numCache>
            </c:numRef>
          </c:val>
        </c:ser>
        <c:ser>
          <c:idx val="15"/>
          <c:order val="15"/>
          <c:tx>
            <c:strRef>
              <c:f>ACTIVITES!$B$281</c:f>
              <c:strCache>
                <c:ptCount val="1"/>
                <c:pt idx="0">
                  <c:v>Gros commerce/Commerce formel</c:v>
                </c:pt>
              </c:strCache>
            </c:strRef>
          </c:tx>
          <c:spPr>
            <a:solidFill>
              <a:schemeClr val="accent4">
                <a:lumMod val="80000"/>
                <a:lumOff val="2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ACTIVITES!$C$281:$P$281</c:f>
              <c:numCache>
                <c:formatCode>0</c:formatCode>
                <c:ptCount val="14"/>
                <c:pt idx="0">
                  <c:v>0.18846552201945382</c:v>
                </c:pt>
                <c:pt idx="1">
                  <c:v>0.42746665755515267</c:v>
                </c:pt>
                <c:pt idx="2">
                  <c:v>0.89258219664849459</c:v>
                </c:pt>
                <c:pt idx="3">
                  <c:v>0.32237842607459827</c:v>
                </c:pt>
                <c:pt idx="4">
                  <c:v>0.57730290739079615</c:v>
                </c:pt>
                <c:pt idx="5">
                  <c:v>1.0451295244688648</c:v>
                </c:pt>
                <c:pt idx="6">
                  <c:v>0.18060337935020968</c:v>
                </c:pt>
                <c:pt idx="7">
                  <c:v>0.6650332516625832</c:v>
                </c:pt>
                <c:pt idx="8">
                  <c:v>0.96919200164479169</c:v>
                </c:pt>
                <c:pt idx="9">
                  <c:v>0.52450446700403008</c:v>
                </c:pt>
                <c:pt idx="10">
                  <c:v>0.35818623034257041</c:v>
                </c:pt>
                <c:pt idx="11">
                  <c:v>3.8883494229616353</c:v>
                </c:pt>
                <c:pt idx="12">
                  <c:v>0.80744872497740483</c:v>
                </c:pt>
                <c:pt idx="13">
                  <c:v>1.062598289662281</c:v>
                </c:pt>
              </c:numCache>
            </c:numRef>
          </c:val>
        </c:ser>
        <c:ser>
          <c:idx val="16"/>
          <c:order val="16"/>
          <c:tx>
            <c:strRef>
              <c:f>ACTIVITES!$B$282</c:f>
              <c:strCache>
                <c:ptCount val="1"/>
                <c:pt idx="0">
                  <c:v>Pension</c:v>
                </c:pt>
              </c:strCache>
            </c:strRef>
          </c:tx>
          <c:spPr>
            <a:solidFill>
              <a:schemeClr val="accent5">
                <a:lumMod val="80000"/>
                <a:lumOff val="2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ACTIVITES!$C$282:$P$282</c:f>
              <c:numCache>
                <c:formatCode>0</c:formatCode>
                <c:ptCount val="14"/>
                <c:pt idx="0">
                  <c:v>0.69299708235083568</c:v>
                </c:pt>
                <c:pt idx="1">
                  <c:v>1.3457857351662645</c:v>
                </c:pt>
                <c:pt idx="2">
                  <c:v>3.3670988540057394</c:v>
                </c:pt>
                <c:pt idx="3">
                  <c:v>1.3721084439505815</c:v>
                </c:pt>
                <c:pt idx="4">
                  <c:v>1.3411189086900148</c:v>
                </c:pt>
                <c:pt idx="5">
                  <c:v>1.1631535620775362</c:v>
                </c:pt>
                <c:pt idx="6">
                  <c:v>3.8243539677573719</c:v>
                </c:pt>
                <c:pt idx="7">
                  <c:v>4.0602030101505093</c:v>
                </c:pt>
                <c:pt idx="8">
                  <c:v>1.6741269726298482</c:v>
                </c:pt>
                <c:pt idx="9">
                  <c:v>2.290523034029786</c:v>
                </c:pt>
                <c:pt idx="10">
                  <c:v>1.5247352362817772</c:v>
                </c:pt>
                <c:pt idx="11">
                  <c:v>1.2216835395177468</c:v>
                </c:pt>
                <c:pt idx="12">
                  <c:v>3.5219375576449545</c:v>
                </c:pt>
                <c:pt idx="13">
                  <c:v>0.80725617425138485</c:v>
                </c:pt>
              </c:numCache>
            </c:numRef>
          </c:val>
        </c:ser>
        <c:ser>
          <c:idx val="17"/>
          <c:order val="17"/>
          <c:tx>
            <c:strRef>
              <c:f>ACTIVITES!$B$283</c:f>
              <c:strCache>
                <c:ptCount val="1"/>
                <c:pt idx="0">
                  <c:v>Commerce d'animaux</c:v>
                </c:pt>
              </c:strCache>
            </c:strRef>
          </c:tx>
          <c:spPr>
            <a:solidFill>
              <a:schemeClr val="accent6">
                <a:lumMod val="80000"/>
                <a:lumOff val="2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ACTIVITES!$C$283:$P$283</c:f>
              <c:numCache>
                <c:formatCode>0</c:formatCode>
                <c:ptCount val="14"/>
                <c:pt idx="0">
                  <c:v>0.19219382407064078</c:v>
                </c:pt>
                <c:pt idx="1">
                  <c:v>1.080592948356387</c:v>
                </c:pt>
                <c:pt idx="2">
                  <c:v>1.8614285785650573</c:v>
                </c:pt>
                <c:pt idx="3">
                  <c:v>1.2828082400759442</c:v>
                </c:pt>
                <c:pt idx="4">
                  <c:v>1.1819394054412533</c:v>
                </c:pt>
                <c:pt idx="5">
                  <c:v>0.30019764528517423</c:v>
                </c:pt>
                <c:pt idx="6">
                  <c:v>0.82585054356237242</c:v>
                </c:pt>
                <c:pt idx="7">
                  <c:v>6.0494691401236746</c:v>
                </c:pt>
                <c:pt idx="8">
                  <c:v>1.0727691777865942</c:v>
                </c:pt>
                <c:pt idx="9">
                  <c:v>2.8890312950997541</c:v>
                </c:pt>
                <c:pt idx="10">
                  <c:v>1.2766590840368652</c:v>
                </c:pt>
                <c:pt idx="11">
                  <c:v>1.5856456331587812</c:v>
                </c:pt>
                <c:pt idx="12">
                  <c:v>3.1927391861083074</c:v>
                </c:pt>
                <c:pt idx="13">
                  <c:v>0.6113612627019186</c:v>
                </c:pt>
              </c:numCache>
            </c:numRef>
          </c:val>
        </c:ser>
        <c:ser>
          <c:idx val="18"/>
          <c:order val="18"/>
          <c:tx>
            <c:strRef>
              <c:f>ACTIVITES!$B$284</c:f>
              <c:strCache>
                <c:ptCount val="1"/>
                <c:pt idx="0">
                  <c:v>Elevage (bétail de taille moyenne)</c:v>
                </c:pt>
              </c:strCache>
            </c:strRef>
          </c:tx>
          <c:spPr>
            <a:solidFill>
              <a:schemeClr val="accent1">
                <a:lumMod val="8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ACTIVITES!$C$284:$P$284</c:f>
              <c:numCache>
                <c:formatCode>0</c:formatCode>
                <c:ptCount val="14"/>
                <c:pt idx="0">
                  <c:v>0.57321300314976775</c:v>
                </c:pt>
                <c:pt idx="1">
                  <c:v>0.33956169171170508</c:v>
                </c:pt>
                <c:pt idx="2">
                  <c:v>0.37486613635179244</c:v>
                </c:pt>
                <c:pt idx="3">
                  <c:v>2.4215098751049622</c:v>
                </c:pt>
                <c:pt idx="4">
                  <c:v>2.2869215751668297</c:v>
                </c:pt>
                <c:pt idx="5">
                  <c:v>0.81361692942943198</c:v>
                </c:pt>
                <c:pt idx="6">
                  <c:v>0.43891377707650259</c:v>
                </c:pt>
                <c:pt idx="7">
                  <c:v>1.3300665033251664</c:v>
                </c:pt>
                <c:pt idx="8">
                  <c:v>7.4748938678415505E-2</c:v>
                </c:pt>
                <c:pt idx="9">
                  <c:v>1.2973558231868585</c:v>
                </c:pt>
                <c:pt idx="10">
                  <c:v>0.16598988381762519</c:v>
                </c:pt>
                <c:pt idx="11">
                  <c:v>2.1784718961094356</c:v>
                </c:pt>
                <c:pt idx="12">
                  <c:v>1.1536528550432024</c:v>
                </c:pt>
                <c:pt idx="13">
                  <c:v>1.0358078451227846</c:v>
                </c:pt>
              </c:numCache>
            </c:numRef>
          </c:val>
        </c:ser>
        <c:ser>
          <c:idx val="19"/>
          <c:order val="19"/>
          <c:tx>
            <c:strRef>
              <c:f>ACTIVITES!$B$285</c:f>
              <c:strCache>
                <c:ptCount val="1"/>
                <c:pt idx="0">
                  <c:v>Agriculture de rente</c:v>
                </c:pt>
              </c:strCache>
            </c:strRef>
          </c:tx>
          <c:spPr>
            <a:solidFill>
              <a:schemeClr val="accent2">
                <a:lumMod val="8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ACTIVITES!$C$285:$P$285</c:f>
              <c:numCache>
                <c:formatCode>0</c:formatCode>
                <c:ptCount val="14"/>
                <c:pt idx="0">
                  <c:v>0.1257971939143683</c:v>
                </c:pt>
                <c:pt idx="1">
                  <c:v>0.20334443054804813</c:v>
                </c:pt>
                <c:pt idx="2">
                  <c:v>1.1120246197181312</c:v>
                </c:pt>
                <c:pt idx="3">
                  <c:v>0.78422842335471832</c:v>
                </c:pt>
                <c:pt idx="4">
                  <c:v>2.1319478403249046</c:v>
                </c:pt>
                <c:pt idx="5">
                  <c:v>0.85450686475790905</c:v>
                </c:pt>
                <c:pt idx="6">
                  <c:v>0.57713170477581421</c:v>
                </c:pt>
                <c:pt idx="7">
                  <c:v>1.0004666900011672</c:v>
                </c:pt>
                <c:pt idx="8">
                  <c:v>3.7362195081951932</c:v>
                </c:pt>
                <c:pt idx="9">
                  <c:v>0.87897775552806112</c:v>
                </c:pt>
                <c:pt idx="10">
                  <c:v>1.9855785203872143</c:v>
                </c:pt>
                <c:pt idx="11">
                  <c:v>3.0813854047396831</c:v>
                </c:pt>
                <c:pt idx="12">
                  <c:v>1.4697234732487252</c:v>
                </c:pt>
                <c:pt idx="13">
                  <c:v>1.2621714361555325</c:v>
                </c:pt>
              </c:numCache>
            </c:numRef>
          </c:val>
        </c:ser>
        <c:ser>
          <c:idx val="20"/>
          <c:order val="20"/>
          <c:tx>
            <c:strRef>
              <c:f>ACTIVITES!$B$286</c:f>
              <c:strCache>
                <c:ptCount val="1"/>
                <c:pt idx="0">
                  <c:v>Commerce de produits vivriers</c:v>
                </c:pt>
              </c:strCache>
            </c:strRef>
          </c:tx>
          <c:spPr>
            <a:solidFill>
              <a:schemeClr val="accent3">
                <a:lumMod val="8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ACTIVITES!$C$286:$P$286</c:f>
              <c:numCache>
                <c:formatCode>0</c:formatCode>
                <c:ptCount val="14"/>
                <c:pt idx="0">
                  <c:v>1.3084383228712877</c:v>
                </c:pt>
                <c:pt idx="1">
                  <c:v>1.2662452993044384</c:v>
                </c:pt>
                <c:pt idx="2">
                  <c:v>0.67016494082226086</c:v>
                </c:pt>
                <c:pt idx="3">
                  <c:v>1.3419216941081187</c:v>
                </c:pt>
                <c:pt idx="4">
                  <c:v>0.4252008542114511</c:v>
                </c:pt>
                <c:pt idx="5">
                  <c:v>3.8265710108748854</c:v>
                </c:pt>
                <c:pt idx="6">
                  <c:v>1.1156743957439965</c:v>
                </c:pt>
                <c:pt idx="7">
                  <c:v>0</c:v>
                </c:pt>
                <c:pt idx="8">
                  <c:v>0.48077335441914304</c:v>
                </c:pt>
                <c:pt idx="9">
                  <c:v>0.78881427214485844</c:v>
                </c:pt>
                <c:pt idx="10">
                  <c:v>0.3068816659681835</c:v>
                </c:pt>
                <c:pt idx="11">
                  <c:v>0.79376027080515443</c:v>
                </c:pt>
                <c:pt idx="12">
                  <c:v>0.80087388100207191</c:v>
                </c:pt>
                <c:pt idx="13">
                  <c:v>1.2438957692959458</c:v>
                </c:pt>
              </c:numCache>
            </c:numRef>
          </c:val>
        </c:ser>
        <c:ser>
          <c:idx val="21"/>
          <c:order val="21"/>
          <c:tx>
            <c:strRef>
              <c:f>ACTIVITES!$B$287</c:f>
              <c:strCache>
                <c:ptCount val="1"/>
                <c:pt idx="0">
                  <c:v>Petit commerce/Commerce informel</c:v>
                </c:pt>
              </c:strCache>
            </c:strRef>
          </c:tx>
          <c:spPr>
            <a:solidFill>
              <a:schemeClr val="accent4">
                <a:lumMod val="8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ACTIVITES!$C$287:$P$287</c:f>
              <c:numCache>
                <c:formatCode>0</c:formatCode>
                <c:ptCount val="14"/>
                <c:pt idx="0">
                  <c:v>0.43064465858528628</c:v>
                </c:pt>
                <c:pt idx="1">
                  <c:v>0.12637876658772521</c:v>
                </c:pt>
                <c:pt idx="2">
                  <c:v>1.0930787834594606</c:v>
                </c:pt>
                <c:pt idx="3">
                  <c:v>0.25604278297543565</c:v>
                </c:pt>
                <c:pt idx="4">
                  <c:v>0.10923801099064323</c:v>
                </c:pt>
                <c:pt idx="5">
                  <c:v>0</c:v>
                </c:pt>
                <c:pt idx="6">
                  <c:v>0.34389090644639358</c:v>
                </c:pt>
                <c:pt idx="7">
                  <c:v>0</c:v>
                </c:pt>
                <c:pt idx="8">
                  <c:v>0.47332474549396741</c:v>
                </c:pt>
                <c:pt idx="9">
                  <c:v>0.49187345872650068</c:v>
                </c:pt>
                <c:pt idx="10">
                  <c:v>0.30527366763812835</c:v>
                </c:pt>
                <c:pt idx="11">
                  <c:v>0.28029698657729252</c:v>
                </c:pt>
                <c:pt idx="12">
                  <c:v>0.21978743225373573</c:v>
                </c:pt>
                <c:pt idx="13">
                  <c:v>0.55866079494358911</c:v>
                </c:pt>
              </c:numCache>
            </c:numRef>
          </c:val>
        </c:ser>
        <c:ser>
          <c:idx val="22"/>
          <c:order val="22"/>
          <c:tx>
            <c:strRef>
              <c:f>ACTIVITES!$B$288</c:f>
              <c:strCache>
                <c:ptCount val="1"/>
                <c:pt idx="0">
                  <c:v>Artisanat/petit métier</c:v>
                </c:pt>
              </c:strCache>
            </c:strRef>
          </c:tx>
          <c:spPr>
            <a:solidFill>
              <a:schemeClr val="accent5">
                <a:lumMod val="8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ACTIVITES!$C$288:$P$288</c:f>
              <c:numCache>
                <c:formatCode>0</c:formatCode>
                <c:ptCount val="14"/>
                <c:pt idx="0">
                  <c:v>0</c:v>
                </c:pt>
                <c:pt idx="1">
                  <c:v>0</c:v>
                </c:pt>
                <c:pt idx="2">
                  <c:v>0.1562087755153112</c:v>
                </c:pt>
                <c:pt idx="3">
                  <c:v>0.11073011778482754</c:v>
                </c:pt>
                <c:pt idx="4">
                  <c:v>5.9393285382704254E-2</c:v>
                </c:pt>
                <c:pt idx="5">
                  <c:v>4.4831420835355532E-2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0.14907108247135611</c:v>
                </c:pt>
                <c:pt idx="10">
                  <c:v>0.29990697891692791</c:v>
                </c:pt>
                <c:pt idx="11">
                  <c:v>0.39172902361908118</c:v>
                </c:pt>
                <c:pt idx="12">
                  <c:v>0.1453017072062176</c:v>
                </c:pt>
                <c:pt idx="13">
                  <c:v>9.2267258209129954E-2</c:v>
                </c:pt>
              </c:numCache>
            </c:numRef>
          </c:val>
        </c:ser>
        <c:ser>
          <c:idx val="23"/>
          <c:order val="23"/>
          <c:tx>
            <c:strRef>
              <c:f>ACTIVITES!$B$289</c:f>
              <c:strCache>
                <c:ptCount val="1"/>
                <c:pt idx="0">
                  <c:v>Elevage de volailles/aulacode/lapin</c:v>
                </c:pt>
              </c:strCache>
            </c:strRef>
          </c:tx>
          <c:spPr>
            <a:solidFill>
              <a:schemeClr val="accent6">
                <a:lumMod val="8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ACTIVITES!$C$289:$P$289</c:f>
              <c:numCache>
                <c:formatCode>0</c:formatCode>
                <c:ptCount val="14"/>
                <c:pt idx="0">
                  <c:v>0.29559480542732752</c:v>
                </c:pt>
                <c:pt idx="1">
                  <c:v>0.41639202092985478</c:v>
                </c:pt>
                <c:pt idx="2">
                  <c:v>5.7062476874145604E-2</c:v>
                </c:pt>
                <c:pt idx="3">
                  <c:v>0.42151624007340333</c:v>
                </c:pt>
                <c:pt idx="4">
                  <c:v>0.20674409425972215</c:v>
                </c:pt>
                <c:pt idx="5">
                  <c:v>0.26361343932033798</c:v>
                </c:pt>
                <c:pt idx="6">
                  <c:v>0.4678103391935029</c:v>
                </c:pt>
                <c:pt idx="7">
                  <c:v>0</c:v>
                </c:pt>
                <c:pt idx="8">
                  <c:v>0.15904474980862882</c:v>
                </c:pt>
                <c:pt idx="9">
                  <c:v>7.3690383025382347E-2</c:v>
                </c:pt>
                <c:pt idx="10">
                  <c:v>0.55188711802428669</c:v>
                </c:pt>
                <c:pt idx="11">
                  <c:v>0.17070435504307221</c:v>
                </c:pt>
                <c:pt idx="12">
                  <c:v>0.11423486567291097</c:v>
                </c:pt>
                <c:pt idx="13">
                  <c:v>0.2905005349301587</c:v>
                </c:pt>
              </c:numCache>
            </c:numRef>
          </c:val>
        </c:ser>
        <c:ser>
          <c:idx val="24"/>
          <c:order val="24"/>
          <c:tx>
            <c:strRef>
              <c:f>ACTIVITES!$B$290</c:f>
              <c:strCache>
                <c:ptCount val="1"/>
                <c:pt idx="0">
                  <c:v>Maraîchage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ACTIVITES!$C$290:$P$290</c:f>
              <c:numCache>
                <c:formatCode>0</c:formatCode>
                <c:ptCount val="14"/>
                <c:pt idx="0">
                  <c:v>0.60574955856382662</c:v>
                </c:pt>
                <c:pt idx="1">
                  <c:v>0.14392186424465855</c:v>
                </c:pt>
                <c:pt idx="2">
                  <c:v>0.57784252291510596</c:v>
                </c:pt>
                <c:pt idx="3">
                  <c:v>0.17421039955894324</c:v>
                </c:pt>
                <c:pt idx="4">
                  <c:v>0.13951667644766663</c:v>
                </c:pt>
                <c:pt idx="5">
                  <c:v>7.8746505987510068E-2</c:v>
                </c:pt>
                <c:pt idx="6">
                  <c:v>0.33003282655968402</c:v>
                </c:pt>
                <c:pt idx="7">
                  <c:v>0.38793606346984022</c:v>
                </c:pt>
                <c:pt idx="8">
                  <c:v>0.99117527748699086</c:v>
                </c:pt>
                <c:pt idx="9">
                  <c:v>0.63505386173925393</c:v>
                </c:pt>
                <c:pt idx="10">
                  <c:v>8.6360875398733356E-2</c:v>
                </c:pt>
                <c:pt idx="11">
                  <c:v>0.49606108410064165</c:v>
                </c:pt>
                <c:pt idx="12">
                  <c:v>0.4642317394621262</c:v>
                </c:pt>
                <c:pt idx="13">
                  <c:v>0.37520976945928125</c:v>
                </c:pt>
              </c:numCache>
            </c:numRef>
          </c:val>
        </c:ser>
        <c:ser>
          <c:idx val="25"/>
          <c:order val="25"/>
          <c:tx>
            <c:strRef>
              <c:f>ACTIVITES!$B$291</c:f>
              <c:strCache>
                <c:ptCount val="1"/>
                <c:pt idx="0">
                  <c:v>Elevage (gros bétail)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ACTIVITES!$C$291:$P$291</c:f>
              <c:numCache>
                <c:formatCode>0</c:formatCode>
                <c:ptCount val="14"/>
                <c:pt idx="0">
                  <c:v>0.13834040067857034</c:v>
                </c:pt>
                <c:pt idx="1">
                  <c:v>0.41164159085487634</c:v>
                </c:pt>
                <c:pt idx="2">
                  <c:v>0.16047585874745707</c:v>
                </c:pt>
                <c:pt idx="3">
                  <c:v>0.39534495357287835</c:v>
                </c:pt>
                <c:pt idx="4">
                  <c:v>0.62614819808040045</c:v>
                </c:pt>
                <c:pt idx="5">
                  <c:v>0.44776662256620636</c:v>
                </c:pt>
                <c:pt idx="6">
                  <c:v>0.34274017214102687</c:v>
                </c:pt>
                <c:pt idx="7">
                  <c:v>0.11083887527709721</c:v>
                </c:pt>
                <c:pt idx="8">
                  <c:v>0</c:v>
                </c:pt>
                <c:pt idx="9">
                  <c:v>0.15706984480908215</c:v>
                </c:pt>
                <c:pt idx="10">
                  <c:v>0.14940889394115561</c:v>
                </c:pt>
                <c:pt idx="11">
                  <c:v>0.26259864852014603</c:v>
                </c:pt>
                <c:pt idx="12">
                  <c:v>0.2301957847148432</c:v>
                </c:pt>
                <c:pt idx="13">
                  <c:v>0.27507309022274723</c:v>
                </c:pt>
              </c:numCache>
            </c:numRef>
          </c:val>
        </c:ser>
        <c:ser>
          <c:idx val="26"/>
          <c:order val="26"/>
          <c:tx>
            <c:strRef>
              <c:f>ACTIVITES!$B$292</c:f>
              <c:strCache>
                <c:ptCount val="1"/>
                <c:pt idx="0">
                  <c:v>Travail journalier (payé en nature)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ACTIVITES!$C$292:$P$292</c:f>
              <c:numCache>
                <c:formatCode>0</c:formatCode>
                <c:ptCount val="14"/>
                <c:pt idx="0">
                  <c:v>0.20556471287565964</c:v>
                </c:pt>
                <c:pt idx="1">
                  <c:v>0.31140896573043453</c:v>
                </c:pt>
                <c:pt idx="2">
                  <c:v>3.412370609966945E-2</c:v>
                </c:pt>
                <c:pt idx="3">
                  <c:v>0.35936052732683593</c:v>
                </c:pt>
                <c:pt idx="4">
                  <c:v>7.6997428676398902E-2</c:v>
                </c:pt>
                <c:pt idx="5">
                  <c:v>0.18689355218701628</c:v>
                </c:pt>
                <c:pt idx="6">
                  <c:v>0.46656160396767715</c:v>
                </c:pt>
                <c:pt idx="7">
                  <c:v>0</c:v>
                </c:pt>
                <c:pt idx="8">
                  <c:v>5.8298190078764467E-2</c:v>
                </c:pt>
                <c:pt idx="9">
                  <c:v>0.20777399323416196</c:v>
                </c:pt>
                <c:pt idx="10">
                  <c:v>0.15287623067518488</c:v>
                </c:pt>
                <c:pt idx="11">
                  <c:v>0.24654320251887132</c:v>
                </c:pt>
                <c:pt idx="12">
                  <c:v>0.17047458527320017</c:v>
                </c:pt>
                <c:pt idx="13">
                  <c:v>0.16641205232725953</c:v>
                </c:pt>
              </c:numCache>
            </c:numRef>
          </c:val>
        </c:ser>
        <c:ser>
          <c:idx val="27"/>
          <c:order val="27"/>
          <c:tx>
            <c:strRef>
              <c:f>ACTIVITES!$B$293</c:f>
              <c:strCache>
                <c:ptCount val="1"/>
                <c:pt idx="0">
                  <c:v>Crédit, emprunt (pour la consommation)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ACTIVITES!$C$265:$P$265</c:f>
              <c:strCache>
                <c:ptCount val="14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URBAIN</c:v>
                </c:pt>
                <c:pt idx="13">
                  <c:v>RURAL</c:v>
                </c:pt>
              </c:strCache>
            </c:strRef>
          </c:cat>
          <c:val>
            <c:numRef>
              <c:f>ACTIVITES!$C$293:$P$293</c:f>
              <c:numCache>
                <c:formatCode>0</c:formatCode>
                <c:ptCount val="1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5.0539235251824251E-2</c:v>
                </c:pt>
                <c:pt idx="4">
                  <c:v>0</c:v>
                </c:pt>
                <c:pt idx="5">
                  <c:v>0.17932568334142213</c:v>
                </c:pt>
                <c:pt idx="6">
                  <c:v>0</c:v>
                </c:pt>
                <c:pt idx="7">
                  <c:v>0.11083887527709721</c:v>
                </c:pt>
                <c:pt idx="8">
                  <c:v>0</c:v>
                </c:pt>
                <c:pt idx="9">
                  <c:v>5.9626536662114309E-2</c:v>
                </c:pt>
                <c:pt idx="10">
                  <c:v>0.13558823273364198</c:v>
                </c:pt>
                <c:pt idx="11">
                  <c:v>0.23274815620820807</c:v>
                </c:pt>
                <c:pt idx="12">
                  <c:v>5.503950383887498E-2</c:v>
                </c:pt>
                <c:pt idx="13">
                  <c:v>8.1687148465371562E-2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89260632"/>
        <c:axId val="389262200"/>
      </c:barChart>
      <c:catAx>
        <c:axId val="389260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89262200"/>
        <c:crosses val="autoZero"/>
        <c:auto val="1"/>
        <c:lblAlgn val="ctr"/>
        <c:lblOffset val="100"/>
        <c:noMultiLvlLbl val="0"/>
      </c:catAx>
      <c:valAx>
        <c:axId val="3892622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892606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0824322871139478E-2"/>
          <c:y val="0.6032170809437416"/>
          <c:w val="0.86443994765986987"/>
          <c:h val="0.381323986562495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  <c:userShapes r:id="rId5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u="sng"/>
              <a:t>Part des dépenses alimentaires par activité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DEPENSES!$C$187</c:f>
              <c:strCache>
                <c:ptCount val="1"/>
                <c:pt idx="0">
                  <c:v>&lt; 50%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DEPENSES!$B$189:$B$206</c:f>
              <c:strCache>
                <c:ptCount val="18"/>
                <c:pt idx="0">
                  <c:v>Autres</c:v>
                </c:pt>
                <c:pt idx="1">
                  <c:v>Entreprise/Location de biens immobiliers</c:v>
                </c:pt>
                <c:pt idx="2">
                  <c:v>Salarié / contractuel /consultant</c:v>
                </c:pt>
                <c:pt idx="3">
                  <c:v>Fonctionnaire/Permanent</c:v>
                </c:pt>
                <c:pt idx="4">
                  <c:v>Pension</c:v>
                </c:pt>
                <c:pt idx="5">
                  <c:v>Transport (y compris taxi-moto)</c:v>
                </c:pt>
                <c:pt idx="6">
                  <c:v>Gros commerce/Commerce formel</c:v>
                </c:pt>
                <c:pt idx="7">
                  <c:v>Travail spécialisé (mécanicien, maçon, tailleur, coiffeur)</c:v>
                </c:pt>
                <c:pt idx="8">
                  <c:v>Agriculture de rente</c:v>
                </c:pt>
                <c:pt idx="9">
                  <c:v>Commerce de produits vivriers</c:v>
                </c:pt>
                <c:pt idx="10">
                  <c:v>Artisanat/petit métier</c:v>
                </c:pt>
                <c:pt idx="11">
                  <c:v>Petit commerce/Commerce informel</c:v>
                </c:pt>
                <c:pt idx="12">
                  <c:v>Travail journalier (payé en espèces)</c:v>
                </c:pt>
                <c:pt idx="13">
                  <c:v>Agriculture vivrière</c:v>
                </c:pt>
                <c:pt idx="14">
                  <c:v>Pêche</c:v>
                </c:pt>
                <c:pt idx="15">
                  <c:v>Transfert d'argent</c:v>
                </c:pt>
                <c:pt idx="16">
                  <c:v>Elevage (gros bétail)</c:v>
                </c:pt>
                <c:pt idx="17">
                  <c:v>Aide, don alimentaire</c:v>
                </c:pt>
              </c:strCache>
            </c:strRef>
          </c:cat>
          <c:val>
            <c:numRef>
              <c:f>DEPENSES!$C$189:$C$206</c:f>
              <c:numCache>
                <c:formatCode>0.0%</c:formatCode>
                <c:ptCount val="18"/>
                <c:pt idx="0">
                  <c:v>0.65821231614971232</c:v>
                </c:pt>
                <c:pt idx="1">
                  <c:v>0.78261030780915908</c:v>
                </c:pt>
                <c:pt idx="2">
                  <c:v>0.76695575332865562</c:v>
                </c:pt>
                <c:pt idx="3">
                  <c:v>0.79804585351186386</c:v>
                </c:pt>
                <c:pt idx="4">
                  <c:v>0.76913610659203879</c:v>
                </c:pt>
                <c:pt idx="5">
                  <c:v>0.73558301081072386</c:v>
                </c:pt>
                <c:pt idx="6">
                  <c:v>0.78119851546454144</c:v>
                </c:pt>
                <c:pt idx="7">
                  <c:v>0.64861081849570146</c:v>
                </c:pt>
                <c:pt idx="8">
                  <c:v>0.56310843312716197</c:v>
                </c:pt>
                <c:pt idx="9">
                  <c:v>0.56685388931062008</c:v>
                </c:pt>
                <c:pt idx="10">
                  <c:v>0.60711271788998877</c:v>
                </c:pt>
                <c:pt idx="11">
                  <c:v>0.56188468507248079</c:v>
                </c:pt>
                <c:pt idx="12">
                  <c:v>0.54179092311409127</c:v>
                </c:pt>
                <c:pt idx="13">
                  <c:v>0.55826708707867889</c:v>
                </c:pt>
                <c:pt idx="14">
                  <c:v>0.35417210796622328</c:v>
                </c:pt>
                <c:pt idx="15">
                  <c:v>0.45169200628274125</c:v>
                </c:pt>
                <c:pt idx="16">
                  <c:v>0.49365396786345933</c:v>
                </c:pt>
                <c:pt idx="17">
                  <c:v>0.37560057864798146</c:v>
                </c:pt>
              </c:numCache>
            </c:numRef>
          </c:val>
        </c:ser>
        <c:ser>
          <c:idx val="1"/>
          <c:order val="1"/>
          <c:tx>
            <c:strRef>
              <c:f>DEPENSES!$D$187</c:f>
              <c:strCache>
                <c:ptCount val="1"/>
                <c:pt idx="0">
                  <c:v>50-65%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DEPENSES!$B$189:$B$206</c:f>
              <c:strCache>
                <c:ptCount val="18"/>
                <c:pt idx="0">
                  <c:v>Autres</c:v>
                </c:pt>
                <c:pt idx="1">
                  <c:v>Entreprise/Location de biens immobiliers</c:v>
                </c:pt>
                <c:pt idx="2">
                  <c:v>Salarié / contractuel /consultant</c:v>
                </c:pt>
                <c:pt idx="3">
                  <c:v>Fonctionnaire/Permanent</c:v>
                </c:pt>
                <c:pt idx="4">
                  <c:v>Pension</c:v>
                </c:pt>
                <c:pt idx="5">
                  <c:v>Transport (y compris taxi-moto)</c:v>
                </c:pt>
                <c:pt idx="6">
                  <c:v>Gros commerce/Commerce formel</c:v>
                </c:pt>
                <c:pt idx="7">
                  <c:v>Travail spécialisé (mécanicien, maçon, tailleur, coiffeur)</c:v>
                </c:pt>
                <c:pt idx="8">
                  <c:v>Agriculture de rente</c:v>
                </c:pt>
                <c:pt idx="9">
                  <c:v>Commerce de produits vivriers</c:v>
                </c:pt>
                <c:pt idx="10">
                  <c:v>Artisanat/petit métier</c:v>
                </c:pt>
                <c:pt idx="11">
                  <c:v>Petit commerce/Commerce informel</c:v>
                </c:pt>
                <c:pt idx="12">
                  <c:v>Travail journalier (payé en espèces)</c:v>
                </c:pt>
                <c:pt idx="13">
                  <c:v>Agriculture vivrière</c:v>
                </c:pt>
                <c:pt idx="14">
                  <c:v>Pêche</c:v>
                </c:pt>
                <c:pt idx="15">
                  <c:v>Transfert d'argent</c:v>
                </c:pt>
                <c:pt idx="16">
                  <c:v>Elevage (gros bétail)</c:v>
                </c:pt>
                <c:pt idx="17">
                  <c:v>Aide, don alimentaire</c:v>
                </c:pt>
              </c:strCache>
            </c:strRef>
          </c:cat>
          <c:val>
            <c:numRef>
              <c:f>DEPENSES!$D$189:$D$206</c:f>
              <c:numCache>
                <c:formatCode>0.0%</c:formatCode>
                <c:ptCount val="18"/>
                <c:pt idx="0">
                  <c:v>0.21002880166108007</c:v>
                </c:pt>
                <c:pt idx="1">
                  <c:v>0.16786170290473287</c:v>
                </c:pt>
                <c:pt idx="2">
                  <c:v>0.18554042001182813</c:v>
                </c:pt>
                <c:pt idx="3">
                  <c:v>0.14263395119821229</c:v>
                </c:pt>
                <c:pt idx="4">
                  <c:v>0.14536392746795893</c:v>
                </c:pt>
                <c:pt idx="5">
                  <c:v>0.18720989508867278</c:v>
                </c:pt>
                <c:pt idx="6">
                  <c:v>0.12677676644108568</c:v>
                </c:pt>
                <c:pt idx="7">
                  <c:v>0.22271502353322986</c:v>
                </c:pt>
                <c:pt idx="8">
                  <c:v>0.23227275964127897</c:v>
                </c:pt>
                <c:pt idx="9">
                  <c:v>0.27284167579375007</c:v>
                </c:pt>
                <c:pt idx="10">
                  <c:v>0.25056945393880387</c:v>
                </c:pt>
                <c:pt idx="11">
                  <c:v>0.25887516726592791</c:v>
                </c:pt>
                <c:pt idx="12">
                  <c:v>0.27406422526846602</c:v>
                </c:pt>
                <c:pt idx="13">
                  <c:v>0.2214823542837458</c:v>
                </c:pt>
                <c:pt idx="14">
                  <c:v>0.33743905820225029</c:v>
                </c:pt>
                <c:pt idx="15">
                  <c:v>0.24610753358479498</c:v>
                </c:pt>
                <c:pt idx="16">
                  <c:v>0.19766037678659903</c:v>
                </c:pt>
                <c:pt idx="17">
                  <c:v>0.22649907011352</c:v>
                </c:pt>
              </c:numCache>
            </c:numRef>
          </c:val>
        </c:ser>
        <c:ser>
          <c:idx val="2"/>
          <c:order val="2"/>
          <c:tx>
            <c:strRef>
              <c:f>DEPENSES!$E$187</c:f>
              <c:strCache>
                <c:ptCount val="1"/>
                <c:pt idx="0">
                  <c:v>65-75%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DEPENSES!$B$189:$B$206</c:f>
              <c:strCache>
                <c:ptCount val="18"/>
                <c:pt idx="0">
                  <c:v>Autres</c:v>
                </c:pt>
                <c:pt idx="1">
                  <c:v>Entreprise/Location de biens immobiliers</c:v>
                </c:pt>
                <c:pt idx="2">
                  <c:v>Salarié / contractuel /consultant</c:v>
                </c:pt>
                <c:pt idx="3">
                  <c:v>Fonctionnaire/Permanent</c:v>
                </c:pt>
                <c:pt idx="4">
                  <c:v>Pension</c:v>
                </c:pt>
                <c:pt idx="5">
                  <c:v>Transport (y compris taxi-moto)</c:v>
                </c:pt>
                <c:pt idx="6">
                  <c:v>Gros commerce/Commerce formel</c:v>
                </c:pt>
                <c:pt idx="7">
                  <c:v>Travail spécialisé (mécanicien, maçon, tailleur, coiffeur)</c:v>
                </c:pt>
                <c:pt idx="8">
                  <c:v>Agriculture de rente</c:v>
                </c:pt>
                <c:pt idx="9">
                  <c:v>Commerce de produits vivriers</c:v>
                </c:pt>
                <c:pt idx="10">
                  <c:v>Artisanat/petit métier</c:v>
                </c:pt>
                <c:pt idx="11">
                  <c:v>Petit commerce/Commerce informel</c:v>
                </c:pt>
                <c:pt idx="12">
                  <c:v>Travail journalier (payé en espèces)</c:v>
                </c:pt>
                <c:pt idx="13">
                  <c:v>Agriculture vivrière</c:v>
                </c:pt>
                <c:pt idx="14">
                  <c:v>Pêche</c:v>
                </c:pt>
                <c:pt idx="15">
                  <c:v>Transfert d'argent</c:v>
                </c:pt>
                <c:pt idx="16">
                  <c:v>Elevage (gros bétail)</c:v>
                </c:pt>
                <c:pt idx="17">
                  <c:v>Aide, don alimentaire</c:v>
                </c:pt>
              </c:strCache>
            </c:strRef>
          </c:cat>
          <c:val>
            <c:numRef>
              <c:f>DEPENSES!$E$189:$E$206</c:f>
              <c:numCache>
                <c:formatCode>0.0%</c:formatCode>
                <c:ptCount val="18"/>
                <c:pt idx="0">
                  <c:v>7.7037148432526986E-2</c:v>
                </c:pt>
                <c:pt idx="1">
                  <c:v>4.1395437966535296E-2</c:v>
                </c:pt>
                <c:pt idx="2">
                  <c:v>3.8276718973668362E-2</c:v>
                </c:pt>
                <c:pt idx="3">
                  <c:v>3.8428174603925502E-2</c:v>
                </c:pt>
                <c:pt idx="4">
                  <c:v>5.9366914636774223E-2</c:v>
                </c:pt>
                <c:pt idx="5">
                  <c:v>4.4873219671745741E-2</c:v>
                </c:pt>
                <c:pt idx="6">
                  <c:v>5.5870630135883476E-2</c:v>
                </c:pt>
                <c:pt idx="7">
                  <c:v>8.2221914795098883E-2</c:v>
                </c:pt>
                <c:pt idx="8">
                  <c:v>0.1339289611459995</c:v>
                </c:pt>
                <c:pt idx="9">
                  <c:v>8.7723150880502893E-2</c:v>
                </c:pt>
                <c:pt idx="10">
                  <c:v>6.9615442207363432E-2</c:v>
                </c:pt>
                <c:pt idx="11">
                  <c:v>0.10115890928006493</c:v>
                </c:pt>
                <c:pt idx="12">
                  <c:v>0.10255084018733882</c:v>
                </c:pt>
                <c:pt idx="13">
                  <c:v>0.11043090467195806</c:v>
                </c:pt>
                <c:pt idx="14">
                  <c:v>0.19127436696110092</c:v>
                </c:pt>
                <c:pt idx="15">
                  <c:v>0.14423651293455822</c:v>
                </c:pt>
                <c:pt idx="16">
                  <c:v>0.12520746520552387</c:v>
                </c:pt>
                <c:pt idx="17">
                  <c:v>0.11822665016509656</c:v>
                </c:pt>
              </c:numCache>
            </c:numRef>
          </c:val>
        </c:ser>
        <c:ser>
          <c:idx val="3"/>
          <c:order val="3"/>
          <c:tx>
            <c:strRef>
              <c:f>DEPENSES!$F$187</c:f>
              <c:strCache>
                <c:ptCount val="1"/>
                <c:pt idx="0">
                  <c:v>≥75%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DEPENSES!$B$189:$B$206</c:f>
              <c:strCache>
                <c:ptCount val="18"/>
                <c:pt idx="0">
                  <c:v>Autres</c:v>
                </c:pt>
                <c:pt idx="1">
                  <c:v>Entreprise/Location de biens immobiliers</c:v>
                </c:pt>
                <c:pt idx="2">
                  <c:v>Salarié / contractuel /consultant</c:v>
                </c:pt>
                <c:pt idx="3">
                  <c:v>Fonctionnaire/Permanent</c:v>
                </c:pt>
                <c:pt idx="4">
                  <c:v>Pension</c:v>
                </c:pt>
                <c:pt idx="5">
                  <c:v>Transport (y compris taxi-moto)</c:v>
                </c:pt>
                <c:pt idx="6">
                  <c:v>Gros commerce/Commerce formel</c:v>
                </c:pt>
                <c:pt idx="7">
                  <c:v>Travail spécialisé (mécanicien, maçon, tailleur, coiffeur)</c:v>
                </c:pt>
                <c:pt idx="8">
                  <c:v>Agriculture de rente</c:v>
                </c:pt>
                <c:pt idx="9">
                  <c:v>Commerce de produits vivriers</c:v>
                </c:pt>
                <c:pt idx="10">
                  <c:v>Artisanat/petit métier</c:v>
                </c:pt>
                <c:pt idx="11">
                  <c:v>Petit commerce/Commerce informel</c:v>
                </c:pt>
                <c:pt idx="12">
                  <c:v>Travail journalier (payé en espèces)</c:v>
                </c:pt>
                <c:pt idx="13">
                  <c:v>Agriculture vivrière</c:v>
                </c:pt>
                <c:pt idx="14">
                  <c:v>Pêche</c:v>
                </c:pt>
                <c:pt idx="15">
                  <c:v>Transfert d'argent</c:v>
                </c:pt>
                <c:pt idx="16">
                  <c:v>Elevage (gros bétail)</c:v>
                </c:pt>
                <c:pt idx="17">
                  <c:v>Aide, don alimentaire</c:v>
                </c:pt>
              </c:strCache>
            </c:strRef>
          </c:cat>
          <c:val>
            <c:numRef>
              <c:f>DEPENSES!$F$189:$F$206</c:f>
              <c:numCache>
                <c:formatCode>0.0%</c:formatCode>
                <c:ptCount val="18"/>
                <c:pt idx="0">
                  <c:v>5.4721733756681927E-2</c:v>
                </c:pt>
                <c:pt idx="1">
                  <c:v>8.1325513195739212E-3</c:v>
                </c:pt>
                <c:pt idx="2">
                  <c:v>9.2271076858475177E-3</c:v>
                </c:pt>
                <c:pt idx="3">
                  <c:v>2.0892020685997034E-2</c:v>
                </c:pt>
                <c:pt idx="4">
                  <c:v>2.6133051303228013E-2</c:v>
                </c:pt>
                <c:pt idx="5">
                  <c:v>3.2333874428859349E-2</c:v>
                </c:pt>
                <c:pt idx="6">
                  <c:v>3.615408795849015E-2</c:v>
                </c:pt>
                <c:pt idx="7">
                  <c:v>4.6452243175976606E-2</c:v>
                </c:pt>
                <c:pt idx="8">
                  <c:v>7.0689846085560379E-2</c:v>
                </c:pt>
                <c:pt idx="9">
                  <c:v>7.2581284015127048E-2</c:v>
                </c:pt>
                <c:pt idx="10">
                  <c:v>7.2702385963843305E-2</c:v>
                </c:pt>
                <c:pt idx="11">
                  <c:v>7.8081238381533385E-2</c:v>
                </c:pt>
                <c:pt idx="12">
                  <c:v>8.1594011430104821E-2</c:v>
                </c:pt>
                <c:pt idx="13">
                  <c:v>0.10981965396561556</c:v>
                </c:pt>
                <c:pt idx="14">
                  <c:v>0.11711446687042457</c:v>
                </c:pt>
                <c:pt idx="15">
                  <c:v>0.15796394719790585</c:v>
                </c:pt>
                <c:pt idx="16">
                  <c:v>0.18347819014441658</c:v>
                </c:pt>
                <c:pt idx="17">
                  <c:v>0.27967370107339951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89248480"/>
        <c:axId val="389258672"/>
      </c:barChart>
      <c:catAx>
        <c:axId val="3892484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89258672"/>
        <c:crosses val="autoZero"/>
        <c:auto val="1"/>
        <c:lblAlgn val="ctr"/>
        <c:lblOffset val="100"/>
        <c:noMultiLvlLbl val="0"/>
      </c:catAx>
      <c:valAx>
        <c:axId val="38925867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892484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800" u="sng"/>
              <a:t>Structure des dépense</a:t>
            </a:r>
            <a:r>
              <a:rPr lang="fr-FR" sz="1800" u="sng" baseline="0"/>
              <a:t>s alimentaires</a:t>
            </a:r>
            <a:endParaRPr lang="fr-FR" sz="1800" u="sng"/>
          </a:p>
        </c:rich>
      </c:tx>
      <c:layout>
        <c:manualLayout>
          <c:xMode val="edge"/>
          <c:yMode val="edge"/>
          <c:x val="0.22474951500627638"/>
          <c:y val="1.728795539979758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1434958970049677E-2"/>
          <c:y val="0.16730929309278117"/>
          <c:w val="0.90694444444444444"/>
          <c:h val="0.50650517643627868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rgbClr val="FF66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rgbClr val="FF006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rgbClr val="66FF3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9"/>
            <c:bubble3D val="0"/>
            <c:spPr>
              <a:solidFill>
                <a:srgbClr val="9900CC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4"/>
              <c:layout>
                <c:manualLayout>
                  <c:x val="-2.5036050335605522E-3"/>
                  <c:y val="1.281792992388535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1.9135206913365079E-3"/>
                  <c:y val="-1.499423848258034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DEPENSES2!$D$28:$D$37</c:f>
              <c:strCache>
                <c:ptCount val="10"/>
                <c:pt idx="0">
                  <c:v>Féculents  </c:v>
                </c:pt>
                <c:pt idx="1">
                  <c:v>Légumes</c:v>
                </c:pt>
                <c:pt idx="2">
                  <c:v>Matières grasses</c:v>
                </c:pt>
                <c:pt idx="3">
                  <c:v>Viandes/ produits animaux</c:v>
                </c:pt>
                <c:pt idx="4">
                  <c:v>Fruits</c:v>
                </c:pt>
                <c:pt idx="5">
                  <c:v>Légumineuses/ Noix</c:v>
                </c:pt>
                <c:pt idx="6">
                  <c:v>Produits laitiers</c:v>
                </c:pt>
                <c:pt idx="7">
                  <c:v>Sucreries</c:v>
                </c:pt>
                <c:pt idx="8">
                  <c:v>Repas pris hors de la maison</c:v>
                </c:pt>
                <c:pt idx="9">
                  <c:v>Thé, Café</c:v>
                </c:pt>
              </c:strCache>
            </c:strRef>
          </c:cat>
          <c:val>
            <c:numRef>
              <c:f>DEPENSES2!$E$28:$E$37</c:f>
              <c:numCache>
                <c:formatCode>0</c:formatCode>
                <c:ptCount val="10"/>
                <c:pt idx="0">
                  <c:v>18500</c:v>
                </c:pt>
                <c:pt idx="1">
                  <c:v>1200</c:v>
                </c:pt>
                <c:pt idx="2">
                  <c:v>2000</c:v>
                </c:pt>
                <c:pt idx="3">
                  <c:v>14800</c:v>
                </c:pt>
                <c:pt idx="4">
                  <c:v>1000</c:v>
                </c:pt>
                <c:pt idx="5">
                  <c:v>1800</c:v>
                </c:pt>
                <c:pt idx="6">
                  <c:v>2000</c:v>
                </c:pt>
                <c:pt idx="7">
                  <c:v>600</c:v>
                </c:pt>
                <c:pt idx="8">
                  <c:v>5000</c:v>
                </c:pt>
                <c:pt idx="9">
                  <c:v>1000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5772309711286096E-2"/>
          <c:y val="0.70890930300379118"/>
          <c:w val="0.9706776027996501"/>
          <c:h val="0.263312919218431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2000" b="1" u="sng" dirty="0"/>
              <a:t>Principaux</a:t>
            </a:r>
            <a:r>
              <a:rPr lang="fr-FR" sz="2000" b="1" u="sng" baseline="0" dirty="0"/>
              <a:t> chocs</a:t>
            </a:r>
            <a:endParaRPr lang="fr-FR" sz="2000" b="1" u="sng" dirty="0"/>
          </a:p>
        </c:rich>
      </c:tx>
      <c:layout>
        <c:manualLayout>
          <c:xMode val="edge"/>
          <c:yMode val="edge"/>
          <c:x val="0.10960779635165925"/>
          <c:y val="2.588996763754045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sng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3.7489379802041457E-2"/>
          <c:y val="0.22654605067570441"/>
          <c:w val="0.39735515216505146"/>
          <c:h val="0.62496649083913058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rgbClr val="FF66F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rgbClr val="CC33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bubble3D val="0"/>
            <c:spPr>
              <a:blipFill>
                <a:blip xmlns:r="http://schemas.openxmlformats.org/officeDocument/2006/relationships" r:embed="rId3"/>
                <a:tile tx="0" ty="0" sx="100000" sy="100000" flip="none" algn="tl"/>
              </a:blip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CHOCS_Département!$B$122:$B$130</c:f>
              <c:strCache>
                <c:ptCount val="9"/>
                <c:pt idx="0">
                  <c:v>Maladie sérieuse ou accident d'un membre du ménage</c:v>
                </c:pt>
                <c:pt idx="1">
                  <c:v>Revenu réduit d'un membre du ménage</c:v>
                </c:pt>
                <c:pt idx="2">
                  <c:v>Pluies tardives/sécheresse</c:v>
                </c:pt>
                <c:pt idx="3">
                  <c:v>Pluies diluviennes/inondations</c:v>
                </c:pt>
                <c:pt idx="4">
                  <c:v>Perte/Manque d'emploi d'un membre du ménage</c:v>
                </c:pt>
                <c:pt idx="5">
                  <c:v>Décès d'un autre membre du ménage</c:v>
                </c:pt>
                <c:pt idx="6">
                  <c:v>Décès d'un membre actif du ménage</c:v>
                </c:pt>
                <c:pt idx="7">
                  <c:v>Augmentation du prix d'achat des produits alimentaires</c:v>
                </c:pt>
                <c:pt idx="8">
                  <c:v>Autres raisons diverses</c:v>
                </c:pt>
              </c:strCache>
            </c:strRef>
          </c:cat>
          <c:val>
            <c:numRef>
              <c:f>CHOCS_Département!$C$122:$C$130</c:f>
              <c:numCache>
                <c:formatCode>0.0%</c:formatCode>
                <c:ptCount val="9"/>
                <c:pt idx="0">
                  <c:v>0.34944827222439451</c:v>
                </c:pt>
                <c:pt idx="1">
                  <c:v>0.11552616810998478</c:v>
                </c:pt>
                <c:pt idx="2">
                  <c:v>9.1367858244745012E-2</c:v>
                </c:pt>
                <c:pt idx="3">
                  <c:v>8.4864099079323921E-2</c:v>
                </c:pt>
                <c:pt idx="4">
                  <c:v>6.2305388205250826E-2</c:v>
                </c:pt>
                <c:pt idx="5">
                  <c:v>5.9297379952129671E-2</c:v>
                </c:pt>
                <c:pt idx="6">
                  <c:v>5.5008724802172421E-2</c:v>
                </c:pt>
                <c:pt idx="7">
                  <c:v>2.9385901884590112E-2</c:v>
                </c:pt>
                <c:pt idx="8">
                  <c:v>0.14563774553894848</c:v>
                </c:pt>
              </c:numCache>
            </c:numRef>
          </c:val>
        </c:ser>
        <c:ser>
          <c:idx val="1"/>
          <c:order val="1"/>
          <c:tx>
            <c:v>Principaux chocs agrégés</c:v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CHOCS_Département!$B$122:$B$130</c:f>
              <c:strCache>
                <c:ptCount val="9"/>
                <c:pt idx="0">
                  <c:v>Maladie sérieuse ou accident d'un membre du ménage</c:v>
                </c:pt>
                <c:pt idx="1">
                  <c:v>Revenu réduit d'un membre du ménage</c:v>
                </c:pt>
                <c:pt idx="2">
                  <c:v>Pluies tardives/sécheresse</c:v>
                </c:pt>
                <c:pt idx="3">
                  <c:v>Pluies diluviennes/inondations</c:v>
                </c:pt>
                <c:pt idx="4">
                  <c:v>Perte/Manque d'emploi d'un membre du ménage</c:v>
                </c:pt>
                <c:pt idx="5">
                  <c:v>Décès d'un autre membre du ménage</c:v>
                </c:pt>
                <c:pt idx="6">
                  <c:v>Décès d'un membre actif du ménage</c:v>
                </c:pt>
                <c:pt idx="7">
                  <c:v>Augmentation du prix d'achat des produits alimentaires</c:v>
                </c:pt>
                <c:pt idx="8">
                  <c:v>Autres raisons diverses</c:v>
                </c:pt>
              </c:strCache>
            </c:strRef>
          </c:cat>
          <c:val>
            <c:numRef>
              <c:f>CHOCS_Département!$F$122:$F$129</c:f>
              <c:numCache>
                <c:formatCode>0.0%</c:formatCode>
                <c:ptCount val="8"/>
                <c:pt idx="0">
                  <c:v>0.14667136904522801</c:v>
                </c:pt>
                <c:pt idx="1">
                  <c:v>6.9683538120708974E-2</c:v>
                </c:pt>
                <c:pt idx="2">
                  <c:v>3.8188872449461168E-2</c:v>
                </c:pt>
                <c:pt idx="3">
                  <c:v>3.6347201670204006E-2</c:v>
                </c:pt>
                <c:pt idx="4">
                  <c:v>2.9065584972256388E-2</c:v>
                </c:pt>
                <c:pt idx="5">
                  <c:v>3.01505112507383E-2</c:v>
                </c:pt>
                <c:pt idx="6">
                  <c:v>2.4760872024381722E-2</c:v>
                </c:pt>
                <c:pt idx="7">
                  <c:v>2.9122901346120136E-2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2251155674876767"/>
          <c:y val="2.898061706917841E-2"/>
          <c:w val="0.56242961264330393"/>
          <c:h val="0.9455973481400085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 dirty="0"/>
              <a:t>Proportion de ménages </a:t>
            </a:r>
            <a:r>
              <a:rPr lang="en-US" sz="1800" u="sng" dirty="0" err="1"/>
              <a:t>ayant</a:t>
            </a:r>
            <a:r>
              <a:rPr lang="en-US" sz="1800" u="sng" dirty="0"/>
              <a:t> </a:t>
            </a:r>
            <a:r>
              <a:rPr lang="en-US" sz="1800" u="sng" dirty="0" err="1"/>
              <a:t>subi</a:t>
            </a:r>
            <a:r>
              <a:rPr lang="en-US" sz="1800" u="sng" dirty="0"/>
              <a:t> </a:t>
            </a:r>
            <a:r>
              <a:rPr lang="en-US" sz="1800" b="1" u="sng" dirty="0"/>
              <a:t>au </a:t>
            </a:r>
            <a:r>
              <a:rPr lang="en-US" sz="1800" b="1" u="sng" dirty="0" err="1"/>
              <a:t>moins</a:t>
            </a:r>
            <a:r>
              <a:rPr lang="en-US" sz="1800" b="1" u="sng" dirty="0"/>
              <a:t> un choc </a:t>
            </a:r>
            <a:r>
              <a:rPr lang="en-US" sz="1800" u="sng" dirty="0"/>
              <a:t>au </a:t>
            </a:r>
            <a:r>
              <a:rPr lang="en-US" sz="1800" u="sng" dirty="0" err="1"/>
              <a:t>cours</a:t>
            </a:r>
            <a:r>
              <a:rPr lang="en-US" sz="1800" u="sng" dirty="0"/>
              <a:t> des 12 </a:t>
            </a:r>
            <a:r>
              <a:rPr lang="en-US" sz="1800" u="sng" dirty="0" err="1"/>
              <a:t>derniers</a:t>
            </a:r>
            <a:r>
              <a:rPr lang="en-US" sz="1800" u="sng" dirty="0"/>
              <a:t> </a:t>
            </a:r>
            <a:r>
              <a:rPr lang="en-US" sz="1800" u="sng" dirty="0" err="1"/>
              <a:t>mois</a:t>
            </a:r>
            <a:r>
              <a:rPr lang="en-US" sz="1800" u="sng" dirty="0"/>
              <a:t> </a:t>
            </a:r>
            <a:r>
              <a:rPr lang="en-US" sz="1800" u="sng" dirty="0" smtClean="0"/>
              <a:t>(</a:t>
            </a:r>
            <a:r>
              <a:rPr lang="en-US" sz="1800" u="sng" dirty="0"/>
              <a:t>par </a:t>
            </a:r>
            <a:r>
              <a:rPr lang="en-US" sz="1800" u="sng" dirty="0" err="1"/>
              <a:t>département</a:t>
            </a:r>
            <a:r>
              <a:rPr lang="en-US" sz="1800" u="sng" dirty="0"/>
              <a:t>)</a:t>
            </a:r>
          </a:p>
        </c:rich>
      </c:tx>
      <c:layout>
        <c:manualLayout>
          <c:xMode val="edge"/>
          <c:yMode val="edge"/>
          <c:x val="9.6820055265890742E-2"/>
          <c:y val="1.89636726213096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2"/>
            <c:invertIfNegative val="0"/>
            <c:bubble3D val="0"/>
            <c:spPr>
              <a:solidFill>
                <a:srgbClr val="FF9900"/>
              </a:solidFill>
              <a:ln>
                <a:noFill/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CHOCS_Département!$B$5:$B$17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National</c:v>
                </c:pt>
              </c:strCache>
            </c:strRef>
          </c:cat>
          <c:val>
            <c:numRef>
              <c:f>CHOCS_Département!$D$5:$D$17</c:f>
              <c:numCache>
                <c:formatCode>0.0%</c:formatCode>
                <c:ptCount val="13"/>
                <c:pt idx="0">
                  <c:v>0.56801664265944818</c:v>
                </c:pt>
                <c:pt idx="1">
                  <c:v>0.30732070987873006</c:v>
                </c:pt>
                <c:pt idx="2">
                  <c:v>0.4520684673376219</c:v>
                </c:pt>
                <c:pt idx="3">
                  <c:v>0.25296544920056918</c:v>
                </c:pt>
                <c:pt idx="4">
                  <c:v>0.47096644547179933</c:v>
                </c:pt>
                <c:pt idx="5">
                  <c:v>0.70781704214254315</c:v>
                </c:pt>
                <c:pt idx="6">
                  <c:v>7.9364545953297422E-2</c:v>
                </c:pt>
                <c:pt idx="7">
                  <c:v>0.40789164275973183</c:v>
                </c:pt>
                <c:pt idx="8">
                  <c:v>0.51385960029146538</c:v>
                </c:pt>
                <c:pt idx="9">
                  <c:v>0.47710360478325703</c:v>
                </c:pt>
                <c:pt idx="10">
                  <c:v>0.62069269963622187</c:v>
                </c:pt>
                <c:pt idx="11">
                  <c:v>0.46177381774500198</c:v>
                </c:pt>
                <c:pt idx="12">
                  <c:v>0.45470164388459311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79548656"/>
        <c:axId val="379546304"/>
      </c:barChart>
      <c:catAx>
        <c:axId val="379548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79546304"/>
        <c:crosses val="autoZero"/>
        <c:auto val="1"/>
        <c:lblAlgn val="ctr"/>
        <c:lblOffset val="100"/>
        <c:noMultiLvlLbl val="0"/>
      </c:catAx>
      <c:valAx>
        <c:axId val="379546304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795486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 dirty="0" err="1"/>
              <a:t>Taux</a:t>
            </a:r>
            <a:r>
              <a:rPr lang="en-US" sz="1800" u="sng" dirty="0"/>
              <a:t> de ménage </a:t>
            </a:r>
            <a:r>
              <a:rPr lang="en-US" sz="1800" u="sng" dirty="0" err="1"/>
              <a:t>ayant</a:t>
            </a:r>
            <a:r>
              <a:rPr lang="en-US" sz="1800" u="sng" dirty="0"/>
              <a:t> </a:t>
            </a:r>
            <a:r>
              <a:rPr lang="en-US" sz="1800" u="sng" dirty="0" err="1"/>
              <a:t>subi</a:t>
            </a:r>
            <a:r>
              <a:rPr lang="en-US" sz="1800" u="sng" dirty="0"/>
              <a:t> </a:t>
            </a:r>
            <a:r>
              <a:rPr lang="en-US" sz="1800" b="1" u="sng" dirty="0"/>
              <a:t>plus d'un</a:t>
            </a:r>
            <a:r>
              <a:rPr lang="en-US" sz="1800" b="1" u="sng" baseline="0" dirty="0"/>
              <a:t> </a:t>
            </a:r>
            <a:r>
              <a:rPr lang="en-US" sz="1800" b="1" u="sng" dirty="0"/>
              <a:t>choc</a:t>
            </a:r>
            <a:r>
              <a:rPr lang="en-US" sz="1800" b="1" u="sng" baseline="0" dirty="0"/>
              <a:t> </a:t>
            </a:r>
            <a:r>
              <a:rPr lang="en-US" sz="1800" u="sng" dirty="0"/>
              <a:t>au </a:t>
            </a:r>
            <a:r>
              <a:rPr lang="en-US" sz="1800" u="sng" dirty="0" err="1"/>
              <a:t>cours</a:t>
            </a:r>
            <a:r>
              <a:rPr lang="en-US" sz="1800" u="sng" dirty="0"/>
              <a:t> des 12 </a:t>
            </a:r>
            <a:r>
              <a:rPr lang="en-US" sz="1800" u="sng" dirty="0" err="1"/>
              <a:t>derniers</a:t>
            </a:r>
            <a:r>
              <a:rPr lang="en-US" sz="1800" u="sng" dirty="0"/>
              <a:t> </a:t>
            </a:r>
            <a:r>
              <a:rPr lang="en-US" sz="1800" u="sng" dirty="0" err="1"/>
              <a:t>mois</a:t>
            </a:r>
            <a:endParaRPr lang="en-US" sz="1800" u="sng" dirty="0"/>
          </a:p>
        </c:rich>
      </c:tx>
      <c:layout>
        <c:manualLayout>
          <c:xMode val="edge"/>
          <c:yMode val="edge"/>
          <c:x val="0.12585434966661385"/>
          <c:y val="2.469131813055603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sng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7.1998303347079184E-2"/>
          <c:y val="0.26389880431876261"/>
          <c:w val="0.87168900144419792"/>
          <c:h val="0.58387018409121461"/>
        </c:manualLayout>
      </c:layout>
      <c:barChart>
        <c:barDir val="col"/>
        <c:grouping val="clustered"/>
        <c:varyColors val="0"/>
        <c:ser>
          <c:idx val="0"/>
          <c:order val="0"/>
          <c:tx>
            <c:v>Au moins 2 chocs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2"/>
            <c:invertIfNegative val="0"/>
            <c:bubble3D val="0"/>
            <c:spPr>
              <a:solidFill>
                <a:srgbClr val="FF9900"/>
              </a:solidFill>
              <a:ln>
                <a:noFill/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CHOCS_Département!$B$40:$B$52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National</c:v>
                </c:pt>
              </c:strCache>
            </c:strRef>
          </c:cat>
          <c:val>
            <c:numRef>
              <c:f>CHOCS_Département!$AC$40:$AC$52</c:f>
              <c:numCache>
                <c:formatCode>0.0%</c:formatCode>
                <c:ptCount val="13"/>
                <c:pt idx="0">
                  <c:v>0.53638080969120017</c:v>
                </c:pt>
                <c:pt idx="1">
                  <c:v>0.12892990373349145</c:v>
                </c:pt>
                <c:pt idx="2">
                  <c:v>0.24179985941475801</c:v>
                </c:pt>
                <c:pt idx="3">
                  <c:v>0.13134449005251736</c:v>
                </c:pt>
                <c:pt idx="4">
                  <c:v>0.31636342672032425</c:v>
                </c:pt>
                <c:pt idx="5">
                  <c:v>0.47562954946545988</c:v>
                </c:pt>
                <c:pt idx="6">
                  <c:v>0.1214386275687751</c:v>
                </c:pt>
                <c:pt idx="7">
                  <c:v>0.2983973250317038</c:v>
                </c:pt>
                <c:pt idx="8">
                  <c:v>0.38113849213974194</c:v>
                </c:pt>
                <c:pt idx="9">
                  <c:v>0.55308980682243947</c:v>
                </c:pt>
                <c:pt idx="10">
                  <c:v>0.45707529606868502</c:v>
                </c:pt>
                <c:pt idx="11">
                  <c:v>0.4387053561068277</c:v>
                </c:pt>
                <c:pt idx="12">
                  <c:v>0.38130234091010873</c:v>
                </c:pt>
              </c:numCache>
            </c:numRef>
          </c:val>
        </c:ser>
        <c:ser>
          <c:idx val="1"/>
          <c:order val="1"/>
          <c:tx>
            <c:v>Au moins 3 chocs</c:v>
          </c:tx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</c:spPr>
          <c:invertIfNegative val="0"/>
          <c:dPt>
            <c:idx val="12"/>
            <c:invertIfNegative val="0"/>
            <c:bubble3D val="0"/>
            <c:spPr>
              <a:solidFill>
                <a:srgbClr val="CC3300"/>
              </a:solidFill>
              <a:ln>
                <a:noFill/>
              </a:ln>
              <a:effectLst/>
            </c:spPr>
          </c:dPt>
          <c:dLbls>
            <c:dLbl>
              <c:idx val="12"/>
              <c:layout>
                <c:manualLayout>
                  <c:x val="8.2368089045741361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CHOCS_Département!$B$40:$B$52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National</c:v>
                </c:pt>
              </c:strCache>
            </c:strRef>
          </c:cat>
          <c:val>
            <c:numRef>
              <c:f>CHOCS_Département!$AC$58:$AC$70</c:f>
              <c:numCache>
                <c:formatCode>0.0%</c:formatCode>
                <c:ptCount val="13"/>
                <c:pt idx="0">
                  <c:v>0.16729575427965937</c:v>
                </c:pt>
                <c:pt idx="1">
                  <c:v>5.4368611584157955E-2</c:v>
                </c:pt>
                <c:pt idx="2">
                  <c:v>8.1563355733075826E-2</c:v>
                </c:pt>
                <c:pt idx="3">
                  <c:v>3.2224896003868242E-2</c:v>
                </c:pt>
                <c:pt idx="4">
                  <c:v>0.10110588315368763</c:v>
                </c:pt>
                <c:pt idx="5">
                  <c:v>9.5554119582542452E-2</c:v>
                </c:pt>
                <c:pt idx="6">
                  <c:v>6.7278301874714841E-2</c:v>
                </c:pt>
                <c:pt idx="7">
                  <c:v>3.5281909373917841E-2</c:v>
                </c:pt>
                <c:pt idx="8">
                  <c:v>7.6275338664943848E-2</c:v>
                </c:pt>
                <c:pt idx="9">
                  <c:v>0.16593978949050237</c:v>
                </c:pt>
                <c:pt idx="10">
                  <c:v>9.3405230872806833E-2</c:v>
                </c:pt>
                <c:pt idx="11">
                  <c:v>0.16283649190059335</c:v>
                </c:pt>
                <c:pt idx="12">
                  <c:v>0.10399543653011212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8"/>
        <c:overlap val="-13"/>
        <c:axId val="379540816"/>
        <c:axId val="379542384"/>
      </c:barChart>
      <c:catAx>
        <c:axId val="379540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79542384"/>
        <c:crosses val="autoZero"/>
        <c:auto val="1"/>
        <c:lblAlgn val="ctr"/>
        <c:lblOffset val="100"/>
        <c:noMultiLvlLbl val="0"/>
      </c:catAx>
      <c:valAx>
        <c:axId val="379542384"/>
        <c:scaling>
          <c:orientation val="minMax"/>
          <c:max val="1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795408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554743020504395"/>
          <c:y val="0.17976988774278255"/>
          <c:w val="0.5731724539707499"/>
          <c:h val="0.1139248782816381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u="sng"/>
              <a:t>Principal choc_Communes de COUFFO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sng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8.9178989244603935E-2"/>
          <c:y val="0.13117595048629532"/>
          <c:w val="0.88733555769881567"/>
          <c:h val="0.3868696784254753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CHOCS_Commune_b!$C$3</c:f>
              <c:strCache>
                <c:ptCount val="1"/>
                <c:pt idx="0">
                  <c:v>Pluies tardives/ sécheresse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CHOCS_Commune_b!$C$4:$C$9</c:f>
              <c:numCache>
                <c:formatCode>0.0%</c:formatCode>
                <c:ptCount val="6"/>
                <c:pt idx="0">
                  <c:v>0.43377412346745658</c:v>
                </c:pt>
                <c:pt idx="1">
                  <c:v>0.37361605482252519</c:v>
                </c:pt>
                <c:pt idx="2">
                  <c:v>0.46894021392525304</c:v>
                </c:pt>
                <c:pt idx="3">
                  <c:v>0.28862689867187558</c:v>
                </c:pt>
                <c:pt idx="4">
                  <c:v>4.0251259894502213E-2</c:v>
                </c:pt>
                <c:pt idx="5">
                  <c:v>6.7530313378688755E-2</c:v>
                </c:pt>
              </c:numCache>
            </c:numRef>
          </c:val>
        </c:ser>
        <c:ser>
          <c:idx val="1"/>
          <c:order val="1"/>
          <c:tx>
            <c:strRef>
              <c:f>CHOCS_Commune_b!$D$3</c:f>
              <c:strCache>
                <c:ptCount val="1"/>
                <c:pt idx="0">
                  <c:v>Maladie sérieuse ou accident d'un membre du ménage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CHOCS_Commune_b!$D$4:$D$9</c:f>
              <c:numCache>
                <c:formatCode>0.0%</c:formatCode>
                <c:ptCount val="6"/>
                <c:pt idx="0">
                  <c:v>0.25355046952355409</c:v>
                </c:pt>
                <c:pt idx="1">
                  <c:v>0.32895758169598627</c:v>
                </c:pt>
                <c:pt idx="2">
                  <c:v>0.13076921846629708</c:v>
                </c:pt>
                <c:pt idx="3">
                  <c:v>0.51556948798328106</c:v>
                </c:pt>
                <c:pt idx="4">
                  <c:v>0.6951382125512291</c:v>
                </c:pt>
                <c:pt idx="5">
                  <c:v>0.68963623945573371</c:v>
                </c:pt>
              </c:numCache>
            </c:numRef>
          </c:val>
        </c:ser>
        <c:ser>
          <c:idx val="2"/>
          <c:order val="2"/>
          <c:tx>
            <c:strRef>
              <c:f>CHOCS_Commune_b!$E$3</c:f>
              <c:strCache>
                <c:ptCount val="1"/>
                <c:pt idx="0">
                  <c:v>Pluies diluviennes/ inondations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invertIfNegative val="0"/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CHOCS_Commune_b!$E$4:$E$9</c:f>
              <c:numCache>
                <c:formatCode>0.0%</c:formatCode>
                <c:ptCount val="6"/>
                <c:pt idx="0">
                  <c:v>7.6111907542493144E-3</c:v>
                </c:pt>
                <c:pt idx="1">
                  <c:v>2.1301389817147302E-2</c:v>
                </c:pt>
                <c:pt idx="2">
                  <c:v>7.4935015136145158E-2</c:v>
                </c:pt>
                <c:pt idx="3">
                  <c:v>4.1221813335756259E-2</c:v>
                </c:pt>
                <c:pt idx="4">
                  <c:v>0.10497486747413218</c:v>
                </c:pt>
                <c:pt idx="5">
                  <c:v>4.0242507029510578E-2</c:v>
                </c:pt>
              </c:numCache>
            </c:numRef>
          </c:val>
        </c:ser>
        <c:ser>
          <c:idx val="3"/>
          <c:order val="3"/>
          <c:tx>
            <c:strRef>
              <c:f>CHOCS_Commune_b!$F$3</c:f>
              <c:strCache>
                <c:ptCount val="1"/>
                <c:pt idx="0">
                  <c:v>Décès d'un membre actif du ménage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CHOCS_Commune_b!$F$4:$F$9</c:f>
              <c:numCache>
                <c:formatCode>0.0%</c:formatCode>
                <c:ptCount val="6"/>
                <c:pt idx="0">
                  <c:v>7.6111907542493144E-3</c:v>
                </c:pt>
                <c:pt idx="1">
                  <c:v>2.662673727143423E-2</c:v>
                </c:pt>
                <c:pt idx="2">
                  <c:v>4.9793539858782584E-2</c:v>
                </c:pt>
                <c:pt idx="3">
                  <c:v>8.2443626671512518E-2</c:v>
                </c:pt>
                <c:pt idx="4">
                  <c:v>3.2361803789814993E-2</c:v>
                </c:pt>
                <c:pt idx="5">
                  <c:v>4.0472241194262806E-2</c:v>
                </c:pt>
              </c:numCache>
            </c:numRef>
          </c:val>
        </c:ser>
        <c:ser>
          <c:idx val="4"/>
          <c:order val="4"/>
          <c:tx>
            <c:strRef>
              <c:f>CHOCS_Commune_b!$G$3</c:f>
              <c:strCache>
                <c:ptCount val="1"/>
                <c:pt idx="0">
                  <c:v>Décès d'un autre membre du ménage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CHOCS_Commune_b!$G$4:$G$9</c:f>
              <c:numCache>
                <c:formatCode>0.0%</c:formatCode>
                <c:ptCount val="6"/>
                <c:pt idx="0">
                  <c:v>1.9368144690384267E-2</c:v>
                </c:pt>
                <c:pt idx="1">
                  <c:v>6.4325035962665367E-2</c:v>
                </c:pt>
                <c:pt idx="2">
                  <c:v>4.8585407164508709E-2</c:v>
                </c:pt>
                <c:pt idx="3">
                  <c:v>4.1221813335756259E-2</c:v>
                </c:pt>
                <c:pt idx="4">
                  <c:v>3.2361803789814993E-2</c:v>
                </c:pt>
                <c:pt idx="5">
                  <c:v>0.10800255457295155</c:v>
                </c:pt>
              </c:numCache>
            </c:numRef>
          </c:val>
        </c:ser>
        <c:ser>
          <c:idx val="5"/>
          <c:order val="5"/>
          <c:tx>
            <c:strRef>
              <c:f>CHOCS_Commune_b!$H$3</c:f>
              <c:strCache>
                <c:ptCount val="1"/>
                <c:pt idx="0">
                  <c:v>Augmentation du prix d'achat des produits alimentaires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CHOCS_Commune_b!$H$4:$H$9</c:f>
              <c:numCache>
                <c:formatCode>0.0%</c:formatCode>
                <c:ptCount val="6"/>
                <c:pt idx="0">
                  <c:v>6.0868276192409913E-2</c:v>
                </c:pt>
                <c:pt idx="1">
                  <c:v>2.4991910290412981E-2</c:v>
                </c:pt>
                <c:pt idx="2">
                  <c:v>4.4961009081687105E-2</c:v>
                </c:pt>
                <c:pt idx="3">
                  <c:v>0</c:v>
                </c:pt>
                <c:pt idx="4">
                  <c:v>1.2236173842563883E-2</c:v>
                </c:pt>
                <c:pt idx="5">
                  <c:v>1.3643903174589089E-2</c:v>
                </c:pt>
              </c:numCache>
            </c:numRef>
          </c:val>
        </c:ser>
        <c:ser>
          <c:idx val="6"/>
          <c:order val="6"/>
          <c:tx>
            <c:strRef>
              <c:f>CHOCS_Commune_b!$I$3</c:f>
              <c:strCache>
                <c:ptCount val="1"/>
                <c:pt idx="0">
                  <c:v>Augmentation du prix d'achat des intrants agricoles </c:v>
                </c:pt>
              </c:strCache>
            </c:strRef>
          </c:tx>
          <c:spPr>
            <a:solidFill>
              <a:srgbClr val="FF0066"/>
            </a:solidFill>
            <a:ln>
              <a:noFill/>
            </a:ln>
            <a:effectLst/>
          </c:spPr>
          <c:invertIfNegative val="0"/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CHOCS_Commune_b!$I$4:$I$9</c:f>
              <c:numCache>
                <c:formatCode>0.0%</c:formatCode>
                <c:ptCount val="6"/>
                <c:pt idx="0">
                  <c:v>1.037503287550641E-2</c:v>
                </c:pt>
                <c:pt idx="1">
                  <c:v>2.662673727143423E-2</c:v>
                </c:pt>
                <c:pt idx="2">
                  <c:v>4.1091905650894198E-2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7"/>
          <c:order val="7"/>
          <c:tx>
            <c:strRef>
              <c:f>CHOCS_Commune_b!$J$3</c:f>
              <c:strCache>
                <c:ptCount val="1"/>
                <c:pt idx="0">
                  <c:v>Vol d'argent, d'outils pour le ménage, d'effets personnels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CHOCS_Commune_b!$J$4:$J$9</c:f>
              <c:numCache>
                <c:formatCode>0.0%</c:formatCode>
                <c:ptCount val="6"/>
                <c:pt idx="0">
                  <c:v>3.7354368320139997E-2</c:v>
                </c:pt>
                <c:pt idx="1">
                  <c:v>1.0650694908573692E-2</c:v>
                </c:pt>
                <c:pt idx="2">
                  <c:v>7.4935015136145151E-3</c:v>
                </c:pt>
                <c:pt idx="3">
                  <c:v>0</c:v>
                </c:pt>
                <c:pt idx="4">
                  <c:v>0</c:v>
                </c:pt>
                <c:pt idx="5">
                  <c:v>1.3414169009836859E-2</c:v>
                </c:pt>
              </c:numCache>
            </c:numRef>
          </c:val>
        </c:ser>
        <c:ser>
          <c:idx val="8"/>
          <c:order val="8"/>
          <c:tx>
            <c:strRef>
              <c:f>CHOCS_Commune_b!$K$3</c:f>
              <c:strCache>
                <c:ptCount val="1"/>
                <c:pt idx="0">
                  <c:v>Autre (à spécifier)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CHOCS_Commune_b!$A$4:$B$9</c:f>
              <c:strCache>
                <c:ptCount val="6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</c:strCache>
            </c:strRef>
          </c:cat>
          <c:val>
            <c:numRef>
              <c:f>CHOCS_Commune_b!$K$4:$K$9</c:f>
              <c:numCache>
                <c:formatCode>0.0%</c:formatCode>
                <c:ptCount val="6"/>
                <c:pt idx="0">
                  <c:v>0.1013479042801526</c:v>
                </c:pt>
                <c:pt idx="1">
                  <c:v>7.128521039797342E-2</c:v>
                </c:pt>
                <c:pt idx="2">
                  <c:v>7.9767545913240659E-2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79547088"/>
        <c:axId val="379547872"/>
      </c:barChart>
      <c:catAx>
        <c:axId val="379547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79547872"/>
        <c:crosses val="autoZero"/>
        <c:auto val="1"/>
        <c:lblAlgn val="ctr"/>
        <c:lblOffset val="100"/>
        <c:noMultiLvlLbl val="0"/>
      </c:catAx>
      <c:valAx>
        <c:axId val="379547872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79547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66975751373253412"/>
          <c:w val="1"/>
          <c:h val="0.3090223271162722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solidFill>
        <a:schemeClr val="bg1">
          <a:lumMod val="50000"/>
        </a:schemeClr>
      </a:solidFill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u="sng"/>
              <a:t>Chocs au cours des 12 derniers mois - COUFFO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sng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CHOCS_commune!$D$90</c:f>
              <c:strCache>
                <c:ptCount val="1"/>
                <c:pt idx="0">
                  <c:v>Chocs au cours des 12 derniers mois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CHOCS_commune!$B$91:$C$97</c:f>
              <c:strCache>
                <c:ptCount val="7"/>
                <c:pt idx="0">
                  <c:v>Aplahoué</c:v>
                </c:pt>
                <c:pt idx="1">
                  <c:v>Djakotomey</c:v>
                </c:pt>
                <c:pt idx="2">
                  <c:v>Dogbo-Tota</c:v>
                </c:pt>
                <c:pt idx="3">
                  <c:v>Klouékanmè</c:v>
                </c:pt>
                <c:pt idx="4">
                  <c:v>Lalo</c:v>
                </c:pt>
                <c:pt idx="5">
                  <c:v>Toviklin</c:v>
                </c:pt>
                <c:pt idx="6">
                  <c:v>COUFFO</c:v>
                </c:pt>
              </c:strCache>
            </c:strRef>
          </c:cat>
          <c:val>
            <c:numRef>
              <c:f>CHOCS_commune!$D$91:$D$97</c:f>
              <c:numCache>
                <c:formatCode>0.0%</c:formatCode>
                <c:ptCount val="7"/>
                <c:pt idx="0">
                  <c:v>0.88680241691842943</c:v>
                </c:pt>
                <c:pt idx="1">
                  <c:v>0.87805571045434005</c:v>
                </c:pt>
                <c:pt idx="2">
                  <c:v>0.78650470934163541</c:v>
                </c:pt>
                <c:pt idx="3">
                  <c:v>0.48494722102542176</c:v>
                </c:pt>
                <c:pt idx="4">
                  <c:v>0.53914928108260374</c:v>
                </c:pt>
                <c:pt idx="5">
                  <c:v>0.52860612539619989</c:v>
                </c:pt>
                <c:pt idx="6">
                  <c:v>0.70781704214254315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79549048"/>
        <c:axId val="379549440"/>
      </c:barChart>
      <c:catAx>
        <c:axId val="379549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79549440"/>
        <c:crosses val="autoZero"/>
        <c:auto val="1"/>
        <c:lblAlgn val="ctr"/>
        <c:lblOffset val="100"/>
        <c:noMultiLvlLbl val="0"/>
      </c:catAx>
      <c:valAx>
        <c:axId val="379549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79549048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u="sng"/>
              <a:t>Chocs au cours des 12 derniers mois - PLATEAUX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sng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0.1309428155613879"/>
          <c:y val="0.15168430118110235"/>
          <c:w val="0.82007136212166465"/>
          <c:h val="0.6096059178871854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CHOCS_commune!$D$90</c:f>
              <c:strCache>
                <c:ptCount val="1"/>
                <c:pt idx="0">
                  <c:v>Chocs au cours des 12 derniers mois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FF0066"/>
              </a:solidFill>
              <a:ln>
                <a:noFill/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CHOCS_commune!$B$207:$C$212</c:f>
              <c:strCache>
                <c:ptCount val="6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  <c:pt idx="5">
                  <c:v>PLATEAU</c:v>
                </c:pt>
              </c:strCache>
            </c:strRef>
          </c:cat>
          <c:val>
            <c:numRef>
              <c:f>CHOCS_commune!$D$207:$D$212</c:f>
              <c:numCache>
                <c:formatCode>0.0%</c:formatCode>
                <c:ptCount val="6"/>
                <c:pt idx="0">
                  <c:v>0.65333055931204398</c:v>
                </c:pt>
                <c:pt idx="1">
                  <c:v>0.63734669038479741</c:v>
                </c:pt>
                <c:pt idx="2">
                  <c:v>0.63582013410517679</c:v>
                </c:pt>
                <c:pt idx="3">
                  <c:v>0.50292716293989981</c:v>
                </c:pt>
                <c:pt idx="4">
                  <c:v>0.67331875090636462</c:v>
                </c:pt>
                <c:pt idx="5">
                  <c:v>0.62069269963622187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18391536"/>
        <c:axId val="318386048"/>
      </c:barChart>
      <c:catAx>
        <c:axId val="318391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18386048"/>
        <c:crosses val="autoZero"/>
        <c:auto val="1"/>
        <c:lblAlgn val="ctr"/>
        <c:lblOffset val="100"/>
        <c:noMultiLvlLbl val="0"/>
      </c:catAx>
      <c:valAx>
        <c:axId val="318386048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18391536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/>
              <a:t>Principal choc_Communes de PLATEAU</a:t>
            </a:r>
          </a:p>
        </c:rich>
      </c:tx>
      <c:layout>
        <c:manualLayout>
          <c:xMode val="edge"/>
          <c:yMode val="edge"/>
          <c:x val="0.30742602513998968"/>
          <c:y val="2.122015915119363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sng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8.9178989244603935E-2"/>
          <c:y val="0.13117595048629532"/>
          <c:w val="0.88733555769881567"/>
          <c:h val="0.450530155879056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CHOCS_Commune_b!$C$43</c:f>
              <c:strCache>
                <c:ptCount val="1"/>
                <c:pt idx="0">
                  <c:v>Maladie sérieuse ou accident d'un membre du ménage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CHOCS_Commune_b!$C$44:$C$48</c:f>
              <c:numCache>
                <c:formatCode>0.0%</c:formatCode>
                <c:ptCount val="5"/>
                <c:pt idx="0">
                  <c:v>0.45238145785344974</c:v>
                </c:pt>
                <c:pt idx="1">
                  <c:v>0.49951891296364281</c:v>
                </c:pt>
                <c:pt idx="2">
                  <c:v>0.20836670447795555</c:v>
                </c:pt>
                <c:pt idx="3">
                  <c:v>0.57971541264697246</c:v>
                </c:pt>
                <c:pt idx="4">
                  <c:v>0.3933646805267732</c:v>
                </c:pt>
              </c:numCache>
            </c:numRef>
          </c:val>
        </c:ser>
        <c:ser>
          <c:idx val="1"/>
          <c:order val="1"/>
          <c:tx>
            <c:strRef>
              <c:f>CHOCS_Commune_b!$D$43</c:f>
              <c:strCache>
                <c:ptCount val="1"/>
                <c:pt idx="0">
                  <c:v>Pluies tardives/sécheresse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CHOCS_Commune_b!$D$44:$D$48</c:f>
              <c:numCache>
                <c:formatCode>0.0%</c:formatCode>
                <c:ptCount val="5"/>
                <c:pt idx="0">
                  <c:v>7.3694099164605476E-3</c:v>
                </c:pt>
                <c:pt idx="1">
                  <c:v>5.931876606683794E-2</c:v>
                </c:pt>
                <c:pt idx="2">
                  <c:v>0.21288524153822322</c:v>
                </c:pt>
                <c:pt idx="3">
                  <c:v>2.7764619807617449E-2</c:v>
                </c:pt>
                <c:pt idx="4">
                  <c:v>8.9722157708283012E-2</c:v>
                </c:pt>
              </c:numCache>
            </c:numRef>
          </c:val>
        </c:ser>
        <c:ser>
          <c:idx val="2"/>
          <c:order val="2"/>
          <c:tx>
            <c:strRef>
              <c:f>CHOCS_Commune_b!$E$43</c:f>
              <c:strCache>
                <c:ptCount val="1"/>
                <c:pt idx="0">
                  <c:v>Revenu réduit d'un membre du ménage</c:v>
                </c:pt>
              </c:strCache>
            </c:strRef>
          </c:tx>
          <c:spPr>
            <a:solidFill>
              <a:srgbClr val="9900CC"/>
            </a:solidFill>
            <a:ln>
              <a:noFill/>
            </a:ln>
            <a:effectLst/>
          </c:spPr>
          <c:invertIfNegative val="0"/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CHOCS_Commune_b!$E$44:$E$48</c:f>
              <c:numCache>
                <c:formatCode>0.0%</c:formatCode>
                <c:ptCount val="5"/>
                <c:pt idx="0">
                  <c:v>1.0771492564246787E-2</c:v>
                </c:pt>
                <c:pt idx="1">
                  <c:v>7.8450238707308065E-2</c:v>
                </c:pt>
                <c:pt idx="2">
                  <c:v>7.2662374340724811E-2</c:v>
                </c:pt>
                <c:pt idx="3">
                  <c:v>9.2548732692058159E-3</c:v>
                </c:pt>
                <c:pt idx="4">
                  <c:v>0.1038976749495385</c:v>
                </c:pt>
              </c:numCache>
            </c:numRef>
          </c:val>
        </c:ser>
        <c:ser>
          <c:idx val="3"/>
          <c:order val="3"/>
          <c:tx>
            <c:strRef>
              <c:f>CHOCS_Commune_b!$F$43</c:f>
              <c:strCache>
                <c:ptCount val="1"/>
                <c:pt idx="0">
                  <c:v>Décès d'un membre actif du ménage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CHOCS_Commune_b!$F$44:$F$48</c:f>
              <c:numCache>
                <c:formatCode>0.0%</c:formatCode>
                <c:ptCount val="5"/>
                <c:pt idx="0">
                  <c:v>0.12018215206937884</c:v>
                </c:pt>
                <c:pt idx="1">
                  <c:v>9.6860080793242844E-3</c:v>
                </c:pt>
                <c:pt idx="2">
                  <c:v>4.0230346177480565E-2</c:v>
                </c:pt>
                <c:pt idx="3">
                  <c:v>7.7473607196289318E-2</c:v>
                </c:pt>
                <c:pt idx="4">
                  <c:v>5.3801992900395466E-2</c:v>
                </c:pt>
              </c:numCache>
            </c:numRef>
          </c:val>
        </c:ser>
        <c:ser>
          <c:idx val="4"/>
          <c:order val="4"/>
          <c:tx>
            <c:strRef>
              <c:f>CHOCS_Commune_b!$G$43</c:f>
              <c:strCache>
                <c:ptCount val="1"/>
                <c:pt idx="0">
                  <c:v>Décès d'un autre membre du ménage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CHOCS_Commune_b!$G$44:$G$48</c:f>
              <c:numCache>
                <c:formatCode>0.0%</c:formatCode>
                <c:ptCount val="5"/>
                <c:pt idx="0">
                  <c:v>7.653093719150364E-2</c:v>
                </c:pt>
                <c:pt idx="1">
                  <c:v>4.8911127432978312E-2</c:v>
                </c:pt>
                <c:pt idx="2">
                  <c:v>2.6820230784987045E-2</c:v>
                </c:pt>
                <c:pt idx="3">
                  <c:v>0.13987208889680983</c:v>
                </c:pt>
                <c:pt idx="4">
                  <c:v>1.4175517241255495E-2</c:v>
                </c:pt>
              </c:numCache>
            </c:numRef>
          </c:val>
        </c:ser>
        <c:ser>
          <c:idx val="5"/>
          <c:order val="5"/>
          <c:tx>
            <c:strRef>
              <c:f>CHOCS_Commune_b!$H$43</c:f>
              <c:strCache>
                <c:ptCount val="1"/>
                <c:pt idx="0">
                  <c:v>Pluies diluviennes/inondations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CHOCS_Commune_b!$H$44:$H$48</c:f>
              <c:numCache>
                <c:formatCode>0.0%</c:formatCode>
                <c:ptCount val="5"/>
                <c:pt idx="0">
                  <c:v>0.13605146114407604</c:v>
                </c:pt>
                <c:pt idx="1">
                  <c:v>0</c:v>
                </c:pt>
                <c:pt idx="2">
                  <c:v>6.7050576962467611E-3</c:v>
                </c:pt>
                <c:pt idx="3">
                  <c:v>2.7764619807617449E-2</c:v>
                </c:pt>
                <c:pt idx="4">
                  <c:v>9.1815998986283631E-3</c:v>
                </c:pt>
              </c:numCache>
            </c:numRef>
          </c:val>
        </c:ser>
        <c:ser>
          <c:idx val="6"/>
          <c:order val="6"/>
          <c:tx>
            <c:strRef>
              <c:f>CHOCS_Commune_b!$I$43</c:f>
              <c:strCache>
                <c:ptCount val="1"/>
                <c:pt idx="0">
                  <c:v>Autre (à spécifier)</c:v>
                </c:pt>
              </c:strCache>
            </c:strRef>
          </c:tx>
          <c:spPr>
            <a:solidFill>
              <a:srgbClr val="FF0066"/>
            </a:solidFill>
            <a:ln>
              <a:noFill/>
            </a:ln>
            <a:effectLst/>
          </c:spPr>
          <c:invertIfNegative val="0"/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CHOCS_Commune_b!$I$44:$I$48</c:f>
              <c:numCache>
                <c:formatCode>0.0%</c:formatCode>
                <c:ptCount val="5"/>
                <c:pt idx="0">
                  <c:v>8.7867674376638477E-2</c:v>
                </c:pt>
                <c:pt idx="1">
                  <c:v>6.8764230627983772E-2</c:v>
                </c:pt>
                <c:pt idx="2">
                  <c:v>0.15020770584771381</c:v>
                </c:pt>
                <c:pt idx="3">
                  <c:v>7.919091771761072E-2</c:v>
                </c:pt>
                <c:pt idx="4">
                  <c:v>0.1689751090265629</c:v>
                </c:pt>
              </c:numCache>
            </c:numRef>
          </c:val>
        </c:ser>
        <c:ser>
          <c:idx val="7"/>
          <c:order val="7"/>
          <c:tx>
            <c:strRef>
              <c:f>CHOCS_Commune_b!$J$43</c:f>
              <c:strCache>
                <c:ptCount val="1"/>
                <c:pt idx="0">
                  <c:v>Vol d'animaux ou de produits de la ferme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CHOCS_Commune_b!$B$44:$B$48</c:f>
              <c:strCache>
                <c:ptCount val="5"/>
                <c:pt idx="0">
                  <c:v>Adja-Ouèrè</c:v>
                </c:pt>
                <c:pt idx="1">
                  <c:v>Ifangni</c:v>
                </c:pt>
                <c:pt idx="2">
                  <c:v>Kétou</c:v>
                </c:pt>
                <c:pt idx="3">
                  <c:v>Pobè</c:v>
                </c:pt>
                <c:pt idx="4">
                  <c:v>Sakété</c:v>
                </c:pt>
              </c:strCache>
            </c:strRef>
          </c:cat>
          <c:val>
            <c:numRef>
              <c:f>CHOCS_Commune_b!$J$44:$J$48</c:f>
              <c:numCache>
                <c:formatCode>0.0%</c:formatCode>
                <c:ptCount val="5"/>
                <c:pt idx="0">
                  <c:v>2.1542985128493574E-2</c:v>
                </c:pt>
                <c:pt idx="1">
                  <c:v>9.9265515975027301E-3</c:v>
                </c:pt>
                <c:pt idx="2">
                  <c:v>2.6091390572994002E-2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8390752"/>
        <c:axId val="318387224"/>
      </c:barChart>
      <c:catAx>
        <c:axId val="318390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18387224"/>
        <c:crosses val="autoZero"/>
        <c:auto val="1"/>
        <c:lblAlgn val="ctr"/>
        <c:lblOffset val="100"/>
        <c:noMultiLvlLbl val="0"/>
      </c:catAx>
      <c:valAx>
        <c:axId val="318387224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183907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66975751373253412"/>
          <c:w val="1"/>
          <c:h val="0.3090223271162722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400"/>
              <a:t>Chocs au cours des 12 derniers mois - ALIBORI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sng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9.3085839216091842E-2"/>
          <c:y val="0.18572870200726529"/>
          <c:w val="0.87323640794100676"/>
          <c:h val="0.5752413564292764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CHOCS_commune!$D$90</c:f>
              <c:strCache>
                <c:ptCount val="1"/>
                <c:pt idx="0">
                  <c:v>Chocs au cours des 12 derniers mois</c:v>
                </c:pt>
              </c:strCache>
            </c:strRef>
          </c:tx>
          <c:spPr>
            <a:solidFill>
              <a:srgbClr val="5B9BD5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5B9BD5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5B9BD5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5B9BD5"/>
              </a:solidFill>
              <a:ln>
                <a:noFill/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CHOCS_commune!$B$101:$C$107</c:f>
              <c:strCache>
                <c:ptCount val="7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  <c:pt idx="6">
                  <c:v>ALIBORI</c:v>
                </c:pt>
              </c:strCache>
            </c:strRef>
          </c:cat>
          <c:val>
            <c:numRef>
              <c:f>CHOCS_commune!$D$101:$D$107</c:f>
              <c:numCache>
                <c:formatCode>0.0%</c:formatCode>
                <c:ptCount val="7"/>
                <c:pt idx="0">
                  <c:v>0.62649195213354114</c:v>
                </c:pt>
                <c:pt idx="1">
                  <c:v>0.64949227166276235</c:v>
                </c:pt>
                <c:pt idx="2">
                  <c:v>0.41114140806346527</c:v>
                </c:pt>
                <c:pt idx="3">
                  <c:v>0.73560482111692915</c:v>
                </c:pt>
                <c:pt idx="4">
                  <c:v>0.59812778328641747</c:v>
                </c:pt>
                <c:pt idx="5">
                  <c:v>0.43732624311969326</c:v>
                </c:pt>
                <c:pt idx="6">
                  <c:v>0.56801664265944818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18389576"/>
        <c:axId val="318389968"/>
      </c:barChart>
      <c:catAx>
        <c:axId val="318389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18389968"/>
        <c:crosses val="autoZero"/>
        <c:auto val="1"/>
        <c:lblAlgn val="ctr"/>
        <c:lblOffset val="100"/>
        <c:noMultiLvlLbl val="0"/>
      </c:catAx>
      <c:valAx>
        <c:axId val="318389968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18389576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800" b="0" i="0" u="sng" baseline="0">
                <a:effectLst/>
              </a:rPr>
              <a:t>Principal choc: Communes de ALIBORI</a:t>
            </a:r>
            <a:endParaRPr lang="fr-FR">
              <a:effectLst/>
            </a:endParaRPr>
          </a:p>
        </c:rich>
      </c:tx>
      <c:layout>
        <c:manualLayout>
          <c:xMode val="edge"/>
          <c:yMode val="edge"/>
          <c:x val="0.30742602513998968"/>
          <c:y val="2.122015915119363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sng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8.9178989244603935E-2"/>
          <c:y val="0.13117595048629532"/>
          <c:w val="0.88733555769881567"/>
          <c:h val="0.450530155879056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CHOCS_Commune_b!$C$79</c:f>
              <c:strCache>
                <c:ptCount val="1"/>
                <c:pt idx="0">
                  <c:v>Maladie sérieuse ou accident d'un membre du ménage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CHOCS_Commune_b!$C$80:$C$85</c:f>
              <c:numCache>
                <c:formatCode>0.0%</c:formatCode>
                <c:ptCount val="6"/>
                <c:pt idx="0">
                  <c:v>0.53636837348799282</c:v>
                </c:pt>
                <c:pt idx="1">
                  <c:v>0.43317713133515867</c:v>
                </c:pt>
                <c:pt idx="2">
                  <c:v>0.14028988897736855</c:v>
                </c:pt>
                <c:pt idx="3">
                  <c:v>2.6656929652544282E-2</c:v>
                </c:pt>
                <c:pt idx="4">
                  <c:v>0.17147223764923022</c:v>
                </c:pt>
                <c:pt idx="5">
                  <c:v>0.17713377562557331</c:v>
                </c:pt>
              </c:numCache>
            </c:numRef>
          </c:val>
        </c:ser>
        <c:ser>
          <c:idx val="1"/>
          <c:order val="1"/>
          <c:tx>
            <c:strRef>
              <c:f>CHOCS_Commune_b!$D$79</c:f>
              <c:strCache>
                <c:ptCount val="1"/>
                <c:pt idx="0">
                  <c:v>Pluies diluviennes/inondations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CHOCS_Commune_b!$D$80:$D$85</c:f>
              <c:numCache>
                <c:formatCode>0.0%</c:formatCode>
                <c:ptCount val="6"/>
                <c:pt idx="0">
                  <c:v>0.11636287090431453</c:v>
                </c:pt>
                <c:pt idx="1">
                  <c:v>5.2852669640706507E-2</c:v>
                </c:pt>
                <c:pt idx="2">
                  <c:v>0.35028014637491095</c:v>
                </c:pt>
                <c:pt idx="3">
                  <c:v>0.743658275288126</c:v>
                </c:pt>
                <c:pt idx="4">
                  <c:v>0.37373005566250078</c:v>
                </c:pt>
                <c:pt idx="5">
                  <c:v>0.28925165859589991</c:v>
                </c:pt>
              </c:numCache>
            </c:numRef>
          </c:val>
        </c:ser>
        <c:ser>
          <c:idx val="2"/>
          <c:order val="2"/>
          <c:tx>
            <c:strRef>
              <c:f>CHOCS_Commune_b!$E$79</c:f>
              <c:strCache>
                <c:ptCount val="1"/>
                <c:pt idx="0">
                  <c:v>Pluies tardives/sécheresse</c:v>
                </c:pt>
              </c:strCache>
            </c:strRef>
          </c:tx>
          <c:spPr>
            <a:solidFill>
              <a:srgbClr val="9900CC"/>
            </a:solidFill>
            <a:ln>
              <a:noFill/>
            </a:ln>
            <a:effectLst/>
          </c:spPr>
          <c:invertIfNegative val="0"/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CHOCS_Commune_b!$E$80:$E$85</c:f>
              <c:numCache>
                <c:formatCode>0.0%</c:formatCode>
                <c:ptCount val="6"/>
                <c:pt idx="0">
                  <c:v>4.3484967163794339E-2</c:v>
                </c:pt>
                <c:pt idx="1">
                  <c:v>1.9148086128887531E-2</c:v>
                </c:pt>
                <c:pt idx="2">
                  <c:v>7.6895245160321132E-2</c:v>
                </c:pt>
                <c:pt idx="3">
                  <c:v>0</c:v>
                </c:pt>
                <c:pt idx="4">
                  <c:v>6.9112531787756032E-2</c:v>
                </c:pt>
                <c:pt idx="5">
                  <c:v>4.931522921688674E-2</c:v>
                </c:pt>
              </c:numCache>
            </c:numRef>
          </c:val>
        </c:ser>
        <c:ser>
          <c:idx val="3"/>
          <c:order val="3"/>
          <c:tx>
            <c:strRef>
              <c:f>CHOCS_Commune_b!$F$79</c:f>
              <c:strCache>
                <c:ptCount val="1"/>
                <c:pt idx="0">
                  <c:v>Revenu réduit d'un membre du ménage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CHOCS_Commune_b!$F$80:$F$85</c:f>
              <c:numCache>
                <c:formatCode>0.0%</c:formatCode>
                <c:ptCount val="6"/>
                <c:pt idx="0">
                  <c:v>5.9091364004781571E-2</c:v>
                </c:pt>
                <c:pt idx="1">
                  <c:v>2.8722129193331298E-2</c:v>
                </c:pt>
                <c:pt idx="2">
                  <c:v>2.8327275300454331E-2</c:v>
                </c:pt>
                <c:pt idx="3">
                  <c:v>3.8656440330514713E-2</c:v>
                </c:pt>
                <c:pt idx="4">
                  <c:v>5.608007382693269E-2</c:v>
                </c:pt>
                <c:pt idx="5">
                  <c:v>1.5700663438359963E-2</c:v>
                </c:pt>
              </c:numCache>
            </c:numRef>
          </c:val>
        </c:ser>
        <c:ser>
          <c:idx val="4"/>
          <c:order val="4"/>
          <c:tx>
            <c:strRef>
              <c:f>CHOCS_Commune_b!$G$79</c:f>
              <c:strCache>
                <c:ptCount val="1"/>
                <c:pt idx="0">
                  <c:v>Augmentation du prix d'achat des produits alimentaires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CHOCS_Commune_b!$G$80:$G$85</c:f>
              <c:numCache>
                <c:formatCode>0.0%</c:formatCode>
                <c:ptCount val="6"/>
                <c:pt idx="0">
                  <c:v>1.8418349542257309E-2</c:v>
                </c:pt>
                <c:pt idx="1">
                  <c:v>9.5740430644437654E-3</c:v>
                </c:pt>
                <c:pt idx="2">
                  <c:v>0.11822895681322128</c:v>
                </c:pt>
                <c:pt idx="3">
                  <c:v>2.6656929652544282E-2</c:v>
                </c:pt>
                <c:pt idx="4">
                  <c:v>3.4376709440076231E-2</c:v>
                </c:pt>
                <c:pt idx="5">
                  <c:v>3.1401326876719926E-2</c:v>
                </c:pt>
              </c:numCache>
            </c:numRef>
          </c:val>
        </c:ser>
        <c:ser>
          <c:idx val="5"/>
          <c:order val="5"/>
          <c:tx>
            <c:strRef>
              <c:f>CHOCS_Commune_b!$H$79</c:f>
              <c:strCache>
                <c:ptCount val="1"/>
                <c:pt idx="0">
                  <c:v>Décès d'un membre actif du ménage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CHOCS_Commune_b!$H$80:$H$85</c:f>
              <c:numCache>
                <c:formatCode>0.0%</c:formatCode>
                <c:ptCount val="6"/>
                <c:pt idx="0">
                  <c:v>2.2483533168497452E-2</c:v>
                </c:pt>
                <c:pt idx="1">
                  <c:v>0.11068779359990069</c:v>
                </c:pt>
                <c:pt idx="2">
                  <c:v>0</c:v>
                </c:pt>
                <c:pt idx="3">
                  <c:v>0</c:v>
                </c:pt>
                <c:pt idx="4">
                  <c:v>4.3047615866109341E-2</c:v>
                </c:pt>
                <c:pt idx="5">
                  <c:v>0</c:v>
                </c:pt>
              </c:numCache>
            </c:numRef>
          </c:val>
        </c:ser>
        <c:ser>
          <c:idx val="6"/>
          <c:order val="6"/>
          <c:tx>
            <c:strRef>
              <c:f>CHOCS_Commune_b!$I$79</c:f>
              <c:strCache>
                <c:ptCount val="1"/>
                <c:pt idx="0">
                  <c:v>Maladies inhabituelles du bétail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CHOCS_Commune_b!$I$80:$I$85</c:f>
              <c:numCache>
                <c:formatCode>0.0%</c:formatCode>
                <c:ptCount val="6"/>
                <c:pt idx="0">
                  <c:v>2.1971351830127665E-2</c:v>
                </c:pt>
                <c:pt idx="1">
                  <c:v>3.3704583511818972E-2</c:v>
                </c:pt>
                <c:pt idx="2">
                  <c:v>6.8801008827655732E-2</c:v>
                </c:pt>
                <c:pt idx="3">
                  <c:v>2.7542899084745432E-2</c:v>
                </c:pt>
                <c:pt idx="4">
                  <c:v>2.0626025664045745E-2</c:v>
                </c:pt>
                <c:pt idx="5">
                  <c:v>0.10990464406851971</c:v>
                </c:pt>
              </c:numCache>
            </c:numRef>
          </c:val>
        </c:ser>
        <c:ser>
          <c:idx val="7"/>
          <c:order val="7"/>
          <c:tx>
            <c:strRef>
              <c:f>CHOCS_Commune_b!$J$79</c:f>
              <c:strCache>
                <c:ptCount val="1"/>
                <c:pt idx="0">
                  <c:v>Maladies des cultures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CHOCS_Commune_b!$B$80:$B$85</c:f>
              <c:strCache>
                <c:ptCount val="6"/>
                <c:pt idx="0">
                  <c:v>Banikoara</c:v>
                </c:pt>
                <c:pt idx="1">
                  <c:v>Gogounou</c:v>
                </c:pt>
                <c:pt idx="2">
                  <c:v>Kandi</c:v>
                </c:pt>
                <c:pt idx="3">
                  <c:v>Karimama</c:v>
                </c:pt>
                <c:pt idx="4">
                  <c:v>Malanville</c:v>
                </c:pt>
                <c:pt idx="5">
                  <c:v>Segbana</c:v>
                </c:pt>
              </c:strCache>
            </c:strRef>
          </c:cat>
          <c:val>
            <c:numRef>
              <c:f>CHOCS_Commune_b!$J$80:$J$85</c:f>
              <c:numCache>
                <c:formatCode>0.0%</c:formatCode>
                <c:ptCount val="6"/>
                <c:pt idx="0">
                  <c:v>1.3045490149138304E-2</c:v>
                </c:pt>
                <c:pt idx="1">
                  <c:v>5.2852669640706507E-2</c:v>
                </c:pt>
                <c:pt idx="2">
                  <c:v>8.5439161289245693E-3</c:v>
                </c:pt>
                <c:pt idx="3">
                  <c:v>0</c:v>
                </c:pt>
                <c:pt idx="4">
                  <c:v>4.1252051328091482E-2</c:v>
                </c:pt>
                <c:pt idx="5">
                  <c:v>3.3614565778526784E-2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8391144"/>
        <c:axId val="318392320"/>
      </c:barChart>
      <c:catAx>
        <c:axId val="318391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18392320"/>
        <c:crosses val="autoZero"/>
        <c:auto val="1"/>
        <c:lblAlgn val="ctr"/>
        <c:lblOffset val="100"/>
        <c:noMultiLvlLbl val="0"/>
      </c:catAx>
      <c:valAx>
        <c:axId val="318392320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18391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7119771505588004E-2"/>
          <c:y val="0.69867581646372579"/>
          <c:w val="0.96527709541601692"/>
          <c:h val="0.268731948690400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800" b="0" i="0" u="sng" baseline="0">
                <a:effectLst/>
              </a:rPr>
              <a:t>Principal choc: Communes de OUEME</a:t>
            </a:r>
            <a:endParaRPr lang="fr-FR">
              <a:effectLst/>
            </a:endParaRPr>
          </a:p>
        </c:rich>
      </c:tx>
      <c:layout>
        <c:manualLayout>
          <c:xMode val="edge"/>
          <c:yMode val="edge"/>
          <c:x val="0.26019073442990504"/>
          <c:y val="2.69760757288061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sng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8.9178989244603935E-2"/>
          <c:y val="0.13117595048629532"/>
          <c:w val="0.88733555769881567"/>
          <c:h val="0.450530155879056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CHOCS_Commune_b!$C$120</c:f>
              <c:strCache>
                <c:ptCount val="1"/>
                <c:pt idx="0">
                  <c:v>Maladie sérieuse ou accident d'un membre du ménage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CHOCS_Commune_b!$B$121:$B$129</c:f>
              <c:strCache>
                <c:ptCount val="9"/>
                <c:pt idx="0">
                  <c:v>Adjarra</c:v>
                </c:pt>
                <c:pt idx="1">
                  <c:v>Adjohoun</c:v>
                </c:pt>
                <c:pt idx="2">
                  <c:v>Aguégués</c:v>
                </c:pt>
                <c:pt idx="3">
                  <c:v>Akpro-Missérété</c:v>
                </c:pt>
                <c:pt idx="4">
                  <c:v>Avrankou</c:v>
                </c:pt>
                <c:pt idx="5">
                  <c:v>Bonou</c:v>
                </c:pt>
                <c:pt idx="6">
                  <c:v>Dangbo</c:v>
                </c:pt>
                <c:pt idx="7">
                  <c:v>Porto-Novo</c:v>
                </c:pt>
                <c:pt idx="8">
                  <c:v>Sèmè-Kpodji</c:v>
                </c:pt>
              </c:strCache>
            </c:strRef>
          </c:cat>
          <c:val>
            <c:numRef>
              <c:f>CHOCS_Commune_b!$C$121:$C$129</c:f>
              <c:numCache>
                <c:formatCode>0.0%</c:formatCode>
                <c:ptCount val="9"/>
                <c:pt idx="0">
                  <c:v>0.51230397306881725</c:v>
                </c:pt>
                <c:pt idx="1">
                  <c:v>0.23285260244010797</c:v>
                </c:pt>
                <c:pt idx="2">
                  <c:v>0.36630454061723994</c:v>
                </c:pt>
                <c:pt idx="3">
                  <c:v>0.34965049308370133</c:v>
                </c:pt>
                <c:pt idx="4">
                  <c:v>0.4064950052295242</c:v>
                </c:pt>
                <c:pt idx="5">
                  <c:v>0.46234468768489551</c:v>
                </c:pt>
                <c:pt idx="6">
                  <c:v>0.34484919164894434</c:v>
                </c:pt>
                <c:pt idx="7">
                  <c:v>0.11529457666796754</c:v>
                </c:pt>
                <c:pt idx="8">
                  <c:v>0.2304380312094246</c:v>
                </c:pt>
              </c:numCache>
            </c:numRef>
          </c:val>
        </c:ser>
        <c:ser>
          <c:idx val="1"/>
          <c:order val="1"/>
          <c:tx>
            <c:strRef>
              <c:f>CHOCS_Commune_b!$D$120</c:f>
              <c:strCache>
                <c:ptCount val="1"/>
                <c:pt idx="0">
                  <c:v>Perte/Manque d'emploi d'un membre du ménage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CHOCS_Commune_b!$B$121:$B$129</c:f>
              <c:strCache>
                <c:ptCount val="9"/>
                <c:pt idx="0">
                  <c:v>Adjarra</c:v>
                </c:pt>
                <c:pt idx="1">
                  <c:v>Adjohoun</c:v>
                </c:pt>
                <c:pt idx="2">
                  <c:v>Aguégués</c:v>
                </c:pt>
                <c:pt idx="3">
                  <c:v>Akpro-Missérété</c:v>
                </c:pt>
                <c:pt idx="4">
                  <c:v>Avrankou</c:v>
                </c:pt>
                <c:pt idx="5">
                  <c:v>Bonou</c:v>
                </c:pt>
                <c:pt idx="6">
                  <c:v>Dangbo</c:v>
                </c:pt>
                <c:pt idx="7">
                  <c:v>Porto-Novo</c:v>
                </c:pt>
                <c:pt idx="8">
                  <c:v>Sèmè-Kpodji</c:v>
                </c:pt>
              </c:strCache>
            </c:strRef>
          </c:cat>
          <c:val>
            <c:numRef>
              <c:f>CHOCS_Commune_b!$D$121:$D$129</c:f>
              <c:numCache>
                <c:formatCode>0.0%</c:formatCode>
                <c:ptCount val="9"/>
                <c:pt idx="0">
                  <c:v>0.16214402576026135</c:v>
                </c:pt>
                <c:pt idx="1">
                  <c:v>6.4010115853866914E-2</c:v>
                </c:pt>
                <c:pt idx="2">
                  <c:v>1.3218339836821547E-2</c:v>
                </c:pt>
                <c:pt idx="3">
                  <c:v>0.3304173572026321</c:v>
                </c:pt>
                <c:pt idx="4">
                  <c:v>0.30460786050411931</c:v>
                </c:pt>
                <c:pt idx="5">
                  <c:v>0.14428197109289109</c:v>
                </c:pt>
                <c:pt idx="6">
                  <c:v>0.14183302462783831</c:v>
                </c:pt>
                <c:pt idx="7">
                  <c:v>0.34237222005462514</c:v>
                </c:pt>
                <c:pt idx="8">
                  <c:v>0.16331084364221457</c:v>
                </c:pt>
              </c:numCache>
            </c:numRef>
          </c:val>
        </c:ser>
        <c:ser>
          <c:idx val="2"/>
          <c:order val="2"/>
          <c:tx>
            <c:strRef>
              <c:f>CHOCS_Commune_b!$E$120</c:f>
              <c:strCache>
                <c:ptCount val="1"/>
                <c:pt idx="0">
                  <c:v>Pluies diluviennes/inondations</c:v>
                </c:pt>
              </c:strCache>
            </c:strRef>
          </c:tx>
          <c:spPr>
            <a:solidFill>
              <a:srgbClr val="9900CC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CHOCS_Commune_b!$B$121:$B$129</c:f>
              <c:strCache>
                <c:ptCount val="9"/>
                <c:pt idx="0">
                  <c:v>Adjarra</c:v>
                </c:pt>
                <c:pt idx="1">
                  <c:v>Adjohoun</c:v>
                </c:pt>
                <c:pt idx="2">
                  <c:v>Aguégués</c:v>
                </c:pt>
                <c:pt idx="3">
                  <c:v>Akpro-Missérété</c:v>
                </c:pt>
                <c:pt idx="4">
                  <c:v>Avrankou</c:v>
                </c:pt>
                <c:pt idx="5">
                  <c:v>Bonou</c:v>
                </c:pt>
                <c:pt idx="6">
                  <c:v>Dangbo</c:v>
                </c:pt>
                <c:pt idx="7">
                  <c:v>Porto-Novo</c:v>
                </c:pt>
                <c:pt idx="8">
                  <c:v>Sèmè-Kpodji</c:v>
                </c:pt>
              </c:strCache>
            </c:strRef>
          </c:cat>
          <c:val>
            <c:numRef>
              <c:f>CHOCS_Commune_b!$E$121:$E$129</c:f>
              <c:numCache>
                <c:formatCode>0.0%</c:formatCode>
                <c:ptCount val="9"/>
                <c:pt idx="0">
                  <c:v>0</c:v>
                </c:pt>
                <c:pt idx="1">
                  <c:v>0.45917774512149273</c:v>
                </c:pt>
                <c:pt idx="2">
                  <c:v>0.21877438808087996</c:v>
                </c:pt>
                <c:pt idx="3">
                  <c:v>0</c:v>
                </c:pt>
                <c:pt idx="4">
                  <c:v>0</c:v>
                </c:pt>
                <c:pt idx="5">
                  <c:v>4.5980897641788546E-2</c:v>
                </c:pt>
                <c:pt idx="6">
                  <c:v>0.12361940042532728</c:v>
                </c:pt>
                <c:pt idx="7">
                  <c:v>2.2239563012095273E-2</c:v>
                </c:pt>
                <c:pt idx="8">
                  <c:v>0.14270465751678743</c:v>
                </c:pt>
              </c:numCache>
            </c:numRef>
          </c:val>
        </c:ser>
        <c:ser>
          <c:idx val="3"/>
          <c:order val="3"/>
          <c:tx>
            <c:strRef>
              <c:f>CHOCS_Commune_b!$F$120</c:f>
              <c:strCache>
                <c:ptCount val="1"/>
                <c:pt idx="0">
                  <c:v>Revenu réduit d'un membre du ménage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CHOCS_Commune_b!$B$121:$B$129</c:f>
              <c:strCache>
                <c:ptCount val="9"/>
                <c:pt idx="0">
                  <c:v>Adjarra</c:v>
                </c:pt>
                <c:pt idx="1">
                  <c:v>Adjohoun</c:v>
                </c:pt>
                <c:pt idx="2">
                  <c:v>Aguégués</c:v>
                </c:pt>
                <c:pt idx="3">
                  <c:v>Akpro-Missérété</c:v>
                </c:pt>
                <c:pt idx="4">
                  <c:v>Avrankou</c:v>
                </c:pt>
                <c:pt idx="5">
                  <c:v>Bonou</c:v>
                </c:pt>
                <c:pt idx="6">
                  <c:v>Dangbo</c:v>
                </c:pt>
                <c:pt idx="7">
                  <c:v>Porto-Novo</c:v>
                </c:pt>
                <c:pt idx="8">
                  <c:v>Sèmè-Kpodji</c:v>
                </c:pt>
              </c:strCache>
            </c:strRef>
          </c:cat>
          <c:val>
            <c:numRef>
              <c:f>CHOCS_Commune_b!$F$121:$F$129</c:f>
              <c:numCache>
                <c:formatCode>0.0%</c:formatCode>
                <c:ptCount val="9"/>
                <c:pt idx="0">
                  <c:v>9.3375985948948262E-2</c:v>
                </c:pt>
                <c:pt idx="1">
                  <c:v>0</c:v>
                </c:pt>
                <c:pt idx="2">
                  <c:v>2.4308265342319991E-2</c:v>
                </c:pt>
                <c:pt idx="3">
                  <c:v>5.2446548414091874E-2</c:v>
                </c:pt>
                <c:pt idx="4">
                  <c:v>2.0072434136733736E-2</c:v>
                </c:pt>
                <c:pt idx="5">
                  <c:v>4.7248753275293633E-2</c:v>
                </c:pt>
                <c:pt idx="6">
                  <c:v>2.4245958244723424E-2</c:v>
                </c:pt>
                <c:pt idx="7">
                  <c:v>0.27877487319547523</c:v>
                </c:pt>
                <c:pt idx="8">
                  <c:v>0.21624005289192985</c:v>
                </c:pt>
              </c:numCache>
            </c:numRef>
          </c:val>
        </c:ser>
        <c:ser>
          <c:idx val="4"/>
          <c:order val="4"/>
          <c:tx>
            <c:strRef>
              <c:f>CHOCS_Commune_b!$G$120</c:f>
              <c:strCache>
                <c:ptCount val="1"/>
                <c:pt idx="0">
                  <c:v>Pluies tardives/sécheresse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CHOCS_Commune_b!$B$121:$B$129</c:f>
              <c:strCache>
                <c:ptCount val="9"/>
                <c:pt idx="0">
                  <c:v>Adjarra</c:v>
                </c:pt>
                <c:pt idx="1">
                  <c:v>Adjohoun</c:v>
                </c:pt>
                <c:pt idx="2">
                  <c:v>Aguégués</c:v>
                </c:pt>
                <c:pt idx="3">
                  <c:v>Akpro-Missérété</c:v>
                </c:pt>
                <c:pt idx="4">
                  <c:v>Avrankou</c:v>
                </c:pt>
                <c:pt idx="5">
                  <c:v>Bonou</c:v>
                </c:pt>
                <c:pt idx="6">
                  <c:v>Dangbo</c:v>
                </c:pt>
                <c:pt idx="7">
                  <c:v>Porto-Novo</c:v>
                </c:pt>
                <c:pt idx="8">
                  <c:v>Sèmè-Kpodji</c:v>
                </c:pt>
              </c:strCache>
            </c:strRef>
          </c:cat>
          <c:val>
            <c:numRef>
              <c:f>CHOCS_Commune_b!$G$121:$G$129</c:f>
              <c:numCache>
                <c:formatCode>0.0%</c:formatCode>
                <c:ptCount val="9"/>
                <c:pt idx="0">
                  <c:v>2.3343996487237065E-2</c:v>
                </c:pt>
                <c:pt idx="1">
                  <c:v>0</c:v>
                </c:pt>
                <c:pt idx="2">
                  <c:v>4.8616530684639982E-2</c:v>
                </c:pt>
                <c:pt idx="3">
                  <c:v>0</c:v>
                </c:pt>
                <c:pt idx="4">
                  <c:v>2.2542291827599037E-2</c:v>
                </c:pt>
                <c:pt idx="5">
                  <c:v>0.16093314174625989</c:v>
                </c:pt>
                <c:pt idx="6">
                  <c:v>9.2714550318995462E-2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25561656"/>
        <c:axId val="325558520"/>
      </c:barChart>
      <c:catAx>
        <c:axId val="325561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25558520"/>
        <c:crosses val="autoZero"/>
        <c:auto val="1"/>
        <c:lblAlgn val="ctr"/>
        <c:lblOffset val="100"/>
        <c:noMultiLvlLbl val="0"/>
      </c:catAx>
      <c:valAx>
        <c:axId val="325558520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255616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9469216690994582E-2"/>
          <c:y val="0.7819538409291793"/>
          <c:w val="0.90943312034302015"/>
          <c:h val="0.1959231794890376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400"/>
              <a:t>Chocs au cours des 12 derniers mois - MONO</a:t>
            </a:r>
          </a:p>
        </c:rich>
      </c:tx>
      <c:layout>
        <c:manualLayout>
          <c:xMode val="edge"/>
          <c:yMode val="edge"/>
          <c:x val="0.14253332687108644"/>
          <c:y val="1.724137931034482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sng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CHOCS_commune!$D$90</c:f>
              <c:strCache>
                <c:ptCount val="1"/>
                <c:pt idx="0">
                  <c:v>Chocs au cours des 12 derniers mois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6"/>
            <c:invertIfNegative val="0"/>
            <c:bubble3D val="0"/>
            <c:spPr>
              <a:solidFill>
                <a:srgbClr val="FF0066"/>
              </a:solidFill>
              <a:ln>
                <a:noFill/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CHOCS_commune!$C$184:$C$190</c:f>
              <c:strCache>
                <c:ptCount val="7"/>
                <c:pt idx="0">
                  <c:v>Athiémé</c:v>
                </c:pt>
                <c:pt idx="1">
                  <c:v>Bopa</c:v>
                </c:pt>
                <c:pt idx="2">
                  <c:v>Comè</c:v>
                </c:pt>
                <c:pt idx="3">
                  <c:v>Grand-Popo</c:v>
                </c:pt>
                <c:pt idx="4">
                  <c:v>Houéyogbé</c:v>
                </c:pt>
                <c:pt idx="5">
                  <c:v>Lokossa</c:v>
                </c:pt>
                <c:pt idx="6">
                  <c:v>MONO</c:v>
                </c:pt>
              </c:strCache>
            </c:strRef>
          </c:cat>
          <c:val>
            <c:numRef>
              <c:f>CHOCS_commune!$D$184:$D$190</c:f>
              <c:numCache>
                <c:formatCode>0.0%</c:formatCode>
                <c:ptCount val="7"/>
                <c:pt idx="0">
                  <c:v>0.4798609386640188</c:v>
                </c:pt>
                <c:pt idx="1">
                  <c:v>0.66899426554918395</c:v>
                </c:pt>
                <c:pt idx="2">
                  <c:v>0.54303919325405003</c:v>
                </c:pt>
                <c:pt idx="3">
                  <c:v>0.6823199800768468</c:v>
                </c:pt>
                <c:pt idx="4">
                  <c:v>0.48904467946681096</c:v>
                </c:pt>
                <c:pt idx="5">
                  <c:v>0.28458217270195019</c:v>
                </c:pt>
                <c:pt idx="6">
                  <c:v>0.51385960029146538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25556168"/>
        <c:axId val="325559304"/>
      </c:barChart>
      <c:catAx>
        <c:axId val="325556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25559304"/>
        <c:crosses val="autoZero"/>
        <c:auto val="1"/>
        <c:lblAlgn val="ctr"/>
        <c:lblOffset val="100"/>
        <c:noMultiLvlLbl val="0"/>
      </c:catAx>
      <c:valAx>
        <c:axId val="325559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25556168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200" u="sng"/>
              <a:t>Chocs au cours des 12 derniers mois - ATLANTIQUE</a:t>
            </a:r>
          </a:p>
        </c:rich>
      </c:tx>
      <c:layout>
        <c:manualLayout>
          <c:xMode val="edge"/>
          <c:yMode val="edge"/>
          <c:x val="0.16497518525777466"/>
          <c:y val="2.574002574002573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0.12788120166657868"/>
          <c:y val="0.18231544943521735"/>
          <c:w val="0.83844104549052001"/>
          <c:h val="0.423882176671235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CHOCS_commune!$D$90</c:f>
              <c:strCache>
                <c:ptCount val="1"/>
                <c:pt idx="0">
                  <c:v>Chocs au cours des 12 derniers mois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7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8"/>
            <c:invertIfNegative val="0"/>
            <c:bubble3D val="0"/>
            <c:spPr>
              <a:solidFill>
                <a:srgbClr val="FF0066"/>
              </a:solidFill>
              <a:ln>
                <a:noFill/>
              </a:ln>
              <a:effectLst/>
            </c:spPr>
          </c:dPt>
          <c:cat>
            <c:strRef>
              <c:f>CHOCS_commune!$B$126:$C$134</c:f>
              <c:strCache>
                <c:ptCount val="9"/>
                <c:pt idx="0">
                  <c:v>Abomey-Calavi</c:v>
                </c:pt>
                <c:pt idx="1">
                  <c:v>Allada</c:v>
                </c:pt>
                <c:pt idx="2">
                  <c:v>Kpomassè</c:v>
                </c:pt>
                <c:pt idx="3">
                  <c:v>Ouidah</c:v>
                </c:pt>
                <c:pt idx="4">
                  <c:v>Sô-Ava</c:v>
                </c:pt>
                <c:pt idx="5">
                  <c:v>Toffo</c:v>
                </c:pt>
                <c:pt idx="6">
                  <c:v>Tori-Bossito</c:v>
                </c:pt>
                <c:pt idx="7">
                  <c:v>Zè</c:v>
                </c:pt>
                <c:pt idx="8">
                  <c:v>ATLANTIQUE</c:v>
                </c:pt>
              </c:strCache>
            </c:strRef>
          </c:cat>
          <c:val>
            <c:numRef>
              <c:f>CHOCS_commune!$D$126:$D$134</c:f>
              <c:numCache>
                <c:formatCode>0.0%</c:formatCode>
                <c:ptCount val="9"/>
                <c:pt idx="0">
                  <c:v>0.33374189911066482</c:v>
                </c:pt>
                <c:pt idx="1">
                  <c:v>0.93662444154773439</c:v>
                </c:pt>
                <c:pt idx="2">
                  <c:v>0.46061763743455492</c:v>
                </c:pt>
                <c:pt idx="3">
                  <c:v>0.24749562537495109</c:v>
                </c:pt>
                <c:pt idx="4">
                  <c:v>0.25295922840859236</c:v>
                </c:pt>
                <c:pt idx="5">
                  <c:v>0.80717737397808964</c:v>
                </c:pt>
                <c:pt idx="6">
                  <c:v>0.29999999999999993</c:v>
                </c:pt>
                <c:pt idx="7">
                  <c:v>0.88274377211592547</c:v>
                </c:pt>
                <c:pt idx="8">
                  <c:v>0.4520684673376219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25561264"/>
        <c:axId val="325562048"/>
      </c:barChart>
      <c:catAx>
        <c:axId val="325561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30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25562048"/>
        <c:crosses val="autoZero"/>
        <c:auto val="1"/>
        <c:lblAlgn val="ctr"/>
        <c:lblOffset val="100"/>
        <c:noMultiLvlLbl val="0"/>
      </c:catAx>
      <c:valAx>
        <c:axId val="325562048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2556126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800" u="sng"/>
              <a:t>Principal choc: Communes de ATLANTIQUE</a:t>
            </a:r>
          </a:p>
        </c:rich>
      </c:tx>
      <c:layout>
        <c:manualLayout>
          <c:xMode val="edge"/>
          <c:yMode val="edge"/>
          <c:x val="0.24558931790807106"/>
          <c:y val="4.613767214295072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sng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0.12788120166657868"/>
          <c:y val="0.13429315812914214"/>
          <c:w val="0.83844104549052001"/>
          <c:h val="0.4719044532418291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CHOCS_Commune_b!$D$169</c:f>
              <c:strCache>
                <c:ptCount val="1"/>
                <c:pt idx="0">
                  <c:v>Maladie sérieuse ou accident d'un membre du ménage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7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8"/>
            <c:invertIfNegative val="0"/>
            <c:bubble3D val="0"/>
            <c:spPr>
              <a:solidFill>
                <a:srgbClr val="FF0066"/>
              </a:solidFill>
              <a:ln>
                <a:noFill/>
              </a:ln>
              <a:effectLst/>
            </c:spPr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CHOCS_Commune_b!$B$170:$C$177</c:f>
              <c:strCache>
                <c:ptCount val="8"/>
                <c:pt idx="0">
                  <c:v>Abomey-Calavi</c:v>
                </c:pt>
                <c:pt idx="1">
                  <c:v>Allada</c:v>
                </c:pt>
                <c:pt idx="2">
                  <c:v>Kpomassè</c:v>
                </c:pt>
                <c:pt idx="3">
                  <c:v>Ouidah</c:v>
                </c:pt>
                <c:pt idx="4">
                  <c:v>Sô-Ava</c:v>
                </c:pt>
                <c:pt idx="5">
                  <c:v>Toffo</c:v>
                </c:pt>
                <c:pt idx="6">
                  <c:v>Tori-Bossito</c:v>
                </c:pt>
                <c:pt idx="7">
                  <c:v>Zè</c:v>
                </c:pt>
              </c:strCache>
            </c:strRef>
          </c:cat>
          <c:val>
            <c:numRef>
              <c:f>CHOCS_Commune_b!$D$170:$D$177</c:f>
              <c:numCache>
                <c:formatCode>0.0%</c:formatCode>
                <c:ptCount val="8"/>
                <c:pt idx="0">
                  <c:v>0.37812600976974536</c:v>
                </c:pt>
                <c:pt idx="1">
                  <c:v>0.25465810064637734</c:v>
                </c:pt>
                <c:pt idx="2">
                  <c:v>0.54945396485981102</c:v>
                </c:pt>
                <c:pt idx="3">
                  <c:v>0.48936198026088512</c:v>
                </c:pt>
                <c:pt idx="4">
                  <c:v>0.33275563258232244</c:v>
                </c:pt>
                <c:pt idx="5">
                  <c:v>0.23278044880009044</c:v>
                </c:pt>
                <c:pt idx="6">
                  <c:v>0.81742991834329515</c:v>
                </c:pt>
                <c:pt idx="7">
                  <c:v>0.23025473872893712</c:v>
                </c:pt>
              </c:numCache>
            </c:numRef>
          </c:val>
        </c:ser>
        <c:ser>
          <c:idx val="1"/>
          <c:order val="1"/>
          <c:tx>
            <c:strRef>
              <c:f>CHOCS_Commune_b!$E$169</c:f>
              <c:strCache>
                <c:ptCount val="1"/>
                <c:pt idx="0">
                  <c:v>Revenu réduit d'un membre du ménage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CHOCS_Commune_b!$B$170:$C$177</c:f>
              <c:strCache>
                <c:ptCount val="8"/>
                <c:pt idx="0">
                  <c:v>Abomey-Calavi</c:v>
                </c:pt>
                <c:pt idx="1">
                  <c:v>Allada</c:v>
                </c:pt>
                <c:pt idx="2">
                  <c:v>Kpomassè</c:v>
                </c:pt>
                <c:pt idx="3">
                  <c:v>Ouidah</c:v>
                </c:pt>
                <c:pt idx="4">
                  <c:v>Sô-Ava</c:v>
                </c:pt>
                <c:pt idx="5">
                  <c:v>Toffo</c:v>
                </c:pt>
                <c:pt idx="6">
                  <c:v>Tori-Bossito</c:v>
                </c:pt>
                <c:pt idx="7">
                  <c:v>Zè</c:v>
                </c:pt>
              </c:strCache>
            </c:strRef>
          </c:cat>
          <c:val>
            <c:numRef>
              <c:f>CHOCS_Commune_b!$E$170:$E$177</c:f>
              <c:numCache>
                <c:formatCode>0.0%</c:formatCode>
                <c:ptCount val="8"/>
                <c:pt idx="0">
                  <c:v>0.20579025300622192</c:v>
                </c:pt>
                <c:pt idx="1">
                  <c:v>0.18699431178823045</c:v>
                </c:pt>
                <c:pt idx="2">
                  <c:v>4.6101740670160769E-2</c:v>
                </c:pt>
                <c:pt idx="3">
                  <c:v>6.3828118434690023E-2</c:v>
                </c:pt>
                <c:pt idx="4">
                  <c:v>0.19930675909878698</c:v>
                </c:pt>
                <c:pt idx="5">
                  <c:v>0.14333104388563711</c:v>
                </c:pt>
                <c:pt idx="6">
                  <c:v>0</c:v>
                </c:pt>
                <c:pt idx="7">
                  <c:v>8.4046390718289246E-2</c:v>
                </c:pt>
              </c:numCache>
            </c:numRef>
          </c:val>
        </c:ser>
        <c:ser>
          <c:idx val="2"/>
          <c:order val="2"/>
          <c:tx>
            <c:strRef>
              <c:f>CHOCS_Commune_b!$F$169</c:f>
              <c:strCache>
                <c:ptCount val="1"/>
                <c:pt idx="0">
                  <c:v>Pluies diluviennes/inondations</c:v>
                </c:pt>
              </c:strCache>
            </c:strRef>
          </c:tx>
          <c:spPr>
            <a:solidFill>
              <a:srgbClr val="9900CC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CHOCS_Commune_b!$B$170:$C$177</c:f>
              <c:strCache>
                <c:ptCount val="8"/>
                <c:pt idx="0">
                  <c:v>Abomey-Calavi</c:v>
                </c:pt>
                <c:pt idx="1">
                  <c:v>Allada</c:v>
                </c:pt>
                <c:pt idx="2">
                  <c:v>Kpomassè</c:v>
                </c:pt>
                <c:pt idx="3">
                  <c:v>Ouidah</c:v>
                </c:pt>
                <c:pt idx="4">
                  <c:v>Sô-Ava</c:v>
                </c:pt>
                <c:pt idx="5">
                  <c:v>Toffo</c:v>
                </c:pt>
                <c:pt idx="6">
                  <c:v>Tori-Bossito</c:v>
                </c:pt>
                <c:pt idx="7">
                  <c:v>Zè</c:v>
                </c:pt>
              </c:strCache>
            </c:strRef>
          </c:cat>
          <c:val>
            <c:numRef>
              <c:f>CHOCS_Commune_b!$F$170:$F$177</c:f>
              <c:numCache>
                <c:formatCode>0.0%</c:formatCode>
                <c:ptCount val="8"/>
                <c:pt idx="0">
                  <c:v>3.5325794269638671E-3</c:v>
                </c:pt>
                <c:pt idx="1">
                  <c:v>0.15518517020623659</c:v>
                </c:pt>
                <c:pt idx="2">
                  <c:v>0</c:v>
                </c:pt>
                <c:pt idx="3">
                  <c:v>0</c:v>
                </c:pt>
                <c:pt idx="4">
                  <c:v>0.16637781629116122</c:v>
                </c:pt>
                <c:pt idx="5">
                  <c:v>0.28138679022850094</c:v>
                </c:pt>
                <c:pt idx="6">
                  <c:v>0</c:v>
                </c:pt>
                <c:pt idx="7">
                  <c:v>0.3092357838131885</c:v>
                </c:pt>
              </c:numCache>
            </c:numRef>
          </c:val>
        </c:ser>
        <c:ser>
          <c:idx val="3"/>
          <c:order val="3"/>
          <c:tx>
            <c:strRef>
              <c:f>CHOCS_Commune_b!$G$169</c:f>
              <c:strCache>
                <c:ptCount val="1"/>
                <c:pt idx="0">
                  <c:v>Décès d'un autre membre du ménage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CHOCS_Commune_b!$B$170:$C$177</c:f>
              <c:strCache>
                <c:ptCount val="8"/>
                <c:pt idx="0">
                  <c:v>Abomey-Calavi</c:v>
                </c:pt>
                <c:pt idx="1">
                  <c:v>Allada</c:v>
                </c:pt>
                <c:pt idx="2">
                  <c:v>Kpomassè</c:v>
                </c:pt>
                <c:pt idx="3">
                  <c:v>Ouidah</c:v>
                </c:pt>
                <c:pt idx="4">
                  <c:v>Sô-Ava</c:v>
                </c:pt>
                <c:pt idx="5">
                  <c:v>Toffo</c:v>
                </c:pt>
                <c:pt idx="6">
                  <c:v>Tori-Bossito</c:v>
                </c:pt>
                <c:pt idx="7">
                  <c:v>Zè</c:v>
                </c:pt>
              </c:strCache>
            </c:strRef>
          </c:cat>
          <c:val>
            <c:numRef>
              <c:f>CHOCS_Commune_b!$G$170:$G$177</c:f>
              <c:numCache>
                <c:formatCode>0.0%</c:formatCode>
                <c:ptCount val="8"/>
                <c:pt idx="0">
                  <c:v>0.12634221867068771</c:v>
                </c:pt>
                <c:pt idx="1">
                  <c:v>0.12135327577716314</c:v>
                </c:pt>
                <c:pt idx="2">
                  <c:v>0.25355957368588355</c:v>
                </c:pt>
                <c:pt idx="3">
                  <c:v>0.10850910856513254</c:v>
                </c:pt>
                <c:pt idx="4">
                  <c:v>0</c:v>
                </c:pt>
                <c:pt idx="5">
                  <c:v>7.1665521942818555E-2</c:v>
                </c:pt>
                <c:pt idx="6">
                  <c:v>3.0428346942784165E-2</c:v>
                </c:pt>
                <c:pt idx="7">
                  <c:v>4.032657210760289E-2</c:v>
                </c:pt>
              </c:numCache>
            </c:numRef>
          </c:val>
        </c:ser>
        <c:ser>
          <c:idx val="4"/>
          <c:order val="4"/>
          <c:tx>
            <c:strRef>
              <c:f>CHOCS_Commune_b!$H$169</c:f>
              <c:strCache>
                <c:ptCount val="1"/>
                <c:pt idx="0">
                  <c:v>Augmentation du prix d'achat des produits alimentaires</c:v>
                </c:pt>
              </c:strCache>
            </c:strRef>
          </c:tx>
          <c:spPr>
            <a:solidFill>
              <a:srgbClr val="FF66FF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CHOCS_Commune_b!$B$170:$C$177</c:f>
              <c:strCache>
                <c:ptCount val="8"/>
                <c:pt idx="0">
                  <c:v>Abomey-Calavi</c:v>
                </c:pt>
                <c:pt idx="1">
                  <c:v>Allada</c:v>
                </c:pt>
                <c:pt idx="2">
                  <c:v>Kpomassè</c:v>
                </c:pt>
                <c:pt idx="3">
                  <c:v>Ouidah</c:v>
                </c:pt>
                <c:pt idx="4">
                  <c:v>Sô-Ava</c:v>
                </c:pt>
                <c:pt idx="5">
                  <c:v>Toffo</c:v>
                </c:pt>
                <c:pt idx="6">
                  <c:v>Tori-Bossito</c:v>
                </c:pt>
                <c:pt idx="7">
                  <c:v>Zè</c:v>
                </c:pt>
              </c:strCache>
            </c:strRef>
          </c:cat>
          <c:val>
            <c:numRef>
              <c:f>CHOCS_Commune_b!$H$170:$H$177</c:f>
              <c:numCache>
                <c:formatCode>0.0%</c:formatCode>
                <c:ptCount val="8"/>
                <c:pt idx="0">
                  <c:v>7.0651588539277343E-3</c:v>
                </c:pt>
                <c:pt idx="1">
                  <c:v>3.3831894429073466E-2</c:v>
                </c:pt>
                <c:pt idx="2">
                  <c:v>0</c:v>
                </c:pt>
                <c:pt idx="3">
                  <c:v>0</c:v>
                </c:pt>
                <c:pt idx="4">
                  <c:v>6.7590987868284116E-2</c:v>
                </c:pt>
                <c:pt idx="5">
                  <c:v>2.8334478057181527E-2</c:v>
                </c:pt>
                <c:pt idx="6">
                  <c:v>0</c:v>
                </c:pt>
                <c:pt idx="7">
                  <c:v>0.15294579277563999</c:v>
                </c:pt>
              </c:numCache>
            </c:numRef>
          </c:val>
        </c:ser>
        <c:ser>
          <c:idx val="5"/>
          <c:order val="5"/>
          <c:tx>
            <c:strRef>
              <c:f>CHOCS_Commune_b!$I$169</c:f>
              <c:strCache>
                <c:ptCount val="1"/>
                <c:pt idx="0">
                  <c:v>Perte/Manque d'emploi d'un membre du ménage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CHOCS_Commune_b!$B$170:$C$177</c:f>
              <c:strCache>
                <c:ptCount val="8"/>
                <c:pt idx="0">
                  <c:v>Abomey-Calavi</c:v>
                </c:pt>
                <c:pt idx="1">
                  <c:v>Allada</c:v>
                </c:pt>
                <c:pt idx="2">
                  <c:v>Kpomassè</c:v>
                </c:pt>
                <c:pt idx="3">
                  <c:v>Ouidah</c:v>
                </c:pt>
                <c:pt idx="4">
                  <c:v>Sô-Ava</c:v>
                </c:pt>
                <c:pt idx="5">
                  <c:v>Toffo</c:v>
                </c:pt>
                <c:pt idx="6">
                  <c:v>Tori-Bossito</c:v>
                </c:pt>
                <c:pt idx="7">
                  <c:v>Zè</c:v>
                </c:pt>
              </c:strCache>
            </c:strRef>
          </c:cat>
          <c:val>
            <c:numRef>
              <c:f>CHOCS_Commune_b!$I$170:$I$177</c:f>
              <c:numCache>
                <c:formatCode>0.0%</c:formatCode>
                <c:ptCount val="8"/>
                <c:pt idx="0">
                  <c:v>0.10071351643962316</c:v>
                </c:pt>
                <c:pt idx="1">
                  <c:v>4.3760690674044825E-2</c:v>
                </c:pt>
                <c:pt idx="2">
                  <c:v>0</c:v>
                </c:pt>
                <c:pt idx="3">
                  <c:v>8.9361980260885029E-2</c:v>
                </c:pt>
                <c:pt idx="4">
                  <c:v>3.2928942807625525E-2</c:v>
                </c:pt>
                <c:pt idx="5">
                  <c:v>2.3888507314272851E-2</c:v>
                </c:pt>
                <c:pt idx="6">
                  <c:v>3.0428346942784165E-2</c:v>
                </c:pt>
                <c:pt idx="7">
                  <c:v>1.0081643026900722E-2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100"/>
        <c:axId val="319045312"/>
        <c:axId val="319043744"/>
      </c:barChart>
      <c:catAx>
        <c:axId val="319045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3000000" spcFirstLastPara="1" vertOverflow="ellipsis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19043744"/>
        <c:crosses val="autoZero"/>
        <c:auto val="1"/>
        <c:lblAlgn val="ctr"/>
        <c:lblOffset val="100"/>
        <c:noMultiLvlLbl val="0"/>
      </c:catAx>
      <c:valAx>
        <c:axId val="319043744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19045312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6253315020348207E-2"/>
          <c:y val="0.80574098225366864"/>
          <c:w val="0.98361606601927998"/>
          <c:h val="0.1767753967257412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 sz="1100"/>
      </a:pPr>
      <a:endParaRPr lang="fr-FR"/>
    </a:p>
  </c:txPr>
  <c:externalData r:id="rId4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u="sng" dirty="0" err="1" smtClean="0"/>
              <a:t>Pratiques</a:t>
            </a:r>
            <a:r>
              <a:rPr lang="en-US" sz="1800" u="sng" dirty="0" smtClean="0"/>
              <a:t> </a:t>
            </a:r>
            <a:r>
              <a:rPr lang="en-US" sz="1800" u="sng" dirty="0" err="1" smtClean="0"/>
              <a:t>utilisées</a:t>
            </a:r>
            <a:r>
              <a:rPr lang="en-US" sz="1800" u="sng" dirty="0" smtClean="0"/>
              <a:t> </a:t>
            </a:r>
            <a:r>
              <a:rPr lang="en-US" sz="1800" u="sng" dirty="0"/>
              <a:t>au </a:t>
            </a:r>
            <a:r>
              <a:rPr lang="en-US" sz="1800" u="sng" dirty="0" err="1"/>
              <a:t>cours</a:t>
            </a:r>
            <a:r>
              <a:rPr lang="en-US" sz="1800" u="sng" dirty="0"/>
              <a:t> des 30 </a:t>
            </a:r>
            <a:r>
              <a:rPr lang="en-US" sz="1800" u="sng" dirty="0" err="1"/>
              <a:t>derniers</a:t>
            </a:r>
            <a:r>
              <a:rPr lang="en-US" sz="1800" u="sng" dirty="0"/>
              <a:t> </a:t>
            </a:r>
            <a:r>
              <a:rPr lang="en-US" sz="1800" u="sng" dirty="0" err="1"/>
              <a:t>jours</a:t>
            </a:r>
            <a:r>
              <a:rPr lang="en-US" sz="1800" u="sng" dirty="0"/>
              <a:t> par </a:t>
            </a:r>
            <a:r>
              <a:rPr lang="en-US" sz="1800" u="sng" dirty="0" err="1"/>
              <a:t>département</a:t>
            </a:r>
            <a:endParaRPr lang="en-US" sz="1800" u="sng" dirty="0"/>
          </a:p>
        </c:rich>
      </c:tx>
      <c:layout>
        <c:manualLayout>
          <c:xMode val="edge"/>
          <c:yMode val="edge"/>
          <c:x val="0.16015179488570977"/>
          <c:y val="2.22884614409617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sng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0.11175582634534698"/>
          <c:y val="0.10945506564273644"/>
          <c:w val="0.86364026228438773"/>
          <c:h val="0.4764245407855444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CONSO!$D$243</c:f>
              <c:strCache>
                <c:ptCount val="1"/>
                <c:pt idx="0">
                  <c:v>Etre préoccupé car pas assez de nourriture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CONSO!$D$244:$D$255</c:f>
              <c:numCache>
                <c:formatCode>0.0%</c:formatCode>
                <c:ptCount val="12"/>
                <c:pt idx="0">
                  <c:v>0.8382988224143455</c:v>
                </c:pt>
                <c:pt idx="1">
                  <c:v>0.76295014055149946</c:v>
                </c:pt>
                <c:pt idx="2">
                  <c:v>0.74635560160000802</c:v>
                </c:pt>
                <c:pt idx="3">
                  <c:v>0.80499252635988527</c:v>
                </c:pt>
                <c:pt idx="4">
                  <c:v>0.74089277372531859</c:v>
                </c:pt>
                <c:pt idx="5">
                  <c:v>0.70125286062385495</c:v>
                </c:pt>
                <c:pt idx="6">
                  <c:v>0.73442345644206797</c:v>
                </c:pt>
                <c:pt idx="7">
                  <c:v>0.60787771812641733</c:v>
                </c:pt>
                <c:pt idx="8">
                  <c:v>0.46653840552754666</c:v>
                </c:pt>
                <c:pt idx="9">
                  <c:v>0.56788319824062872</c:v>
                </c:pt>
                <c:pt idx="10">
                  <c:v>0.39058306327965447</c:v>
                </c:pt>
                <c:pt idx="11">
                  <c:v>0.3718531435763861</c:v>
                </c:pt>
              </c:numCache>
            </c:numRef>
          </c:val>
        </c:ser>
        <c:ser>
          <c:idx val="1"/>
          <c:order val="1"/>
          <c:tx>
            <c:strRef>
              <c:f>CONSO!$E$243</c:f>
              <c:strCache>
                <c:ptCount val="1"/>
                <c:pt idx="0">
                  <c:v>Pas pouvoir manger les types de nourriture habituelles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CONSO!$E$244:$E$255</c:f>
              <c:numCache>
                <c:formatCode>0.0%</c:formatCode>
                <c:ptCount val="12"/>
                <c:pt idx="0">
                  <c:v>0.85224551503434609</c:v>
                </c:pt>
                <c:pt idx="1">
                  <c:v>0.78589518360750032</c:v>
                </c:pt>
                <c:pt idx="2">
                  <c:v>0.73623887061351734</c:v>
                </c:pt>
                <c:pt idx="3">
                  <c:v>0.81540046390740462</c:v>
                </c:pt>
                <c:pt idx="4">
                  <c:v>0.73898495287870758</c:v>
                </c:pt>
                <c:pt idx="5">
                  <c:v>0.62092207514135034</c:v>
                </c:pt>
                <c:pt idx="6">
                  <c:v>0.77483319236914183</c:v>
                </c:pt>
                <c:pt idx="7">
                  <c:v>0.57647779928379261</c:v>
                </c:pt>
                <c:pt idx="8">
                  <c:v>0.47725472962258919</c:v>
                </c:pt>
                <c:pt idx="9">
                  <c:v>0.64617547652191432</c:v>
                </c:pt>
                <c:pt idx="10">
                  <c:v>0.45845069110088127</c:v>
                </c:pt>
                <c:pt idx="11">
                  <c:v>0.35008166865801832</c:v>
                </c:pt>
              </c:numCache>
            </c:numRef>
          </c:val>
        </c:ser>
        <c:ser>
          <c:idx val="2"/>
          <c:order val="2"/>
          <c:tx>
            <c:strRef>
              <c:f>CONSO!$F$243</c:f>
              <c:strCache>
                <c:ptCount val="1"/>
                <c:pt idx="0">
                  <c:v>Limiter les variétés d'aliments </c:v>
                </c:pt>
              </c:strCache>
            </c:strRef>
          </c:tx>
          <c:spPr>
            <a:solidFill>
              <a:srgbClr val="FF66FF"/>
            </a:solidFill>
            <a:ln>
              <a:noFill/>
            </a:ln>
            <a:effectLst/>
          </c:spPr>
          <c:invertIfNegative val="0"/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CONSO!$F$244:$F$255</c:f>
              <c:numCache>
                <c:formatCode>0.0%</c:formatCode>
                <c:ptCount val="12"/>
                <c:pt idx="0">
                  <c:v>0.8403994535806254</c:v>
                </c:pt>
                <c:pt idx="1">
                  <c:v>0.79628877332689696</c:v>
                </c:pt>
                <c:pt idx="2">
                  <c:v>0.73826174489476515</c:v>
                </c:pt>
                <c:pt idx="3">
                  <c:v>0.80030421559707932</c:v>
                </c:pt>
                <c:pt idx="4">
                  <c:v>0.71184287040116456</c:v>
                </c:pt>
                <c:pt idx="5">
                  <c:v>0.64869272720849469</c:v>
                </c:pt>
                <c:pt idx="6">
                  <c:v>0.76853679165492328</c:v>
                </c:pt>
                <c:pt idx="7">
                  <c:v>0.55552388561855903</c:v>
                </c:pt>
                <c:pt idx="8">
                  <c:v>0.43877708622087597</c:v>
                </c:pt>
                <c:pt idx="9">
                  <c:v>0.56289174437449485</c:v>
                </c:pt>
                <c:pt idx="10">
                  <c:v>0.36898985587341004</c:v>
                </c:pt>
                <c:pt idx="11">
                  <c:v>0.30195647252271979</c:v>
                </c:pt>
              </c:numCache>
            </c:numRef>
          </c:val>
        </c:ser>
        <c:ser>
          <c:idx val="3"/>
          <c:order val="3"/>
          <c:tx>
            <c:strRef>
              <c:f>CONSO!$G$243</c:f>
              <c:strCache>
                <c:ptCount val="1"/>
                <c:pt idx="0">
                  <c:v>Consommer de la nourriture non désirée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CONSO!$G$244:$G$255</c:f>
              <c:numCache>
                <c:formatCode>0.0%</c:formatCode>
                <c:ptCount val="12"/>
                <c:pt idx="0">
                  <c:v>0.8380772366697623</c:v>
                </c:pt>
                <c:pt idx="1">
                  <c:v>0.77560976855268182</c:v>
                </c:pt>
                <c:pt idx="2">
                  <c:v>0.70888418456229585</c:v>
                </c:pt>
                <c:pt idx="3">
                  <c:v>0.78087217674581721</c:v>
                </c:pt>
                <c:pt idx="4">
                  <c:v>0.64505608549244176</c:v>
                </c:pt>
                <c:pt idx="5">
                  <c:v>0.5284935799673649</c:v>
                </c:pt>
                <c:pt idx="6">
                  <c:v>0.67836669485951062</c:v>
                </c:pt>
                <c:pt idx="7">
                  <c:v>0.43980617641705405</c:v>
                </c:pt>
                <c:pt idx="8">
                  <c:v>0.40419718120056841</c:v>
                </c:pt>
                <c:pt idx="9">
                  <c:v>0.51679258178130805</c:v>
                </c:pt>
                <c:pt idx="10">
                  <c:v>0.37581618035500353</c:v>
                </c:pt>
                <c:pt idx="11">
                  <c:v>0.29252772323814275</c:v>
                </c:pt>
              </c:numCache>
            </c:numRef>
          </c:val>
        </c:ser>
        <c:ser>
          <c:idx val="4"/>
          <c:order val="4"/>
          <c:tx>
            <c:strRef>
              <c:f>CONSO!$H$243</c:f>
              <c:strCache>
                <c:ptCount val="1"/>
                <c:pt idx="0">
                  <c:v>Diminuer la taille des repas par jour 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CONSO!$H$244:$H$255</c:f>
              <c:numCache>
                <c:formatCode>0.0%</c:formatCode>
                <c:ptCount val="12"/>
                <c:pt idx="0">
                  <c:v>0.82708641456508825</c:v>
                </c:pt>
                <c:pt idx="1">
                  <c:v>0.76638193028473456</c:v>
                </c:pt>
                <c:pt idx="2">
                  <c:v>0.72044952575008481</c:v>
                </c:pt>
                <c:pt idx="3">
                  <c:v>0.76548235819340649</c:v>
                </c:pt>
                <c:pt idx="4">
                  <c:v>0.56572324826221232</c:v>
                </c:pt>
                <c:pt idx="5">
                  <c:v>0.53154753719242198</c:v>
                </c:pt>
                <c:pt idx="6">
                  <c:v>0.56108448454093351</c:v>
                </c:pt>
                <c:pt idx="7">
                  <c:v>0.49715843526856807</c:v>
                </c:pt>
                <c:pt idx="8">
                  <c:v>0.41439346210328615</c:v>
                </c:pt>
                <c:pt idx="9">
                  <c:v>0.36451995212340643</c:v>
                </c:pt>
                <c:pt idx="10">
                  <c:v>0.31328455343120737</c:v>
                </c:pt>
                <c:pt idx="11">
                  <c:v>0.24982900508535974</c:v>
                </c:pt>
              </c:numCache>
            </c:numRef>
          </c:val>
        </c:ser>
        <c:ser>
          <c:idx val="5"/>
          <c:order val="5"/>
          <c:tx>
            <c:strRef>
              <c:f>CONSO!$I$243</c:f>
              <c:strCache>
                <c:ptCount val="1"/>
                <c:pt idx="0">
                  <c:v>Diminuer le nombre de repas par jour 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CONSO!$I$244:$I$255</c:f>
              <c:numCache>
                <c:formatCode>0.0%</c:formatCode>
                <c:ptCount val="12"/>
                <c:pt idx="0">
                  <c:v>0.8102207664598744</c:v>
                </c:pt>
                <c:pt idx="1">
                  <c:v>0.7518192836458707</c:v>
                </c:pt>
                <c:pt idx="2">
                  <c:v>0.72299919263985357</c:v>
                </c:pt>
                <c:pt idx="3">
                  <c:v>0.75070158819138266</c:v>
                </c:pt>
                <c:pt idx="4">
                  <c:v>0.55117698573192886</c:v>
                </c:pt>
                <c:pt idx="5">
                  <c:v>0.59581513778384432</c:v>
                </c:pt>
                <c:pt idx="6">
                  <c:v>0.4940325157410097</c:v>
                </c:pt>
                <c:pt idx="7">
                  <c:v>0.48468800088469671</c:v>
                </c:pt>
                <c:pt idx="8">
                  <c:v>0.42692565739015942</c:v>
                </c:pt>
                <c:pt idx="9">
                  <c:v>0.21689136572580811</c:v>
                </c:pt>
                <c:pt idx="10">
                  <c:v>0.29585322806436792</c:v>
                </c:pt>
                <c:pt idx="11">
                  <c:v>0.24210274496815068</c:v>
                </c:pt>
              </c:numCache>
            </c:numRef>
          </c:val>
        </c:ser>
        <c:ser>
          <c:idx val="6"/>
          <c:order val="6"/>
          <c:tx>
            <c:strRef>
              <c:f>CONSO!$J$243</c:f>
              <c:strCache>
                <c:ptCount val="1"/>
                <c:pt idx="0">
                  <c:v>Ménage reste sans nourriture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CONSO!$J$244:$J$255</c:f>
              <c:numCache>
                <c:formatCode>0.0%</c:formatCode>
                <c:ptCount val="12"/>
                <c:pt idx="0">
                  <c:v>0.73245827304878919</c:v>
                </c:pt>
                <c:pt idx="1">
                  <c:v>0.66101994851355739</c:v>
                </c:pt>
                <c:pt idx="2">
                  <c:v>0.5936783275026204</c:v>
                </c:pt>
                <c:pt idx="3">
                  <c:v>0.31970345815187484</c:v>
                </c:pt>
                <c:pt idx="4">
                  <c:v>0.36923700523957359</c:v>
                </c:pt>
                <c:pt idx="5">
                  <c:v>0.33721618432412831</c:v>
                </c:pt>
                <c:pt idx="6">
                  <c:v>0.11826895968424359</c:v>
                </c:pt>
                <c:pt idx="7">
                  <c:v>0.27499040918092227</c:v>
                </c:pt>
                <c:pt idx="8">
                  <c:v>0.26740226667159162</c:v>
                </c:pt>
                <c:pt idx="9">
                  <c:v>6.9861058653514815E-2</c:v>
                </c:pt>
                <c:pt idx="10">
                  <c:v>0.25097665890374538</c:v>
                </c:pt>
                <c:pt idx="11">
                  <c:v>0.14666393769906055</c:v>
                </c:pt>
              </c:numCache>
            </c:numRef>
          </c:val>
        </c:ser>
        <c:ser>
          <c:idx val="7"/>
          <c:order val="7"/>
          <c:tx>
            <c:strRef>
              <c:f>CONSO!$K$243</c:f>
              <c:strCache>
                <c:ptCount val="1"/>
                <c:pt idx="0">
                  <c:v>Se coucher en ayant faim </c:v>
                </c:pt>
              </c:strCache>
            </c:strRef>
          </c:tx>
          <c:spPr>
            <a:solidFill>
              <a:srgbClr val="9900CC"/>
            </a:solidFill>
            <a:ln>
              <a:noFill/>
            </a:ln>
            <a:effectLst/>
          </c:spPr>
          <c:invertIfNegative val="0"/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CONSO!$K$244:$K$255</c:f>
              <c:numCache>
                <c:formatCode>0.0%</c:formatCode>
                <c:ptCount val="12"/>
                <c:pt idx="0">
                  <c:v>0.689258282980868</c:v>
                </c:pt>
                <c:pt idx="1">
                  <c:v>0.50703107262429137</c:v>
                </c:pt>
                <c:pt idx="2">
                  <c:v>0.45292384133336122</c:v>
                </c:pt>
                <c:pt idx="3">
                  <c:v>0.28987011235312415</c:v>
                </c:pt>
                <c:pt idx="4">
                  <c:v>0.23819434558270122</c:v>
                </c:pt>
                <c:pt idx="5">
                  <c:v>0.2482471010334453</c:v>
                </c:pt>
                <c:pt idx="6">
                  <c:v>8.420261253641817E-2</c:v>
                </c:pt>
                <c:pt idx="7">
                  <c:v>0.23501090479471848</c:v>
                </c:pt>
                <c:pt idx="8">
                  <c:v>0.20202398355414597</c:v>
                </c:pt>
                <c:pt idx="9">
                  <c:v>4.0274642584170843E-2</c:v>
                </c:pt>
                <c:pt idx="10">
                  <c:v>4.6387414674147268E-2</c:v>
                </c:pt>
                <c:pt idx="11">
                  <c:v>0.10186803015879883</c:v>
                </c:pt>
              </c:numCache>
            </c:numRef>
          </c:val>
        </c:ser>
        <c:ser>
          <c:idx val="8"/>
          <c:order val="8"/>
          <c:tx>
            <c:strRef>
              <c:f>CONSO!$L$243</c:f>
              <c:strCache>
                <c:ptCount val="1"/>
                <c:pt idx="0">
                  <c:v>Jeûner toute une journée </c:v>
                </c:pt>
              </c:strCache>
            </c:strRef>
          </c:tx>
          <c:spPr>
            <a:solidFill>
              <a:srgbClr val="CC0099"/>
            </a:solidFill>
            <a:ln>
              <a:noFill/>
            </a:ln>
            <a:effectLst/>
          </c:spPr>
          <c:invertIfNegative val="0"/>
          <c:cat>
            <c:strRef>
              <c:f>CONSO!$C$244:$C$255</c:f>
              <c:strCache>
                <c:ptCount val="12"/>
                <c:pt idx="0">
                  <c:v>Zou</c:v>
                </c:pt>
                <c:pt idx="1">
                  <c:v>Mono</c:v>
                </c:pt>
                <c:pt idx="2">
                  <c:v>Couffo</c:v>
                </c:pt>
                <c:pt idx="3">
                  <c:v>Ouémé</c:v>
                </c:pt>
                <c:pt idx="4">
                  <c:v>Atlantique</c:v>
                </c:pt>
                <c:pt idx="5">
                  <c:v>Plateau</c:v>
                </c:pt>
                <c:pt idx="6">
                  <c:v>Littoral</c:v>
                </c:pt>
                <c:pt idx="7">
                  <c:v>Collines</c:v>
                </c:pt>
                <c:pt idx="8">
                  <c:v>Atacora</c:v>
                </c:pt>
                <c:pt idx="9">
                  <c:v>Alibori</c:v>
                </c:pt>
                <c:pt idx="10">
                  <c:v>Donga</c:v>
                </c:pt>
                <c:pt idx="11">
                  <c:v>Borgou</c:v>
                </c:pt>
              </c:strCache>
            </c:strRef>
          </c:cat>
          <c:val>
            <c:numRef>
              <c:f>CONSO!$L$244:$L$255</c:f>
              <c:numCache>
                <c:formatCode>0.0%</c:formatCode>
                <c:ptCount val="12"/>
                <c:pt idx="0">
                  <c:v>0.7107024792810005</c:v>
                </c:pt>
                <c:pt idx="1">
                  <c:v>0.55932760980348095</c:v>
                </c:pt>
                <c:pt idx="2">
                  <c:v>0.51070292152823837</c:v>
                </c:pt>
                <c:pt idx="3">
                  <c:v>0.22789508884419035</c:v>
                </c:pt>
                <c:pt idx="4">
                  <c:v>0.27881307849635362</c:v>
                </c:pt>
                <c:pt idx="5">
                  <c:v>0.30761979293219321</c:v>
                </c:pt>
                <c:pt idx="6">
                  <c:v>8.1477304764592126E-2</c:v>
                </c:pt>
                <c:pt idx="7">
                  <c:v>0.20128295080371647</c:v>
                </c:pt>
                <c:pt idx="8">
                  <c:v>0.18441983225506089</c:v>
                </c:pt>
                <c:pt idx="9">
                  <c:v>3.3193469099327112E-2</c:v>
                </c:pt>
                <c:pt idx="10">
                  <c:v>2.1565022905283043E-2</c:v>
                </c:pt>
                <c:pt idx="11">
                  <c:v>0.11706804298019197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9041784"/>
        <c:axId val="319046880"/>
      </c:barChart>
      <c:catAx>
        <c:axId val="319041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19046880"/>
        <c:crosses val="autoZero"/>
        <c:auto val="1"/>
        <c:lblAlgn val="ctr"/>
        <c:lblOffset val="100"/>
        <c:noMultiLvlLbl val="0"/>
      </c:catAx>
      <c:valAx>
        <c:axId val="3190468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sz="1400"/>
                  <a:t>% cumulés</a:t>
                </a:r>
              </a:p>
              <a:p>
                <a:pPr>
                  <a:defRPr sz="1400"/>
                </a:pPr>
                <a:endParaRPr lang="fr-FR" sz="140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19041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4500583949418238E-2"/>
          <c:y val="0.75371389521017917"/>
          <c:w val="0.95981513779863503"/>
          <c:h val="0.235036638201113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7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4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u="sng" dirty="0" err="1"/>
              <a:t>Utilisation</a:t>
            </a:r>
            <a:r>
              <a:rPr lang="en-US" sz="2000" u="sng" dirty="0"/>
              <a:t> </a:t>
            </a:r>
            <a:r>
              <a:rPr lang="en-US" sz="2000" u="sng" dirty="0" err="1"/>
              <a:t>d'au</a:t>
            </a:r>
            <a:r>
              <a:rPr lang="en-US" sz="2000" u="sng" dirty="0"/>
              <a:t> </a:t>
            </a:r>
            <a:r>
              <a:rPr lang="en-US" sz="2000" u="sng" dirty="0" err="1"/>
              <a:t>moins</a:t>
            </a:r>
            <a:r>
              <a:rPr lang="en-US" sz="2000" u="sng" dirty="0"/>
              <a:t> </a:t>
            </a:r>
            <a:r>
              <a:rPr lang="en-US" sz="2000" u="sng" dirty="0" err="1"/>
              <a:t>une</a:t>
            </a:r>
            <a:r>
              <a:rPr lang="en-US" sz="2000" u="sng" dirty="0"/>
              <a:t> </a:t>
            </a:r>
            <a:r>
              <a:rPr lang="en-US" sz="2000" u="sng" dirty="0" err="1"/>
              <a:t>stratégie</a:t>
            </a:r>
            <a:r>
              <a:rPr lang="en-US" sz="2000" u="sng" dirty="0"/>
              <a:t> de </a:t>
            </a:r>
            <a:r>
              <a:rPr lang="en-US" sz="2000" u="sng" dirty="0" err="1"/>
              <a:t>survie</a:t>
            </a:r>
            <a:r>
              <a:rPr lang="en-US" sz="2000" u="sng" dirty="0"/>
              <a:t> de stress, </a:t>
            </a:r>
            <a:r>
              <a:rPr lang="en-US" sz="2000" u="sng" dirty="0" err="1"/>
              <a:t>crise</a:t>
            </a:r>
            <a:r>
              <a:rPr lang="en-US" sz="2000" u="sng" dirty="0"/>
              <a:t> </a:t>
            </a:r>
            <a:r>
              <a:rPr lang="en-US" sz="2000" u="sng" dirty="0" err="1"/>
              <a:t>ou</a:t>
            </a:r>
            <a:r>
              <a:rPr lang="en-US" sz="2000" u="sng" dirty="0"/>
              <a:t> </a:t>
            </a:r>
            <a:r>
              <a:rPr lang="en-US" sz="2000" u="sng" dirty="0" err="1" smtClean="0"/>
              <a:t>d'urgence</a:t>
            </a:r>
            <a:r>
              <a:rPr lang="en-US" sz="2000" u="sng" dirty="0" smtClean="0"/>
              <a:t> (</a:t>
            </a:r>
            <a:r>
              <a:rPr lang="en-US" sz="2000" u="sng" dirty="0" err="1" smtClean="0"/>
              <a:t>moyenne</a:t>
            </a:r>
            <a:r>
              <a:rPr lang="en-US" sz="2000" u="sng" dirty="0" smtClean="0"/>
              <a:t> </a:t>
            </a:r>
            <a:r>
              <a:rPr lang="en-US" sz="2000" u="sng" dirty="0" err="1" smtClean="0"/>
              <a:t>nationale</a:t>
            </a:r>
            <a:r>
              <a:rPr lang="en-US" sz="2000" u="sng" dirty="0" smtClean="0"/>
              <a:t>)</a:t>
            </a:r>
            <a:endParaRPr lang="en-US" sz="2000" u="sng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bar"/>
        <c:grouping val="clustered"/>
        <c:varyColors val="0"/>
        <c:ser>
          <c:idx val="12"/>
          <c:order val="12"/>
          <c:spPr>
            <a:solidFill>
              <a:srgbClr val="08BC37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FFFF00"/>
              </a:solidFill>
              <a:ln>
                <a:solidFill>
                  <a:srgbClr val="FFFF00"/>
                </a:solidFill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rgbClr val="FF9900"/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rgbClr val="FF9900"/>
              </a:solidFill>
              <a:ln>
                <a:noFill/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rgbClr val="FF9900"/>
              </a:solidFill>
              <a:ln>
                <a:noFill/>
              </a:ln>
              <a:effectLst/>
            </c:spPr>
          </c:dPt>
          <c:dPt>
            <c:idx val="7"/>
            <c:invertIfNegative val="0"/>
            <c:bubble3D val="0"/>
            <c:spPr>
              <a:solidFill>
                <a:srgbClr val="FF9900"/>
              </a:solidFill>
              <a:ln>
                <a:noFill/>
              </a:ln>
              <a:effectLst/>
            </c:spPr>
          </c:dPt>
          <c:dPt>
            <c:idx val="8"/>
            <c:invertIfNegative val="0"/>
            <c:bubble3D val="0"/>
            <c:spPr>
              <a:solidFill>
                <a:srgbClr val="FF9900"/>
              </a:solidFill>
              <a:ln>
                <a:noFill/>
              </a:ln>
              <a:effectLst/>
            </c:spPr>
          </c:dPt>
          <c:dPt>
            <c:idx val="9"/>
            <c:invertIfNegative val="0"/>
            <c:bubble3D val="0"/>
            <c:spPr>
              <a:solidFill>
                <a:srgbClr val="FF3300"/>
              </a:solidFill>
              <a:ln>
                <a:noFill/>
              </a:ln>
              <a:effectLst/>
            </c:spPr>
          </c:dPt>
          <c:dPt>
            <c:idx val="10"/>
            <c:invertIfNegative val="0"/>
            <c:bubble3D val="0"/>
            <c:spPr>
              <a:solidFill>
                <a:srgbClr val="FF3300"/>
              </a:solidFill>
              <a:ln>
                <a:noFill/>
              </a:ln>
              <a:effectLst/>
            </c:spPr>
          </c:dPt>
          <c:dPt>
            <c:idx val="11"/>
            <c:invertIfNegative val="0"/>
            <c:bubble3D val="0"/>
            <c:spPr>
              <a:solidFill>
                <a:srgbClr val="FF3300"/>
              </a:solidFill>
              <a:ln>
                <a:noFill/>
              </a:ln>
              <a:effectLst/>
            </c:spPr>
          </c:dPt>
          <c:dPt>
            <c:idx val="12"/>
            <c:invertIfNegative val="0"/>
            <c:bubble3D val="0"/>
            <c:spPr>
              <a:solidFill>
                <a:srgbClr val="FF330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Strat_survie_1!$C$6:$O$7</c:f>
              <c:strCache>
                <c:ptCount val="13"/>
                <c:pt idx="0">
                  <c:v>Vendre des actifs domestiques</c:v>
                </c:pt>
                <c:pt idx="1">
                  <c:v>Vendre plus d animaux (non reproducteurs) que habituellement</c:v>
                </c:pt>
                <c:pt idx="2">
                  <c:v>Dépenser l épargne</c:v>
                </c:pt>
                <c:pt idx="3">
                  <c:v>Emprunter de l argent/nourriture à un prêteur officiel/banque</c:v>
                </c:pt>
                <c:pt idx="4">
                  <c:v>Vendre des actifs productifs ou moyens de transport</c:v>
                </c:pt>
                <c:pt idx="5">
                  <c:v>Reduire les dépenses non alimentaires essentielles (éducation, santé,etc)</c:v>
                </c:pt>
                <c:pt idx="6">
                  <c:v>Retirer les enfants de l'école</c:v>
                </c:pt>
                <c:pt idx="7">
                  <c:v>Consommer les stock de semences conservées</c:v>
                </c:pt>
                <c:pt idx="8">
                  <c:v>Diminution ou arrêt des dépenses de production (intrants agricoles, vétérinaires, forages)</c:v>
                </c:pt>
                <c:pt idx="9">
                  <c:v>Vendre maison ou parcelles de terrain</c:v>
                </c:pt>
                <c:pt idx="10">
                  <c:v>Pratiquer des activités illégales,ou risquées (vol, mendicitité,prostitution)</c:v>
                </c:pt>
                <c:pt idx="11">
                  <c:v>Migration de tous les membres du ménage (non habituelle)</c:v>
                </c:pt>
                <c:pt idx="12">
                  <c:v>Vendre les derniers animaux reproducteurs</c:v>
                </c:pt>
              </c:strCache>
            </c:strRef>
          </c:cat>
          <c:val>
            <c:numRef>
              <c:f>Strat_survie_1!$C$20:$O$20</c:f>
              <c:numCache>
                <c:formatCode>0.0%</c:formatCode>
                <c:ptCount val="13"/>
                <c:pt idx="0">
                  <c:v>5.7730890989726044E-2</c:v>
                </c:pt>
                <c:pt idx="1">
                  <c:v>0.10299134481196713</c:v>
                </c:pt>
                <c:pt idx="2">
                  <c:v>0.47953888995980248</c:v>
                </c:pt>
                <c:pt idx="3">
                  <c:v>0.19838757284827871</c:v>
                </c:pt>
                <c:pt idx="4">
                  <c:v>4.9123763520364017E-2</c:v>
                </c:pt>
                <c:pt idx="5">
                  <c:v>0.17060304391397757</c:v>
                </c:pt>
                <c:pt idx="6">
                  <c:v>3.5925877474930486E-2</c:v>
                </c:pt>
                <c:pt idx="7">
                  <c:v>0.11199014454459694</c:v>
                </c:pt>
                <c:pt idx="8">
                  <c:v>0.10458806817387156</c:v>
                </c:pt>
                <c:pt idx="9">
                  <c:v>3.3458762391341504E-2</c:v>
                </c:pt>
                <c:pt idx="10">
                  <c:v>1.1128040974440348E-2</c:v>
                </c:pt>
                <c:pt idx="11">
                  <c:v>1.171784627244094E-2</c:v>
                </c:pt>
                <c:pt idx="12">
                  <c:v>5.7488711917771496E-2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19042568"/>
        <c:axId val="319042960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Strat_survie_1!$C$8:$O$8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9.1366247901105736E-3</c:v>
                      </c:pt>
                      <c:pt idx="1">
                        <c:v>0.12205182786453646</c:v>
                      </c:pt>
                      <c:pt idx="2">
                        <c:v>0.34107705847728509</c:v>
                      </c:pt>
                      <c:pt idx="3">
                        <c:v>0.11066077752030533</c:v>
                      </c:pt>
                      <c:pt idx="4">
                        <c:v>8.7475534620120327E-3</c:v>
                      </c:pt>
                      <c:pt idx="5">
                        <c:v>8.8556213415975527E-2</c:v>
                      </c:pt>
                      <c:pt idx="6">
                        <c:v>6.0710972841799882E-2</c:v>
                      </c:pt>
                      <c:pt idx="7">
                        <c:v>5.672460870439263E-2</c:v>
                      </c:pt>
                      <c:pt idx="8">
                        <c:v>0.13575803169287753</c:v>
                      </c:pt>
                      <c:pt idx="9">
                        <c:v>2.1435650927537483E-3</c:v>
                      </c:pt>
                      <c:pt idx="10">
                        <c:v>6.3898921094070783E-3</c:v>
                      </c:pt>
                      <c:pt idx="11">
                        <c:v>5.4035148762709411E-3</c:v>
                      </c:pt>
                      <c:pt idx="12">
                        <c:v>1.864276213377811E-2</c:v>
                      </c:pt>
                    </c:numCache>
                  </c:numRef>
                </c:val>
              </c15:ser>
            </c15:filteredBarSeries>
            <c15:filteredBarSeries>
              <c15:ser>
                <c:idx val="1"/>
                <c:order val="1"/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Strat_survie_1!$C$9:$O$9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3.2812316182897573E-2</c:v>
                      </c:pt>
                      <c:pt idx="1">
                        <c:v>0.1221382702654944</c:v>
                      </c:pt>
                      <c:pt idx="2">
                        <c:v>0.34030287767297046</c:v>
                      </c:pt>
                      <c:pt idx="3">
                        <c:v>0.11458237515770449</c:v>
                      </c:pt>
                      <c:pt idx="4">
                        <c:v>6.3031469709232554E-2</c:v>
                      </c:pt>
                      <c:pt idx="5">
                        <c:v>0.13572747759128409</c:v>
                      </c:pt>
                      <c:pt idx="6">
                        <c:v>2.4941056497692741E-2</c:v>
                      </c:pt>
                      <c:pt idx="7">
                        <c:v>0.15589839477645573</c:v>
                      </c:pt>
                      <c:pt idx="8">
                        <c:v>0.12824049010118854</c:v>
                      </c:pt>
                      <c:pt idx="9">
                        <c:v>5.1291623351075684E-2</c:v>
                      </c:pt>
                      <c:pt idx="10">
                        <c:v>2.3903948609062919E-2</c:v>
                      </c:pt>
                      <c:pt idx="11">
                        <c:v>1.5946853374013525E-2</c:v>
                      </c:pt>
                      <c:pt idx="12">
                        <c:v>6.5737684398939317E-2</c:v>
                      </c:pt>
                    </c:numCache>
                  </c:numRef>
                </c:val>
              </c15:ser>
            </c15:filteredBarSeries>
            <c15:filteredBarSeries>
              <c15:ser>
                <c:idx val="2"/>
                <c:order val="2"/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Strat_survie_1!$C$10:$O$10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6.3406126696801929E-2</c:v>
                      </c:pt>
                      <c:pt idx="1">
                        <c:v>7.5055469498313446E-2</c:v>
                      </c:pt>
                      <c:pt idx="2">
                        <c:v>0.5199469721984713</c:v>
                      </c:pt>
                      <c:pt idx="3">
                        <c:v>0.2733564759220552</c:v>
                      </c:pt>
                      <c:pt idx="4">
                        <c:v>5.6085235752755522E-2</c:v>
                      </c:pt>
                      <c:pt idx="5">
                        <c:v>0.21673406758702643</c:v>
                      </c:pt>
                      <c:pt idx="6">
                        <c:v>3.8188113184235539E-2</c:v>
                      </c:pt>
                      <c:pt idx="7">
                        <c:v>6.8753953234998152E-2</c:v>
                      </c:pt>
                      <c:pt idx="8">
                        <c:v>4.7750370838090035E-2</c:v>
                      </c:pt>
                      <c:pt idx="9">
                        <c:v>3.2810832421420674E-2</c:v>
                      </c:pt>
                      <c:pt idx="10">
                        <c:v>1.4096705575142275E-2</c:v>
                      </c:pt>
                      <c:pt idx="11">
                        <c:v>1.2904251613813766E-2</c:v>
                      </c:pt>
                      <c:pt idx="12">
                        <c:v>4.6719383070574536E-2</c:v>
                      </c:pt>
                    </c:numCache>
                  </c:numRef>
                </c:val>
              </c15:ser>
            </c15:filteredBarSeries>
            <c15:filteredBarSeries>
              <c15:ser>
                <c:idx val="3"/>
                <c:order val="3"/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Strat_survie_1!$C$11:$O$11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1.9055611558639003E-2</c:v>
                      </c:pt>
                      <c:pt idx="1">
                        <c:v>7.3616940136639608E-2</c:v>
                      </c:pt>
                      <c:pt idx="2">
                        <c:v>0.37693860059291356</c:v>
                      </c:pt>
                      <c:pt idx="3">
                        <c:v>0.12672299684385677</c:v>
                      </c:pt>
                      <c:pt idx="4">
                        <c:v>2.2149405712133283E-2</c:v>
                      </c:pt>
                      <c:pt idx="5">
                        <c:v>4.0860688230020384E-2</c:v>
                      </c:pt>
                      <c:pt idx="6">
                        <c:v>2.5883976598692199E-2</c:v>
                      </c:pt>
                      <c:pt idx="7">
                        <c:v>0.13394441197668358</c:v>
                      </c:pt>
                      <c:pt idx="8">
                        <c:v>0.12248049938531233</c:v>
                      </c:pt>
                      <c:pt idx="9">
                        <c:v>9.6001537412352799E-3</c:v>
                      </c:pt>
                      <c:pt idx="10">
                        <c:v>1.0175653850394548E-2</c:v>
                      </c:pt>
                      <c:pt idx="11">
                        <c:v>8.6602170736704252E-3</c:v>
                      </c:pt>
                      <c:pt idx="12">
                        <c:v>5.2940600717325079E-2</c:v>
                      </c:pt>
                    </c:numCache>
                  </c:numRef>
                </c:val>
              </c15:ser>
            </c15:filteredBarSeries>
            <c15:filteredBarSeries>
              <c15:ser>
                <c:idx val="4"/>
                <c:order val="4"/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Strat_survie_1!$C$12:$O$12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1.1754982507717454E-2</c:v>
                      </c:pt>
                      <c:pt idx="1">
                        <c:v>7.0769388524074509E-2</c:v>
                      </c:pt>
                      <c:pt idx="2">
                        <c:v>0.36796417477391397</c:v>
                      </c:pt>
                      <c:pt idx="3">
                        <c:v>0.12497219374126851</c:v>
                      </c:pt>
                      <c:pt idx="4">
                        <c:v>2.0972303793884081E-2</c:v>
                      </c:pt>
                      <c:pt idx="5">
                        <c:v>4.8725718835292836E-2</c:v>
                      </c:pt>
                      <c:pt idx="6">
                        <c:v>7.1768047799334461E-3</c:v>
                      </c:pt>
                      <c:pt idx="7">
                        <c:v>5.2294135246368278E-2</c:v>
                      </c:pt>
                      <c:pt idx="8">
                        <c:v>5.4538035252967701E-2</c:v>
                      </c:pt>
                      <c:pt idx="9">
                        <c:v>7.5873452765306687E-3</c:v>
                      </c:pt>
                      <c:pt idx="10">
                        <c:v>4.6588359714622414E-3</c:v>
                      </c:pt>
                      <c:pt idx="11">
                        <c:v>3.1082213543365904E-3</c:v>
                      </c:pt>
                      <c:pt idx="12">
                        <c:v>1.1403144112885538E-2</c:v>
                      </c:pt>
                    </c:numCache>
                  </c:numRef>
                </c:val>
              </c15:ser>
            </c15:filteredBarSeries>
            <c15:filteredBarSeries>
              <c15:ser>
                <c:idx val="5"/>
                <c:order val="5"/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Strat_survie_1!$C$13:$O$13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8.9982171620796331E-2</c:v>
                      </c:pt>
                      <c:pt idx="1">
                        <c:v>0.37913183764030933</c:v>
                      </c:pt>
                      <c:pt idx="2">
                        <c:v>0.62810395859638846</c:v>
                      </c:pt>
                      <c:pt idx="3">
                        <c:v>0.32438750992882842</c:v>
                      </c:pt>
                      <c:pt idx="4">
                        <c:v>8.370947376415766E-2</c:v>
                      </c:pt>
                      <c:pt idx="5">
                        <c:v>0.41836705772803129</c:v>
                      </c:pt>
                      <c:pt idx="6">
                        <c:v>7.1936875195807728E-2</c:v>
                      </c:pt>
                      <c:pt idx="7">
                        <c:v>0.44430508087050952</c:v>
                      </c:pt>
                      <c:pt idx="8">
                        <c:v>0.49637837955974479</c:v>
                      </c:pt>
                      <c:pt idx="9">
                        <c:v>7.7912288686040401E-2</c:v>
                      </c:pt>
                      <c:pt idx="10">
                        <c:v>1.2957910863642001E-2</c:v>
                      </c:pt>
                      <c:pt idx="11">
                        <c:v>1.4432556550811947E-2</c:v>
                      </c:pt>
                      <c:pt idx="12">
                        <c:v>0.23400000375792385</c:v>
                      </c:pt>
                    </c:numCache>
                  </c:numRef>
                </c:val>
              </c15:ser>
            </c15:filteredBarSeries>
            <c15:filteredBarSeries>
              <c15:ser>
                <c:idx val="6"/>
                <c:order val="6"/>
                <c:spPr>
                  <a:solidFill>
                    <a:schemeClr val="accent1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Strat_survie_1!$C$14:$O$14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2.0640030807981932E-2</c:v>
                      </c:pt>
                      <c:pt idx="1">
                        <c:v>2.5070968387053704E-2</c:v>
                      </c:pt>
                      <c:pt idx="2">
                        <c:v>0.1620790549447238</c:v>
                      </c:pt>
                      <c:pt idx="3">
                        <c:v>3.3111668899492637E-2</c:v>
                      </c:pt>
                      <c:pt idx="4">
                        <c:v>1.6172998861007787E-2</c:v>
                      </c:pt>
                      <c:pt idx="5">
                        <c:v>1.1783651699205706E-2</c:v>
                      </c:pt>
                      <c:pt idx="6">
                        <c:v>7.094365751960598E-3</c:v>
                      </c:pt>
                      <c:pt idx="7">
                        <c:v>1.4437931736450511E-2</c:v>
                      </c:pt>
                      <c:pt idx="8">
                        <c:v>3.9135812092813811E-2</c:v>
                      </c:pt>
                      <c:pt idx="9">
                        <c:v>9.778197582526741E-3</c:v>
                      </c:pt>
                      <c:pt idx="10">
                        <c:v>7.1304923757771086E-4</c:v>
                      </c:pt>
                      <c:pt idx="11">
                        <c:v>4.5338787450012298E-3</c:v>
                      </c:pt>
                      <c:pt idx="12">
                        <c:v>3.0217161149830099E-3</c:v>
                      </c:pt>
                    </c:numCache>
                  </c:numRef>
                </c:val>
              </c15:ser>
            </c15:filteredBarSeries>
            <c15:filteredBarSeries>
              <c15:ser>
                <c:idx val="7"/>
                <c:order val="7"/>
                <c:spPr>
                  <a:solidFill>
                    <a:schemeClr val="accent2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Strat_survie_1!$C$15:$O$15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4.5531435015506792E-2</c:v>
                      </c:pt>
                      <c:pt idx="1">
                        <c:v>3.5710929423926514E-3</c:v>
                      </c:pt>
                      <c:pt idx="2">
                        <c:v>0.36660088337562713</c:v>
                      </c:pt>
                      <c:pt idx="3">
                        <c:v>7.8892961187859503E-2</c:v>
                      </c:pt>
                      <c:pt idx="4">
                        <c:v>2.3212104125552652E-2</c:v>
                      </c:pt>
                      <c:pt idx="5">
                        <c:v>2.861573160417322E-2</c:v>
                      </c:pt>
                      <c:pt idx="6">
                        <c:v>1.071327882717814E-2</c:v>
                      </c:pt>
                      <c:pt idx="7">
                        <c:v>2.6783197067945354E-3</c:v>
                      </c:pt>
                      <c:pt idx="8">
                        <c:v>1.7855464711963569E-3</c:v>
                      </c:pt>
                      <c:pt idx="9">
                        <c:v>1.7902452776995093E-2</c:v>
                      </c:pt>
                      <c:pt idx="10">
                        <c:v>4.4638661779909028E-3</c:v>
                      </c:pt>
                      <c:pt idx="11">
                        <c:v>7.1421858847854425E-3</c:v>
                      </c:pt>
                      <c:pt idx="12">
                        <c:v>1.7855464711963598E-3</c:v>
                      </c:pt>
                    </c:numCache>
                  </c:numRef>
                </c:val>
              </c15:ser>
            </c15:filteredBarSeries>
            <c15:filteredBarSeries>
              <c15:ser>
                <c:idx val="8"/>
                <c:order val="8"/>
                <c:spPr>
                  <a:solidFill>
                    <a:schemeClr val="accent3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Strat_survie_1!$C$16:$O$16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8.7972326533693079E-2</c:v>
                      </c:pt>
                      <c:pt idx="1">
                        <c:v>0.11121468873247402</c:v>
                      </c:pt>
                      <c:pt idx="2">
                        <c:v>0.46458616596498448</c:v>
                      </c:pt>
                      <c:pt idx="3">
                        <c:v>0.2704236251328791</c:v>
                      </c:pt>
                      <c:pt idx="4">
                        <c:v>8.317820278149933E-2</c:v>
                      </c:pt>
                      <c:pt idx="5">
                        <c:v>0.17232480390491811</c:v>
                      </c:pt>
                      <c:pt idx="6">
                        <c:v>2.5484781008812466E-2</c:v>
                      </c:pt>
                      <c:pt idx="7">
                        <c:v>4.7888887840532392E-2</c:v>
                      </c:pt>
                      <c:pt idx="8">
                        <c:v>5.4585971467267548E-2</c:v>
                      </c:pt>
                      <c:pt idx="9">
                        <c:v>2.9447427018662809E-2</c:v>
                      </c:pt>
                      <c:pt idx="10">
                        <c:v>1.6992684568402076E-2</c:v>
                      </c:pt>
                      <c:pt idx="11">
                        <c:v>1.2526088351291671E-2</c:v>
                      </c:pt>
                      <c:pt idx="12">
                        <c:v>3.9363375036954557E-2</c:v>
                      </c:pt>
                    </c:numCache>
                  </c:numRef>
                </c:val>
              </c15:ser>
            </c15:filteredBarSeries>
            <c15:filteredBarSeries>
              <c15:ser>
                <c:idx val="9"/>
                <c:order val="9"/>
                <c:spPr>
                  <a:solidFill>
                    <a:schemeClr val="accent4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Strat_survie_1!$C$17:$O$17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9.1726633172082461E-2</c:v>
                      </c:pt>
                      <c:pt idx="1">
                        <c:v>6.2512613827835753E-2</c:v>
                      </c:pt>
                      <c:pt idx="2">
                        <c:v>0.69825594460094964</c:v>
                      </c:pt>
                      <c:pt idx="3">
                        <c:v>0.27598087184156295</c:v>
                      </c:pt>
                      <c:pt idx="4">
                        <c:v>5.7480151898996315E-2</c:v>
                      </c:pt>
                      <c:pt idx="5">
                        <c:v>0.29769034424728419</c:v>
                      </c:pt>
                      <c:pt idx="6">
                        <c:v>2.9682778912788588E-2</c:v>
                      </c:pt>
                      <c:pt idx="7">
                        <c:v>4.41116150736389E-2</c:v>
                      </c:pt>
                      <c:pt idx="8">
                        <c:v>5.7201662334050878E-2</c:v>
                      </c:pt>
                      <c:pt idx="9">
                        <c:v>6.3790210495518279E-2</c:v>
                      </c:pt>
                      <c:pt idx="10">
                        <c:v>1.2941607775461878E-2</c:v>
                      </c:pt>
                      <c:pt idx="11">
                        <c:v>1.3228813106957992E-2</c:v>
                      </c:pt>
                      <c:pt idx="12">
                        <c:v>3.1815440218471394E-2</c:v>
                      </c:pt>
                    </c:numCache>
                  </c:numRef>
                </c:val>
              </c15:ser>
            </c15:filteredBarSeries>
            <c15:filteredBarSeries>
              <c15:ser>
                <c:idx val="10"/>
                <c:order val="10"/>
                <c:spPr>
                  <a:solidFill>
                    <a:schemeClr val="accent5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Strat_survie_1!$C$18:$O$18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4.5466762049516371E-2</c:v>
                      </c:pt>
                      <c:pt idx="1">
                        <c:v>6.7643866977544223E-2</c:v>
                      </c:pt>
                      <c:pt idx="2">
                        <c:v>0.56025896400611452</c:v>
                      </c:pt>
                      <c:pt idx="3">
                        <c:v>0.19715464213767878</c:v>
                      </c:pt>
                      <c:pt idx="4">
                        <c:v>5.7763864547737083E-2</c:v>
                      </c:pt>
                      <c:pt idx="5">
                        <c:v>0.14448775015380155</c:v>
                      </c:pt>
                      <c:pt idx="6">
                        <c:v>3.1772253413361942E-2</c:v>
                      </c:pt>
                      <c:pt idx="7">
                        <c:v>0.23946478976999583</c:v>
                      </c:pt>
                      <c:pt idx="8">
                        <c:v>7.1609191391245525E-2</c:v>
                      </c:pt>
                      <c:pt idx="9">
                        <c:v>3.646161292657335E-2</c:v>
                      </c:pt>
                      <c:pt idx="10">
                        <c:v>1.083723007170518E-2</c:v>
                      </c:pt>
                      <c:pt idx="11">
                        <c:v>1.6811324193123197E-2</c:v>
                      </c:pt>
                      <c:pt idx="12">
                        <c:v>1.3742443472521676E-2</c:v>
                      </c:pt>
                    </c:numCache>
                  </c:numRef>
                </c:val>
              </c15:ser>
            </c15:filteredBarSeries>
            <c15:filteredBarSeries>
              <c15:ser>
                <c:idx val="11"/>
                <c:order val="11"/>
                <c:spPr>
                  <a:solidFill>
                    <a:schemeClr val="accent6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Strat_survie_1!$C$6:$O$7</c15:sqref>
                        </c15:formulaRef>
                      </c:ext>
                    </c:extLst>
                    <c:strCache>
                      <c:ptCount val="13"/>
                      <c:pt idx="0">
                        <c:v>Vendre des actifs domestiques</c:v>
                      </c:pt>
                      <c:pt idx="1">
                        <c:v>Vendre plus d animaux (non reproducteurs) que habituellement</c:v>
                      </c:pt>
                      <c:pt idx="2">
                        <c:v>Dépenser l épargne</c:v>
                      </c:pt>
                      <c:pt idx="3">
                        <c:v>Emprunter de l argent/nourriture à un prêteur officiel/banque</c:v>
                      </c:pt>
                      <c:pt idx="4">
                        <c:v>Vendre des actifs productifs ou moyens de transport</c:v>
                      </c:pt>
                      <c:pt idx="5">
                        <c:v>Reduire les dépenses non alimentaires essentielles (éducation, santé,etc)</c:v>
                      </c:pt>
                      <c:pt idx="6">
                        <c:v>Retirer les enfants de l'école</c:v>
                      </c:pt>
                      <c:pt idx="7">
                        <c:v>Consommer les stock de semences conservées</c:v>
                      </c:pt>
                      <c:pt idx="8">
                        <c:v>Diminution ou arrêt des dépenses de production (intrants agricoles, vétérinaires, forages)</c:v>
                      </c:pt>
                      <c:pt idx="9">
                        <c:v>Vendre maison ou parcelles de terrain</c:v>
                      </c:pt>
                      <c:pt idx="10">
                        <c:v>Pratiquer des activités illégales,ou risquées (vol, mendicitité,prostitution)</c:v>
                      </c:pt>
                      <c:pt idx="11">
                        <c:v>Migration de tous les membres du ménage (non habituelle)</c:v>
                      </c:pt>
                      <c:pt idx="12">
                        <c:v>Vendre les derniers animaux reproducteurs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Strat_survie_1!$C$19:$O$19</c15:sqref>
                        </c15:formulaRef>
                      </c:ext>
                    </c:extLst>
                    <c:numCache>
                      <c:formatCode>0.0%</c:formatCode>
                      <c:ptCount val="13"/>
                      <c:pt idx="0">
                        <c:v>0.1054822351478364</c:v>
                      </c:pt>
                      <c:pt idx="1">
                        <c:v>0.1498187247035799</c:v>
                      </c:pt>
                      <c:pt idx="2">
                        <c:v>0.53246246276811204</c:v>
                      </c:pt>
                      <c:pt idx="3">
                        <c:v>0.22488991573456546</c:v>
                      </c:pt>
                      <c:pt idx="4">
                        <c:v>7.0704144168364E-2</c:v>
                      </c:pt>
                      <c:pt idx="5">
                        <c:v>0.21403727303248657</c:v>
                      </c:pt>
                      <c:pt idx="6">
                        <c:v>7.6235807670922293E-2</c:v>
                      </c:pt>
                      <c:pt idx="7">
                        <c:v>0.13899599771255133</c:v>
                      </c:pt>
                      <c:pt idx="8">
                        <c:v>0.11003033466298506</c:v>
                      </c:pt>
                      <c:pt idx="9">
                        <c:v>3.2002453456248345E-2</c:v>
                      </c:pt>
                      <c:pt idx="10">
                        <c:v>9.8813922496808811E-3</c:v>
                      </c:pt>
                      <c:pt idx="11">
                        <c:v>1.9167795228544587E-2</c:v>
                      </c:pt>
                      <c:pt idx="12">
                        <c:v>0.13597124288464285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3190425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19042960"/>
        <c:crosses val="autoZero"/>
        <c:auto val="1"/>
        <c:lblAlgn val="ctr"/>
        <c:lblOffset val="100"/>
        <c:noMultiLvlLbl val="0"/>
      </c:catAx>
      <c:valAx>
        <c:axId val="3190429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190425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6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/>
              <a:t>Utilisation d'au moins une stratégie de survie (% cumulés)</a:t>
            </a:r>
          </a:p>
        </c:rich>
      </c:tx>
      <c:layout>
        <c:manualLayout>
          <c:xMode val="edge"/>
          <c:yMode val="edge"/>
          <c:x val="0.21015205043795213"/>
          <c:y val="2.209552773679727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188314487479027E-2"/>
          <c:y val="0.11100494982901932"/>
          <c:w val="0.59504831398377112"/>
          <c:h val="0.7137009724598558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Strat_survie_1!$C$6</c:f>
              <c:strCache>
                <c:ptCount val="1"/>
                <c:pt idx="0">
                  <c:v>Vendre des actifs domestiques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Strat_survie_1!$C$8:$C$20</c:f>
              <c:numCache>
                <c:formatCode>0.0%</c:formatCode>
                <c:ptCount val="13"/>
                <c:pt idx="0">
                  <c:v>9.1366247901105736E-3</c:v>
                </c:pt>
                <c:pt idx="1">
                  <c:v>3.2812316182897573E-2</c:v>
                </c:pt>
                <c:pt idx="2">
                  <c:v>6.3406126696801929E-2</c:v>
                </c:pt>
                <c:pt idx="3">
                  <c:v>1.9055611558639003E-2</c:v>
                </c:pt>
                <c:pt idx="4">
                  <c:v>1.1754982507717454E-2</c:v>
                </c:pt>
                <c:pt idx="5">
                  <c:v>8.9982171620796331E-2</c:v>
                </c:pt>
                <c:pt idx="6">
                  <c:v>2.0640030807981932E-2</c:v>
                </c:pt>
                <c:pt idx="7">
                  <c:v>4.5531435015506792E-2</c:v>
                </c:pt>
                <c:pt idx="8">
                  <c:v>8.7972326533693079E-2</c:v>
                </c:pt>
                <c:pt idx="9">
                  <c:v>9.1726633172082461E-2</c:v>
                </c:pt>
                <c:pt idx="10">
                  <c:v>4.5466762049516371E-2</c:v>
                </c:pt>
                <c:pt idx="11">
                  <c:v>0.1054822351478364</c:v>
                </c:pt>
                <c:pt idx="12">
                  <c:v>5.7730890989726044E-2</c:v>
                </c:pt>
              </c:numCache>
            </c:numRef>
          </c:val>
        </c:ser>
        <c:ser>
          <c:idx val="1"/>
          <c:order val="1"/>
          <c:tx>
            <c:strRef>
              <c:f>Strat_survie_1!$D$6</c:f>
              <c:strCache>
                <c:ptCount val="1"/>
                <c:pt idx="0">
                  <c:v>Vendre plus d animaux (non reproducteurs) que habituellement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Strat_survie_1!$D$8:$D$20</c:f>
              <c:numCache>
                <c:formatCode>0.0%</c:formatCode>
                <c:ptCount val="13"/>
                <c:pt idx="0">
                  <c:v>0.12205182786453646</c:v>
                </c:pt>
                <c:pt idx="1">
                  <c:v>0.1221382702654944</c:v>
                </c:pt>
                <c:pt idx="2">
                  <c:v>7.5055469498313446E-2</c:v>
                </c:pt>
                <c:pt idx="3">
                  <c:v>7.3616940136639608E-2</c:v>
                </c:pt>
                <c:pt idx="4">
                  <c:v>7.0769388524074509E-2</c:v>
                </c:pt>
                <c:pt idx="5">
                  <c:v>0.37913183764030933</c:v>
                </c:pt>
                <c:pt idx="6">
                  <c:v>2.5070968387053704E-2</c:v>
                </c:pt>
                <c:pt idx="7">
                  <c:v>3.5710929423926514E-3</c:v>
                </c:pt>
                <c:pt idx="8">
                  <c:v>0.11121468873247402</c:v>
                </c:pt>
                <c:pt idx="9">
                  <c:v>6.2512613827835753E-2</c:v>
                </c:pt>
                <c:pt idx="10">
                  <c:v>6.7643866977544223E-2</c:v>
                </c:pt>
                <c:pt idx="11">
                  <c:v>0.1498187247035799</c:v>
                </c:pt>
                <c:pt idx="12">
                  <c:v>0.10299134481196713</c:v>
                </c:pt>
              </c:numCache>
            </c:numRef>
          </c:val>
        </c:ser>
        <c:ser>
          <c:idx val="2"/>
          <c:order val="2"/>
          <c:tx>
            <c:strRef>
              <c:f>Strat_survie_1!$E$6</c:f>
              <c:strCache>
                <c:ptCount val="1"/>
                <c:pt idx="0">
                  <c:v>Dépenser l épargne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Strat_survie_1!$E$8:$E$20</c:f>
              <c:numCache>
                <c:formatCode>0.0%</c:formatCode>
                <c:ptCount val="13"/>
                <c:pt idx="0">
                  <c:v>0.34107705847728509</c:v>
                </c:pt>
                <c:pt idx="1">
                  <c:v>0.34030287767297046</c:v>
                </c:pt>
                <c:pt idx="2">
                  <c:v>0.5199469721984713</c:v>
                </c:pt>
                <c:pt idx="3">
                  <c:v>0.37693860059291356</c:v>
                </c:pt>
                <c:pt idx="4">
                  <c:v>0.36796417477391397</c:v>
                </c:pt>
                <c:pt idx="5">
                  <c:v>0.62810395859638846</c:v>
                </c:pt>
                <c:pt idx="6">
                  <c:v>0.1620790549447238</c:v>
                </c:pt>
                <c:pt idx="7">
                  <c:v>0.36660088337562713</c:v>
                </c:pt>
                <c:pt idx="8">
                  <c:v>0.46458616596498448</c:v>
                </c:pt>
                <c:pt idx="9">
                  <c:v>0.69825594460094964</c:v>
                </c:pt>
                <c:pt idx="10">
                  <c:v>0.56025896400611452</c:v>
                </c:pt>
                <c:pt idx="11">
                  <c:v>0.53246246276811204</c:v>
                </c:pt>
                <c:pt idx="12">
                  <c:v>0.47953888995980248</c:v>
                </c:pt>
              </c:numCache>
            </c:numRef>
          </c:val>
        </c:ser>
        <c:ser>
          <c:idx val="3"/>
          <c:order val="3"/>
          <c:tx>
            <c:strRef>
              <c:f>Strat_survie_1!$F$6</c:f>
              <c:strCache>
                <c:ptCount val="1"/>
                <c:pt idx="0">
                  <c:v>Emprunter de l argent/nourriture à un prêteur officiel/banque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Strat_survie_1!$F$8:$F$20</c:f>
              <c:numCache>
                <c:formatCode>0.0%</c:formatCode>
                <c:ptCount val="13"/>
                <c:pt idx="0">
                  <c:v>0.11066077752030533</c:v>
                </c:pt>
                <c:pt idx="1">
                  <c:v>0.11458237515770449</c:v>
                </c:pt>
                <c:pt idx="2">
                  <c:v>0.2733564759220552</c:v>
                </c:pt>
                <c:pt idx="3">
                  <c:v>0.12672299684385677</c:v>
                </c:pt>
                <c:pt idx="4">
                  <c:v>0.12497219374126851</c:v>
                </c:pt>
                <c:pt idx="5">
                  <c:v>0.32438750992882842</c:v>
                </c:pt>
                <c:pt idx="6">
                  <c:v>3.3111668899492637E-2</c:v>
                </c:pt>
                <c:pt idx="7">
                  <c:v>7.8892961187859503E-2</c:v>
                </c:pt>
                <c:pt idx="8">
                  <c:v>0.2704236251328791</c:v>
                </c:pt>
                <c:pt idx="9">
                  <c:v>0.27598087184156295</c:v>
                </c:pt>
                <c:pt idx="10">
                  <c:v>0.19715464213767878</c:v>
                </c:pt>
                <c:pt idx="11">
                  <c:v>0.22488991573456546</c:v>
                </c:pt>
                <c:pt idx="12">
                  <c:v>0.19838757284827871</c:v>
                </c:pt>
              </c:numCache>
            </c:numRef>
          </c:val>
        </c:ser>
        <c:ser>
          <c:idx val="4"/>
          <c:order val="4"/>
          <c:tx>
            <c:strRef>
              <c:f>Strat_survie_1!$G$6</c:f>
              <c:strCache>
                <c:ptCount val="1"/>
                <c:pt idx="0">
                  <c:v>Vendre des actifs productifs ou moyens de transport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Strat_survie_1!$G$8:$G$20</c:f>
              <c:numCache>
                <c:formatCode>0.0%</c:formatCode>
                <c:ptCount val="13"/>
                <c:pt idx="0">
                  <c:v>8.7475534620120327E-3</c:v>
                </c:pt>
                <c:pt idx="1">
                  <c:v>6.3031469709232554E-2</c:v>
                </c:pt>
                <c:pt idx="2">
                  <c:v>5.6085235752755522E-2</c:v>
                </c:pt>
                <c:pt idx="3">
                  <c:v>2.2149405712133283E-2</c:v>
                </c:pt>
                <c:pt idx="4">
                  <c:v>2.0972303793884081E-2</c:v>
                </c:pt>
                <c:pt idx="5">
                  <c:v>8.370947376415766E-2</c:v>
                </c:pt>
                <c:pt idx="6">
                  <c:v>1.6172998861007787E-2</c:v>
                </c:pt>
                <c:pt idx="7">
                  <c:v>2.3212104125552652E-2</c:v>
                </c:pt>
                <c:pt idx="8">
                  <c:v>8.317820278149933E-2</c:v>
                </c:pt>
                <c:pt idx="9">
                  <c:v>5.7480151898996315E-2</c:v>
                </c:pt>
                <c:pt idx="10">
                  <c:v>5.7763864547737083E-2</c:v>
                </c:pt>
                <c:pt idx="11">
                  <c:v>7.0704144168364E-2</c:v>
                </c:pt>
                <c:pt idx="12">
                  <c:v>4.9123763520364017E-2</c:v>
                </c:pt>
              </c:numCache>
            </c:numRef>
          </c:val>
        </c:ser>
        <c:ser>
          <c:idx val="5"/>
          <c:order val="5"/>
          <c:tx>
            <c:strRef>
              <c:f>Strat_survie_1!$H$6</c:f>
              <c:strCache>
                <c:ptCount val="1"/>
                <c:pt idx="0">
                  <c:v>Reduire les dépenses non alimentaires essentielles (éducation, santé,etc)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Strat_survie_1!$H$8:$H$20</c:f>
              <c:numCache>
                <c:formatCode>0.0%</c:formatCode>
                <c:ptCount val="13"/>
                <c:pt idx="0">
                  <c:v>8.8556213415975527E-2</c:v>
                </c:pt>
                <c:pt idx="1">
                  <c:v>0.13572747759128409</c:v>
                </c:pt>
                <c:pt idx="2">
                  <c:v>0.21673406758702643</c:v>
                </c:pt>
                <c:pt idx="3">
                  <c:v>4.0860688230020384E-2</c:v>
                </c:pt>
                <c:pt idx="4">
                  <c:v>4.8725718835292836E-2</c:v>
                </c:pt>
                <c:pt idx="5">
                  <c:v>0.41836705772803129</c:v>
                </c:pt>
                <c:pt idx="6">
                  <c:v>1.1783651699205706E-2</c:v>
                </c:pt>
                <c:pt idx="7">
                  <c:v>2.861573160417322E-2</c:v>
                </c:pt>
                <c:pt idx="8">
                  <c:v>0.17232480390491811</c:v>
                </c:pt>
                <c:pt idx="9">
                  <c:v>0.29769034424728419</c:v>
                </c:pt>
                <c:pt idx="10">
                  <c:v>0.14448775015380155</c:v>
                </c:pt>
                <c:pt idx="11">
                  <c:v>0.21403727303248657</c:v>
                </c:pt>
                <c:pt idx="12">
                  <c:v>0.17060304391397757</c:v>
                </c:pt>
              </c:numCache>
            </c:numRef>
          </c:val>
        </c:ser>
        <c:ser>
          <c:idx val="6"/>
          <c:order val="6"/>
          <c:tx>
            <c:strRef>
              <c:f>Strat_survie_1!$I$6</c:f>
              <c:strCache>
                <c:ptCount val="1"/>
                <c:pt idx="0">
                  <c:v>Retirer les enfants de l'école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Strat_survie_1!$I$8:$I$20</c:f>
              <c:numCache>
                <c:formatCode>0.0%</c:formatCode>
                <c:ptCount val="13"/>
                <c:pt idx="0">
                  <c:v>6.0710972841799882E-2</c:v>
                </c:pt>
                <c:pt idx="1">
                  <c:v>2.4941056497692741E-2</c:v>
                </c:pt>
                <c:pt idx="2">
                  <c:v>3.8188113184235539E-2</c:v>
                </c:pt>
                <c:pt idx="3">
                  <c:v>2.5883976598692199E-2</c:v>
                </c:pt>
                <c:pt idx="4">
                  <c:v>7.1768047799334461E-3</c:v>
                </c:pt>
                <c:pt idx="5">
                  <c:v>7.1936875195807728E-2</c:v>
                </c:pt>
                <c:pt idx="6">
                  <c:v>7.094365751960598E-3</c:v>
                </c:pt>
                <c:pt idx="7">
                  <c:v>1.071327882717814E-2</c:v>
                </c:pt>
                <c:pt idx="8">
                  <c:v>2.5484781008812466E-2</c:v>
                </c:pt>
                <c:pt idx="9">
                  <c:v>2.9682778912788588E-2</c:v>
                </c:pt>
                <c:pt idx="10">
                  <c:v>3.1772253413361942E-2</c:v>
                </c:pt>
                <c:pt idx="11">
                  <c:v>7.6235807670922293E-2</c:v>
                </c:pt>
                <c:pt idx="12">
                  <c:v>3.5925877474930486E-2</c:v>
                </c:pt>
              </c:numCache>
            </c:numRef>
          </c:val>
        </c:ser>
        <c:ser>
          <c:idx val="7"/>
          <c:order val="7"/>
          <c:tx>
            <c:strRef>
              <c:f>Strat_survie_1!$J$6</c:f>
              <c:strCache>
                <c:ptCount val="1"/>
                <c:pt idx="0">
                  <c:v>Consommer les stock de semences conservées</c:v>
                </c:pt>
              </c:strCache>
            </c:strRef>
          </c:tx>
          <c:spPr>
            <a:solidFill>
              <a:srgbClr val="FF9900"/>
            </a:solidFill>
            <a:ln>
              <a:noFill/>
            </a:ln>
            <a:effectLst/>
          </c:spPr>
          <c:invertIfNegative val="0"/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Strat_survie_1!$J$8:$J$20</c:f>
              <c:numCache>
                <c:formatCode>0.0%</c:formatCode>
                <c:ptCount val="13"/>
                <c:pt idx="0">
                  <c:v>5.672460870439263E-2</c:v>
                </c:pt>
                <c:pt idx="1">
                  <c:v>0.15589839477645573</c:v>
                </c:pt>
                <c:pt idx="2">
                  <c:v>6.8753953234998152E-2</c:v>
                </c:pt>
                <c:pt idx="3">
                  <c:v>0.13394441197668358</c:v>
                </c:pt>
                <c:pt idx="4">
                  <c:v>5.2294135246368278E-2</c:v>
                </c:pt>
                <c:pt idx="5">
                  <c:v>0.44430508087050952</c:v>
                </c:pt>
                <c:pt idx="6">
                  <c:v>1.4437931736450511E-2</c:v>
                </c:pt>
                <c:pt idx="7">
                  <c:v>2.6783197067945354E-3</c:v>
                </c:pt>
                <c:pt idx="8">
                  <c:v>4.7888887840532392E-2</c:v>
                </c:pt>
                <c:pt idx="9">
                  <c:v>4.41116150736389E-2</c:v>
                </c:pt>
                <c:pt idx="10">
                  <c:v>0.23946478976999583</c:v>
                </c:pt>
                <c:pt idx="11">
                  <c:v>0.13899599771255133</c:v>
                </c:pt>
                <c:pt idx="12">
                  <c:v>0.11199014454459694</c:v>
                </c:pt>
              </c:numCache>
            </c:numRef>
          </c:val>
        </c:ser>
        <c:ser>
          <c:idx val="8"/>
          <c:order val="8"/>
          <c:tx>
            <c:strRef>
              <c:f>Strat_survie_1!$K$6</c:f>
              <c:strCache>
                <c:ptCount val="1"/>
                <c:pt idx="0">
                  <c:v>Diminution ou arrêt des dépenses de production (intrants agricoles, vétérinaires, forages)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</c:spPr>
          <c:invertIfNegative val="0"/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Strat_survie_1!$K$8:$K$20</c:f>
              <c:numCache>
                <c:formatCode>0.0%</c:formatCode>
                <c:ptCount val="13"/>
                <c:pt idx="0">
                  <c:v>0.13575803169287753</c:v>
                </c:pt>
                <c:pt idx="1">
                  <c:v>0.12824049010118854</c:v>
                </c:pt>
                <c:pt idx="2">
                  <c:v>4.7750370838090035E-2</c:v>
                </c:pt>
                <c:pt idx="3">
                  <c:v>0.12248049938531233</c:v>
                </c:pt>
                <c:pt idx="4">
                  <c:v>5.4538035252967701E-2</c:v>
                </c:pt>
                <c:pt idx="5">
                  <c:v>0.49637837955974479</c:v>
                </c:pt>
                <c:pt idx="6">
                  <c:v>3.9135812092813811E-2</c:v>
                </c:pt>
                <c:pt idx="7">
                  <c:v>1.7855464711963569E-3</c:v>
                </c:pt>
                <c:pt idx="8">
                  <c:v>5.4585971467267548E-2</c:v>
                </c:pt>
                <c:pt idx="9">
                  <c:v>5.7201662334050878E-2</c:v>
                </c:pt>
                <c:pt idx="10">
                  <c:v>7.1609191391245525E-2</c:v>
                </c:pt>
                <c:pt idx="11">
                  <c:v>0.11003033466298506</c:v>
                </c:pt>
                <c:pt idx="12">
                  <c:v>0.10458806817387156</c:v>
                </c:pt>
              </c:numCache>
            </c:numRef>
          </c:val>
        </c:ser>
        <c:ser>
          <c:idx val="9"/>
          <c:order val="9"/>
          <c:tx>
            <c:strRef>
              <c:f>Strat_survie_1!$L$6</c:f>
              <c:strCache>
                <c:ptCount val="1"/>
                <c:pt idx="0">
                  <c:v>Vendre maison ou parcelles de terrain</c:v>
                </c:pt>
              </c:strCache>
            </c:strRef>
          </c:tx>
          <c:spPr>
            <a:solidFill>
              <a:srgbClr val="FF66FF"/>
            </a:solidFill>
            <a:ln>
              <a:noFill/>
            </a:ln>
            <a:effectLst/>
          </c:spPr>
          <c:invertIfNegative val="0"/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Strat_survie_1!$L$8:$L$20</c:f>
              <c:numCache>
                <c:formatCode>0.0%</c:formatCode>
                <c:ptCount val="13"/>
                <c:pt idx="0">
                  <c:v>2.1435650927537483E-3</c:v>
                </c:pt>
                <c:pt idx="1">
                  <c:v>5.1291623351075684E-2</c:v>
                </c:pt>
                <c:pt idx="2">
                  <c:v>3.2810832421420674E-2</c:v>
                </c:pt>
                <c:pt idx="3">
                  <c:v>9.6001537412352799E-3</c:v>
                </c:pt>
                <c:pt idx="4">
                  <c:v>7.5873452765306687E-3</c:v>
                </c:pt>
                <c:pt idx="5">
                  <c:v>7.7912288686040401E-2</c:v>
                </c:pt>
                <c:pt idx="6">
                  <c:v>9.778197582526741E-3</c:v>
                </c:pt>
                <c:pt idx="7">
                  <c:v>1.7902452776995093E-2</c:v>
                </c:pt>
                <c:pt idx="8">
                  <c:v>2.9447427018662809E-2</c:v>
                </c:pt>
                <c:pt idx="9">
                  <c:v>6.3790210495518279E-2</c:v>
                </c:pt>
                <c:pt idx="10">
                  <c:v>3.646161292657335E-2</c:v>
                </c:pt>
                <c:pt idx="11">
                  <c:v>3.2002453456248345E-2</c:v>
                </c:pt>
                <c:pt idx="12">
                  <c:v>3.3458762391341504E-2</c:v>
                </c:pt>
              </c:numCache>
            </c:numRef>
          </c:val>
        </c:ser>
        <c:ser>
          <c:idx val="10"/>
          <c:order val="10"/>
          <c:tx>
            <c:strRef>
              <c:f>Strat_survie_1!$M$6</c:f>
              <c:strCache>
                <c:ptCount val="1"/>
                <c:pt idx="0">
                  <c:v>Pratiquer des activités illégales,ou risquées (vol, mendicitité,prostitution)</c:v>
                </c:pt>
              </c:strCache>
            </c:strRef>
          </c:tx>
          <c:spPr>
            <a:solidFill>
              <a:srgbClr val="FF3399"/>
            </a:solidFill>
            <a:ln>
              <a:noFill/>
            </a:ln>
            <a:effectLst/>
          </c:spPr>
          <c:invertIfNegative val="0"/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Strat_survie_1!$M$8:$M$20</c:f>
              <c:numCache>
                <c:formatCode>0.0%</c:formatCode>
                <c:ptCount val="13"/>
                <c:pt idx="0">
                  <c:v>6.3898921094070783E-3</c:v>
                </c:pt>
                <c:pt idx="1">
                  <c:v>2.3903948609062919E-2</c:v>
                </c:pt>
                <c:pt idx="2">
                  <c:v>1.4096705575142275E-2</c:v>
                </c:pt>
                <c:pt idx="3">
                  <c:v>1.0175653850394548E-2</c:v>
                </c:pt>
                <c:pt idx="4">
                  <c:v>4.6588359714622414E-3</c:v>
                </c:pt>
                <c:pt idx="5">
                  <c:v>1.2957910863642001E-2</c:v>
                </c:pt>
                <c:pt idx="6">
                  <c:v>7.1304923757771086E-4</c:v>
                </c:pt>
                <c:pt idx="7">
                  <c:v>4.4638661779909028E-3</c:v>
                </c:pt>
                <c:pt idx="8">
                  <c:v>1.6992684568402076E-2</c:v>
                </c:pt>
                <c:pt idx="9">
                  <c:v>1.2941607775461878E-2</c:v>
                </c:pt>
                <c:pt idx="10">
                  <c:v>1.083723007170518E-2</c:v>
                </c:pt>
                <c:pt idx="11">
                  <c:v>9.8813922496808811E-3</c:v>
                </c:pt>
                <c:pt idx="12">
                  <c:v>1.1128040974440348E-2</c:v>
                </c:pt>
              </c:numCache>
            </c:numRef>
          </c:val>
        </c:ser>
        <c:ser>
          <c:idx val="11"/>
          <c:order val="11"/>
          <c:tx>
            <c:strRef>
              <c:f>Strat_survie_1!$N$6</c:f>
              <c:strCache>
                <c:ptCount val="1"/>
                <c:pt idx="0">
                  <c:v>Migration de tous les membres du ménage (non habituelle)</c:v>
                </c:pt>
              </c:strCache>
            </c:strRef>
          </c:tx>
          <c:spPr>
            <a:solidFill>
              <a:srgbClr val="FF5050"/>
            </a:solidFill>
            <a:ln>
              <a:noFill/>
            </a:ln>
            <a:effectLst/>
          </c:spPr>
          <c:invertIfNegative val="0"/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Strat_survie_1!$N$8:$N$20</c:f>
              <c:numCache>
                <c:formatCode>0.0%</c:formatCode>
                <c:ptCount val="13"/>
                <c:pt idx="0">
                  <c:v>5.4035148762709411E-3</c:v>
                </c:pt>
                <c:pt idx="1">
                  <c:v>1.5946853374013525E-2</c:v>
                </c:pt>
                <c:pt idx="2">
                  <c:v>1.2904251613813766E-2</c:v>
                </c:pt>
                <c:pt idx="3">
                  <c:v>8.6602170736704252E-3</c:v>
                </c:pt>
                <c:pt idx="4">
                  <c:v>3.1082213543365904E-3</c:v>
                </c:pt>
                <c:pt idx="5">
                  <c:v>1.4432556550811947E-2</c:v>
                </c:pt>
                <c:pt idx="6">
                  <c:v>4.5338787450012298E-3</c:v>
                </c:pt>
                <c:pt idx="7">
                  <c:v>7.1421858847854425E-3</c:v>
                </c:pt>
                <c:pt idx="8">
                  <c:v>1.2526088351291671E-2</c:v>
                </c:pt>
                <c:pt idx="9">
                  <c:v>1.3228813106957992E-2</c:v>
                </c:pt>
                <c:pt idx="10">
                  <c:v>1.6811324193123197E-2</c:v>
                </c:pt>
                <c:pt idx="11">
                  <c:v>1.9167795228544587E-2</c:v>
                </c:pt>
                <c:pt idx="12">
                  <c:v>1.171784627244094E-2</c:v>
                </c:pt>
              </c:numCache>
            </c:numRef>
          </c:val>
        </c:ser>
        <c:ser>
          <c:idx val="12"/>
          <c:order val="12"/>
          <c:tx>
            <c:strRef>
              <c:f>Strat_survie_1!$O$6</c:f>
              <c:strCache>
                <c:ptCount val="1"/>
                <c:pt idx="0">
                  <c:v>Vendre les derniers animaux reproducteurs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cat>
            <c:strRef>
              <c:f>Strat_survie_1!$B$8:$B$20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Strat_survie_1!$O$8:$O$20</c:f>
              <c:numCache>
                <c:formatCode>0.0%</c:formatCode>
                <c:ptCount val="13"/>
                <c:pt idx="0">
                  <c:v>1.864276213377811E-2</c:v>
                </c:pt>
                <c:pt idx="1">
                  <c:v>6.5737684398939317E-2</c:v>
                </c:pt>
                <c:pt idx="2">
                  <c:v>4.6719383070574536E-2</c:v>
                </c:pt>
                <c:pt idx="3">
                  <c:v>5.2940600717325079E-2</c:v>
                </c:pt>
                <c:pt idx="4">
                  <c:v>1.1403144112885538E-2</c:v>
                </c:pt>
                <c:pt idx="5">
                  <c:v>0.23400000375792385</c:v>
                </c:pt>
                <c:pt idx="6">
                  <c:v>3.0217161149830099E-3</c:v>
                </c:pt>
                <c:pt idx="7">
                  <c:v>1.7855464711963598E-3</c:v>
                </c:pt>
                <c:pt idx="8">
                  <c:v>3.9363375036954557E-2</c:v>
                </c:pt>
                <c:pt idx="9">
                  <c:v>3.1815440218471394E-2</c:v>
                </c:pt>
                <c:pt idx="10">
                  <c:v>1.3742443472521676E-2</c:v>
                </c:pt>
                <c:pt idx="11">
                  <c:v>0.13597124288464285</c:v>
                </c:pt>
                <c:pt idx="12">
                  <c:v>5.7488711917771496E-2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20430728"/>
        <c:axId val="320428376"/>
      </c:barChart>
      <c:catAx>
        <c:axId val="320430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20428376"/>
        <c:crosses val="autoZero"/>
        <c:auto val="1"/>
        <c:lblAlgn val="ctr"/>
        <c:lblOffset val="100"/>
        <c:noMultiLvlLbl val="0"/>
      </c:catAx>
      <c:valAx>
        <c:axId val="320428376"/>
        <c:scaling>
          <c:orientation val="minMax"/>
          <c:max val="3.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20430728"/>
        <c:crosses val="autoZero"/>
        <c:crossBetween val="between"/>
        <c:majorUnit val="0.5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7398445367584503"/>
          <c:y val="9.5324391877801506E-2"/>
          <c:w val="0.31906218712164874"/>
          <c:h val="0.8899687391661993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65000"/>
        </a:schemeClr>
      </a:solidFill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 err="1" smtClean="0"/>
              <a:t>Fréquence</a:t>
            </a:r>
            <a:r>
              <a:rPr lang="en-US" sz="1800" dirty="0" smtClean="0"/>
              <a:t> </a:t>
            </a:r>
            <a:r>
              <a:rPr lang="en-US" sz="1800" dirty="0" err="1" smtClean="0"/>
              <a:t>d'utilisation</a:t>
            </a:r>
            <a:r>
              <a:rPr lang="en-US" sz="1800" dirty="0" smtClean="0"/>
              <a:t> </a:t>
            </a:r>
            <a:r>
              <a:rPr lang="en-US" sz="1800" dirty="0" err="1" smtClean="0"/>
              <a:t>hebdomadaire</a:t>
            </a:r>
            <a:r>
              <a:rPr lang="en-US" sz="1800" dirty="0" smtClean="0"/>
              <a:t> des </a:t>
            </a:r>
            <a:r>
              <a:rPr lang="en-US" sz="1800" dirty="0" err="1" smtClean="0"/>
              <a:t>stratégies</a:t>
            </a:r>
            <a:r>
              <a:rPr lang="en-US" sz="1800" dirty="0" smtClean="0"/>
              <a:t> </a:t>
            </a:r>
            <a:r>
              <a:rPr lang="en-US" sz="1800" dirty="0" err="1" smtClean="0"/>
              <a:t>alimentaires</a:t>
            </a:r>
            <a:endParaRPr lang="en-US" sz="18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0.54974832761213632"/>
          <c:y val="0.1588110319017694"/>
          <c:w val="0.4131855493909562"/>
          <c:h val="0.6781903839307151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Strat_alim_1!$C$3</c:f>
              <c:strCache>
                <c:ptCount val="1"/>
                <c:pt idx="0">
                  <c:v>Consommer des aliments moins préférés car moins chers (substitution)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Strat_alim_1!$B$16</c:f>
              <c:strCache>
                <c:ptCount val="1"/>
                <c:pt idx="0">
                  <c:v>Total</c:v>
                </c:pt>
              </c:strCache>
            </c:strRef>
          </c:cat>
          <c:val>
            <c:numRef>
              <c:f>Strat_alim_1!$C$16</c:f>
              <c:numCache>
                <c:formatCode>0.0</c:formatCode>
                <c:ptCount val="1"/>
                <c:pt idx="0">
                  <c:v>2.1899431749216323</c:v>
                </c:pt>
              </c:numCache>
            </c:numRef>
          </c:val>
        </c:ser>
        <c:ser>
          <c:idx val="6"/>
          <c:order val="1"/>
          <c:tx>
            <c:strRef>
              <c:f>Strat_alim_1!$I$3</c:f>
              <c:strCache>
                <c:ptCount val="1"/>
                <c:pt idx="0">
                  <c:v>Diminuer la quantité de nourriture lors des repas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Strat_alim_1!$B$16</c:f>
              <c:strCache>
                <c:ptCount val="1"/>
                <c:pt idx="0">
                  <c:v>Total</c:v>
                </c:pt>
              </c:strCache>
            </c:strRef>
          </c:cat>
          <c:val>
            <c:numRef>
              <c:f>Strat_alim_1!$I$16</c:f>
              <c:numCache>
                <c:formatCode>0.0</c:formatCode>
                <c:ptCount val="1"/>
                <c:pt idx="0">
                  <c:v>1.58012433037206</c:v>
                </c:pt>
              </c:numCache>
            </c:numRef>
          </c:val>
        </c:ser>
        <c:ser>
          <c:idx val="2"/>
          <c:order val="2"/>
          <c:tx>
            <c:strRef>
              <c:f>Strat_alim_1!$E$3</c:f>
              <c:strCache>
                <c:ptCount val="1"/>
                <c:pt idx="0">
                  <c:v>Réduire le nombre de repas mangé dans une journée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Strat_alim_1!$B$16</c:f>
              <c:strCache>
                <c:ptCount val="1"/>
                <c:pt idx="0">
                  <c:v>Total</c:v>
                </c:pt>
              </c:strCache>
            </c:strRef>
          </c:cat>
          <c:val>
            <c:numRef>
              <c:f>Strat_alim_1!$E$16</c:f>
              <c:numCache>
                <c:formatCode>0.0</c:formatCode>
                <c:ptCount val="1"/>
                <c:pt idx="0">
                  <c:v>1.5003141091340617</c:v>
                </c:pt>
              </c:numCache>
            </c:numRef>
          </c:val>
        </c:ser>
        <c:ser>
          <c:idx val="4"/>
          <c:order val="3"/>
          <c:tx>
            <c:strRef>
              <c:f>Strat_alim_1!$G$3</c:f>
              <c:strCache>
                <c:ptCount val="1"/>
                <c:pt idx="0">
                  <c:v>Réduction des quantités consommées par les adultes/mères au profit des jeunes enfants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Strat_alim_1!$B$16</c:f>
              <c:strCache>
                <c:ptCount val="1"/>
                <c:pt idx="0">
                  <c:v>Total</c:v>
                </c:pt>
              </c:strCache>
            </c:strRef>
          </c:cat>
          <c:val>
            <c:numRef>
              <c:f>Strat_alim_1!$G$16</c:f>
              <c:numCache>
                <c:formatCode>0.0</c:formatCode>
                <c:ptCount val="1"/>
                <c:pt idx="0">
                  <c:v>1.4371452933243842</c:v>
                </c:pt>
              </c:numCache>
            </c:numRef>
          </c:val>
        </c:ser>
        <c:ser>
          <c:idx val="1"/>
          <c:order val="4"/>
          <c:tx>
            <c:strRef>
              <c:f>Strat_alim_1!$D$3</c:f>
              <c:strCache>
                <c:ptCount val="1"/>
                <c:pt idx="0">
                  <c:v>Emprunter des aliments ou dépendre de l'aide des parents ou amis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Strat_alim_1!$B$16</c:f>
              <c:strCache>
                <c:ptCount val="1"/>
                <c:pt idx="0">
                  <c:v>Total</c:v>
                </c:pt>
              </c:strCache>
            </c:strRef>
          </c:cat>
          <c:val>
            <c:numRef>
              <c:f>Strat_alim_1!$D$16</c:f>
              <c:numCache>
                <c:formatCode>0.0</c:formatCode>
                <c:ptCount val="1"/>
                <c:pt idx="0">
                  <c:v>0.52675676340513233</c:v>
                </c:pt>
              </c:numCache>
            </c:numRef>
          </c:val>
        </c:ser>
        <c:ser>
          <c:idx val="3"/>
          <c:order val="5"/>
          <c:tx>
            <c:strRef>
              <c:f>Strat_alim_1!$F$3</c:f>
              <c:strCache>
                <c:ptCount val="1"/>
                <c:pt idx="0">
                  <c:v>Passer une journée entière sans manger 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Strat_alim_1!$B$16</c:f>
              <c:strCache>
                <c:ptCount val="1"/>
                <c:pt idx="0">
                  <c:v>Total</c:v>
                </c:pt>
              </c:strCache>
            </c:strRef>
          </c:cat>
          <c:val>
            <c:numRef>
              <c:f>Strat_alim_1!$F$16</c:f>
              <c:numCache>
                <c:formatCode>0.0</c:formatCode>
                <c:ptCount val="1"/>
                <c:pt idx="0">
                  <c:v>0.47969910426669132</c:v>
                </c:pt>
              </c:numCache>
            </c:numRef>
          </c:val>
        </c:ser>
        <c:ser>
          <c:idx val="5"/>
          <c:order val="6"/>
          <c:tx>
            <c:strRef>
              <c:f>Strat_alim_1!$H$3</c:f>
              <c:strCache>
                <c:ptCount val="1"/>
                <c:pt idx="0">
                  <c:v>Envoyer des membres de la famille manger ailleurs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Strat_alim_1!$B$16</c:f>
              <c:strCache>
                <c:ptCount val="1"/>
                <c:pt idx="0">
                  <c:v>Total</c:v>
                </c:pt>
              </c:strCache>
            </c:strRef>
          </c:cat>
          <c:val>
            <c:numRef>
              <c:f>Strat_alim_1!$H$16</c:f>
              <c:numCache>
                <c:formatCode>0.0</c:formatCode>
                <c:ptCount val="1"/>
                <c:pt idx="0">
                  <c:v>0.17831204793383965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30"/>
        <c:axId val="320428768"/>
        <c:axId val="320431904"/>
      </c:barChart>
      <c:catAx>
        <c:axId val="3204287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20431904"/>
        <c:crosses val="autoZero"/>
        <c:auto val="1"/>
        <c:lblAlgn val="ctr"/>
        <c:lblOffset val="100"/>
        <c:noMultiLvlLbl val="0"/>
      </c:catAx>
      <c:valAx>
        <c:axId val="3204319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100"/>
                  <a:t>Nombre jours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20428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"/>
          <c:y val="0.17003930453657087"/>
          <c:w val="0.50738468929891023"/>
          <c:h val="0.739354601814216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solidFill>
        <a:schemeClr val="bg1">
          <a:lumMod val="65000"/>
        </a:schemeClr>
      </a:solidFill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b="1"/>
              <a:t>Nombre de jours d'utilisation hebdomadaire des stratégies d'adaptation alimentaire (moyenne cumulée)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5692539695807656E-2"/>
          <c:y val="9.089969617097482E-2"/>
          <c:w val="0.91831119772731695"/>
          <c:h val="0.589656909778052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Strat_alim_1!$C$3</c:f>
              <c:strCache>
                <c:ptCount val="1"/>
                <c:pt idx="0">
                  <c:v>Consommer des aliments moins préférés car moins chers (substitution)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Strat_alim_1!$B$4:$B$16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Strat_alim_1!$C$4:$C$16</c:f>
              <c:numCache>
                <c:formatCode>0.0</c:formatCode>
                <c:ptCount val="13"/>
                <c:pt idx="0">
                  <c:v>1.8153781440264782</c:v>
                </c:pt>
                <c:pt idx="1">
                  <c:v>0.88441457847834926</c:v>
                </c:pt>
                <c:pt idx="2">
                  <c:v>2.5058245319579537</c:v>
                </c:pt>
                <c:pt idx="3">
                  <c:v>1.1521490438677351</c:v>
                </c:pt>
                <c:pt idx="4">
                  <c:v>1.508714502307301</c:v>
                </c:pt>
                <c:pt idx="5">
                  <c:v>2.1955124946993498</c:v>
                </c:pt>
                <c:pt idx="6">
                  <c:v>0.99723422739559409</c:v>
                </c:pt>
                <c:pt idx="7">
                  <c:v>2.2540174795601988</c:v>
                </c:pt>
                <c:pt idx="8">
                  <c:v>2.5607038475124653</c:v>
                </c:pt>
                <c:pt idx="9">
                  <c:v>2.8059012548243802</c:v>
                </c:pt>
                <c:pt idx="10">
                  <c:v>2.2927980541726312</c:v>
                </c:pt>
                <c:pt idx="11">
                  <c:v>3.3847081727191499</c:v>
                </c:pt>
                <c:pt idx="12">
                  <c:v>2.1899431749216323</c:v>
                </c:pt>
              </c:numCache>
            </c:numRef>
          </c:val>
        </c:ser>
        <c:ser>
          <c:idx val="1"/>
          <c:order val="1"/>
          <c:tx>
            <c:strRef>
              <c:f>Strat_alim_1!$D$3</c:f>
              <c:strCache>
                <c:ptCount val="1"/>
                <c:pt idx="0">
                  <c:v>Emprunter des aliments ou dépendre de l'aide des parents ou amis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Strat_alim_1!$B$4:$B$16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Strat_alim_1!$D$4:$D$16</c:f>
              <c:numCache>
                <c:formatCode>0.0</c:formatCode>
                <c:ptCount val="13"/>
                <c:pt idx="0">
                  <c:v>0.24066679565814986</c:v>
                </c:pt>
                <c:pt idx="1">
                  <c:v>0.32994964470606919</c:v>
                </c:pt>
                <c:pt idx="2">
                  <c:v>0.39713553389139977</c:v>
                </c:pt>
                <c:pt idx="3">
                  <c:v>0.27081222859427212</c:v>
                </c:pt>
                <c:pt idx="4">
                  <c:v>0.57484460188478548</c:v>
                </c:pt>
                <c:pt idx="5">
                  <c:v>0.67898426597077832</c:v>
                </c:pt>
                <c:pt idx="6">
                  <c:v>0.32055767249925265</c:v>
                </c:pt>
                <c:pt idx="7">
                  <c:v>0.24969457757729829</c:v>
                </c:pt>
                <c:pt idx="8">
                  <c:v>0.86563660923769836</c:v>
                </c:pt>
                <c:pt idx="9">
                  <c:v>0.595365900442133</c:v>
                </c:pt>
                <c:pt idx="10">
                  <c:v>0.53799841200910548</c:v>
                </c:pt>
                <c:pt idx="11">
                  <c:v>1.1439127868645229</c:v>
                </c:pt>
                <c:pt idx="12">
                  <c:v>0.52675676340513233</c:v>
                </c:pt>
              </c:numCache>
            </c:numRef>
          </c:val>
        </c:ser>
        <c:ser>
          <c:idx val="2"/>
          <c:order val="2"/>
          <c:tx>
            <c:strRef>
              <c:f>Strat_alim_1!$E$3</c:f>
              <c:strCache>
                <c:ptCount val="1"/>
                <c:pt idx="0">
                  <c:v>Réduire le nombre de repas mangé dans une journée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Strat_alim_1!$B$4:$B$16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Strat_alim_1!$E$4:$E$16</c:f>
              <c:numCache>
                <c:formatCode>0.0</c:formatCode>
                <c:ptCount val="13"/>
                <c:pt idx="0">
                  <c:v>0.42527602474728443</c:v>
                </c:pt>
                <c:pt idx="1">
                  <c:v>0.78214174228135247</c:v>
                </c:pt>
                <c:pt idx="2">
                  <c:v>1.6288390571053204</c:v>
                </c:pt>
                <c:pt idx="3">
                  <c:v>0.71464145704902604</c:v>
                </c:pt>
                <c:pt idx="4">
                  <c:v>1.4097119803336962</c:v>
                </c:pt>
                <c:pt idx="5">
                  <c:v>1.630554750568832</c:v>
                </c:pt>
                <c:pt idx="6">
                  <c:v>0.36945629431156179</c:v>
                </c:pt>
                <c:pt idx="7">
                  <c:v>1.2371957522789299</c:v>
                </c:pt>
                <c:pt idx="8">
                  <c:v>2.2153536994790106</c:v>
                </c:pt>
                <c:pt idx="9">
                  <c:v>2.3562050501639984</c:v>
                </c:pt>
                <c:pt idx="10">
                  <c:v>1.3743784088382935</c:v>
                </c:pt>
                <c:pt idx="11">
                  <c:v>2.2356119243724093</c:v>
                </c:pt>
                <c:pt idx="12">
                  <c:v>1.5003141091340617</c:v>
                </c:pt>
              </c:numCache>
            </c:numRef>
          </c:val>
        </c:ser>
        <c:ser>
          <c:idx val="3"/>
          <c:order val="3"/>
          <c:tx>
            <c:strRef>
              <c:f>Strat_alim_1!$F$3</c:f>
              <c:strCache>
                <c:ptCount val="1"/>
                <c:pt idx="0">
                  <c:v>Passer une journée entière sans manger 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Strat_alim_1!$B$4:$B$16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Strat_alim_1!$F$4:$F$16</c:f>
              <c:numCache>
                <c:formatCode>0.0</c:formatCode>
                <c:ptCount val="13"/>
                <c:pt idx="0">
                  <c:v>0.11078691159090817</c:v>
                </c:pt>
                <c:pt idx="1">
                  <c:v>0.28545132613589713</c:v>
                </c:pt>
                <c:pt idx="2">
                  <c:v>0.41516705610992255</c:v>
                </c:pt>
                <c:pt idx="3">
                  <c:v>0.20766403460947075</c:v>
                </c:pt>
                <c:pt idx="4">
                  <c:v>0.25060376855547856</c:v>
                </c:pt>
                <c:pt idx="5">
                  <c:v>0.84777475660524382</c:v>
                </c:pt>
                <c:pt idx="6">
                  <c:v>4.3329141856492712E-2</c:v>
                </c:pt>
                <c:pt idx="7">
                  <c:v>0.13964852927356569</c:v>
                </c:pt>
                <c:pt idx="8">
                  <c:v>0.91734017170755022</c:v>
                </c:pt>
                <c:pt idx="9">
                  <c:v>0.48917882279254182</c:v>
                </c:pt>
                <c:pt idx="10">
                  <c:v>0.71952583651707069</c:v>
                </c:pt>
                <c:pt idx="11">
                  <c:v>1.1037000831025916</c:v>
                </c:pt>
                <c:pt idx="12">
                  <c:v>0.47969910426669132</c:v>
                </c:pt>
              </c:numCache>
            </c:numRef>
          </c:val>
        </c:ser>
        <c:ser>
          <c:idx val="4"/>
          <c:order val="4"/>
          <c:tx>
            <c:strRef>
              <c:f>Strat_alim_1!$G$3</c:f>
              <c:strCache>
                <c:ptCount val="1"/>
                <c:pt idx="0">
                  <c:v>Réduction des quantités consommées par les adultes/mères au profit des jeunes enfants</c:v>
                </c:pt>
              </c:strCache>
            </c:strRef>
          </c:tx>
          <c:spPr>
            <a:solidFill>
              <a:srgbClr val="FF0066"/>
            </a:solidFill>
            <a:ln>
              <a:noFill/>
            </a:ln>
            <a:effectLst/>
          </c:spPr>
          <c:invertIfNegative val="0"/>
          <c:cat>
            <c:strRef>
              <c:f>Strat_alim_1!$B$4:$B$16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Strat_alim_1!$G$4:$G$16</c:f>
              <c:numCache>
                <c:formatCode>0.0</c:formatCode>
                <c:ptCount val="13"/>
                <c:pt idx="0">
                  <c:v>0.67082655973382499</c:v>
                </c:pt>
                <c:pt idx="1">
                  <c:v>0.86890830398833074</c:v>
                </c:pt>
                <c:pt idx="2">
                  <c:v>1.4935683410108895</c:v>
                </c:pt>
                <c:pt idx="3">
                  <c:v>0.52193971077027768</c:v>
                </c:pt>
                <c:pt idx="4">
                  <c:v>0.82350730363990743</c:v>
                </c:pt>
                <c:pt idx="5">
                  <c:v>1.7231660899243371</c:v>
                </c:pt>
                <c:pt idx="6">
                  <c:v>0.38052912243126413</c:v>
                </c:pt>
                <c:pt idx="7">
                  <c:v>1.0845315289916433</c:v>
                </c:pt>
                <c:pt idx="8">
                  <c:v>2.0200640617545975</c:v>
                </c:pt>
                <c:pt idx="9">
                  <c:v>2.4985674830882068</c:v>
                </c:pt>
                <c:pt idx="10">
                  <c:v>1.2344865589452214</c:v>
                </c:pt>
                <c:pt idx="11">
                  <c:v>2.2990038436898979</c:v>
                </c:pt>
                <c:pt idx="12">
                  <c:v>1.4371452933243842</c:v>
                </c:pt>
              </c:numCache>
            </c:numRef>
          </c:val>
        </c:ser>
        <c:ser>
          <c:idx val="5"/>
          <c:order val="5"/>
          <c:tx>
            <c:strRef>
              <c:f>Strat_alim_1!$H$3</c:f>
              <c:strCache>
                <c:ptCount val="1"/>
                <c:pt idx="0">
                  <c:v>Envoyer des membres de la famille manger ailleurs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Strat_alim_1!$B$4:$B$16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Strat_alim_1!$H$4:$H$16</c:f>
              <c:numCache>
                <c:formatCode>0.0</c:formatCode>
                <c:ptCount val="13"/>
                <c:pt idx="0">
                  <c:v>4.7313870883225313E-2</c:v>
                </c:pt>
                <c:pt idx="1">
                  <c:v>0.14188357328823611</c:v>
                </c:pt>
                <c:pt idx="2">
                  <c:v>7.8506825804803837E-2</c:v>
                </c:pt>
                <c:pt idx="3">
                  <c:v>4.7904854713956509E-2</c:v>
                </c:pt>
                <c:pt idx="4">
                  <c:v>0.16008861171114605</c:v>
                </c:pt>
                <c:pt idx="5">
                  <c:v>0.14533805190048099</c:v>
                </c:pt>
                <c:pt idx="6">
                  <c:v>4.7090860609292691E-2</c:v>
                </c:pt>
                <c:pt idx="7">
                  <c:v>6.0050747110234781E-2</c:v>
                </c:pt>
                <c:pt idx="8">
                  <c:v>0.42902421074481523</c:v>
                </c:pt>
                <c:pt idx="9">
                  <c:v>0.22415588595412658</c:v>
                </c:pt>
                <c:pt idx="10">
                  <c:v>0.13148540909506085</c:v>
                </c:pt>
                <c:pt idx="11">
                  <c:v>0.57963548489119543</c:v>
                </c:pt>
                <c:pt idx="12">
                  <c:v>0.17831204793383965</c:v>
                </c:pt>
              </c:numCache>
            </c:numRef>
          </c:val>
        </c:ser>
        <c:ser>
          <c:idx val="6"/>
          <c:order val="6"/>
          <c:tx>
            <c:strRef>
              <c:f>Strat_alim_1!$I$3</c:f>
              <c:strCache>
                <c:ptCount val="1"/>
                <c:pt idx="0">
                  <c:v>Diminuer la quantité de nourriture lors des repas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Strat_alim_1!$B$4:$B$16</c:f>
              <c:strCache>
                <c:ptCount val="13"/>
                <c:pt idx="0">
                  <c:v>Alibori</c:v>
                </c:pt>
                <c:pt idx="1">
                  <c:v>Atacora</c:v>
                </c:pt>
                <c:pt idx="2">
                  <c:v>Atlantique</c:v>
                </c:pt>
                <c:pt idx="3">
                  <c:v>Borgou</c:v>
                </c:pt>
                <c:pt idx="4">
                  <c:v>Collines</c:v>
                </c:pt>
                <c:pt idx="5">
                  <c:v>Couffo</c:v>
                </c:pt>
                <c:pt idx="6">
                  <c:v>Donga</c:v>
                </c:pt>
                <c:pt idx="7">
                  <c:v>Littoral</c:v>
                </c:pt>
                <c:pt idx="8">
                  <c:v>Mono</c:v>
                </c:pt>
                <c:pt idx="9">
                  <c:v>Ouémé</c:v>
                </c:pt>
                <c:pt idx="10">
                  <c:v>Plateau</c:v>
                </c:pt>
                <c:pt idx="11">
                  <c:v>Zou</c:v>
                </c:pt>
                <c:pt idx="12">
                  <c:v>Total</c:v>
                </c:pt>
              </c:strCache>
            </c:strRef>
          </c:cat>
          <c:val>
            <c:numRef>
              <c:f>Strat_alim_1!$I$4:$I$16</c:f>
              <c:numCache>
                <c:formatCode>0.0</c:formatCode>
                <c:ptCount val="13"/>
                <c:pt idx="0">
                  <c:v>0.95241352426270021</c:v>
                </c:pt>
                <c:pt idx="1">
                  <c:v>1.1601437499692486</c:v>
                </c:pt>
                <c:pt idx="2">
                  <c:v>1.5541202016555726</c:v>
                </c:pt>
                <c:pt idx="3">
                  <c:v>0.59673295517441782</c:v>
                </c:pt>
                <c:pt idx="4">
                  <c:v>1.1585552847560716</c:v>
                </c:pt>
                <c:pt idx="5">
                  <c:v>1.8432985191408853</c:v>
                </c:pt>
                <c:pt idx="6">
                  <c:v>0.3464607699988464</c:v>
                </c:pt>
                <c:pt idx="7">
                  <c:v>1.054130250916276</c:v>
                </c:pt>
                <c:pt idx="8">
                  <c:v>2.5005099266669077</c:v>
                </c:pt>
                <c:pt idx="9">
                  <c:v>2.8440825904413574</c:v>
                </c:pt>
                <c:pt idx="10">
                  <c:v>0.86713774550098011</c:v>
                </c:pt>
                <c:pt idx="11">
                  <c:v>2.4241312573269527</c:v>
                </c:pt>
                <c:pt idx="12">
                  <c:v>1.58012433037206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20432688"/>
        <c:axId val="320426024"/>
      </c:barChart>
      <c:catAx>
        <c:axId val="320432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20426024"/>
        <c:crosses val="autoZero"/>
        <c:auto val="1"/>
        <c:lblAlgn val="ctr"/>
        <c:lblOffset val="100"/>
        <c:noMultiLvlLbl val="0"/>
      </c:catAx>
      <c:valAx>
        <c:axId val="320426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/>
                  <a:t>Jours 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20432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5872238379698851E-3"/>
          <c:y val="0.76148046535965286"/>
          <c:w val="0.99132487414998205"/>
          <c:h val="0.23851953464034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50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0.09157</cdr:x>
      <cdr:y>0.60241</cdr:y>
    </cdr:from>
    <cdr:to>
      <cdr:x>0.84679</cdr:x>
      <cdr:y>0.70812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869795" y="3375776"/>
          <a:ext cx="7173532" cy="59242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t>11/10/2017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682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t>11/10/2017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5219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t>11/10/2017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22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t>11/10/2017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666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t>11/10/2017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161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t>11/10/2017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5624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t>11/10/2017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3250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t>11/10/2017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4166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t>11/10/2017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169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t>11/10/2017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4990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8F161-55E3-451B-B52B-7BC931B13F36}" type="datetimeFigureOut">
              <a:rPr lang="fr-FR" smtClean="0"/>
              <a:t>11/10/2017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33EBD-95EB-46FE-8651-C11CA6148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099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8F161-55E3-451B-B52B-7BC931B13F36}" type="datetimeFigureOut">
              <a:rPr lang="fr-FR" smtClean="0"/>
              <a:t>11/10/2017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33EBD-95EB-46FE-8651-C11CA61484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2882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287887"/>
            <a:ext cx="9144000" cy="1571223"/>
          </a:xfrm>
          <a:ln>
            <a:solidFill>
              <a:schemeClr val="accent5"/>
            </a:solidFill>
          </a:ln>
        </p:spPr>
        <p:txBody>
          <a:bodyPr>
            <a:normAutofit/>
          </a:bodyPr>
          <a:lstStyle/>
          <a:p>
            <a:r>
              <a:rPr lang="fr-FR" sz="4400" dirty="0" smtClean="0">
                <a:solidFill>
                  <a:schemeClr val="accent5"/>
                </a:solidFill>
              </a:rPr>
              <a:t>Analyse Globale de la vulnérabilité et de la sécurité alimentaire au Bénin</a:t>
            </a:r>
            <a:endParaRPr lang="fr-FR" sz="4400" dirty="0">
              <a:solidFill>
                <a:schemeClr val="accent5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2800" dirty="0" smtClean="0"/>
              <a:t>RESULTATS PRELIMINAIRES</a:t>
            </a:r>
          </a:p>
          <a:p>
            <a:r>
              <a:rPr lang="fr-FR" sz="2800" dirty="0" smtClean="0"/>
              <a:t>En vue de la réunion du Comité Technique du 13/10/2017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7122017" y="5631396"/>
            <a:ext cx="3258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Consultante</a:t>
            </a:r>
            <a:r>
              <a:rPr lang="fr-FR" dirty="0" smtClean="0"/>
              <a:t> </a:t>
            </a:r>
            <a:r>
              <a:rPr lang="fr-FR" i="1" dirty="0" smtClean="0"/>
              <a:t>A-M PARIDAENS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3052096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Les indicateurs </a:t>
            </a:r>
            <a:endParaRPr lang="fr-FR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519708"/>
            <a:ext cx="10515600" cy="4906850"/>
          </a:xfrm>
        </p:spPr>
        <p:txBody>
          <a:bodyPr>
            <a:normAutofit fontScale="92500" lnSpcReduction="20000"/>
          </a:bodyPr>
          <a:lstStyle/>
          <a:p>
            <a:r>
              <a:rPr lang="fr-FR" dirty="0" smtClean="0">
                <a:solidFill>
                  <a:schemeClr val="accent5"/>
                </a:solidFill>
              </a:rPr>
              <a:t>Indice de sécurité alimentaire</a:t>
            </a:r>
          </a:p>
          <a:p>
            <a:r>
              <a:rPr lang="fr-FR" dirty="0" smtClean="0">
                <a:solidFill>
                  <a:schemeClr val="accent5"/>
                </a:solidFill>
              </a:rPr>
              <a:t>Consommation alimentaire</a:t>
            </a:r>
          </a:p>
          <a:p>
            <a:r>
              <a:rPr lang="fr-FR" dirty="0" smtClean="0">
                <a:solidFill>
                  <a:schemeClr val="accent5"/>
                </a:solidFill>
              </a:rPr>
              <a:t>Activité génératrices et sources de revenu (à compléter)</a:t>
            </a:r>
          </a:p>
          <a:p>
            <a:r>
              <a:rPr lang="fr-FR" dirty="0" smtClean="0">
                <a:solidFill>
                  <a:schemeClr val="accent5"/>
                </a:solidFill>
              </a:rPr>
              <a:t>Dépenses</a:t>
            </a:r>
          </a:p>
          <a:p>
            <a:r>
              <a:rPr lang="fr-FR" dirty="0" smtClean="0">
                <a:solidFill>
                  <a:schemeClr val="accent5"/>
                </a:solidFill>
              </a:rPr>
              <a:t>Chocs</a:t>
            </a:r>
          </a:p>
          <a:p>
            <a:r>
              <a:rPr lang="fr-FR" dirty="0" smtClean="0">
                <a:solidFill>
                  <a:schemeClr val="accent5"/>
                </a:solidFill>
              </a:rPr>
              <a:t>Stratégie de survie</a:t>
            </a:r>
          </a:p>
          <a:p>
            <a:r>
              <a:rPr lang="fr-FR" dirty="0" smtClean="0"/>
              <a:t>Profil des ménages (non présenté)</a:t>
            </a:r>
          </a:p>
          <a:p>
            <a:r>
              <a:rPr lang="fr-FR" dirty="0"/>
              <a:t>Agriculture et </a:t>
            </a:r>
            <a:r>
              <a:rPr lang="fr-FR" dirty="0" smtClean="0"/>
              <a:t>élevage (non présenté)</a:t>
            </a:r>
            <a:endParaRPr lang="fr-FR" dirty="0"/>
          </a:p>
          <a:p>
            <a:r>
              <a:rPr lang="fr-FR" dirty="0" smtClean="0"/>
              <a:t>Accès économique/ Marchés (non présenté)</a:t>
            </a:r>
          </a:p>
          <a:p>
            <a:r>
              <a:rPr lang="fr-FR" dirty="0" smtClean="0"/>
              <a:t>Habitats, biens et équipement (non présenté)</a:t>
            </a:r>
          </a:p>
          <a:p>
            <a:r>
              <a:rPr lang="fr-FR" dirty="0" smtClean="0"/>
              <a:t>Migrations (non présenté)</a:t>
            </a:r>
          </a:p>
          <a:p>
            <a:r>
              <a:rPr lang="fr-FR" dirty="0" smtClean="0"/>
              <a:t>Scolarité (non présenté)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66970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651457" y="1197735"/>
            <a:ext cx="10728101" cy="5048518"/>
            <a:chOff x="574184" y="656823"/>
            <a:chExt cx="10728101" cy="5048518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 rotWithShape="1">
            <a:blip r:embed="rId2"/>
            <a:srcRect l="9483" t="16858" r="8064" b="12720"/>
            <a:stretch/>
          </p:blipFill>
          <p:spPr>
            <a:xfrm>
              <a:off x="574184" y="656823"/>
              <a:ext cx="10728101" cy="5048518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7315195" y="4005330"/>
              <a:ext cx="798490" cy="824248"/>
            </a:xfrm>
            <a:prstGeom prst="rect">
              <a:avLst/>
            </a:prstGeom>
            <a:noFill/>
            <a:ln w="3810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Rectangle 5"/>
            <p:cNvSpPr/>
            <p:nvPr/>
          </p:nvSpPr>
          <p:spPr>
            <a:xfrm>
              <a:off x="4067572" y="4003182"/>
              <a:ext cx="798490" cy="824248"/>
            </a:xfrm>
            <a:prstGeom prst="rect">
              <a:avLst/>
            </a:prstGeom>
            <a:noFill/>
            <a:ln w="3810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0004734" y="4003182"/>
              <a:ext cx="798490" cy="824248"/>
            </a:xfrm>
            <a:prstGeom prst="rect">
              <a:avLst/>
            </a:prstGeom>
            <a:noFill/>
            <a:ln w="3810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328078" y="2691684"/>
              <a:ext cx="798490" cy="742679"/>
            </a:xfrm>
            <a:prstGeom prst="rect">
              <a:avLst/>
            </a:prstGeom>
            <a:noFill/>
            <a:ln w="3810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004734" y="2691683"/>
              <a:ext cx="798490" cy="742681"/>
            </a:xfrm>
            <a:prstGeom prst="rect">
              <a:avLst/>
            </a:prstGeom>
            <a:noFill/>
            <a:ln w="3810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028935" y="2691682"/>
              <a:ext cx="798490" cy="742681"/>
            </a:xfrm>
            <a:prstGeom prst="rect">
              <a:avLst/>
            </a:prstGeom>
            <a:noFill/>
            <a:ln w="3810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7" name="ZoneTexte 6"/>
          <p:cNvSpPr txBox="1"/>
          <p:nvPr/>
        </p:nvSpPr>
        <p:spPr>
          <a:xfrm>
            <a:off x="4028935" y="6059835"/>
            <a:ext cx="1037823" cy="707886"/>
          </a:xfrm>
          <a:prstGeom prst="rect">
            <a:avLst/>
          </a:prstGeom>
          <a:noFill/>
          <a:ln>
            <a:solidFill>
              <a:srgbClr val="FF33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rgbClr val="FF3399"/>
                </a:solidFill>
              </a:rPr>
              <a:t>AGVSA 2013</a:t>
            </a:r>
            <a:endParaRPr lang="fr-FR" sz="2000" dirty="0">
              <a:solidFill>
                <a:srgbClr val="FF3399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315195" y="6047289"/>
            <a:ext cx="1037823" cy="707886"/>
          </a:xfrm>
          <a:prstGeom prst="rect">
            <a:avLst/>
          </a:prstGeom>
          <a:noFill/>
          <a:ln>
            <a:solidFill>
              <a:srgbClr val="FF33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rgbClr val="FF3399"/>
                </a:solidFill>
              </a:rPr>
              <a:t>AGVSA 2017</a:t>
            </a:r>
            <a:endParaRPr lang="fr-FR" sz="2000" dirty="0">
              <a:solidFill>
                <a:srgbClr val="FF3399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0004734" y="6047289"/>
            <a:ext cx="1037823" cy="707886"/>
          </a:xfrm>
          <a:prstGeom prst="rect">
            <a:avLst/>
          </a:prstGeom>
          <a:noFill/>
          <a:ln>
            <a:solidFill>
              <a:srgbClr val="FF33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rgbClr val="FF3399"/>
                </a:solidFill>
              </a:rPr>
              <a:t>AGVSA 2008</a:t>
            </a:r>
            <a:endParaRPr lang="fr-FR" sz="2000" dirty="0">
              <a:solidFill>
                <a:srgbClr val="FF3399"/>
              </a:solidFill>
            </a:endParaRPr>
          </a:p>
        </p:txBody>
      </p:sp>
      <p:sp>
        <p:nvSpPr>
          <p:cNvPr id="14" name="Titre 1"/>
          <p:cNvSpPr txBox="1">
            <a:spLocks/>
          </p:cNvSpPr>
          <p:nvPr/>
        </p:nvSpPr>
        <p:spPr>
          <a:xfrm>
            <a:off x="757707" y="242660"/>
            <a:ext cx="10515600" cy="7682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u="sng" dirty="0" smtClean="0"/>
              <a:t>AGVSA 2008, 2013, 2017: Période de collecte des données</a:t>
            </a:r>
            <a:endParaRPr lang="fr-FR" u="sng" dirty="0"/>
          </a:p>
        </p:txBody>
      </p:sp>
    </p:spTree>
    <p:extLst>
      <p:ext uri="{BB962C8B-B14F-4D97-AF65-F5344CB8AC3E}">
        <p14:creationId xmlns:p14="http://schemas.microsoft.com/office/powerpoint/2010/main" val="1782693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838200" y="365126"/>
            <a:ext cx="10515600" cy="7682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u="sng" dirty="0" smtClean="0"/>
              <a:t>Indice de sécurité alimentaire: Vue globale</a:t>
            </a:r>
            <a:endParaRPr lang="fr-FR" u="sng" dirty="0"/>
          </a:p>
        </p:txBody>
      </p:sp>
      <p:sp>
        <p:nvSpPr>
          <p:cNvPr id="9" name="ZoneTexte 8"/>
          <p:cNvSpPr txBox="1"/>
          <p:nvPr/>
        </p:nvSpPr>
        <p:spPr>
          <a:xfrm>
            <a:off x="945614" y="5386796"/>
            <a:ext cx="107952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On constate une augmentation des ménages en sécurité alimentaire </a:t>
            </a:r>
            <a:r>
              <a:rPr lang="fr-FR" u="sng" dirty="0" smtClean="0"/>
              <a:t>limite</a:t>
            </a:r>
            <a:r>
              <a:rPr lang="fr-FR" dirty="0" smtClean="0"/>
              <a:t> (+30,7%), en insécurité alimentaire modérée (+2,6%) et sévère (+1,3%) entre 2013 et 2017.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>
                <a:solidFill>
                  <a:srgbClr val="FF0000"/>
                </a:solidFill>
              </a:rPr>
              <a:t>ATTENTION, il faut tenir compte de l’effet de la </a:t>
            </a:r>
            <a:r>
              <a:rPr lang="fr-FR" u="sng" dirty="0" smtClean="0">
                <a:solidFill>
                  <a:srgbClr val="FF0000"/>
                </a:solidFill>
              </a:rPr>
              <a:t>SAISON CULTURALE </a:t>
            </a:r>
            <a:r>
              <a:rPr lang="fr-FR" dirty="0" smtClean="0">
                <a:solidFill>
                  <a:srgbClr val="FF0000"/>
                </a:solidFill>
              </a:rPr>
              <a:t>et des périodes d’abondance alimentaire </a:t>
            </a:r>
            <a:endParaRPr lang="fr-FR" dirty="0">
              <a:solidFill>
                <a:srgbClr val="FF0000"/>
              </a:solidFill>
            </a:endParaRPr>
          </a:p>
        </p:txBody>
      </p:sp>
      <p:grpSp>
        <p:nvGrpSpPr>
          <p:cNvPr id="14" name="Groupe 13"/>
          <p:cNvGrpSpPr/>
          <p:nvPr/>
        </p:nvGrpSpPr>
        <p:grpSpPr>
          <a:xfrm>
            <a:off x="6343255" y="1133342"/>
            <a:ext cx="5234851" cy="3807712"/>
            <a:chOff x="838199" y="1308291"/>
            <a:chExt cx="5234851" cy="3807712"/>
          </a:xfrm>
        </p:grpSpPr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38200" y="1708116"/>
              <a:ext cx="4586614" cy="1941719"/>
            </a:xfrm>
            <a:prstGeom prst="rect">
              <a:avLst/>
            </a:prstGeom>
          </p:spPr>
        </p:pic>
        <p:sp>
          <p:nvSpPr>
            <p:cNvPr id="10" name="ZoneTexte 9"/>
            <p:cNvSpPr txBox="1"/>
            <p:nvPr/>
          </p:nvSpPr>
          <p:spPr>
            <a:xfrm>
              <a:off x="2443904" y="1308291"/>
              <a:ext cx="28333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/>
                <a:t>AGVSA 2017</a:t>
              </a:r>
              <a:endParaRPr lang="fr-FR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838199" y="3700231"/>
              <a:ext cx="5234851" cy="14157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b="1" dirty="0" smtClean="0"/>
                <a:t>En Aout 2017</a:t>
              </a:r>
              <a:r>
                <a:rPr lang="fr-FR" b="1" dirty="0"/>
                <a:t> </a:t>
              </a:r>
              <a:endParaRPr lang="fr-FR" b="1" dirty="0" smtClean="0"/>
            </a:p>
            <a:p>
              <a:r>
                <a:rPr lang="fr-FR" sz="1600" i="1" dirty="0" smtClean="0"/>
                <a:t>(période de </a:t>
              </a:r>
              <a:r>
                <a:rPr lang="fr-FR" sz="1600" b="1" i="1" u="sng" dirty="0" smtClean="0">
                  <a:solidFill>
                    <a:schemeClr val="accent5"/>
                  </a:solidFill>
                </a:rPr>
                <a:t>soudure avancée </a:t>
              </a:r>
              <a:r>
                <a:rPr lang="fr-FR" sz="1600" i="1" dirty="0" smtClean="0"/>
                <a:t>dans le Nord et tout début des récoltes dans le sud)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fr-FR" b="1" dirty="0" smtClean="0"/>
                <a:t>15</a:t>
              </a:r>
              <a:r>
                <a:rPr lang="fr-FR" b="1" dirty="0"/>
                <a:t>% </a:t>
              </a:r>
              <a:r>
                <a:rPr lang="fr-FR" dirty="0"/>
                <a:t>de ménages en insécurité alimentaire </a:t>
              </a:r>
              <a:r>
                <a:rPr lang="fr-FR" dirty="0" smtClean="0"/>
                <a:t>globale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fr-FR" b="1" dirty="0" smtClean="0"/>
                <a:t>64,7 </a:t>
              </a:r>
              <a:r>
                <a:rPr lang="fr-FR" b="1" dirty="0"/>
                <a:t>% </a:t>
              </a:r>
              <a:r>
                <a:rPr lang="fr-FR" dirty="0"/>
                <a:t>d’insécurité alimentaire limite</a:t>
              </a:r>
            </a:p>
          </p:txBody>
        </p:sp>
      </p:grpSp>
      <p:sp>
        <p:nvSpPr>
          <p:cNvPr id="11" name="ZoneTexte 10"/>
          <p:cNvSpPr txBox="1"/>
          <p:nvPr/>
        </p:nvSpPr>
        <p:spPr>
          <a:xfrm>
            <a:off x="2474776" y="1198377"/>
            <a:ext cx="2833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AGVSA 2013</a:t>
            </a:r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940158" y="3508241"/>
            <a:ext cx="522882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En Mars 2013 </a:t>
            </a:r>
          </a:p>
          <a:p>
            <a:r>
              <a:rPr lang="fr-FR" sz="1600" i="1" dirty="0" smtClean="0"/>
              <a:t>(période de </a:t>
            </a:r>
            <a:r>
              <a:rPr lang="fr-FR" sz="1600" b="1" i="1" u="sng" dirty="0" smtClean="0">
                <a:solidFill>
                  <a:schemeClr val="accent5"/>
                </a:solidFill>
              </a:rPr>
              <a:t>fin des récoltes</a:t>
            </a:r>
            <a:r>
              <a:rPr lang="fr-FR" sz="1600" b="1" i="1" u="sng" dirty="0" smtClean="0"/>
              <a:t> </a:t>
            </a:r>
            <a:r>
              <a:rPr lang="fr-FR" sz="1600" i="1" dirty="0" smtClean="0"/>
              <a:t>dans le Nord et Sud)</a:t>
            </a:r>
          </a:p>
          <a:p>
            <a:endParaRPr lang="fr-FR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 smtClean="0"/>
              <a:t>11% </a:t>
            </a:r>
            <a:r>
              <a:rPr lang="fr-FR" dirty="0"/>
              <a:t>de ménages en insécurité </a:t>
            </a:r>
            <a:r>
              <a:rPr lang="fr-FR" dirty="0" smtClean="0"/>
              <a:t>alimentaire globale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 smtClean="0"/>
              <a:t>34% </a:t>
            </a:r>
            <a:r>
              <a:rPr lang="fr-FR" dirty="0" smtClean="0"/>
              <a:t>d’insécurité alimentaire limité</a:t>
            </a:r>
            <a:endParaRPr lang="fr-FR" dirty="0"/>
          </a:p>
        </p:txBody>
      </p:sp>
      <p:pic>
        <p:nvPicPr>
          <p:cNvPr id="80" name="Image 7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042" y="1533167"/>
            <a:ext cx="4719209" cy="1941719"/>
          </a:xfrm>
          <a:prstGeom prst="rect">
            <a:avLst/>
          </a:prstGeom>
        </p:spPr>
      </p:pic>
      <p:sp>
        <p:nvSpPr>
          <p:cNvPr id="81" name="ZoneTexte 80"/>
          <p:cNvSpPr txBox="1"/>
          <p:nvPr/>
        </p:nvSpPr>
        <p:spPr>
          <a:xfrm>
            <a:off x="1249251" y="6465194"/>
            <a:ext cx="98780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/>
              <a:t>Rem: en 2008, l’indice de sécurité alimentaire n’était pas calculé</a:t>
            </a:r>
            <a:endParaRPr lang="fr-FR" sz="1400" i="1" dirty="0"/>
          </a:p>
        </p:txBody>
      </p:sp>
    </p:spTree>
    <p:extLst>
      <p:ext uri="{BB962C8B-B14F-4D97-AF65-F5344CB8AC3E}">
        <p14:creationId xmlns:p14="http://schemas.microsoft.com/office/powerpoint/2010/main" val="4195405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68216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Indice de sécurité alimentaire: par départements</a:t>
            </a:r>
            <a:endParaRPr lang="fr-FR" u="sng" dirty="0"/>
          </a:p>
        </p:txBody>
      </p:sp>
      <p:sp>
        <p:nvSpPr>
          <p:cNvPr id="10" name="ZoneTexte 9"/>
          <p:cNvSpPr txBox="1"/>
          <p:nvPr/>
        </p:nvSpPr>
        <p:spPr>
          <a:xfrm>
            <a:off x="1635974" y="5308723"/>
            <a:ext cx="83709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</a:t>
            </a:r>
            <a:r>
              <a:rPr lang="fr-FR" dirty="0"/>
              <a:t>départements les plus en insécurité </a:t>
            </a:r>
            <a:r>
              <a:rPr lang="fr-FR" dirty="0" smtClean="0"/>
              <a:t>alimentaire GLOBALE et SEVERE sont:</a:t>
            </a:r>
          </a:p>
          <a:p>
            <a:r>
              <a:rPr lang="fr-FR" b="1" dirty="0"/>
              <a:t>en </a:t>
            </a:r>
            <a:r>
              <a:rPr lang="fr-FR" b="1" dirty="0" smtClean="0"/>
              <a:t>2017: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 err="1" smtClean="0"/>
              <a:t>Atacora</a:t>
            </a:r>
            <a:r>
              <a:rPr lang="fr-FR" b="1" dirty="0" smtClean="0"/>
              <a:t> (31%  et 7%)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 smtClean="0"/>
              <a:t>Collines (24% et 4%)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 err="1" smtClean="0"/>
              <a:t>Couffo</a:t>
            </a:r>
            <a:r>
              <a:rPr lang="fr-FR" b="1" dirty="0" smtClean="0"/>
              <a:t>   (22% et 4%) </a:t>
            </a:r>
            <a:endParaRPr lang="fr-FR" sz="20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4236" y="1299484"/>
            <a:ext cx="5325531" cy="372308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119" y="1299485"/>
            <a:ext cx="6122742" cy="400148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851739" y="5537375"/>
            <a:ext cx="27063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E</a:t>
            </a:r>
            <a:r>
              <a:rPr lang="fr-FR" dirty="0" smtClean="0"/>
              <a:t>n 2013: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err="1"/>
              <a:t>Couffo</a:t>
            </a:r>
            <a:r>
              <a:rPr lang="fr-FR" dirty="0"/>
              <a:t>   (29% et 0%) </a:t>
            </a:r>
            <a:endParaRPr lang="fr-FR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Mono (25% et 2%)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err="1" smtClean="0"/>
              <a:t>Atacora</a:t>
            </a:r>
            <a:r>
              <a:rPr lang="fr-FR" dirty="0" smtClean="0"/>
              <a:t> (25%  et 1%)</a:t>
            </a:r>
          </a:p>
        </p:txBody>
      </p:sp>
    </p:spTree>
    <p:extLst>
      <p:ext uri="{BB962C8B-B14F-4D97-AF65-F5344CB8AC3E}">
        <p14:creationId xmlns:p14="http://schemas.microsoft.com/office/powerpoint/2010/main" val="3373974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Indice de sécurité alimentaire: par commune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Présenter l’insécurité alimentaire sous format </a:t>
            </a:r>
            <a:r>
              <a:rPr lang="fr-FR" dirty="0" err="1" smtClean="0"/>
              <a:t>carto</a:t>
            </a:r>
            <a:r>
              <a:rPr lang="fr-FR" dirty="0" smtClean="0"/>
              <a:t>!!!!!!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696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5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Indice de sécurité alimentaire: par commune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974556"/>
            <a:ext cx="10885691" cy="5354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18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5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Indice de sécurité alimentaire: par commune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106" y="1054838"/>
            <a:ext cx="11571788" cy="5069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837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9563" y="210579"/>
            <a:ext cx="10515600" cy="536396"/>
          </a:xfrm>
        </p:spPr>
        <p:txBody>
          <a:bodyPr>
            <a:normAutofit fontScale="90000"/>
          </a:bodyPr>
          <a:lstStyle/>
          <a:p>
            <a:r>
              <a:rPr lang="fr-FR" u="sng" dirty="0"/>
              <a:t>Indice de sécurité alimentaire: par commune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8267341" y="984238"/>
            <a:ext cx="345243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communes en insécurité alimentaires:</a:t>
            </a:r>
          </a:p>
          <a:p>
            <a:pPr marL="285750" indent="-285750">
              <a:buFontTx/>
              <a:buChar char="-"/>
            </a:pPr>
            <a:r>
              <a:rPr lang="fr-FR" dirty="0" err="1" smtClean="0"/>
              <a:t>Atacora</a:t>
            </a:r>
            <a:r>
              <a:rPr lang="fr-FR" dirty="0" smtClean="0"/>
              <a:t> : 6</a:t>
            </a:r>
          </a:p>
          <a:p>
            <a:r>
              <a:rPr lang="fr-FR" sz="1600" i="1" dirty="0" smtClean="0"/>
              <a:t>dont </a:t>
            </a:r>
            <a:r>
              <a:rPr lang="fr-FR" sz="1600" i="1" dirty="0" err="1" smtClean="0"/>
              <a:t>Boukoumbé</a:t>
            </a:r>
            <a:r>
              <a:rPr lang="fr-FR" sz="1600" i="1" dirty="0" smtClean="0"/>
              <a:t> (55%), </a:t>
            </a:r>
            <a:r>
              <a:rPr lang="fr-FR" sz="1600" i="1" dirty="0" err="1" smtClean="0"/>
              <a:t>Toucountouna</a:t>
            </a:r>
            <a:r>
              <a:rPr lang="fr-FR" sz="1600" i="1" dirty="0" smtClean="0"/>
              <a:t> (47%) et Natitingou (36%)</a:t>
            </a:r>
          </a:p>
          <a:p>
            <a:endParaRPr lang="fr-FR" sz="1600" i="1" dirty="0" smtClean="0"/>
          </a:p>
          <a:p>
            <a:pPr marL="285750" indent="-285750">
              <a:buFontTx/>
              <a:buChar char="-"/>
            </a:pPr>
            <a:r>
              <a:rPr lang="fr-FR" dirty="0" smtClean="0"/>
              <a:t>Collines: 4 </a:t>
            </a:r>
            <a:r>
              <a:rPr lang="fr-FR" sz="1600" i="1" dirty="0" smtClean="0"/>
              <a:t>dont </a:t>
            </a:r>
            <a:r>
              <a:rPr lang="fr-FR" sz="1600" i="1" dirty="0" err="1" smtClean="0"/>
              <a:t>Banté</a:t>
            </a:r>
            <a:r>
              <a:rPr lang="fr-FR" sz="1600" i="1" dirty="0" smtClean="0"/>
              <a:t> (36%)</a:t>
            </a:r>
          </a:p>
          <a:p>
            <a:pPr marL="285750" indent="-285750">
              <a:buFontTx/>
              <a:buChar char="-"/>
            </a:pPr>
            <a:r>
              <a:rPr lang="fr-FR" dirty="0" err="1" smtClean="0"/>
              <a:t>Couffo</a:t>
            </a:r>
            <a:r>
              <a:rPr lang="fr-FR" dirty="0" smtClean="0"/>
              <a:t> : 4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Atlantique: 1 </a:t>
            </a:r>
            <a:r>
              <a:rPr lang="fr-FR" sz="1600" i="1" dirty="0"/>
              <a:t> </a:t>
            </a:r>
            <a:r>
              <a:rPr lang="fr-FR" sz="1600" i="1" dirty="0" err="1" smtClean="0"/>
              <a:t>Zé</a:t>
            </a:r>
            <a:r>
              <a:rPr lang="fr-FR" sz="1600" i="1" dirty="0" smtClean="0"/>
              <a:t> (22%)</a:t>
            </a:r>
            <a:endParaRPr lang="fr-FR" sz="1600" dirty="0" smtClean="0"/>
          </a:p>
          <a:p>
            <a:pPr marL="285750" indent="-285750">
              <a:buFontTx/>
              <a:buChar char="-"/>
            </a:pPr>
            <a:r>
              <a:rPr lang="fr-FR" dirty="0" smtClean="0"/>
              <a:t>Zou: 3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Alibori: 1</a:t>
            </a:r>
          </a:p>
          <a:p>
            <a:pPr marL="285750" indent="-285750">
              <a:buFontTx/>
              <a:buChar char="-"/>
            </a:pPr>
            <a:r>
              <a:rPr lang="fr-FR" dirty="0" err="1" smtClean="0"/>
              <a:t>Borgou</a:t>
            </a:r>
            <a:r>
              <a:rPr lang="fr-FR" dirty="0" smtClean="0"/>
              <a:t>: 1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Plateau: 1</a:t>
            </a:r>
          </a:p>
          <a:p>
            <a:pPr marL="285750" indent="-285750">
              <a:buFontTx/>
              <a:buChar char="-"/>
            </a:pPr>
            <a:endParaRPr lang="fr-FR" dirty="0" smtClean="0"/>
          </a:p>
          <a:p>
            <a:r>
              <a:rPr lang="fr-FR" b="1" dirty="0" smtClean="0"/>
              <a:t> </a:t>
            </a:r>
            <a:endParaRPr lang="fr-FR" sz="20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363" y="984238"/>
            <a:ext cx="7431175" cy="4825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824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89027" y="334790"/>
            <a:ext cx="10515600" cy="665185"/>
          </a:xfrm>
        </p:spPr>
        <p:txBody>
          <a:bodyPr>
            <a:normAutofit fontScale="90000"/>
          </a:bodyPr>
          <a:lstStyle/>
          <a:p>
            <a:pPr algn="ctr"/>
            <a:r>
              <a:rPr lang="fr-FR" sz="3600" u="sng" dirty="0" smtClean="0"/>
              <a:t>Indicateurs composites de l’indice de sécurité alimentaire – Matrice CARI</a:t>
            </a:r>
            <a:endParaRPr lang="fr-FR" sz="3600" u="sng" dirty="0"/>
          </a:p>
        </p:txBody>
      </p:sp>
      <p:sp>
        <p:nvSpPr>
          <p:cNvPr id="6" name="ZoneTexte 5"/>
          <p:cNvSpPr txBox="1"/>
          <p:nvPr/>
        </p:nvSpPr>
        <p:spPr>
          <a:xfrm>
            <a:off x="8306874" y="1723458"/>
            <a:ext cx="356707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1600" b="1" dirty="0" smtClean="0"/>
              <a:t>15% </a:t>
            </a:r>
            <a:r>
              <a:rPr lang="fr-FR" sz="1600" dirty="0" smtClean="0"/>
              <a:t>de ménages en insécurité alimentaire au niveau national.</a:t>
            </a:r>
          </a:p>
          <a:p>
            <a:endParaRPr lang="fr-FR" sz="1600" dirty="0" smtClean="0"/>
          </a:p>
          <a:p>
            <a:r>
              <a:rPr lang="fr-FR" sz="1600" dirty="0" smtClean="0"/>
              <a:t>Parmi ceux-ci,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1600" b="1" dirty="0" smtClean="0"/>
              <a:t>14,1% </a:t>
            </a:r>
            <a:r>
              <a:rPr lang="fr-FR" sz="1600" dirty="0" smtClean="0"/>
              <a:t>ont une consommation non adéquate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1600" b="1" dirty="0" smtClean="0"/>
              <a:t>17,7% </a:t>
            </a:r>
            <a:r>
              <a:rPr lang="fr-FR" sz="1600" dirty="0" smtClean="0"/>
              <a:t>dépenses plus de 65% de leur budget pour l’alimentation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1600" b="1" dirty="0" smtClean="0"/>
              <a:t>33,8% </a:t>
            </a:r>
            <a:r>
              <a:rPr lang="fr-FR" sz="1600" dirty="0" smtClean="0"/>
              <a:t>utilisent des stratégie dites de crises (18,8%) ou d’urgence (15%)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sz="1600" dirty="0" smtClean="0"/>
          </a:p>
        </p:txBody>
      </p:sp>
      <p:sp>
        <p:nvSpPr>
          <p:cNvPr id="5" name="ZoneTexte 4"/>
          <p:cNvSpPr txBox="1"/>
          <p:nvPr/>
        </p:nvSpPr>
        <p:spPr>
          <a:xfrm>
            <a:off x="481370" y="6491307"/>
            <a:ext cx="85258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CARI = </a:t>
            </a:r>
            <a:r>
              <a:rPr lang="en-US" sz="1600" i="1" dirty="0"/>
              <a:t>Consolidated Approach for Reporting Indicators of Food Security</a:t>
            </a:r>
            <a:endParaRPr lang="fr-FR" sz="1600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027" y="1440480"/>
            <a:ext cx="7163496" cy="3673336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653981" y="5306367"/>
            <a:ext cx="709854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Trois indicateurs composites de l’indice de sécurité alimentaire: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Le score de consommation alimentaire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La part des dépenses alimentaires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L’utilisation de stratégies de survie basées sur les moyens d’existence</a:t>
            </a:r>
          </a:p>
          <a:p>
            <a:pPr marL="285750" indent="-285750">
              <a:buFontTx/>
              <a:buChar char="-"/>
            </a:pPr>
            <a:endParaRPr lang="fr-FR" dirty="0" smtClean="0"/>
          </a:p>
        </p:txBody>
      </p:sp>
      <p:sp>
        <p:nvSpPr>
          <p:cNvPr id="3" name="ZoneTexte 2"/>
          <p:cNvSpPr txBox="1"/>
          <p:nvPr/>
        </p:nvSpPr>
        <p:spPr>
          <a:xfrm>
            <a:off x="3518032" y="941418"/>
            <a:ext cx="652743" cy="369332"/>
          </a:xfrm>
          <a:prstGeom prst="rect">
            <a:avLst/>
          </a:prstGeom>
          <a:solidFill>
            <a:srgbClr val="00FFFF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/>
              <a:t>2017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0049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/>
          <a:srcRect l="13541" t="15624" r="33404" b="6207"/>
          <a:stretch/>
        </p:blipFill>
        <p:spPr>
          <a:xfrm>
            <a:off x="349830" y="708338"/>
            <a:ext cx="7136290" cy="591140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762731" y="339006"/>
            <a:ext cx="652743" cy="369332"/>
          </a:xfrm>
          <a:prstGeom prst="rect">
            <a:avLst/>
          </a:prstGeom>
          <a:solidFill>
            <a:srgbClr val="00FFFF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/>
              <a:t>2013</a:t>
            </a:r>
            <a:endParaRPr lang="fr-FR" dirty="0"/>
          </a:p>
        </p:txBody>
      </p:sp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170915"/>
              </p:ext>
            </p:extLst>
          </p:nvPr>
        </p:nvGraphicFramePr>
        <p:xfrm>
          <a:off x="7817476" y="1816334"/>
          <a:ext cx="4091987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824"/>
                <a:gridCol w="940157"/>
                <a:gridCol w="850006"/>
              </a:tblGrid>
              <a:tr h="364216"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2013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2017</a:t>
                      </a:r>
                      <a:endParaRPr lang="fr-FR" dirty="0"/>
                    </a:p>
                  </a:txBody>
                  <a:tcPr/>
                </a:tc>
              </a:tr>
              <a:tr h="364216">
                <a:tc>
                  <a:txBody>
                    <a:bodyPr/>
                    <a:lstStyle/>
                    <a:p>
                      <a:pPr algn="l"/>
                      <a:r>
                        <a:rPr lang="fr-FR" sz="1600" dirty="0" smtClean="0"/>
                        <a:t>Consommation</a:t>
                      </a:r>
                      <a:r>
                        <a:rPr lang="fr-FR" sz="1600" baseline="0" dirty="0" smtClean="0"/>
                        <a:t> alimentaire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23%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14,1%</a:t>
                      </a:r>
                      <a:endParaRPr lang="fr-FR" dirty="0"/>
                    </a:p>
                  </a:txBody>
                  <a:tcPr/>
                </a:tc>
              </a:tr>
              <a:tr h="364216">
                <a:tc>
                  <a:txBody>
                    <a:bodyPr/>
                    <a:lstStyle/>
                    <a:p>
                      <a:pPr algn="l"/>
                      <a:r>
                        <a:rPr lang="fr-FR" sz="1600" dirty="0" smtClean="0"/>
                        <a:t>Part</a:t>
                      </a:r>
                      <a:r>
                        <a:rPr lang="fr-FR" sz="1600" baseline="0" dirty="0" smtClean="0"/>
                        <a:t> dépenses alimentaires &gt; 65%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13%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17,7%</a:t>
                      </a:r>
                      <a:endParaRPr lang="fr-FR" dirty="0"/>
                    </a:p>
                  </a:txBody>
                  <a:tcPr/>
                </a:tc>
              </a:tr>
              <a:tr h="364216">
                <a:tc>
                  <a:txBody>
                    <a:bodyPr/>
                    <a:lstStyle/>
                    <a:p>
                      <a:pPr algn="l"/>
                      <a:r>
                        <a:rPr lang="fr-FR" sz="1600" b="1" dirty="0" smtClean="0"/>
                        <a:t>Utilisation stratégies</a:t>
                      </a:r>
                      <a:r>
                        <a:rPr lang="fr-FR" sz="1600" b="1" baseline="0" dirty="0" smtClean="0"/>
                        <a:t> de CRISE ou URGENCE</a:t>
                      </a:r>
                      <a:endParaRPr lang="fr-F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11%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33,8%</a:t>
                      </a:r>
                      <a:endParaRPr lang="fr-FR" b="1" dirty="0"/>
                    </a:p>
                  </a:txBody>
                  <a:tcPr/>
                </a:tc>
              </a:tr>
              <a:tr h="364216">
                <a:tc>
                  <a:txBody>
                    <a:bodyPr/>
                    <a:lstStyle/>
                    <a:p>
                      <a:pPr algn="l"/>
                      <a:r>
                        <a:rPr lang="fr-FR" sz="1600" dirty="0" smtClean="0"/>
                        <a:t>Insécurité</a:t>
                      </a:r>
                      <a:r>
                        <a:rPr lang="fr-FR" sz="1600" baseline="0" dirty="0" smtClean="0"/>
                        <a:t> alimentaire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11%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15%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ZoneTexte 8"/>
          <p:cNvSpPr txBox="1"/>
          <p:nvPr/>
        </p:nvSpPr>
        <p:spPr>
          <a:xfrm>
            <a:off x="7701566" y="893004"/>
            <a:ext cx="40439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u="sng" dirty="0" smtClean="0"/>
              <a:t>Comparaison des indicateurs du CARI pour les catégories d’insécurité alimentaire</a:t>
            </a:r>
            <a:endParaRPr lang="fr-FR" u="sng" dirty="0"/>
          </a:p>
        </p:txBody>
      </p:sp>
    </p:spTree>
    <p:extLst>
      <p:ext uri="{BB962C8B-B14F-4D97-AF65-F5344CB8AC3E}">
        <p14:creationId xmlns:p14="http://schemas.microsoft.com/office/powerpoint/2010/main" val="37108541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u="sng" dirty="0"/>
              <a:t>Indicateurs composites de l’indice de sécurité alimentaire – Matrice CARI</a:t>
            </a:r>
            <a:endParaRPr lang="fr-FR" sz="36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984" y="1868505"/>
            <a:ext cx="6118546" cy="234804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675808" y="1868504"/>
            <a:ext cx="3271234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Ajouter les autres tableaux et statistiques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00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68191" y="1794680"/>
            <a:ext cx="9324303" cy="1325563"/>
          </a:xfrm>
          <a:solidFill>
            <a:schemeClr val="bg1"/>
          </a:solidFill>
          <a:ln>
            <a:solidFill>
              <a:srgbClr val="0070C0"/>
            </a:solidFill>
          </a:ln>
        </p:spPr>
        <p:txBody>
          <a:bodyPr>
            <a:noAutofit/>
          </a:bodyPr>
          <a:lstStyle/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Consommation alimentaire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777286" y="3438659"/>
            <a:ext cx="8203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Score de consommation alimentaire (SCA)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Composition de la diète hebdomadaire des groupes de consommation alimentaire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Score de diversité alimentaire des ménages (SDAM)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907245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81095"/>
          </a:xfrm>
        </p:spPr>
        <p:txBody>
          <a:bodyPr>
            <a:normAutofit/>
          </a:bodyPr>
          <a:lstStyle/>
          <a:p>
            <a:r>
              <a:rPr lang="fr-FR" sz="4000" u="sng" dirty="0" smtClean="0"/>
              <a:t>Consommation alimentaire: par département</a:t>
            </a:r>
            <a:endParaRPr lang="fr-FR" sz="4000" u="sng" dirty="0"/>
          </a:p>
        </p:txBody>
      </p:sp>
      <p:sp>
        <p:nvSpPr>
          <p:cNvPr id="4" name="ZoneTexte 3"/>
          <p:cNvSpPr txBox="1"/>
          <p:nvPr/>
        </p:nvSpPr>
        <p:spPr>
          <a:xfrm>
            <a:off x="7472254" y="2991454"/>
            <a:ext cx="441953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Près de </a:t>
            </a:r>
            <a:r>
              <a:rPr lang="fr-FR" b="1" dirty="0" smtClean="0"/>
              <a:t>15%</a:t>
            </a:r>
            <a:r>
              <a:rPr lang="fr-FR" dirty="0" smtClean="0"/>
              <a:t> de la population du pays n’a pas une consommation alimentaire acceptable (Fréquente et diversifiée)</a:t>
            </a:r>
            <a:endParaRPr lang="fr-FR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 err="1" smtClean="0"/>
              <a:t>Atacora</a:t>
            </a:r>
            <a:r>
              <a:rPr lang="fr-FR" dirty="0" smtClean="0"/>
              <a:t> est très touché avec plus de 12% de consommation alimentaire </a:t>
            </a:r>
            <a:r>
              <a:rPr lang="fr-FR" u="sng" dirty="0" smtClean="0"/>
              <a:t>pauvre</a:t>
            </a:r>
            <a:r>
              <a:rPr lang="fr-FR" dirty="0" smtClean="0"/>
              <a:t>! Mais aussi </a:t>
            </a:r>
            <a:r>
              <a:rPr lang="fr-FR" b="1" dirty="0" smtClean="0"/>
              <a:t>Collines </a:t>
            </a:r>
            <a:r>
              <a:rPr lang="fr-FR" dirty="0" smtClean="0"/>
              <a:t>(5%)</a:t>
            </a:r>
            <a:r>
              <a:rPr lang="fr-FR" b="1" dirty="0" smtClean="0"/>
              <a:t>, Zou </a:t>
            </a:r>
            <a:r>
              <a:rPr lang="fr-FR" dirty="0" smtClean="0"/>
              <a:t>(3,6%)</a:t>
            </a:r>
            <a:r>
              <a:rPr lang="fr-FR" b="1" dirty="0" smtClean="0"/>
              <a:t> </a:t>
            </a:r>
            <a:r>
              <a:rPr lang="fr-FR" dirty="0" smtClean="0"/>
              <a:t>et dans une moindre mesure </a:t>
            </a:r>
            <a:r>
              <a:rPr lang="fr-FR" b="1" dirty="0" err="1" smtClean="0"/>
              <a:t>Couffo</a:t>
            </a:r>
            <a:r>
              <a:rPr lang="fr-FR" b="1" dirty="0" smtClean="0"/>
              <a:t> </a:t>
            </a:r>
            <a:r>
              <a:rPr lang="fr-FR" dirty="0" smtClean="0"/>
              <a:t>et </a:t>
            </a:r>
            <a:r>
              <a:rPr lang="fr-FR" b="1" dirty="0" err="1" smtClean="0"/>
              <a:t>Donga</a:t>
            </a:r>
            <a:r>
              <a:rPr lang="fr-FR" b="1" dirty="0" smtClean="0"/>
              <a:t> </a:t>
            </a:r>
            <a:r>
              <a:rPr lang="fr-FR" dirty="0" smtClean="0"/>
              <a:t>(avec 16,9% et 15,4% de </a:t>
            </a:r>
            <a:r>
              <a:rPr lang="fr-FR" u="sng" dirty="0" smtClean="0"/>
              <a:t>conso limite</a:t>
            </a:r>
            <a:r>
              <a:rPr lang="fr-FR" dirty="0" smtClean="0"/>
              <a:t>)</a:t>
            </a:r>
            <a:endParaRPr lang="fr-FR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2X plus de consommation alimentaire non adéquate en </a:t>
            </a:r>
            <a:r>
              <a:rPr lang="fr-FR" b="1" dirty="0" smtClean="0"/>
              <a:t>milieu rural </a:t>
            </a:r>
            <a:r>
              <a:rPr lang="fr-FR" dirty="0" smtClean="0"/>
              <a:t>(18,5%) qu’en </a:t>
            </a:r>
            <a:r>
              <a:rPr lang="fr-FR" b="1" dirty="0" smtClean="0"/>
              <a:t>urbain </a:t>
            </a:r>
            <a:r>
              <a:rPr lang="fr-FR" dirty="0" smtClean="0"/>
              <a:t>(9,2%)</a:t>
            </a:r>
            <a:endParaRPr lang="fr-FR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dirty="0" smtClean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313" y="1515279"/>
            <a:ext cx="6436357" cy="478926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2963" y="1515279"/>
            <a:ext cx="4668829" cy="1215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6424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8555"/>
          </a:xfrm>
        </p:spPr>
        <p:txBody>
          <a:bodyPr>
            <a:normAutofit fontScale="90000"/>
          </a:bodyPr>
          <a:lstStyle/>
          <a:p>
            <a:r>
              <a:rPr lang="fr-FR" sz="3200" u="sng" dirty="0" smtClean="0"/>
              <a:t>Evolution de la consommation alimentaire au cours du temps</a:t>
            </a:r>
            <a:br>
              <a:rPr lang="fr-FR" sz="3200" u="sng" dirty="0" smtClean="0"/>
            </a:br>
            <a:r>
              <a:rPr lang="fr-FR" sz="3200" u="sng" dirty="0" smtClean="0"/>
              <a:t>dans les départements</a:t>
            </a:r>
            <a:endParaRPr lang="fr-FR" sz="3200" u="sng" dirty="0"/>
          </a:p>
        </p:txBody>
      </p:sp>
      <p:sp>
        <p:nvSpPr>
          <p:cNvPr id="4" name="ZoneTexte 3"/>
          <p:cNvSpPr txBox="1"/>
          <p:nvPr/>
        </p:nvSpPr>
        <p:spPr>
          <a:xfrm>
            <a:off x="8306873" y="1661376"/>
            <a:ext cx="3309872" cy="206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err="1" smtClean="0"/>
              <a:t>Nov-Déc</a:t>
            </a:r>
            <a:r>
              <a:rPr lang="fr-FR" dirty="0" smtClean="0"/>
              <a:t> = Période de récolte (Nord et Sud du pays)</a:t>
            </a:r>
          </a:p>
          <a:p>
            <a:r>
              <a:rPr lang="fr-FR" u="sng" dirty="0" err="1" smtClean="0"/>
              <a:t>Fev</a:t>
            </a:r>
            <a:r>
              <a:rPr lang="fr-FR" u="sng" dirty="0" smtClean="0"/>
              <a:t>-Mar</a:t>
            </a:r>
            <a:r>
              <a:rPr lang="fr-FR" dirty="0" smtClean="0"/>
              <a:t> = Post-récolte/Début soudure (Nord-Sud)</a:t>
            </a:r>
          </a:p>
          <a:p>
            <a:r>
              <a:rPr lang="fr-FR" u="sng" dirty="0" err="1" smtClean="0"/>
              <a:t>Juil</a:t>
            </a:r>
            <a:r>
              <a:rPr lang="fr-FR" u="sng" dirty="0" smtClean="0"/>
              <a:t>-Aout</a:t>
            </a:r>
            <a:r>
              <a:rPr lang="fr-FR" dirty="0" smtClean="0"/>
              <a:t> : </a:t>
            </a:r>
          </a:p>
          <a:p>
            <a:r>
              <a:rPr lang="fr-FR" dirty="0" smtClean="0"/>
              <a:t>- Soudure avancée (Nord)</a:t>
            </a:r>
          </a:p>
          <a:p>
            <a:r>
              <a:rPr lang="fr-FR" dirty="0" smtClean="0"/>
              <a:t>- Récoltes précoces (Sud)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8306873" y="4070232"/>
            <a:ext cx="3657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70C0"/>
                </a:solidFill>
              </a:rPr>
              <a:t>Amélioration considérable (Mono!) de la consommation alimentaire depuis 2008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dirty="0" smtClean="0">
                <a:solidFill>
                  <a:srgbClr val="0070C0"/>
                </a:solidFill>
                <a:sym typeface="Wingdings" panose="05000000000000000000" pitchFamily="2" charset="2"/>
              </a:rPr>
              <a:t>Effet de la saison???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dirty="0" smtClean="0">
                <a:solidFill>
                  <a:srgbClr val="0070C0"/>
                </a:solidFill>
                <a:sym typeface="Wingdings" panose="05000000000000000000" pitchFamily="2" charset="2"/>
              </a:rPr>
              <a:t>Effet économique?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dirty="0" smtClean="0">
                <a:solidFill>
                  <a:srgbClr val="0070C0"/>
                </a:solidFill>
                <a:sym typeface="Wingdings" panose="05000000000000000000" pitchFamily="2" charset="2"/>
              </a:rPr>
              <a:t>Effet des programmes de développement?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dirty="0" smtClean="0">
                <a:solidFill>
                  <a:srgbClr val="0070C0"/>
                </a:solidFill>
                <a:sym typeface="Wingdings" panose="05000000000000000000" pitchFamily="2" charset="2"/>
              </a:rPr>
              <a:t>Effet de résilience?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dirty="0" smtClean="0">
                <a:solidFill>
                  <a:srgbClr val="0070C0"/>
                </a:solidFill>
                <a:sym typeface="Wingdings" panose="05000000000000000000" pitchFamily="2" charset="2"/>
              </a:rPr>
              <a:t>Effet de l’assistance alimentaire?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fr-FR" dirty="0" smtClean="0">
              <a:solidFill>
                <a:srgbClr val="0070C0"/>
              </a:solidFill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fr-FR" dirty="0">
              <a:solidFill>
                <a:srgbClr val="0070C0"/>
              </a:solidFill>
              <a:sym typeface="Wingdings" panose="05000000000000000000" pitchFamily="2" charset="2"/>
            </a:endParaRPr>
          </a:p>
          <a:p>
            <a:endParaRPr lang="fr-FR" dirty="0" smtClean="0">
              <a:solidFill>
                <a:srgbClr val="0070C0"/>
              </a:solidFill>
              <a:sym typeface="Wingdings" panose="05000000000000000000" pitchFamily="2" charset="2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258" y="1801928"/>
            <a:ext cx="7376553" cy="4070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029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0790"/>
          </a:xfrm>
        </p:spPr>
        <p:txBody>
          <a:bodyPr>
            <a:normAutofit fontScale="90000"/>
          </a:bodyPr>
          <a:lstStyle/>
          <a:p>
            <a:r>
              <a:rPr lang="fr-FR" u="sng" dirty="0"/>
              <a:t>Consommation alimentaire: par </a:t>
            </a:r>
            <a:r>
              <a:rPr lang="fr-FR" u="sng" dirty="0" smtClean="0"/>
              <a:t>communes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3705" y="1167060"/>
            <a:ext cx="1994337" cy="450961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167060"/>
            <a:ext cx="7120841" cy="538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1168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6785" y="207115"/>
            <a:ext cx="10978631" cy="974277"/>
          </a:xfrm>
        </p:spPr>
        <p:txBody>
          <a:bodyPr>
            <a:normAutofit/>
          </a:bodyPr>
          <a:lstStyle/>
          <a:p>
            <a:r>
              <a:rPr lang="fr-FR" sz="3200" u="sng" dirty="0" smtClean="0"/>
              <a:t>Que mange les 3 groupes de consommation alimentaire</a:t>
            </a:r>
            <a:endParaRPr lang="fr-FR" sz="3200" u="sng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/>
          <a:srcRect l="25914" t="17385" r="23011" b="18530"/>
          <a:stretch/>
        </p:blipFill>
        <p:spPr>
          <a:xfrm>
            <a:off x="6288740" y="1905537"/>
            <a:ext cx="5632804" cy="3670479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8325970" y="1150938"/>
            <a:ext cx="1506828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AGVSA 2013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2423596" y="1067897"/>
            <a:ext cx="1506828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AGVSA 2017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837128" y="5778443"/>
            <a:ext cx="11354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Pas de changement radical dans le mode de consommation hebdomadaire des groupes d’aliments (fréquence et diversité)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>
                <a:solidFill>
                  <a:srgbClr val="FF0000"/>
                </a:solidFill>
              </a:rPr>
              <a:t>Très peu de consommation de légumineuses (protéines végétales) </a:t>
            </a:r>
            <a:r>
              <a:rPr lang="fr-FR" dirty="0" smtClean="0">
                <a:solidFill>
                  <a:srgbClr val="FF0000"/>
                </a:solidFill>
                <a:sym typeface="Wingdings" panose="05000000000000000000" pitchFamily="2" charset="2"/>
              </a:rPr>
              <a:t> Arachide non repris dans le questionnaire!!!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637" y="1484168"/>
            <a:ext cx="5984746" cy="4294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7762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19731"/>
          </a:xfrm>
        </p:spPr>
        <p:txBody>
          <a:bodyPr/>
          <a:lstStyle/>
          <a:p>
            <a:r>
              <a:rPr lang="fr-FR" u="sng" dirty="0"/>
              <a:t>Score de diversité alimentaire (SDAM)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72" y="1401132"/>
            <a:ext cx="11484975" cy="520572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31085" y="1828798"/>
            <a:ext cx="528037" cy="8886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6096000" y="1828798"/>
            <a:ext cx="528037" cy="8886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9687059" y="1828798"/>
            <a:ext cx="528037" cy="8886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985679" y="1828798"/>
            <a:ext cx="528037" cy="8886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73150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4865" y="158536"/>
            <a:ext cx="10515600" cy="845489"/>
          </a:xfrm>
        </p:spPr>
        <p:txBody>
          <a:bodyPr>
            <a:noAutofit/>
          </a:bodyPr>
          <a:lstStyle/>
          <a:p>
            <a:r>
              <a:rPr lang="fr-FR" sz="3200" u="sng" dirty="0" smtClean="0"/>
              <a:t>Score de diversité alimentaire (SDAM) selon les groupes de consommation alimentaire</a:t>
            </a:r>
            <a:endParaRPr lang="fr-FR" sz="3200" u="sng" dirty="0"/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7718" y="1171451"/>
            <a:ext cx="7105750" cy="5499806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865" y="1396838"/>
            <a:ext cx="2970635" cy="128196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54865" y="3129566"/>
            <a:ext cx="330879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repas quotidien des ménages avec une consommation alimentaire pauvre et limite se limitent à des céréales et des légumes avec des condiments et parfois de l’huile.</a:t>
            </a:r>
          </a:p>
          <a:p>
            <a:endParaRPr lang="fr-FR" dirty="0"/>
          </a:p>
          <a:p>
            <a:r>
              <a:rPr lang="fr-FR" dirty="0" smtClean="0"/>
              <a:t>La diète hebdomadaire des ménage avec une consommation alimentaire acceptable est beaucoup plus variée (6 groupes)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901311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433848" y="2322714"/>
            <a:ext cx="9324303" cy="1325563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Activités génératrices et revenus des ménages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6381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81095"/>
          </a:xfrm>
        </p:spPr>
        <p:txBody>
          <a:bodyPr/>
          <a:lstStyle/>
          <a:p>
            <a:r>
              <a:rPr lang="fr-FR" u="sng" dirty="0" smtClean="0"/>
              <a:t>Principales activités source de revenus</a:t>
            </a:r>
            <a:endParaRPr lang="fr-FR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7412198"/>
              </p:ext>
            </p:extLst>
          </p:nvPr>
        </p:nvGraphicFramePr>
        <p:xfrm>
          <a:off x="838200" y="1146220"/>
          <a:ext cx="7972734" cy="5447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9192566" y="3202323"/>
            <a:ext cx="264472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En moyenne, </a:t>
            </a:r>
            <a:r>
              <a:rPr lang="fr-FR" u="sng" dirty="0" smtClean="0"/>
              <a:t>un seul membre du ménage </a:t>
            </a:r>
            <a:r>
              <a:rPr lang="fr-FR" dirty="0" smtClean="0"/>
              <a:t>contribue au revenu.</a:t>
            </a:r>
          </a:p>
          <a:p>
            <a:endParaRPr lang="fr-FR" dirty="0"/>
          </a:p>
          <a:p>
            <a:r>
              <a:rPr lang="fr-FR" dirty="0" smtClean="0"/>
              <a:t>Ce sont 2 membres en </a:t>
            </a:r>
            <a:r>
              <a:rPr lang="fr-FR" b="1" dirty="0" smtClean="0"/>
              <a:t>Atlantique, Littoral, </a:t>
            </a:r>
            <a:r>
              <a:rPr lang="fr-FR" b="1" dirty="0" err="1" smtClean="0"/>
              <a:t>Donga</a:t>
            </a:r>
            <a:r>
              <a:rPr lang="fr-FR" b="1" dirty="0" smtClean="0"/>
              <a:t>, </a:t>
            </a:r>
            <a:r>
              <a:rPr lang="fr-FR" b="1" dirty="0" err="1" smtClean="0"/>
              <a:t>Couffo</a:t>
            </a:r>
            <a:r>
              <a:rPr lang="fr-FR" b="1" dirty="0" smtClean="0"/>
              <a:t>, Ouémé</a:t>
            </a:r>
          </a:p>
          <a:p>
            <a:endParaRPr lang="fr-FR" b="1" dirty="0"/>
          </a:p>
          <a:p>
            <a:r>
              <a:rPr lang="fr-FR" dirty="0" smtClean="0"/>
              <a:t>Cela n’exclut pas que d’autres membres </a:t>
            </a:r>
            <a:r>
              <a:rPr lang="fr-FR" u="sng" dirty="0" smtClean="0"/>
              <a:t>en dehors</a:t>
            </a:r>
            <a:r>
              <a:rPr lang="fr-FR" dirty="0" smtClean="0"/>
              <a:t> du ménage contribue à son revenu.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7577" y="1146220"/>
            <a:ext cx="2839715" cy="1275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4444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88719"/>
          </a:xfrm>
        </p:spPr>
        <p:txBody>
          <a:bodyPr>
            <a:normAutofit fontScale="90000"/>
          </a:bodyPr>
          <a:lstStyle/>
          <a:p>
            <a:r>
              <a:rPr lang="fr-FR" u="sng" dirty="0"/>
              <a:t>Principales activités </a:t>
            </a:r>
            <a:r>
              <a:rPr lang="fr-FR" u="sng" dirty="0" smtClean="0"/>
              <a:t>par département</a:t>
            </a:r>
            <a:endParaRPr lang="fr-FR" dirty="0"/>
          </a:p>
        </p:txBody>
      </p:sp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99879481"/>
              </p:ext>
            </p:extLst>
          </p:nvPr>
        </p:nvGraphicFramePr>
        <p:xfrm>
          <a:off x="1074915" y="1003041"/>
          <a:ext cx="9498639" cy="56038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412561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290" y="197699"/>
            <a:ext cx="10515600" cy="662781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Revenu par type d’activité</a:t>
            </a:r>
            <a:endParaRPr lang="fr-FR" u="sng" dirty="0"/>
          </a:p>
        </p:txBody>
      </p:sp>
      <p:sp>
        <p:nvSpPr>
          <p:cNvPr id="7" name="ZoneTexte 6"/>
          <p:cNvSpPr txBox="1"/>
          <p:nvPr/>
        </p:nvSpPr>
        <p:spPr>
          <a:xfrm>
            <a:off x="8989452" y="848656"/>
            <a:ext cx="306087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La principale activité contribue entre 70% et 85% du revenu total.</a:t>
            </a:r>
          </a:p>
          <a:p>
            <a:endParaRPr lang="fr-FR" sz="1600" dirty="0" smtClean="0"/>
          </a:p>
          <a:p>
            <a:r>
              <a:rPr lang="fr-FR" sz="1600" dirty="0" smtClean="0"/>
              <a:t>Les activités offrant un </a:t>
            </a:r>
            <a:r>
              <a:rPr lang="fr-FR" sz="1600" b="1" dirty="0" smtClean="0"/>
              <a:t>revenu mensuel par habitant</a:t>
            </a:r>
            <a:r>
              <a:rPr lang="fr-FR" sz="1600" dirty="0" smtClean="0"/>
              <a:t> les plus élevés (&gt;15 000 FCFA) sont: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1200" dirty="0" smtClean="0"/>
              <a:t>Gros commerce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1200" dirty="0" smtClean="0"/>
              <a:t>Fonctionnaire</a:t>
            </a:r>
            <a:endParaRPr lang="fr-FR" sz="1200" dirty="0"/>
          </a:p>
          <a:p>
            <a:pPr marL="342900" indent="-342900">
              <a:buFont typeface="+mj-lt"/>
              <a:buAutoNum type="arabicPeriod"/>
            </a:pPr>
            <a:r>
              <a:rPr lang="fr-FR" sz="1200" dirty="0" smtClean="0"/>
              <a:t>Entreprise/location de biens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1200" dirty="0" smtClean="0"/>
              <a:t>Pension</a:t>
            </a:r>
            <a:endParaRPr lang="fr-FR" sz="1200" dirty="0"/>
          </a:p>
          <a:p>
            <a:pPr marL="342900" indent="-342900">
              <a:buFont typeface="+mj-lt"/>
              <a:buAutoNum type="arabicPeriod"/>
            </a:pPr>
            <a:r>
              <a:rPr lang="fr-FR" sz="1200" dirty="0" smtClean="0"/>
              <a:t>Salariés</a:t>
            </a:r>
            <a:endParaRPr lang="fr-FR" sz="1200" dirty="0"/>
          </a:p>
          <a:p>
            <a:pPr marL="342900" indent="-342900">
              <a:buFont typeface="+mj-lt"/>
              <a:buAutoNum type="arabicPeriod"/>
            </a:pPr>
            <a:r>
              <a:rPr lang="fr-FR" sz="1200" dirty="0" smtClean="0"/>
              <a:t>Agriculture de rente</a:t>
            </a:r>
          </a:p>
          <a:p>
            <a:pPr marL="285750" indent="-285750">
              <a:buFontTx/>
              <a:buChar char="-"/>
            </a:pPr>
            <a:endParaRPr lang="fr-FR" sz="1600" dirty="0"/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FR" sz="1600" dirty="0" smtClean="0"/>
              <a:t>Ces activités sont réalisées par moins de 18% des ménages.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fr-FR" sz="1600" dirty="0"/>
          </a:p>
          <a:p>
            <a:r>
              <a:rPr lang="fr-FR" sz="1600" b="1" dirty="0" smtClean="0"/>
              <a:t>L’agriculture vivrière, </a:t>
            </a:r>
            <a:r>
              <a:rPr lang="fr-FR" sz="1600" dirty="0" smtClean="0"/>
              <a:t>principale activité pour 1/3 des ménages n’offre un revenu mensuel/</a:t>
            </a:r>
            <a:r>
              <a:rPr lang="fr-FR" sz="1600" dirty="0" err="1" smtClean="0"/>
              <a:t>hab</a:t>
            </a:r>
            <a:r>
              <a:rPr lang="fr-FR" sz="1600" dirty="0" smtClean="0"/>
              <a:t> de 6523 FCFA.</a:t>
            </a:r>
          </a:p>
          <a:p>
            <a:r>
              <a:rPr lang="fr-FR" sz="1600" b="1" dirty="0" smtClean="0"/>
              <a:t>Le petit commerce </a:t>
            </a:r>
            <a:r>
              <a:rPr lang="fr-FR" sz="1600" dirty="0" smtClean="0"/>
              <a:t>et le </a:t>
            </a:r>
            <a:r>
              <a:rPr lang="fr-FR" sz="1600" b="1" dirty="0" smtClean="0"/>
              <a:t>travail spécialisé</a:t>
            </a:r>
            <a:r>
              <a:rPr lang="fr-FR" sz="1600" dirty="0" smtClean="0"/>
              <a:t> pratiqué par 13,9% et 12% des ménages offre un salaire similaire.</a:t>
            </a:r>
          </a:p>
          <a:p>
            <a:pPr marL="285750" indent="-285750">
              <a:buFontTx/>
              <a:buChar char="-"/>
            </a:pP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185" y="860480"/>
            <a:ext cx="8694884" cy="5822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6627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433848" y="2322714"/>
            <a:ext cx="9324303" cy="1325563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Dépenses des ménages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9334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35641"/>
          </a:xfrm>
        </p:spPr>
        <p:txBody>
          <a:bodyPr/>
          <a:lstStyle/>
          <a:p>
            <a:r>
              <a:rPr lang="fr-FR" u="sng" dirty="0" smtClean="0"/>
              <a:t>Dépenses mensuelles des ménages</a:t>
            </a:r>
            <a:endParaRPr lang="fr-FR" u="sng" dirty="0"/>
          </a:p>
        </p:txBody>
      </p:sp>
      <p:sp>
        <p:nvSpPr>
          <p:cNvPr id="6" name="ZoneTexte 5"/>
          <p:cNvSpPr txBox="1"/>
          <p:nvPr/>
        </p:nvSpPr>
        <p:spPr>
          <a:xfrm>
            <a:off x="8474298" y="1385716"/>
            <a:ext cx="362486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En comparaison avec 2013, la part des dépenses alimentaires a :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légèrement augmenté dans </a:t>
            </a:r>
            <a:r>
              <a:rPr lang="fr-FR" sz="1600" dirty="0"/>
              <a:t>5</a:t>
            </a:r>
            <a:r>
              <a:rPr lang="fr-FR" sz="1600" dirty="0" smtClean="0"/>
              <a:t> départements (+1 à +4%)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Diminué dans 6 départements (-1% à -16%)</a:t>
            </a:r>
          </a:p>
          <a:p>
            <a:pPr marL="285750" indent="-285750">
              <a:buFontTx/>
              <a:buChar char="-"/>
            </a:pPr>
            <a:r>
              <a:rPr lang="fr-FR" sz="1600" dirty="0" smtClean="0"/>
              <a:t>Pas de changement au littoral</a:t>
            </a:r>
            <a:endParaRPr lang="fr-FR" sz="1600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2"/>
          <a:srcRect l="11661" t="24605" r="54388" b="10783"/>
          <a:stretch/>
        </p:blipFill>
        <p:spPr>
          <a:xfrm>
            <a:off x="8577329" y="3501992"/>
            <a:ext cx="3136542" cy="335600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35" y="1300766"/>
            <a:ext cx="7726839" cy="496822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35335" y="6375042"/>
            <a:ext cx="7211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ATTENTION Les considérées ne sont pas comparables à l’EMICOV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8958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u="sng" dirty="0" smtClean="0"/>
              <a:t>Part des dépenses alimentaires : par département</a:t>
            </a:r>
            <a:endParaRPr lang="fr-FR" sz="4000" u="sng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755" y="1690688"/>
            <a:ext cx="6592837" cy="4117684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7746642" y="3403354"/>
            <a:ext cx="42113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En global, 15% des ménages dépensent plus de 65% de leur budget en alimentation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Plus de 50% des ménages de l’</a:t>
            </a:r>
            <a:r>
              <a:rPr lang="fr-FR" b="1" dirty="0" smtClean="0"/>
              <a:t>Alibori</a:t>
            </a:r>
            <a:r>
              <a:rPr lang="fr-FR" dirty="0" smtClean="0"/>
              <a:t>, </a:t>
            </a:r>
            <a:r>
              <a:rPr lang="fr-FR" b="1" dirty="0" err="1" smtClean="0"/>
              <a:t>Donga</a:t>
            </a:r>
            <a:r>
              <a:rPr lang="fr-FR" dirty="0" smtClean="0"/>
              <a:t>, </a:t>
            </a:r>
            <a:r>
              <a:rPr lang="fr-FR" b="1" dirty="0" err="1" smtClean="0"/>
              <a:t>Borgou</a:t>
            </a:r>
            <a:r>
              <a:rPr lang="fr-FR" dirty="0" smtClean="0"/>
              <a:t> (et </a:t>
            </a:r>
            <a:r>
              <a:rPr lang="fr-FR" b="1" dirty="0" err="1" smtClean="0"/>
              <a:t>Atacora</a:t>
            </a:r>
            <a:r>
              <a:rPr lang="fr-FR" dirty="0" smtClean="0"/>
              <a:t>) dépensent plus de 50% de leur budget dans l’alimentation.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A </a:t>
            </a:r>
            <a:r>
              <a:rPr lang="fr-FR" b="1" dirty="0" err="1" smtClean="0"/>
              <a:t>Donga</a:t>
            </a:r>
            <a:r>
              <a:rPr lang="fr-FR" dirty="0" smtClean="0"/>
              <a:t>, près de 20% des ménages dépensent &gt;75% de leur budget.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7843234" y="1690688"/>
            <a:ext cx="4018208" cy="1477328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Part des dépenses alimentaires = </a:t>
            </a:r>
          </a:p>
          <a:p>
            <a:r>
              <a:rPr lang="fr-FR" dirty="0" smtClean="0"/>
              <a:t>      Dép. alimentaires / Dép. totales.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Plus de 65% de dépenses allouées à l’alimentation = risque d’insécurité alimentaire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187698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48520"/>
          </a:xfrm>
        </p:spPr>
        <p:txBody>
          <a:bodyPr/>
          <a:lstStyle/>
          <a:p>
            <a:r>
              <a:rPr lang="fr-FR" u="sng" dirty="0"/>
              <a:t>Part des dépenses alimentaires : par </a:t>
            </a:r>
            <a:r>
              <a:rPr lang="fr-FR" u="sng" dirty="0" smtClean="0"/>
              <a:t>activité</a:t>
            </a:r>
            <a:endParaRPr lang="fr-FR" dirty="0"/>
          </a:p>
        </p:txBody>
      </p:sp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2300660"/>
              </p:ext>
            </p:extLst>
          </p:nvPr>
        </p:nvGraphicFramePr>
        <p:xfrm>
          <a:off x="838199" y="1197735"/>
          <a:ext cx="6541395" cy="55636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7843234" y="1661375"/>
            <a:ext cx="36962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ménages dépensant plus de 50% de leur budget pour l’alimentation vivent essentiellement de :</a:t>
            </a:r>
          </a:p>
          <a:p>
            <a:r>
              <a:rPr lang="fr-FR" dirty="0"/>
              <a:t>-</a:t>
            </a:r>
            <a:r>
              <a:rPr lang="fr-FR" dirty="0" smtClean="0"/>
              <a:t>l’aide alimentaire, du transfert d’argent, </a:t>
            </a:r>
          </a:p>
          <a:p>
            <a:r>
              <a:rPr lang="fr-FR" dirty="0"/>
              <a:t>-</a:t>
            </a:r>
            <a:r>
              <a:rPr lang="fr-FR" dirty="0" smtClean="0"/>
              <a:t>de l’élevage (gros bétail), de la pêche</a:t>
            </a:r>
          </a:p>
          <a:p>
            <a:endParaRPr lang="fr-FR" dirty="0"/>
          </a:p>
          <a:p>
            <a:r>
              <a:rPr lang="fr-FR" dirty="0" smtClean="0"/>
              <a:t>Les salariés, fonctionnaires, grands </a:t>
            </a:r>
            <a:r>
              <a:rPr lang="fr-FR" dirty="0" err="1" smtClean="0"/>
              <a:t>commercants</a:t>
            </a:r>
            <a:r>
              <a:rPr lang="fr-FR" dirty="0" smtClean="0"/>
              <a:t>, transporteurs, travailleurs spécialisés sont plus nombreux (&gt;75%) à ne pas dépenser plus de la moitié de leur revenu </a:t>
            </a:r>
            <a:r>
              <a:rPr lang="fr-FR" smtClean="0"/>
              <a:t>pour l’alimentation</a:t>
            </a:r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446679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455279"/>
            <a:ext cx="9258837" cy="755336"/>
          </a:xfrm>
        </p:spPr>
        <p:txBody>
          <a:bodyPr/>
          <a:lstStyle/>
          <a:p>
            <a:r>
              <a:rPr lang="fr-FR" u="sng" dirty="0" smtClean="0"/>
              <a:t>Structure des dépenses alimentaires</a:t>
            </a:r>
            <a:endParaRPr lang="fr-FR" u="sng" dirty="0"/>
          </a:p>
        </p:txBody>
      </p:sp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54711208"/>
              </p:ext>
            </p:extLst>
          </p:nvPr>
        </p:nvGraphicFramePr>
        <p:xfrm>
          <a:off x="838200" y="1624917"/>
          <a:ext cx="5612371" cy="39387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6787165" y="1751527"/>
            <a:ext cx="47909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principales dépenses alimentaires sont :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les aliments de base (féculents) (39%)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Les viandes/poissons/ crustacés (31%)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les repas pris hors de la maison (10%)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130085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2193701" y="2631808"/>
            <a:ext cx="8148034" cy="1566706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Chocs et difficultés au cours des 12 derniers mois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0150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4697"/>
          </a:xfrm>
        </p:spPr>
        <p:txBody>
          <a:bodyPr/>
          <a:lstStyle/>
          <a:p>
            <a:r>
              <a:rPr lang="fr-FR" u="sng" dirty="0"/>
              <a:t>Chocs: </a:t>
            </a:r>
            <a:r>
              <a:rPr lang="fr-FR" u="sng" dirty="0" smtClean="0"/>
              <a:t>Vue globale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9736428" y="1786597"/>
            <a:ext cx="227738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 smtClean="0"/>
          </a:p>
          <a:p>
            <a:endParaRPr lang="fr-FR" dirty="0"/>
          </a:p>
          <a:p>
            <a:r>
              <a:rPr lang="fr-FR" dirty="0" smtClean="0"/>
              <a:t>La catégorie « Autres » (14,6%) regroupe en fait 17 raisons diverses qui ont été mentionnées par moins de 2% des ménages</a:t>
            </a:r>
            <a:endParaRPr lang="fr-FR" dirty="0"/>
          </a:p>
        </p:txBody>
      </p:sp>
      <p:graphicFrame>
        <p:nvGraphicFramePr>
          <p:cNvPr id="7" name="Graphique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4004341"/>
              </p:ext>
            </p:extLst>
          </p:nvPr>
        </p:nvGraphicFramePr>
        <p:xfrm>
          <a:off x="661181" y="1460787"/>
          <a:ext cx="8904850" cy="43773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8113690" y="284698"/>
            <a:ext cx="3400023" cy="369332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fr-FR" i="1" dirty="0" smtClean="0"/>
              <a:t>Données de l’enquête « ménage »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13958820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74032" y="204704"/>
            <a:ext cx="10515600" cy="613443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CHOCS: Département</a:t>
            </a:r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441" y="1136243"/>
            <a:ext cx="11672807" cy="4325101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571811" y="5606857"/>
            <a:ext cx="7712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 smtClean="0"/>
              <a:t>Couffo</a:t>
            </a:r>
            <a:r>
              <a:rPr lang="fr-FR" b="1" dirty="0" smtClean="0"/>
              <a:t>, </a:t>
            </a:r>
            <a:r>
              <a:rPr lang="fr-FR" b="1" dirty="0" err="1" smtClean="0"/>
              <a:t>Atacora</a:t>
            </a:r>
            <a:r>
              <a:rPr lang="fr-FR" b="1" dirty="0" smtClean="0"/>
              <a:t>, Plateau: </a:t>
            </a:r>
            <a:r>
              <a:rPr lang="fr-FR" dirty="0" smtClean="0"/>
              <a:t>	1. Maladie/accident  2. Pluies tardives/sécheresse</a:t>
            </a:r>
          </a:p>
          <a:p>
            <a:r>
              <a:rPr lang="fr-FR" b="1" dirty="0" smtClean="0"/>
              <a:t>Alibori: 			</a:t>
            </a:r>
            <a:r>
              <a:rPr lang="fr-FR" dirty="0" smtClean="0"/>
              <a:t>1. Maladie/accident  2. Inondations</a:t>
            </a:r>
          </a:p>
          <a:p>
            <a:r>
              <a:rPr lang="fr-FR" b="1" dirty="0" smtClean="0"/>
              <a:t>Ouémé: </a:t>
            </a:r>
            <a:r>
              <a:rPr lang="fr-FR" dirty="0" smtClean="0"/>
              <a:t>			1. Maladie/accident  2. Perte d’un emploi</a:t>
            </a:r>
          </a:p>
          <a:p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9414456" y="5687107"/>
            <a:ext cx="22745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/>
              <a:t>Pour Plateau: Autres = principalement « Manque d’argent »</a:t>
            </a:r>
            <a:endParaRPr lang="fr-FR" sz="1600" i="1" dirty="0"/>
          </a:p>
        </p:txBody>
      </p:sp>
      <p:sp>
        <p:nvSpPr>
          <p:cNvPr id="3" name="ZoneTexte 2"/>
          <p:cNvSpPr txBox="1"/>
          <p:nvPr/>
        </p:nvSpPr>
        <p:spPr>
          <a:xfrm>
            <a:off x="8113690" y="284698"/>
            <a:ext cx="3575357" cy="369332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fr-FR" i="1" dirty="0" smtClean="0"/>
              <a:t>Données de l’enquête « </a:t>
            </a:r>
            <a:r>
              <a:rPr lang="fr-FR" b="1" i="1" dirty="0" smtClean="0"/>
              <a:t>ménages </a:t>
            </a:r>
            <a:r>
              <a:rPr lang="fr-FR" i="1" dirty="0" smtClean="0"/>
              <a:t>»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11581068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9427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Chocs: Départements</a:t>
            </a:r>
            <a:endParaRPr lang="fr-FR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33045333"/>
              </p:ext>
            </p:extLst>
          </p:nvPr>
        </p:nvGraphicFramePr>
        <p:xfrm>
          <a:off x="176044" y="1262129"/>
          <a:ext cx="5565820" cy="3999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1211688" y="5380672"/>
            <a:ext cx="20091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/>
              <a:t>Au moins 1 choc</a:t>
            </a:r>
          </a:p>
          <a:p>
            <a:pPr marL="342900" indent="-342900">
              <a:buFont typeface="+mj-lt"/>
              <a:buAutoNum type="arabicPeriod"/>
            </a:pPr>
            <a:r>
              <a:rPr lang="fr-FR" dirty="0" err="1" smtClean="0"/>
              <a:t>Couffo</a:t>
            </a:r>
            <a:endParaRPr lang="fr-FR" dirty="0" smtClean="0"/>
          </a:p>
          <a:p>
            <a:pPr marL="342900" indent="-342900">
              <a:buAutoNum type="arabicPeriod"/>
            </a:pPr>
            <a:r>
              <a:rPr lang="fr-FR" dirty="0" smtClean="0"/>
              <a:t>Plateau</a:t>
            </a:r>
          </a:p>
          <a:p>
            <a:pPr marL="342900" indent="-342900">
              <a:buAutoNum type="arabicPeriod"/>
            </a:pPr>
            <a:r>
              <a:rPr lang="fr-FR" dirty="0" smtClean="0"/>
              <a:t>Alibori</a:t>
            </a:r>
          </a:p>
          <a:p>
            <a:pPr marL="342900" indent="-342900">
              <a:buAutoNum type="arabicPeriod"/>
            </a:pP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6376825" y="5380672"/>
            <a:ext cx="20091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/>
              <a:t>Au moins 2 chocs</a:t>
            </a:r>
          </a:p>
          <a:p>
            <a:pPr marL="342900" indent="-342900">
              <a:buAutoNum type="arabicPeriod"/>
            </a:pPr>
            <a:r>
              <a:rPr lang="fr-FR" dirty="0" smtClean="0"/>
              <a:t>Ouémé</a:t>
            </a:r>
          </a:p>
          <a:p>
            <a:pPr marL="342900" indent="-342900">
              <a:buAutoNum type="arabicPeriod"/>
            </a:pPr>
            <a:r>
              <a:rPr lang="fr-FR" dirty="0" smtClean="0"/>
              <a:t>Alibori</a:t>
            </a:r>
          </a:p>
          <a:p>
            <a:pPr marL="342900" indent="-342900">
              <a:buAutoNum type="arabicPeriod"/>
            </a:pPr>
            <a:r>
              <a:rPr lang="fr-FR" dirty="0" err="1" smtClean="0"/>
              <a:t>Couffo</a:t>
            </a:r>
            <a:endParaRPr lang="fr-FR" dirty="0" smtClean="0"/>
          </a:p>
          <a:p>
            <a:pPr marL="342900" indent="-342900">
              <a:buAutoNum type="arabicPeriod"/>
            </a:pPr>
            <a:endParaRPr lang="fr-FR" dirty="0"/>
          </a:p>
        </p:txBody>
      </p:sp>
      <p:graphicFrame>
        <p:nvGraphicFramePr>
          <p:cNvPr id="7" name="Graphique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7878166"/>
              </p:ext>
            </p:extLst>
          </p:nvPr>
        </p:nvGraphicFramePr>
        <p:xfrm>
          <a:off x="5924295" y="1266458"/>
          <a:ext cx="6033244" cy="40229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8373448" y="5366605"/>
            <a:ext cx="20091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 smtClean="0"/>
              <a:t>Au moins 3 chocs</a:t>
            </a:r>
          </a:p>
          <a:p>
            <a:pPr marL="342900" indent="-342900">
              <a:buAutoNum type="arabicPeriod"/>
            </a:pPr>
            <a:r>
              <a:rPr lang="fr-FR" dirty="0" smtClean="0"/>
              <a:t>Ouémé</a:t>
            </a:r>
          </a:p>
          <a:p>
            <a:pPr marL="342900" indent="-342900">
              <a:buAutoNum type="arabicPeriod"/>
            </a:pPr>
            <a:r>
              <a:rPr lang="fr-FR" dirty="0" smtClean="0"/>
              <a:t>Alibori</a:t>
            </a:r>
          </a:p>
          <a:p>
            <a:pPr marL="342900" indent="-342900">
              <a:buAutoNum type="arabicPeriod"/>
            </a:pPr>
            <a:r>
              <a:rPr lang="fr-FR" dirty="0" smtClean="0"/>
              <a:t>Zou</a:t>
            </a:r>
          </a:p>
          <a:p>
            <a:pPr marL="342900" indent="-342900">
              <a:buAutoNum type="arabicPeriod"/>
            </a:pP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8113690" y="284698"/>
            <a:ext cx="3541690" cy="369332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fr-FR" i="1" dirty="0" smtClean="0"/>
              <a:t>Données de l’enquête « </a:t>
            </a:r>
            <a:r>
              <a:rPr lang="fr-FR" b="1" i="1" dirty="0" smtClean="0"/>
              <a:t>ménages</a:t>
            </a:r>
            <a:r>
              <a:rPr lang="fr-FR" i="1" dirty="0" smtClean="0"/>
              <a:t> »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30235641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Chocs: Départements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526" y="1690688"/>
            <a:ext cx="7225814" cy="434317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113691" y="1690688"/>
            <a:ext cx="349678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Peu de villages de l’</a:t>
            </a:r>
            <a:r>
              <a:rPr lang="fr-FR" dirty="0" err="1" smtClean="0"/>
              <a:t>Atacora</a:t>
            </a:r>
            <a:r>
              <a:rPr lang="fr-FR" dirty="0" smtClean="0"/>
              <a:t> mentionne avoir été frappé par un choc alors que 31% de la population a une consommation pauvre ou limite!</a:t>
            </a:r>
          </a:p>
          <a:p>
            <a:endParaRPr lang="fr-FR" dirty="0"/>
          </a:p>
          <a:p>
            <a:r>
              <a:rPr lang="fr-FR" dirty="0" smtClean="0"/>
              <a:t>L’enquête communautaire dans les villages de </a:t>
            </a:r>
            <a:r>
              <a:rPr lang="fr-FR" dirty="0" err="1" smtClean="0"/>
              <a:t>Couffo</a:t>
            </a:r>
            <a:r>
              <a:rPr lang="fr-FR" dirty="0" smtClean="0"/>
              <a:t> mentionne moins de chocs que lors de l’enquête ménage dans ce département.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8113690" y="284698"/>
            <a:ext cx="3400023" cy="369332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r>
              <a:rPr lang="fr-FR" i="1" dirty="0" smtClean="0"/>
              <a:t>Données de l’enquête « </a:t>
            </a:r>
            <a:r>
              <a:rPr lang="fr-FR" b="1" i="1" dirty="0" smtClean="0"/>
              <a:t>Village</a:t>
            </a:r>
            <a:r>
              <a:rPr lang="fr-FR" i="1" dirty="0" smtClean="0"/>
              <a:t> »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10486826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194" y="294786"/>
            <a:ext cx="10515600" cy="478937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CHOCS: Communes de COUFFO</a:t>
            </a:r>
            <a:endParaRPr lang="fr-FR" u="sng" dirty="0"/>
          </a:p>
        </p:txBody>
      </p:sp>
      <p:graphicFrame>
        <p:nvGraphicFramePr>
          <p:cNvPr id="9" name="Graphique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5850589"/>
              </p:ext>
            </p:extLst>
          </p:nvPr>
        </p:nvGraphicFramePr>
        <p:xfrm>
          <a:off x="4117380" y="1105471"/>
          <a:ext cx="7701581" cy="53089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ZoneTexte 2"/>
          <p:cNvSpPr txBox="1"/>
          <p:nvPr/>
        </p:nvSpPr>
        <p:spPr>
          <a:xfrm>
            <a:off x="341194" y="4490114"/>
            <a:ext cx="34119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3 premières communes ont surtout été touchées par la sécheresse</a:t>
            </a:r>
          </a:p>
          <a:p>
            <a:r>
              <a:rPr lang="fr-FR" dirty="0" smtClean="0"/>
              <a:t>Les 3 autres communes, principalement par une maladie/accident d’un membre actif du ménage</a:t>
            </a:r>
            <a:endParaRPr lang="fr-FR" dirty="0"/>
          </a:p>
        </p:txBody>
      </p:sp>
      <p:graphicFrame>
        <p:nvGraphicFramePr>
          <p:cNvPr id="10" name="Graphique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3234115"/>
              </p:ext>
            </p:extLst>
          </p:nvPr>
        </p:nvGraphicFramePr>
        <p:xfrm>
          <a:off x="341194" y="1098390"/>
          <a:ext cx="3643951" cy="307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360268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194" y="294786"/>
            <a:ext cx="10515600" cy="478937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CHOCS: Communes de PLATEAU</a:t>
            </a:r>
            <a:endParaRPr lang="fr-FR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341193" y="4490114"/>
            <a:ext cx="37258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- Adja-0, </a:t>
            </a:r>
            <a:r>
              <a:rPr lang="fr-FR" sz="1600" b="1" dirty="0" err="1" smtClean="0"/>
              <a:t>Ifangni</a:t>
            </a:r>
            <a:r>
              <a:rPr lang="fr-FR" sz="1600" b="1" dirty="0" smtClean="0"/>
              <a:t>, </a:t>
            </a:r>
            <a:r>
              <a:rPr lang="fr-FR" sz="1600" b="1" dirty="0" err="1" smtClean="0"/>
              <a:t>Pobè</a:t>
            </a:r>
            <a:r>
              <a:rPr lang="fr-FR" sz="1600" b="1" dirty="0" smtClean="0"/>
              <a:t> et </a:t>
            </a:r>
            <a:r>
              <a:rPr lang="fr-FR" sz="1600" b="1" dirty="0" err="1" smtClean="0"/>
              <a:t>Sakété</a:t>
            </a:r>
            <a:r>
              <a:rPr lang="fr-FR" sz="1600" b="1" dirty="0" smtClean="0"/>
              <a:t> </a:t>
            </a:r>
            <a:r>
              <a:rPr lang="fr-FR" sz="1600" dirty="0" smtClean="0"/>
              <a:t>ont principalement été touchées maladie/accident d’un membre actif du ménage.</a:t>
            </a:r>
          </a:p>
          <a:p>
            <a:r>
              <a:rPr lang="fr-FR" sz="1600" b="1" dirty="0" smtClean="0"/>
              <a:t>- Adja-0 </a:t>
            </a:r>
            <a:r>
              <a:rPr lang="fr-FR" sz="1600" dirty="0" smtClean="0"/>
              <a:t>aussi frappée par les inondations</a:t>
            </a:r>
          </a:p>
          <a:p>
            <a:r>
              <a:rPr lang="fr-FR" sz="1600" b="1" dirty="0" smtClean="0"/>
              <a:t>- </a:t>
            </a:r>
            <a:r>
              <a:rPr lang="fr-FR" sz="1600" b="1" dirty="0" err="1" smtClean="0"/>
              <a:t>Kétou</a:t>
            </a:r>
            <a:r>
              <a:rPr lang="fr-FR" sz="1600" dirty="0" smtClean="0"/>
              <a:t> a été affectée par les maladies et la sécheresse.</a:t>
            </a:r>
            <a:endParaRPr lang="fr-FR" sz="1600" dirty="0"/>
          </a:p>
        </p:txBody>
      </p:sp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32848"/>
              </p:ext>
            </p:extLst>
          </p:nvPr>
        </p:nvGraphicFramePr>
        <p:xfrm>
          <a:off x="341194" y="1109448"/>
          <a:ext cx="3643952" cy="3216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Graphique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8449109"/>
              </p:ext>
            </p:extLst>
          </p:nvPr>
        </p:nvGraphicFramePr>
        <p:xfrm>
          <a:off x="4308824" y="1638837"/>
          <a:ext cx="7313840" cy="43991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4009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194" y="294786"/>
            <a:ext cx="10515600" cy="478937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CHOCS: Communes de ALIBORI</a:t>
            </a:r>
            <a:endParaRPr lang="fr-FR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341193" y="4490114"/>
            <a:ext cx="3725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1600" b="1" dirty="0" err="1" smtClean="0"/>
              <a:t>Karimama</a:t>
            </a:r>
            <a:r>
              <a:rPr lang="fr-FR" sz="1600" b="1" dirty="0" smtClean="0"/>
              <a:t> </a:t>
            </a:r>
            <a:r>
              <a:rPr lang="fr-FR" sz="1600" dirty="0" smtClean="0"/>
              <a:t>a fortement été touchée par les pluies diluviennes/ inondations (74%). Celles-ci ont aussi touchées </a:t>
            </a:r>
            <a:r>
              <a:rPr lang="fr-FR" sz="1600" b="1" dirty="0" err="1" smtClean="0"/>
              <a:t>Malanville</a:t>
            </a:r>
            <a:r>
              <a:rPr lang="fr-FR" sz="1600" b="1" dirty="0" smtClean="0"/>
              <a:t> </a:t>
            </a:r>
            <a:r>
              <a:rPr lang="fr-FR" sz="1600" dirty="0" smtClean="0"/>
              <a:t>(37%), </a:t>
            </a:r>
            <a:r>
              <a:rPr lang="fr-FR" sz="1600" b="1" dirty="0"/>
              <a:t>Kandi</a:t>
            </a:r>
            <a:r>
              <a:rPr lang="fr-FR" sz="1600" dirty="0"/>
              <a:t> (35%) </a:t>
            </a:r>
            <a:r>
              <a:rPr lang="fr-FR" sz="1600" dirty="0" smtClean="0"/>
              <a:t> et </a:t>
            </a:r>
            <a:r>
              <a:rPr lang="fr-FR" sz="1600" b="1" dirty="0" err="1" smtClean="0"/>
              <a:t>Segbanan</a:t>
            </a:r>
            <a:r>
              <a:rPr lang="fr-FR" sz="1600" dirty="0" smtClean="0"/>
              <a:t> (29%) et dans une moindre mesure</a:t>
            </a:r>
          </a:p>
          <a:p>
            <a:pPr marL="285750" indent="-285750">
              <a:buFontTx/>
              <a:buChar char="-"/>
            </a:pPr>
            <a:r>
              <a:rPr lang="fr-FR" sz="1600" b="1" dirty="0" err="1" smtClean="0"/>
              <a:t>Banikoara</a:t>
            </a:r>
            <a:r>
              <a:rPr lang="fr-FR" sz="1600" b="1" dirty="0" smtClean="0"/>
              <a:t> </a:t>
            </a:r>
            <a:r>
              <a:rPr lang="fr-FR" sz="1600" dirty="0" smtClean="0"/>
              <a:t> et </a:t>
            </a:r>
            <a:r>
              <a:rPr lang="fr-FR" sz="1600" b="1" dirty="0" err="1" smtClean="0"/>
              <a:t>Gogounou</a:t>
            </a:r>
            <a:r>
              <a:rPr lang="fr-FR" sz="1600" b="1" dirty="0" smtClean="0"/>
              <a:t> </a:t>
            </a:r>
            <a:r>
              <a:rPr lang="fr-FR" sz="1600" dirty="0" smtClean="0"/>
              <a:t>ont été affectées par les maladies d’un membre actif du ménage (54% et 43%)</a:t>
            </a:r>
            <a:endParaRPr lang="fr-FR" sz="1600" dirty="0"/>
          </a:p>
        </p:txBody>
      </p:sp>
      <p:graphicFrame>
        <p:nvGraphicFramePr>
          <p:cNvPr id="7" name="Graphique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6485846"/>
              </p:ext>
            </p:extLst>
          </p:nvPr>
        </p:nvGraphicFramePr>
        <p:xfrm>
          <a:off x="241500" y="1220746"/>
          <a:ext cx="3825533" cy="31738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Graphique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2997944"/>
              </p:ext>
            </p:extLst>
          </p:nvPr>
        </p:nvGraphicFramePr>
        <p:xfrm>
          <a:off x="4353635" y="1583141"/>
          <a:ext cx="7683689" cy="45354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197371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194" y="294786"/>
            <a:ext cx="10515600" cy="478937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CHOCS: Communes de OUEME</a:t>
            </a:r>
            <a:endParaRPr lang="fr-FR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341194" y="4013595"/>
            <a:ext cx="43264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1400" dirty="0" smtClean="0"/>
              <a:t>Le principal choc est la maladie (sauf à Porto-Novo)</a:t>
            </a:r>
          </a:p>
          <a:p>
            <a:pPr marL="285750" indent="-285750">
              <a:buFontTx/>
              <a:buChar char="-"/>
            </a:pPr>
            <a:r>
              <a:rPr lang="fr-FR" sz="1400" b="1" dirty="0" err="1" smtClean="0"/>
              <a:t>Adjohoun</a:t>
            </a:r>
            <a:r>
              <a:rPr lang="fr-FR" sz="1400" b="1" dirty="0" smtClean="0"/>
              <a:t>, </a:t>
            </a:r>
            <a:r>
              <a:rPr lang="fr-FR" sz="1400" b="1" dirty="0" err="1" smtClean="0"/>
              <a:t>Aguégués</a:t>
            </a:r>
            <a:r>
              <a:rPr lang="fr-FR" sz="1400" b="1" dirty="0" smtClean="0"/>
              <a:t> et </a:t>
            </a:r>
            <a:r>
              <a:rPr lang="fr-FR" sz="1400" b="1" dirty="0" err="1" smtClean="0"/>
              <a:t>Sémé</a:t>
            </a:r>
            <a:r>
              <a:rPr lang="fr-FR" sz="1400" b="1" dirty="0" smtClean="0"/>
              <a:t>  </a:t>
            </a:r>
            <a:r>
              <a:rPr lang="fr-FR" sz="1400" dirty="0" smtClean="0"/>
              <a:t>(dans une moindre mesure) ont</a:t>
            </a:r>
            <a:r>
              <a:rPr lang="fr-FR" sz="1400" b="1" dirty="0" smtClean="0"/>
              <a:t> </a:t>
            </a:r>
            <a:r>
              <a:rPr lang="fr-FR" sz="1400" dirty="0" smtClean="0"/>
              <a:t>été touchés par les pluies diluviennes/ inondations (46%, 22%, 14%). </a:t>
            </a:r>
          </a:p>
          <a:p>
            <a:pPr marL="285750" indent="-285750">
              <a:buFontTx/>
              <a:buChar char="-"/>
            </a:pPr>
            <a:r>
              <a:rPr lang="fr-FR" sz="1400" dirty="0" smtClean="0"/>
              <a:t>A </a:t>
            </a:r>
            <a:r>
              <a:rPr lang="fr-FR" sz="1400" b="1" dirty="0" smtClean="0"/>
              <a:t>Porto-Novo</a:t>
            </a:r>
            <a:r>
              <a:rPr lang="fr-FR" sz="1400" dirty="0" smtClean="0"/>
              <a:t>, c’est principalement un choc économique (diminution des revenus) (62%), à </a:t>
            </a:r>
            <a:r>
              <a:rPr lang="fr-FR" sz="1400" b="1" dirty="0" err="1" smtClean="0"/>
              <a:t>Sémé</a:t>
            </a:r>
            <a:r>
              <a:rPr lang="fr-FR" sz="1400" dirty="0" smtClean="0"/>
              <a:t> aussi (38%)</a:t>
            </a:r>
          </a:p>
          <a:p>
            <a:pPr marL="285750" indent="-285750">
              <a:buFontTx/>
              <a:buChar char="-"/>
            </a:pPr>
            <a:r>
              <a:rPr lang="fr-FR" sz="1400" b="1" dirty="0" err="1" smtClean="0"/>
              <a:t>Bonou</a:t>
            </a:r>
            <a:r>
              <a:rPr lang="fr-FR" sz="1400" b="1" dirty="0" smtClean="0"/>
              <a:t> </a:t>
            </a:r>
            <a:r>
              <a:rPr lang="fr-FR" sz="1400" dirty="0" smtClean="0"/>
              <a:t>et </a:t>
            </a:r>
            <a:r>
              <a:rPr lang="fr-FR" sz="1400" b="1" dirty="0" err="1" smtClean="0"/>
              <a:t>Dangbo</a:t>
            </a:r>
            <a:r>
              <a:rPr lang="fr-FR" sz="1400" b="1" dirty="0" smtClean="0"/>
              <a:t> </a:t>
            </a:r>
            <a:r>
              <a:rPr lang="fr-FR" sz="1400" dirty="0" smtClean="0"/>
              <a:t>mentionnent des désordres climatiques (inondations ou sécheresse) après la maladie et </a:t>
            </a:r>
            <a:r>
              <a:rPr lang="fr-FR" sz="1400" dirty="0" err="1" smtClean="0"/>
              <a:t>chomage</a:t>
            </a:r>
            <a:r>
              <a:rPr lang="fr-FR" sz="1400" dirty="0" smtClean="0"/>
              <a:t>.</a:t>
            </a:r>
            <a:endParaRPr lang="fr-FR" sz="14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49" y="1187844"/>
            <a:ext cx="4369530" cy="2650059"/>
          </a:xfrm>
          <a:prstGeom prst="rect">
            <a:avLst/>
          </a:prstGeom>
        </p:spPr>
      </p:pic>
      <p:graphicFrame>
        <p:nvGraphicFramePr>
          <p:cNvPr id="11" name="Graphique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1987590"/>
              </p:ext>
            </p:extLst>
          </p:nvPr>
        </p:nvGraphicFramePr>
        <p:xfrm>
          <a:off x="4752293" y="1187844"/>
          <a:ext cx="7259413" cy="44127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0944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194" y="294786"/>
            <a:ext cx="10515600" cy="478937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CHOCS: Communes de MONO</a:t>
            </a:r>
            <a:endParaRPr lang="fr-FR" u="sng" dirty="0"/>
          </a:p>
        </p:txBody>
      </p:sp>
      <p:sp>
        <p:nvSpPr>
          <p:cNvPr id="3" name="ZoneTexte 2"/>
          <p:cNvSpPr txBox="1"/>
          <p:nvPr/>
        </p:nvSpPr>
        <p:spPr>
          <a:xfrm>
            <a:off x="241816" y="4518755"/>
            <a:ext cx="43264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1400" dirty="0" smtClean="0"/>
              <a:t>Le principal choc est la maladie (sauf à Grand-</a:t>
            </a:r>
            <a:r>
              <a:rPr lang="fr-FR" sz="1400" dirty="0" err="1" smtClean="0"/>
              <a:t>Popo</a:t>
            </a:r>
            <a:r>
              <a:rPr lang="fr-FR" sz="1400" dirty="0" smtClean="0"/>
              <a:t>) suivi des perturbations climatiques.</a:t>
            </a:r>
          </a:p>
          <a:p>
            <a:pPr marL="285750" indent="-285750">
              <a:buFontTx/>
              <a:buChar char="-"/>
            </a:pPr>
            <a:r>
              <a:rPr lang="fr-FR" sz="1400" dirty="0" smtClean="0"/>
              <a:t>Les inondations/pluies diluviennes ont frappé surtout </a:t>
            </a:r>
            <a:r>
              <a:rPr lang="fr-FR" sz="1400" b="1" dirty="0" smtClean="0"/>
              <a:t>Grand-</a:t>
            </a:r>
            <a:r>
              <a:rPr lang="fr-FR" sz="1400" b="1" dirty="0" err="1" smtClean="0"/>
              <a:t>Popo</a:t>
            </a:r>
            <a:r>
              <a:rPr lang="fr-FR" sz="1400" b="1" dirty="0" smtClean="0"/>
              <a:t> </a:t>
            </a:r>
            <a:r>
              <a:rPr lang="fr-FR" sz="1400" dirty="0" smtClean="0"/>
              <a:t>(38%), </a:t>
            </a:r>
            <a:r>
              <a:rPr lang="fr-FR" sz="1400" b="1" dirty="0" err="1" smtClean="0"/>
              <a:t>Bopa</a:t>
            </a:r>
            <a:r>
              <a:rPr lang="fr-FR" sz="1400" dirty="0" smtClean="0"/>
              <a:t> (34%), </a:t>
            </a:r>
            <a:r>
              <a:rPr lang="fr-FR" sz="1400" b="1" dirty="0" err="1" smtClean="0"/>
              <a:t>Athiémé</a:t>
            </a:r>
            <a:r>
              <a:rPr lang="fr-FR" sz="1400" dirty="0" smtClean="0"/>
              <a:t> (24%) et </a:t>
            </a:r>
            <a:r>
              <a:rPr lang="fr-FR" sz="1400" b="1" dirty="0" err="1" smtClean="0"/>
              <a:t>Comé</a:t>
            </a:r>
            <a:r>
              <a:rPr lang="fr-FR" sz="1400" dirty="0" smtClean="0"/>
              <a:t> (16%) </a:t>
            </a:r>
          </a:p>
          <a:p>
            <a:pPr marL="285750" indent="-285750">
              <a:buFontTx/>
              <a:buChar char="-"/>
            </a:pPr>
            <a:r>
              <a:rPr lang="fr-FR" sz="1400" dirty="0" smtClean="0"/>
              <a:t>Les pluies tardives ont plutôt affecté </a:t>
            </a:r>
            <a:r>
              <a:rPr lang="fr-FR" sz="1400" b="1" dirty="0" err="1" smtClean="0"/>
              <a:t>Houéyogbé</a:t>
            </a:r>
            <a:r>
              <a:rPr lang="fr-FR" sz="1400" b="1" dirty="0" smtClean="0"/>
              <a:t> </a:t>
            </a:r>
            <a:r>
              <a:rPr lang="fr-FR" sz="1400" dirty="0" smtClean="0"/>
              <a:t>(29%), </a:t>
            </a:r>
            <a:r>
              <a:rPr lang="fr-FR" sz="1400" b="1" dirty="0" smtClean="0"/>
              <a:t>Lokossa</a:t>
            </a:r>
            <a:r>
              <a:rPr lang="fr-FR" sz="1400" dirty="0" smtClean="0"/>
              <a:t> (21%) mais aussi </a:t>
            </a:r>
            <a:r>
              <a:rPr lang="fr-FR" sz="1400" b="1" dirty="0" err="1" smtClean="0"/>
              <a:t>Comé</a:t>
            </a:r>
            <a:r>
              <a:rPr lang="fr-FR" sz="1400" b="1" dirty="0"/>
              <a:t> </a:t>
            </a:r>
            <a:r>
              <a:rPr lang="fr-FR" sz="1400" b="1" dirty="0" smtClean="0"/>
              <a:t>(1</a:t>
            </a:r>
            <a:r>
              <a:rPr lang="fr-FR" sz="1400" dirty="0" smtClean="0"/>
              <a:t>8%).</a:t>
            </a:r>
          </a:p>
          <a:p>
            <a:pPr marL="285750" indent="-285750">
              <a:buFontTx/>
              <a:buChar char="-"/>
            </a:pPr>
            <a:r>
              <a:rPr lang="fr-FR" sz="1400" dirty="0" smtClean="0"/>
              <a:t>L’érosion a affecté </a:t>
            </a:r>
            <a:r>
              <a:rPr lang="fr-FR" sz="1400" b="1" dirty="0" smtClean="0"/>
              <a:t>Grand </a:t>
            </a:r>
            <a:r>
              <a:rPr lang="fr-FR" sz="1400" b="1" dirty="0" err="1" smtClean="0"/>
              <a:t>popo</a:t>
            </a:r>
            <a:r>
              <a:rPr lang="fr-FR" sz="1400" b="1" dirty="0" smtClean="0"/>
              <a:t> </a:t>
            </a:r>
            <a:r>
              <a:rPr lang="fr-FR" sz="1400" dirty="0" smtClean="0"/>
              <a:t>(12%) et </a:t>
            </a:r>
            <a:r>
              <a:rPr lang="fr-FR" sz="1400" b="1" dirty="0" err="1" smtClean="0"/>
              <a:t>Houéyogbé</a:t>
            </a:r>
            <a:r>
              <a:rPr lang="fr-FR" sz="1400" b="1" dirty="0" smtClean="0"/>
              <a:t> </a:t>
            </a:r>
            <a:r>
              <a:rPr lang="fr-FR" sz="1400" dirty="0" smtClean="0"/>
              <a:t>(7%)</a:t>
            </a:r>
          </a:p>
          <a:p>
            <a:pPr marL="285750" indent="-285750">
              <a:buFontTx/>
              <a:buChar char="-"/>
            </a:pPr>
            <a:endParaRPr lang="fr-FR" sz="1400" dirty="0"/>
          </a:p>
        </p:txBody>
      </p:sp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7823931"/>
              </p:ext>
            </p:extLst>
          </p:nvPr>
        </p:nvGraphicFramePr>
        <p:xfrm>
          <a:off x="273034" y="1174174"/>
          <a:ext cx="4135272" cy="31759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1426" y="1255582"/>
            <a:ext cx="6334293" cy="451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8813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194" y="294786"/>
            <a:ext cx="10515600" cy="478937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CHOCS: Communes de ATLANTIQUE</a:t>
            </a:r>
            <a:endParaRPr lang="fr-FR" u="sng" dirty="0"/>
          </a:p>
        </p:txBody>
      </p:sp>
      <p:graphicFrame>
        <p:nvGraphicFramePr>
          <p:cNvPr id="7" name="Graphique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0168688"/>
              </p:ext>
            </p:extLst>
          </p:nvPr>
        </p:nvGraphicFramePr>
        <p:xfrm>
          <a:off x="341194" y="1036833"/>
          <a:ext cx="3960350" cy="29556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3269816"/>
              </p:ext>
            </p:extLst>
          </p:nvPr>
        </p:nvGraphicFramePr>
        <p:xfrm>
          <a:off x="4625716" y="1236937"/>
          <a:ext cx="7325877" cy="50093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199527" y="3939205"/>
            <a:ext cx="43264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endParaRPr lang="fr-FR" sz="1400" dirty="0" smtClean="0"/>
          </a:p>
          <a:p>
            <a:pPr marL="285750" indent="-285750">
              <a:buFontTx/>
              <a:buChar char="-"/>
            </a:pPr>
            <a:r>
              <a:rPr lang="fr-FR" sz="1400" dirty="0" smtClean="0"/>
              <a:t>Les chocs sont très divers en fonction des communes</a:t>
            </a:r>
          </a:p>
          <a:p>
            <a:pPr marL="285750" indent="-285750">
              <a:buFontTx/>
              <a:buChar char="-"/>
            </a:pPr>
            <a:r>
              <a:rPr lang="fr-FR" sz="1400" dirty="0" smtClean="0"/>
              <a:t>La maladie reste le principal choc (sauf à </a:t>
            </a:r>
            <a:r>
              <a:rPr lang="fr-FR" sz="1400" dirty="0" err="1" smtClean="0"/>
              <a:t>Zé</a:t>
            </a:r>
            <a:r>
              <a:rPr lang="fr-FR" sz="1400" dirty="0" smtClean="0"/>
              <a:t> et </a:t>
            </a:r>
            <a:r>
              <a:rPr lang="fr-FR" sz="1400" dirty="0" err="1" smtClean="0"/>
              <a:t>Sô</a:t>
            </a:r>
            <a:r>
              <a:rPr lang="fr-FR" sz="1400" dirty="0" smtClean="0"/>
              <a:t>-Ava)</a:t>
            </a:r>
          </a:p>
          <a:p>
            <a:pPr marL="285750" indent="-285750">
              <a:buFontTx/>
              <a:buChar char="-"/>
            </a:pPr>
            <a:r>
              <a:rPr lang="fr-FR" sz="1400" dirty="0" smtClean="0"/>
              <a:t>Les pluies diluviennes ont frappé </a:t>
            </a:r>
            <a:r>
              <a:rPr lang="fr-FR" sz="1400" b="1" dirty="0" err="1" smtClean="0"/>
              <a:t>Zé</a:t>
            </a:r>
            <a:r>
              <a:rPr lang="fr-FR" sz="1400" dirty="0" smtClean="0"/>
              <a:t> (31%), </a:t>
            </a:r>
            <a:r>
              <a:rPr lang="fr-FR" sz="1400" b="1" dirty="0" err="1" smtClean="0"/>
              <a:t>Toffo</a:t>
            </a:r>
            <a:r>
              <a:rPr lang="fr-FR" sz="1400" dirty="0" smtClean="0"/>
              <a:t> (38%), </a:t>
            </a:r>
            <a:r>
              <a:rPr lang="fr-FR" sz="1400" b="1" dirty="0" err="1" smtClean="0"/>
              <a:t>Sô</a:t>
            </a:r>
            <a:r>
              <a:rPr lang="fr-FR" sz="1400" b="1" dirty="0" smtClean="0"/>
              <a:t>-Ava</a:t>
            </a:r>
            <a:r>
              <a:rPr lang="fr-FR" sz="1400" dirty="0" smtClean="0"/>
              <a:t> (17%) et </a:t>
            </a:r>
            <a:r>
              <a:rPr lang="fr-FR" sz="1400" b="1" dirty="0" err="1" smtClean="0"/>
              <a:t>Allada</a:t>
            </a:r>
            <a:r>
              <a:rPr lang="fr-FR" sz="1400" dirty="0" smtClean="0"/>
              <a:t> (16%)</a:t>
            </a:r>
          </a:p>
          <a:p>
            <a:pPr marL="285750" indent="-285750">
              <a:buFontTx/>
              <a:buChar char="-"/>
            </a:pPr>
            <a:r>
              <a:rPr lang="fr-FR" sz="1400" dirty="0"/>
              <a:t>En général, on observe une diminution du pouvoir d’achat des ménages suite à une perte d’emploi, un diminution de revenu et une augmentation des dépenses suite à l’augmentation des prix alimentaires ou le décès d’un membre non actif de la famille,</a:t>
            </a:r>
          </a:p>
        </p:txBody>
      </p:sp>
    </p:spTree>
    <p:extLst>
      <p:ext uri="{BB962C8B-B14F-4D97-AF65-F5344CB8AC3E}">
        <p14:creationId xmlns:p14="http://schemas.microsoft.com/office/powerpoint/2010/main" val="101918385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2165566" y="1886220"/>
            <a:ext cx="8148034" cy="1279011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Stratégie de survie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207995" y="3699803"/>
            <a:ext cx="69635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Echelle de la faim (perception des ménages)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Utilisation des stratégies de survie basées sur les moyens d’existence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Utilisation de stratégie d’adaptation alimentaire</a:t>
            </a:r>
          </a:p>
        </p:txBody>
      </p:sp>
    </p:spTree>
    <p:extLst>
      <p:ext uri="{BB962C8B-B14F-4D97-AF65-F5344CB8AC3E}">
        <p14:creationId xmlns:p14="http://schemas.microsoft.com/office/powerpoint/2010/main" val="60982523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5321" y="118025"/>
            <a:ext cx="10515600" cy="976680"/>
          </a:xfrm>
        </p:spPr>
        <p:txBody>
          <a:bodyPr>
            <a:normAutofit/>
          </a:bodyPr>
          <a:lstStyle/>
          <a:p>
            <a:r>
              <a:rPr lang="fr-FR" sz="3200" u="sng" dirty="0" smtClean="0"/>
              <a:t>Echelle d’insécurité alimentaire des ménages</a:t>
            </a:r>
            <a:endParaRPr lang="fr-FR" sz="3200" u="sng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812" y="914401"/>
            <a:ext cx="9139101" cy="573961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9684913" y="1403797"/>
            <a:ext cx="239547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A l’échelle nationale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0314370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5321" y="118025"/>
            <a:ext cx="10515600" cy="976680"/>
          </a:xfrm>
        </p:spPr>
        <p:txBody>
          <a:bodyPr>
            <a:normAutofit/>
          </a:bodyPr>
          <a:lstStyle/>
          <a:p>
            <a:r>
              <a:rPr lang="fr-FR" sz="3200" u="sng" dirty="0" smtClean="0"/>
              <a:t>Echelle d’insécurité alimentaire des ménages</a:t>
            </a:r>
            <a:endParaRPr lang="fr-FR" sz="3200" u="sng" dirty="0"/>
          </a:p>
        </p:txBody>
      </p:sp>
      <p:sp>
        <p:nvSpPr>
          <p:cNvPr id="9" name="ZoneTexte 8"/>
          <p:cNvSpPr txBox="1"/>
          <p:nvPr/>
        </p:nvSpPr>
        <p:spPr>
          <a:xfrm>
            <a:off x="8680361" y="1558344"/>
            <a:ext cx="2395470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COUFFO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045" y="1094705"/>
            <a:ext cx="8331316" cy="442121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680361" y="2292439"/>
            <a:ext cx="2820473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A REFAIRE POUR ATACORA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3288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5321" y="118025"/>
            <a:ext cx="10515600" cy="976680"/>
          </a:xfrm>
        </p:spPr>
        <p:txBody>
          <a:bodyPr>
            <a:normAutofit/>
          </a:bodyPr>
          <a:lstStyle/>
          <a:p>
            <a:r>
              <a:rPr lang="fr-FR" sz="3200" u="sng" dirty="0" smtClean="0"/>
              <a:t>Echelle d’insécurité alimentaire des ménages</a:t>
            </a:r>
            <a:endParaRPr lang="fr-FR" sz="3200" u="sng" dirty="0"/>
          </a:p>
        </p:txBody>
      </p:sp>
      <p:graphicFrame>
        <p:nvGraphicFramePr>
          <p:cNvPr id="6" name="Graphique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5931001"/>
              </p:ext>
            </p:extLst>
          </p:nvPr>
        </p:nvGraphicFramePr>
        <p:xfrm>
          <a:off x="825321" y="1094705"/>
          <a:ext cx="9263227" cy="5615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607117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171943"/>
            <a:ext cx="10515600" cy="806852"/>
          </a:xfrm>
        </p:spPr>
        <p:txBody>
          <a:bodyPr>
            <a:normAutofit/>
          </a:bodyPr>
          <a:lstStyle/>
          <a:p>
            <a:r>
              <a:rPr lang="fr-FR" sz="3600" u="sng" dirty="0" smtClean="0"/>
              <a:t>Stratégie de survie basées sur les moyens d’existence</a:t>
            </a:r>
            <a:endParaRPr lang="fr-FR" sz="3600" u="sng" dirty="0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520168"/>
              </p:ext>
            </p:extLst>
          </p:nvPr>
        </p:nvGraphicFramePr>
        <p:xfrm>
          <a:off x="838200" y="978796"/>
          <a:ext cx="10701271" cy="5576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243082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5238"/>
              </p:ext>
            </p:extLst>
          </p:nvPr>
        </p:nvGraphicFramePr>
        <p:xfrm>
          <a:off x="544281" y="1107582"/>
          <a:ext cx="10958732" cy="56266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838200" y="171943"/>
            <a:ext cx="10515600" cy="806852"/>
          </a:xfrm>
        </p:spPr>
        <p:txBody>
          <a:bodyPr>
            <a:normAutofit fontScale="90000"/>
          </a:bodyPr>
          <a:lstStyle/>
          <a:p>
            <a:r>
              <a:rPr lang="fr-FR" sz="3600" u="sng" dirty="0" smtClean="0"/>
              <a:t>Stratégie de survie basées sur les moyens d’existence:</a:t>
            </a:r>
            <a:br>
              <a:rPr lang="fr-FR" sz="3600" u="sng" dirty="0" smtClean="0"/>
            </a:br>
            <a:r>
              <a:rPr lang="fr-FR" sz="3600" u="sng" dirty="0" smtClean="0"/>
              <a:t>par département</a:t>
            </a:r>
            <a:endParaRPr lang="fr-FR" sz="3600" u="sng" dirty="0"/>
          </a:p>
        </p:txBody>
      </p:sp>
    </p:spTree>
    <p:extLst>
      <p:ext uri="{BB962C8B-B14F-4D97-AF65-F5344CB8AC3E}">
        <p14:creationId xmlns:p14="http://schemas.microsoft.com/office/powerpoint/2010/main" val="76356821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58764"/>
          </a:xfrm>
        </p:spPr>
        <p:txBody>
          <a:bodyPr>
            <a:normAutofit/>
          </a:bodyPr>
          <a:lstStyle/>
          <a:p>
            <a:r>
              <a:rPr lang="fr-FR" sz="4000" u="sng" dirty="0" smtClean="0"/>
              <a:t>Stratégies d’adaptation alimentaires</a:t>
            </a:r>
            <a:endParaRPr lang="fr-FR" sz="4000" u="sng" dirty="0"/>
          </a:p>
        </p:txBody>
      </p:sp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3853934"/>
              </p:ext>
            </p:extLst>
          </p:nvPr>
        </p:nvGraphicFramePr>
        <p:xfrm>
          <a:off x="720162" y="1535943"/>
          <a:ext cx="8156552" cy="46679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ZoneTexte 2"/>
          <p:cNvSpPr txBox="1"/>
          <p:nvPr/>
        </p:nvSpPr>
        <p:spPr>
          <a:xfrm>
            <a:off x="9059593" y="1479673"/>
            <a:ext cx="296359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Au moins 2 jours par semaine, les ménages consomment des aliments moins préférés car moins chers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1 à 2 fois par semaine, ils réduisent les quantités consommées par les adultes au profit des enfants,  ou les quantités pour tout le ménage ou le </a:t>
            </a:r>
            <a:r>
              <a:rPr lang="fr-FR" dirty="0" err="1" smtClean="0"/>
              <a:t>le</a:t>
            </a:r>
            <a:r>
              <a:rPr lang="fr-FR" dirty="0" smtClean="0"/>
              <a:t> nombre de repas/jour, </a:t>
            </a:r>
          </a:p>
        </p:txBody>
      </p:sp>
    </p:spTree>
    <p:extLst>
      <p:ext uri="{BB962C8B-B14F-4D97-AF65-F5344CB8AC3E}">
        <p14:creationId xmlns:p14="http://schemas.microsoft.com/office/powerpoint/2010/main" val="231890292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4127597"/>
              </p:ext>
            </p:extLst>
          </p:nvPr>
        </p:nvGraphicFramePr>
        <p:xfrm>
          <a:off x="264942" y="1055078"/>
          <a:ext cx="11746522" cy="5106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Rectangle 3"/>
          <p:cNvSpPr/>
          <p:nvPr/>
        </p:nvSpPr>
        <p:spPr>
          <a:xfrm>
            <a:off x="943465" y="323556"/>
            <a:ext cx="90305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u="sng" dirty="0"/>
              <a:t>Stratégies d’adaptation </a:t>
            </a:r>
            <a:r>
              <a:rPr lang="fr-FR" sz="2800" u="sng" dirty="0" smtClean="0"/>
              <a:t>alimentaires par département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54370149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2165566" y="1886220"/>
            <a:ext cx="8148034" cy="1279011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4800" b="1" dirty="0" smtClean="0">
                <a:solidFill>
                  <a:schemeClr val="accent5">
                    <a:lumMod val="75000"/>
                  </a:schemeClr>
                </a:solidFill>
              </a:rPr>
              <a:t>Profil des ménages</a:t>
            </a:r>
            <a:endParaRPr lang="fr-FR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27977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2350</TotalTime>
  <Words>2100</Words>
  <Application>Microsoft Office PowerPoint</Application>
  <PresentationFormat>Grand écran</PresentationFormat>
  <Paragraphs>275</Paragraphs>
  <Slides>48</Slides>
  <Notes>0</Notes>
  <HiddenSlides>4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53" baseType="lpstr">
      <vt:lpstr>Arial</vt:lpstr>
      <vt:lpstr>Calibri</vt:lpstr>
      <vt:lpstr>Calibri Light</vt:lpstr>
      <vt:lpstr>Wingdings</vt:lpstr>
      <vt:lpstr>Thème Office</vt:lpstr>
      <vt:lpstr>Analyse Globale de la vulnérabilité et de la sécurité alimentaire au Bénin</vt:lpstr>
      <vt:lpstr>Les indicateurs </vt:lpstr>
      <vt:lpstr>Présentation PowerPoint</vt:lpstr>
      <vt:lpstr>Présentation PowerPoint</vt:lpstr>
      <vt:lpstr>Indice de sécurité alimentaire: par départements</vt:lpstr>
      <vt:lpstr>Indice de sécurité alimentaire: par commune</vt:lpstr>
      <vt:lpstr>Indice de sécurité alimentaire: par commune</vt:lpstr>
      <vt:lpstr>Indice de sécurité alimentaire: par commune</vt:lpstr>
      <vt:lpstr>Indice de sécurité alimentaire: par commune</vt:lpstr>
      <vt:lpstr>Indicateurs composites de l’indice de sécurité alimentaire – Matrice CARI</vt:lpstr>
      <vt:lpstr>Présentation PowerPoint</vt:lpstr>
      <vt:lpstr>Indicateurs composites de l’indice de sécurité alimentaire – Matrice CARI</vt:lpstr>
      <vt:lpstr>Consommation alimentaire</vt:lpstr>
      <vt:lpstr>Consommation alimentaire: par département</vt:lpstr>
      <vt:lpstr>Evolution de la consommation alimentaire au cours du temps dans les départements</vt:lpstr>
      <vt:lpstr>Consommation alimentaire: par communes</vt:lpstr>
      <vt:lpstr>Que mange les 3 groupes de consommation alimentaire</vt:lpstr>
      <vt:lpstr>Score de diversité alimentaire (SDAM)</vt:lpstr>
      <vt:lpstr>Score de diversité alimentaire (SDAM) selon les groupes de consommation alimentaire</vt:lpstr>
      <vt:lpstr>Présentation PowerPoint</vt:lpstr>
      <vt:lpstr>Principales activités source de revenus</vt:lpstr>
      <vt:lpstr>Principales activités par département</vt:lpstr>
      <vt:lpstr>Revenu par type d’activité</vt:lpstr>
      <vt:lpstr>Présentation PowerPoint</vt:lpstr>
      <vt:lpstr>Dépenses mensuelles des ménages</vt:lpstr>
      <vt:lpstr>Part des dépenses alimentaires : par département</vt:lpstr>
      <vt:lpstr>Part des dépenses alimentaires : par activité</vt:lpstr>
      <vt:lpstr>Structure des dépenses alimentaires</vt:lpstr>
      <vt:lpstr>Présentation PowerPoint</vt:lpstr>
      <vt:lpstr>Chocs: Vue globale</vt:lpstr>
      <vt:lpstr>CHOCS: Département</vt:lpstr>
      <vt:lpstr>Chocs: Départements</vt:lpstr>
      <vt:lpstr>Chocs: Départements</vt:lpstr>
      <vt:lpstr>CHOCS: Communes de COUFFO</vt:lpstr>
      <vt:lpstr>CHOCS: Communes de PLATEAU</vt:lpstr>
      <vt:lpstr>CHOCS: Communes de ALIBORI</vt:lpstr>
      <vt:lpstr>CHOCS: Communes de OUEME</vt:lpstr>
      <vt:lpstr>CHOCS: Communes de MONO</vt:lpstr>
      <vt:lpstr>CHOCS: Communes de ATLANTIQUE</vt:lpstr>
      <vt:lpstr>Présentation PowerPoint</vt:lpstr>
      <vt:lpstr>Echelle d’insécurité alimentaire des ménages</vt:lpstr>
      <vt:lpstr>Echelle d’insécurité alimentaire des ménages</vt:lpstr>
      <vt:lpstr>Echelle d’insécurité alimentaire des ménages</vt:lpstr>
      <vt:lpstr>Stratégie de survie basées sur les moyens d’existence</vt:lpstr>
      <vt:lpstr>Stratégie de survie basées sur les moyens d’existence: par département</vt:lpstr>
      <vt:lpstr>Stratégies d’adaptation alimentaires</vt:lpstr>
      <vt:lpstr>Présentation PowerPoint</vt:lpstr>
      <vt:lpstr>Présentation PowerPoint</vt:lpstr>
    </vt:vector>
  </TitlesOfParts>
  <Company>World Food Programme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Anne-Michele</dc:creator>
  <cp:lastModifiedBy>Wilfried CHIGBLO</cp:lastModifiedBy>
  <cp:revision>227</cp:revision>
  <dcterms:created xsi:type="dcterms:W3CDTF">2017-10-05T11:18:49Z</dcterms:created>
  <dcterms:modified xsi:type="dcterms:W3CDTF">2017-10-11T14:50:46Z</dcterms:modified>
</cp:coreProperties>
</file>