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theme/themeOverride1.xml" ContentType="application/vnd.openxmlformats-officedocument.themeOverride+xml"/>
  <Override PartName="/ppt/charts/chart4.xml" ContentType="application/vnd.openxmlformats-officedocument.drawingml.chart+xml"/>
  <Override PartName="/ppt/charts/chart5.xml" ContentType="application/vnd.openxmlformats-officedocument.drawingml.chart+xml"/>
  <Override PartName="/ppt/theme/themeOverride2.xml" ContentType="application/vnd.openxmlformats-officedocument.themeOverride+xml"/>
  <Override PartName="/ppt/charts/chart6.xml" ContentType="application/vnd.openxmlformats-officedocument.drawingml.chart+xml"/>
  <Override PartName="/ppt/charts/style3.xml" ContentType="application/vnd.ms-office.chartstyle+xml"/>
  <Override PartName="/ppt/charts/colors3.xml" ContentType="application/vnd.ms-office.chartcolorstyle+xml"/>
  <Override PartName="/ppt/charts/chart7.xml" ContentType="application/vnd.openxmlformats-officedocument.drawingml.chart+xml"/>
  <Override PartName="/ppt/theme/themeOverride3.xml" ContentType="application/vnd.openxmlformats-officedocument.themeOverride+xml"/>
  <Override PartName="/ppt/charts/chart8.xml" ContentType="application/vnd.openxmlformats-officedocument.drawingml.chart+xml"/>
  <Override PartName="/ppt/theme/themeOverride4.xml" ContentType="application/vnd.openxmlformats-officedocument.themeOverride+xml"/>
  <Override PartName="/ppt/charts/chart9.xml" ContentType="application/vnd.openxmlformats-officedocument.drawingml.chart+xml"/>
  <Override PartName="/ppt/theme/themeOverride5.xml" ContentType="application/vnd.openxmlformats-officedocument.themeOverride+xml"/>
  <Override PartName="/ppt/charts/chart10.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6.xml" ContentType="application/vnd.openxmlformats-officedocument.themeOverride+xml"/>
  <Override PartName="/ppt/charts/chart11.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7.xml" ContentType="application/vnd.openxmlformats-officedocument.themeOverride+xml"/>
  <Override PartName="/ppt/charts/chart12.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8.xml" ContentType="application/vnd.openxmlformats-officedocument.themeOverride+xml"/>
  <Override PartName="/ppt/charts/chart13.xml" ContentType="application/vnd.openxmlformats-officedocument.drawingml.chart+xml"/>
  <Override PartName="/ppt/theme/themeOverride9.xml" ContentType="application/vnd.openxmlformats-officedocument.themeOverride+xml"/>
  <Override PartName="/ppt/charts/chart14.xml" ContentType="application/vnd.openxmlformats-officedocument.drawingml.chart+xml"/>
  <Override PartName="/ppt/theme/themeOverride10.xml" ContentType="application/vnd.openxmlformats-officedocument.themeOverride+xml"/>
  <Override PartName="/ppt/charts/chart15.xml" ContentType="application/vnd.openxmlformats-officedocument.drawingml.chart+xml"/>
  <Override PartName="/ppt/theme/themeOverride11.xml" ContentType="application/vnd.openxmlformats-officedocument.themeOverride+xml"/>
  <Override PartName="/ppt/charts/chart16.xml" ContentType="application/vnd.openxmlformats-officedocument.drawingml.chart+xml"/>
  <Override PartName="/ppt/theme/themeOverride12.xml" ContentType="application/vnd.openxmlformats-officedocument.themeOverride+xml"/>
  <Override PartName="/ppt/charts/chart17.xml" ContentType="application/vnd.openxmlformats-officedocument.drawingml.chart+xml"/>
  <Override PartName="/ppt/theme/themeOverride13.xml" ContentType="application/vnd.openxmlformats-officedocument.themeOverride+xml"/>
  <Override PartName="/ppt/charts/chart18.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4.xml" ContentType="application/vnd.openxmlformats-officedocument.themeOverride+xml"/>
  <Override PartName="/ppt/charts/chart19.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15.xml" ContentType="application/vnd.openxmlformats-officedocument.themeOverride+xml"/>
  <Override PartName="/ppt/charts/chart20.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16.xml" ContentType="application/vnd.openxmlformats-officedocument.themeOverride+xml"/>
  <Override PartName="/ppt/charts/chart21.xml" ContentType="application/vnd.openxmlformats-officedocument.drawingml.chart+xml"/>
  <Override PartName="/ppt/theme/themeOverride17.xml" ContentType="application/vnd.openxmlformats-officedocument.themeOverride+xml"/>
  <Override PartName="/ppt/charts/chart22.xml" ContentType="application/vnd.openxmlformats-officedocument.drawingml.chart+xml"/>
  <Override PartName="/ppt/theme/themeOverride18.xml" ContentType="application/vnd.openxmlformats-officedocument.themeOverride+xml"/>
  <Override PartName="/ppt/charts/chart23.xml" ContentType="application/vnd.openxmlformats-officedocument.drawingml.chart+xml"/>
  <Override PartName="/ppt/theme/themeOverride19.xml" ContentType="application/vnd.openxmlformats-officedocument.themeOverride+xml"/>
  <Override PartName="/ppt/charts/chart24.xml" ContentType="application/vnd.openxmlformats-officedocument.drawingml.chart+xml"/>
  <Override PartName="/ppt/theme/themeOverride20.xml" ContentType="application/vnd.openxmlformats-officedocument.themeOverride+xml"/>
  <Override PartName="/ppt/charts/chart25.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21.xml" ContentType="application/vnd.openxmlformats-officedocument.themeOverride+xml"/>
  <Override PartName="/ppt/charts/chart26.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22.xml" ContentType="application/vnd.openxmlformats-officedocument.themeOverride+xml"/>
  <Override PartName="/ppt/charts/chart27.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23.xml" ContentType="application/vnd.openxmlformats-officedocument.themeOverride+xml"/>
  <Override PartName="/ppt/charts/chart28.xml" ContentType="application/vnd.openxmlformats-officedocument.drawingml.chart+xml"/>
  <Override PartName="/ppt/theme/themeOverride24.xml" ContentType="application/vnd.openxmlformats-officedocument.themeOverride+xml"/>
  <Override PartName="/ppt/charts/chart29.xml" ContentType="application/vnd.openxmlformats-officedocument.drawingml.chart+xml"/>
  <Override PartName="/ppt/theme/themeOverride25.xml" ContentType="application/vnd.openxmlformats-officedocument.themeOverride+xml"/>
  <Override PartName="/ppt/charts/chart30.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26.xml" ContentType="application/vnd.openxmlformats-officedocument.themeOverride+xml"/>
  <Override PartName="/ppt/charts/chart31.xml" ContentType="application/vnd.openxmlformats-officedocument.drawingml.chart+xml"/>
  <Override PartName="/ppt/theme/themeOverride27.xml" ContentType="application/vnd.openxmlformats-officedocument.themeOverride+xml"/>
  <Override PartName="/ppt/charts/chart32.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28.xml" ContentType="application/vnd.openxmlformats-officedocument.themeOverride+xml"/>
  <Override PartName="/ppt/charts/chart33.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29.xml" ContentType="application/vnd.openxmlformats-officedocument.themeOverride+xml"/>
  <Override PartName="/ppt/charts/chart34.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30.xml" ContentType="application/vnd.openxmlformats-officedocument.themeOverride+xml"/>
  <Override PartName="/ppt/charts/chart35.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31.xml" ContentType="application/vnd.openxmlformats-officedocument.themeOverride+xml"/>
  <Override PartName="/ppt/charts/chart36.xml" ContentType="application/vnd.openxmlformats-officedocument.drawingml.chart+xml"/>
  <Override PartName="/ppt/theme/themeOverride32.xml" ContentType="application/vnd.openxmlformats-officedocument.themeOverride+xml"/>
  <Override PartName="/ppt/charts/chart37.xml" ContentType="application/vnd.openxmlformats-officedocument.drawingml.chart+xml"/>
  <Override PartName="/ppt/theme/themeOverride33.xml" ContentType="application/vnd.openxmlformats-officedocument.themeOverride+xml"/>
  <Override PartName="/ppt/charts/chart3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34.xml" ContentType="application/vnd.openxmlformats-officedocument.themeOverride+xml"/>
  <Override PartName="/ppt/charts/chart3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35.xml" ContentType="application/vnd.openxmlformats-officedocument.themeOverride+xml"/>
  <Override PartName="/ppt/charts/chart4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36.xml" ContentType="application/vnd.openxmlformats-officedocument.themeOverride+xml"/>
  <Override PartName="/ppt/charts/chart41.xml" ContentType="application/vnd.openxmlformats-officedocument.drawingml.chart+xml"/>
  <Override PartName="/ppt/theme/themeOverride37.xml" ContentType="application/vnd.openxmlformats-officedocument.themeOverride+xml"/>
  <Override PartName="/ppt/charts/chart42.xml" ContentType="application/vnd.openxmlformats-officedocument.drawingml.chart+xml"/>
  <Override PartName="/ppt/theme/themeOverride38.xml" ContentType="application/vnd.openxmlformats-officedocument.themeOverride+xml"/>
  <Override PartName="/ppt/charts/chart43.xml" ContentType="application/vnd.openxmlformats-officedocument.drawingml.chart+xml"/>
  <Override PartName="/ppt/theme/themeOverride39.xml" ContentType="application/vnd.openxmlformats-officedocument.themeOverride+xml"/>
  <Override PartName="/ppt/charts/chart44.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40.xml" ContentType="application/vnd.openxmlformats-officedocument.themeOverride+xml"/>
  <Override PartName="/ppt/charts/chart45.xml" ContentType="application/vnd.openxmlformats-officedocument.drawingml.chart+xml"/>
  <Override PartName="/ppt/theme/themeOverride41.xml" ContentType="application/vnd.openxmlformats-officedocument.themeOverride+xml"/>
  <Override PartName="/ppt/charts/chart46.xml" ContentType="application/vnd.openxmlformats-officedocument.drawingml.chart+xml"/>
  <Override PartName="/ppt/theme/themeOverride42.xml" ContentType="application/vnd.openxmlformats-officedocument.themeOverride+xml"/>
  <Override PartName="/ppt/charts/chart47.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43.xml" ContentType="application/vnd.openxmlformats-officedocument.themeOverride+xml"/>
  <Override PartName="/ppt/charts/chart48.xml" ContentType="application/vnd.openxmlformats-officedocument.drawingml.chart+xml"/>
  <Override PartName="/ppt/theme/themeOverride44.xml" ContentType="application/vnd.openxmlformats-officedocument.themeOverride+xml"/>
  <Override PartName="/ppt/charts/chart49.xml" ContentType="application/vnd.openxmlformats-officedocument.drawingml.chart+xml"/>
  <Override PartName="/ppt/theme/themeOverride45.xml" ContentType="application/vnd.openxmlformats-officedocument.themeOverride+xml"/>
  <Override PartName="/ppt/charts/chart50.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46.xml" ContentType="application/vnd.openxmlformats-officedocument.themeOverride+xml"/>
  <Override PartName="/ppt/charts/chart51.xml" ContentType="application/vnd.openxmlformats-officedocument.drawingml.chart+xml"/>
  <Override PartName="/ppt/charts/style24.xml" ContentType="application/vnd.ms-office.chartstyle+xml"/>
  <Override PartName="/ppt/charts/colors24.xml" ContentType="application/vnd.ms-office.chartcolorstyle+xml"/>
  <Override PartName="/ppt/theme/themeOverride47.xml" ContentType="application/vnd.openxmlformats-officedocument.themeOverride+xml"/>
  <Override PartName="/ppt/charts/chart52.xml" ContentType="application/vnd.openxmlformats-officedocument.drawingml.chart+xml"/>
  <Override PartName="/ppt/charts/style25.xml" ContentType="application/vnd.ms-office.chartstyle+xml"/>
  <Override PartName="/ppt/charts/colors25.xml" ContentType="application/vnd.ms-office.chartcolorstyle+xml"/>
  <Override PartName="/ppt/theme/themeOverride48.xml" ContentType="application/vnd.openxmlformats-officedocument.themeOverride+xml"/>
  <Override PartName="/ppt/charts/chart53.xml" ContentType="application/vnd.openxmlformats-officedocument.drawingml.chart+xml"/>
  <Override PartName="/ppt/charts/style26.xml" ContentType="application/vnd.ms-office.chartstyle+xml"/>
  <Override PartName="/ppt/charts/colors26.xml" ContentType="application/vnd.ms-office.chartcolorstyle+xml"/>
  <Override PartName="/ppt/theme/themeOverride49.xml" ContentType="application/vnd.openxmlformats-officedocument.themeOverride+xml"/>
  <Override PartName="/ppt/charts/chart54.xml" ContentType="application/vnd.openxmlformats-officedocument.drawingml.chart+xml"/>
  <Override PartName="/ppt/theme/themeOverride50.xml" ContentType="application/vnd.openxmlformats-officedocument.themeOverride+xml"/>
  <Override PartName="/ppt/charts/chart55.xml" ContentType="application/vnd.openxmlformats-officedocument.drawingml.chart+xml"/>
  <Override PartName="/ppt/charts/style27.xml" ContentType="application/vnd.ms-office.chartstyle+xml"/>
  <Override PartName="/ppt/charts/colors27.xml" ContentType="application/vnd.ms-office.chartcolorstyle+xml"/>
  <Override PartName="/ppt/theme/themeOverride51.xml" ContentType="application/vnd.openxmlformats-officedocument.themeOverride+xml"/>
  <Override PartName="/ppt/charts/chart56.xml" ContentType="application/vnd.openxmlformats-officedocument.drawingml.chart+xml"/>
  <Override PartName="/ppt/charts/style28.xml" ContentType="application/vnd.ms-office.chartstyle+xml"/>
  <Override PartName="/ppt/charts/colors28.xml" ContentType="application/vnd.ms-office.chartcolorstyle+xml"/>
  <Override PartName="/ppt/theme/themeOverride52.xml" ContentType="application/vnd.openxmlformats-officedocument.themeOverride+xml"/>
  <Override PartName="/ppt/charts/chart57.xml" ContentType="application/vnd.openxmlformats-officedocument.drawingml.chart+xml"/>
  <Override PartName="/ppt/charts/style29.xml" ContentType="application/vnd.ms-office.chartstyle+xml"/>
  <Override PartName="/ppt/charts/colors29.xml" ContentType="application/vnd.ms-office.chartcolorstyle+xml"/>
  <Override PartName="/ppt/theme/themeOverride53.xml" ContentType="application/vnd.openxmlformats-officedocument.themeOverride+xml"/>
  <Override PartName="/ppt/charts/chart58.xml" ContentType="application/vnd.openxmlformats-officedocument.drawingml.chart+xml"/>
  <Override PartName="/ppt/theme/themeOverride54.xml" ContentType="application/vnd.openxmlformats-officedocument.themeOverride+xml"/>
  <Override PartName="/ppt/charts/chart59.xml" ContentType="application/vnd.openxmlformats-officedocument.drawingml.chart+xml"/>
  <Override PartName="/ppt/theme/themeOverride55.xml" ContentType="application/vnd.openxmlformats-officedocument.themeOverride+xml"/>
  <Override PartName="/ppt/charts/chart60.xml" ContentType="application/vnd.openxmlformats-officedocument.drawingml.chart+xml"/>
  <Override PartName="/ppt/charts/style30.xml" ContentType="application/vnd.ms-office.chartstyle+xml"/>
  <Override PartName="/ppt/charts/colors30.xml" ContentType="application/vnd.ms-office.chartcolorstyle+xml"/>
  <Override PartName="/ppt/theme/themeOverride56.xml" ContentType="application/vnd.openxmlformats-officedocument.themeOverride+xml"/>
  <Override PartName="/ppt/charts/chart61.xml" ContentType="application/vnd.openxmlformats-officedocument.drawingml.chart+xml"/>
  <Override PartName="/ppt/theme/themeOverride57.xml" ContentType="application/vnd.openxmlformats-officedocument.themeOverride+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0" r:id="rId3"/>
    <p:sldId id="267" r:id="rId4"/>
    <p:sldId id="334" r:id="rId5"/>
    <p:sldId id="335" r:id="rId6"/>
    <p:sldId id="292" r:id="rId7"/>
    <p:sldId id="293" r:id="rId8"/>
    <p:sldId id="294" r:id="rId9"/>
    <p:sldId id="259" r:id="rId10"/>
    <p:sldId id="295" r:id="rId11"/>
    <p:sldId id="297" r:id="rId12"/>
    <p:sldId id="296" r:id="rId13"/>
    <p:sldId id="298" r:id="rId14"/>
    <p:sldId id="299" r:id="rId15"/>
    <p:sldId id="300" r:id="rId16"/>
    <p:sldId id="301" r:id="rId17"/>
    <p:sldId id="302" r:id="rId18"/>
    <p:sldId id="303" r:id="rId19"/>
    <p:sldId id="304" r:id="rId20"/>
    <p:sldId id="305" r:id="rId21"/>
    <p:sldId id="306" r:id="rId22"/>
    <p:sldId id="307" r:id="rId23"/>
    <p:sldId id="308" r:id="rId24"/>
    <p:sldId id="309" r:id="rId25"/>
    <p:sldId id="310" r:id="rId26"/>
    <p:sldId id="311" r:id="rId27"/>
    <p:sldId id="312" r:id="rId28"/>
    <p:sldId id="313" r:id="rId29"/>
    <p:sldId id="314" r:id="rId30"/>
    <p:sldId id="275" r:id="rId31"/>
    <p:sldId id="332" r:id="rId32"/>
    <p:sldId id="353" r:id="rId33"/>
    <p:sldId id="354" r:id="rId34"/>
    <p:sldId id="336" r:id="rId35"/>
    <p:sldId id="333" r:id="rId36"/>
    <p:sldId id="355" r:id="rId37"/>
    <p:sldId id="337" r:id="rId38"/>
    <p:sldId id="338" r:id="rId39"/>
    <p:sldId id="356" r:id="rId40"/>
    <p:sldId id="339" r:id="rId41"/>
    <p:sldId id="340" r:id="rId42"/>
    <p:sldId id="341" r:id="rId43"/>
    <p:sldId id="343" r:id="rId44"/>
    <p:sldId id="345" r:id="rId45"/>
    <p:sldId id="344" r:id="rId46"/>
    <p:sldId id="331" r:id="rId47"/>
    <p:sldId id="347" r:id="rId48"/>
    <p:sldId id="348" r:id="rId49"/>
    <p:sldId id="357" r:id="rId50"/>
    <p:sldId id="349" r:id="rId51"/>
    <p:sldId id="351" r:id="rId52"/>
    <p:sldId id="350" r:id="rId53"/>
    <p:sldId id="358" r:id="rId54"/>
    <p:sldId id="359" r:id="rId55"/>
    <p:sldId id="290" r:id="rId5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7B26C5-4107-4FEC-AEDC-1716B250A1EF}" styleName="Style clair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Abiona%20Abraham%20Biaou\Documents\Retour%20en%202017\Herve\Soumission%20&#224;%20MCA\Analyse\Tableaux%20enqu&#234;te%20SBEE.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Abiona%20Abraham%20Biaou\Documents\Retour%20en%202017\Herve\Soumission%20&#224;%20MCA\Analyse\Tableaux%20enqu&#234;te%20SBEE%20-%20Copie.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1" Type="http://schemas.openxmlformats.org/officeDocument/2006/relationships/oleObject" Target="file:///C:\Users\Abiona%20Abraham%20Biaou\Documents\Retour%20en%202017\Herve\Soumission%20&#224;%20MCA\Analyse\Tableaux%20enqu&#234;te%20SBEE%20-%20Copie.xlsx" TargetMode="External"/></Relationships>
</file>

<file path=ppt/charts/_rels/chart5.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3" Type="http://schemas.openxmlformats.org/officeDocument/2006/relationships/oleObject" Target="file:///C:\Users\Abiona%20Abraham%20Biaou\Documents\Retour%20en%202017\Herve\Soumission%20&#224;%20MCA\Analyse\Tableaux%20apres%20obs%20MCA\Tableaux%20enqu&#234;te%20SBEE_20181101.xlsx" TargetMode="External"/><Relationship Id="rId2" Type="http://schemas.microsoft.com/office/2011/relationships/chartColorStyle" Target="colors3.xml"/><Relationship Id="rId1" Type="http://schemas.microsoft.com/office/2011/relationships/chartStyle" Target="style3.xml"/></Relationships>
</file>

<file path=ppt/charts/_rels/chart7.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3.xml"/></Relationships>
</file>

<file path=ppt/charts/_rels/chart8.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4.xml"/></Relationships>
</file>

<file path=ppt/charts/_rels/chart9.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5.xml"/></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embeddings/oleObject1.bin"/></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embeddings/oleObject2.bin"/></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embeddings/oleObject3.bin"/></Relationships>
</file>

<file path=ppt/charts/_rels/chart13.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9.xml"/></Relationships>
</file>

<file path=ppt/charts/_rels/chart14.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10.xml"/></Relationships>
</file>

<file path=ppt/charts/_rels/chart15.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11.xml"/></Relationships>
</file>

<file path=ppt/charts/_rels/chart16.xml.rels><?xml version="1.0" encoding="UTF-8" standalone="yes"?>
<Relationships xmlns="http://schemas.openxmlformats.org/package/2006/relationships"><Relationship Id="rId2" Type="http://schemas.openxmlformats.org/officeDocument/2006/relationships/oleObject" Target="../embeddings/oleObject7.bin"/><Relationship Id="rId1" Type="http://schemas.openxmlformats.org/officeDocument/2006/relationships/themeOverride" Target="../theme/themeOverride12.xml"/></Relationships>
</file>

<file path=ppt/charts/_rels/chart17.xml.rels><?xml version="1.0" encoding="UTF-8" standalone="yes"?>
<Relationships xmlns="http://schemas.openxmlformats.org/package/2006/relationships"><Relationship Id="rId2" Type="http://schemas.openxmlformats.org/officeDocument/2006/relationships/oleObject" Target="../embeddings/oleObject8.bin"/><Relationship Id="rId1" Type="http://schemas.openxmlformats.org/officeDocument/2006/relationships/themeOverride" Target="../theme/themeOverride13.xml"/></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embeddings/oleObject9.bin"/></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embeddings/oleObject10.bin"/></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oleObject" Target="../embeddings/oleObject11.bin"/></Relationships>
</file>

<file path=ppt/charts/_rels/chart21.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17.xml"/></Relationships>
</file>

<file path=ppt/charts/_rels/chart22.xml.rels><?xml version="1.0" encoding="UTF-8" standalone="yes"?>
<Relationships xmlns="http://schemas.openxmlformats.org/package/2006/relationships"><Relationship Id="rId2" Type="http://schemas.openxmlformats.org/officeDocument/2006/relationships/oleObject" Target="../embeddings/oleObject12.bin"/><Relationship Id="rId1" Type="http://schemas.openxmlformats.org/officeDocument/2006/relationships/themeOverride" Target="../theme/themeOverride18.xml"/></Relationships>
</file>

<file path=ppt/charts/_rels/chart23.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19.xml"/></Relationships>
</file>

<file path=ppt/charts/_rels/chart24.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20.xml"/></Relationships>
</file>

<file path=ppt/charts/_rels/chart25.xml.rels><?xml version="1.0" encoding="UTF-8" standalone="yes"?>
<Relationships xmlns="http://schemas.openxmlformats.org/package/2006/relationships"><Relationship Id="rId3" Type="http://schemas.openxmlformats.org/officeDocument/2006/relationships/themeOverride" Target="../theme/themeOverride21.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oleObject" Target="../embeddings/oleObject13.bin"/></Relationships>
</file>

<file path=ppt/charts/_rels/chart26.xml.rels><?xml version="1.0" encoding="UTF-8" standalone="yes"?>
<Relationships xmlns="http://schemas.openxmlformats.org/package/2006/relationships"><Relationship Id="rId3" Type="http://schemas.openxmlformats.org/officeDocument/2006/relationships/themeOverride" Target="../theme/themeOverride22.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oleObject" Target="../embeddings/oleObject14.bin"/></Relationships>
</file>

<file path=ppt/charts/_rels/chart27.xml.rels><?xml version="1.0" encoding="UTF-8" standalone="yes"?>
<Relationships xmlns="http://schemas.openxmlformats.org/package/2006/relationships"><Relationship Id="rId3" Type="http://schemas.openxmlformats.org/officeDocument/2006/relationships/themeOverride" Target="../theme/themeOverride23.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oleObject" Target="../embeddings/oleObject15.bin"/></Relationships>
</file>

<file path=ppt/charts/_rels/chart28.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leaux%20enqu&#234;te%20SBEE%20-%20Copie.xlsx" TargetMode="External"/><Relationship Id="rId1" Type="http://schemas.openxmlformats.org/officeDocument/2006/relationships/themeOverride" Target="../theme/themeOverride24.xml"/></Relationships>
</file>

<file path=ppt/charts/_rels/chart29.xml.rels><?xml version="1.0" encoding="UTF-8" standalone="yes"?>
<Relationships xmlns="http://schemas.openxmlformats.org/package/2006/relationships"><Relationship Id="rId2" Type="http://schemas.openxmlformats.org/officeDocument/2006/relationships/oleObject" Target="../embeddings/oleObject16.bin"/><Relationship Id="rId1" Type="http://schemas.openxmlformats.org/officeDocument/2006/relationships/themeOverride" Target="../theme/themeOverride25.xml"/></Relationships>
</file>

<file path=ppt/charts/_rels/chart30.xml.rels><?xml version="1.0" encoding="UTF-8" standalone="yes"?>
<Relationships xmlns="http://schemas.openxmlformats.org/package/2006/relationships"><Relationship Id="rId3" Type="http://schemas.openxmlformats.org/officeDocument/2006/relationships/themeOverride" Target="../theme/themeOverride26.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oleObject" Target="../embeddings/oleObject17.bin"/></Relationships>
</file>

<file path=ppt/charts/_rels/chart31.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27.xml"/></Relationships>
</file>

<file path=ppt/charts/_rels/chart32.xml.rels><?xml version="1.0" encoding="UTF-8" standalone="yes"?>
<Relationships xmlns="http://schemas.openxmlformats.org/package/2006/relationships"><Relationship Id="rId3" Type="http://schemas.openxmlformats.org/officeDocument/2006/relationships/themeOverride" Target="../theme/themeOverride28.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oleObject" Target="../embeddings/oleObject18.bin"/></Relationships>
</file>

<file path=ppt/charts/_rels/chart33.xml.rels><?xml version="1.0" encoding="UTF-8" standalone="yes"?>
<Relationships xmlns="http://schemas.openxmlformats.org/package/2006/relationships"><Relationship Id="rId3" Type="http://schemas.openxmlformats.org/officeDocument/2006/relationships/themeOverride" Target="../theme/themeOverride29.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oleObject" Target="../embeddings/oleObject19.bin"/></Relationships>
</file>

<file path=ppt/charts/_rels/chart34.xml.rels><?xml version="1.0" encoding="UTF-8" standalone="yes"?>
<Relationships xmlns="http://schemas.openxmlformats.org/package/2006/relationships"><Relationship Id="rId3" Type="http://schemas.openxmlformats.org/officeDocument/2006/relationships/themeOverride" Target="../theme/themeOverride30.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oleObject" Target="../embeddings/oleObject20.bin"/></Relationships>
</file>

<file path=ppt/charts/_rels/chart35.xml.rels><?xml version="1.0" encoding="UTF-8" standalone="yes"?>
<Relationships xmlns="http://schemas.openxmlformats.org/package/2006/relationships"><Relationship Id="rId3" Type="http://schemas.openxmlformats.org/officeDocument/2006/relationships/themeOverride" Target="../theme/themeOverride31.xml"/><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oleObject" Target="../embeddings/oleObject21.bin"/></Relationships>
</file>

<file path=ppt/charts/_rels/chart36.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32.xml"/></Relationships>
</file>

<file path=ppt/charts/_rels/chart37.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33.xml"/></Relationships>
</file>

<file path=ppt/charts/_rels/chart38.xml.rels><?xml version="1.0" encoding="UTF-8" standalone="yes"?>
<Relationships xmlns="http://schemas.openxmlformats.org/package/2006/relationships"><Relationship Id="rId3" Type="http://schemas.openxmlformats.org/officeDocument/2006/relationships/themeOverride" Target="../theme/themeOverride34.xm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oleObject" Target="../embeddings/oleObject22.bin"/></Relationships>
</file>

<file path=ppt/charts/_rels/chart39.xml.rels><?xml version="1.0" encoding="UTF-8" standalone="yes"?>
<Relationships xmlns="http://schemas.openxmlformats.org/package/2006/relationships"><Relationship Id="rId3" Type="http://schemas.openxmlformats.org/officeDocument/2006/relationships/themeOverride" Target="../theme/themeOverride35.xml"/><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oleObject" Target="../embeddings/oleObject23.bin"/></Relationships>
</file>

<file path=ppt/charts/_rels/chart40.xml.rels><?xml version="1.0" encoding="UTF-8" standalone="yes"?>
<Relationships xmlns="http://schemas.openxmlformats.org/package/2006/relationships"><Relationship Id="rId3" Type="http://schemas.openxmlformats.org/officeDocument/2006/relationships/themeOverride" Target="../theme/themeOverride36.xml"/><Relationship Id="rId2" Type="http://schemas.microsoft.com/office/2011/relationships/chartColorStyle" Target="colors20.xml"/><Relationship Id="rId1" Type="http://schemas.microsoft.com/office/2011/relationships/chartStyle" Target="style20.xml"/><Relationship Id="rId4" Type="http://schemas.openxmlformats.org/officeDocument/2006/relationships/oleObject" Target="../embeddings/oleObject24.bin"/></Relationships>
</file>

<file path=ppt/charts/_rels/chart41.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37.xml"/></Relationships>
</file>

<file path=ppt/charts/_rels/chart42.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38.xml"/></Relationships>
</file>

<file path=ppt/charts/_rels/chart43.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39.xml"/></Relationships>
</file>

<file path=ppt/charts/_rels/chart44.xml.rels><?xml version="1.0" encoding="UTF-8" standalone="yes"?>
<Relationships xmlns="http://schemas.openxmlformats.org/package/2006/relationships"><Relationship Id="rId3" Type="http://schemas.openxmlformats.org/officeDocument/2006/relationships/themeOverride" Target="../theme/themeOverride40.xml"/><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oleObject" Target="../embeddings/oleObject25.bin"/></Relationships>
</file>

<file path=ppt/charts/_rels/chart45.xml.rels><?xml version="1.0" encoding="UTF-8" standalone="yes"?>
<Relationships xmlns="http://schemas.openxmlformats.org/package/2006/relationships"><Relationship Id="rId2" Type="http://schemas.openxmlformats.org/officeDocument/2006/relationships/oleObject" Target="../embeddings/oleObject26.bin"/><Relationship Id="rId1" Type="http://schemas.openxmlformats.org/officeDocument/2006/relationships/themeOverride" Target="../theme/themeOverride41.xml"/></Relationships>
</file>

<file path=ppt/charts/_rels/chart46.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42.xml"/></Relationships>
</file>

<file path=ppt/charts/_rels/chart47.xml.rels><?xml version="1.0" encoding="UTF-8" standalone="yes"?>
<Relationships xmlns="http://schemas.openxmlformats.org/package/2006/relationships"><Relationship Id="rId3" Type="http://schemas.openxmlformats.org/officeDocument/2006/relationships/themeOverride" Target="../theme/themeOverride43.xml"/><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oleObject" Target="../embeddings/oleObject27.bin"/></Relationships>
</file>

<file path=ppt/charts/_rels/chart48.xml.rels><?xml version="1.0" encoding="UTF-8" standalone="yes"?>
<Relationships xmlns="http://schemas.openxmlformats.org/package/2006/relationships"><Relationship Id="rId2" Type="http://schemas.openxmlformats.org/officeDocument/2006/relationships/oleObject" Target="../embeddings/oleObject28.bin"/><Relationship Id="rId1" Type="http://schemas.openxmlformats.org/officeDocument/2006/relationships/themeOverride" Target="../theme/themeOverride44.xml"/></Relationships>
</file>

<file path=ppt/charts/_rels/chart49.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45.xml"/></Relationships>
</file>

<file path=ppt/charts/_rels/chart50.xml.rels><?xml version="1.0" encoding="UTF-8" standalone="yes"?>
<Relationships xmlns="http://schemas.openxmlformats.org/package/2006/relationships"><Relationship Id="rId3" Type="http://schemas.openxmlformats.org/officeDocument/2006/relationships/themeOverride" Target="../theme/themeOverride46.xml"/><Relationship Id="rId2" Type="http://schemas.microsoft.com/office/2011/relationships/chartColorStyle" Target="colors23.xml"/><Relationship Id="rId1" Type="http://schemas.microsoft.com/office/2011/relationships/chartStyle" Target="style23.xml"/><Relationship Id="rId4" Type="http://schemas.openxmlformats.org/officeDocument/2006/relationships/oleObject" Target="../embeddings/oleObject29.bin"/></Relationships>
</file>

<file path=ppt/charts/_rels/chart51.xml.rels><?xml version="1.0" encoding="UTF-8" standalone="yes"?>
<Relationships xmlns="http://schemas.openxmlformats.org/package/2006/relationships"><Relationship Id="rId3" Type="http://schemas.openxmlformats.org/officeDocument/2006/relationships/themeOverride" Target="../theme/themeOverride47.xml"/><Relationship Id="rId2" Type="http://schemas.microsoft.com/office/2011/relationships/chartColorStyle" Target="colors24.xml"/><Relationship Id="rId1" Type="http://schemas.microsoft.com/office/2011/relationships/chartStyle" Target="style24.xml"/><Relationship Id="rId4" Type="http://schemas.openxmlformats.org/officeDocument/2006/relationships/package" Target="../embeddings/Microsoft_Excel_Worksheet.xlsx"/></Relationships>
</file>

<file path=ppt/charts/_rels/chart52.xml.rels><?xml version="1.0" encoding="UTF-8" standalone="yes"?>
<Relationships xmlns="http://schemas.openxmlformats.org/package/2006/relationships"><Relationship Id="rId3" Type="http://schemas.openxmlformats.org/officeDocument/2006/relationships/themeOverride" Target="../theme/themeOverride48.xml"/><Relationship Id="rId2" Type="http://schemas.microsoft.com/office/2011/relationships/chartColorStyle" Target="colors25.xml"/><Relationship Id="rId1" Type="http://schemas.microsoft.com/office/2011/relationships/chartStyle" Target="style25.xml"/><Relationship Id="rId4" Type="http://schemas.openxmlformats.org/officeDocument/2006/relationships/package" Target="../embeddings/Microsoft_Excel_Worksheet1.xlsx"/></Relationships>
</file>

<file path=ppt/charts/_rels/chart53.xml.rels><?xml version="1.0" encoding="UTF-8" standalone="yes"?>
<Relationships xmlns="http://schemas.openxmlformats.org/package/2006/relationships"><Relationship Id="rId3" Type="http://schemas.openxmlformats.org/officeDocument/2006/relationships/themeOverride" Target="../theme/themeOverride49.xml"/><Relationship Id="rId2" Type="http://schemas.microsoft.com/office/2011/relationships/chartColorStyle" Target="colors26.xml"/><Relationship Id="rId1" Type="http://schemas.microsoft.com/office/2011/relationships/chartStyle" Target="style26.xml"/><Relationship Id="rId4" Type="http://schemas.openxmlformats.org/officeDocument/2006/relationships/package" Target="../embeddings/Microsoft_Excel_Worksheet2.xlsx"/></Relationships>
</file>

<file path=ppt/charts/_rels/chart54.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50.xml"/></Relationships>
</file>

<file path=ppt/charts/_rels/chart55.xml.rels><?xml version="1.0" encoding="UTF-8" standalone="yes"?>
<Relationships xmlns="http://schemas.openxmlformats.org/package/2006/relationships"><Relationship Id="rId3" Type="http://schemas.openxmlformats.org/officeDocument/2006/relationships/themeOverride" Target="../theme/themeOverride51.xml"/><Relationship Id="rId2" Type="http://schemas.microsoft.com/office/2011/relationships/chartColorStyle" Target="colors27.xml"/><Relationship Id="rId1" Type="http://schemas.microsoft.com/office/2011/relationships/chartStyle" Target="style27.xml"/><Relationship Id="rId4" Type="http://schemas.openxmlformats.org/officeDocument/2006/relationships/package" Target="../embeddings/Microsoft_Excel_Worksheet3.xlsx"/></Relationships>
</file>

<file path=ppt/charts/_rels/chart56.xml.rels><?xml version="1.0" encoding="UTF-8" standalone="yes"?>
<Relationships xmlns="http://schemas.openxmlformats.org/package/2006/relationships"><Relationship Id="rId3" Type="http://schemas.openxmlformats.org/officeDocument/2006/relationships/themeOverride" Target="../theme/themeOverride52.xml"/><Relationship Id="rId2" Type="http://schemas.microsoft.com/office/2011/relationships/chartColorStyle" Target="colors28.xml"/><Relationship Id="rId1" Type="http://schemas.microsoft.com/office/2011/relationships/chartStyle" Target="style28.xml"/><Relationship Id="rId4" Type="http://schemas.openxmlformats.org/officeDocument/2006/relationships/package" Target="../embeddings/Microsoft_Excel_Worksheet4.xlsx"/></Relationships>
</file>

<file path=ppt/charts/_rels/chart57.xml.rels><?xml version="1.0" encoding="UTF-8" standalone="yes"?>
<Relationships xmlns="http://schemas.openxmlformats.org/package/2006/relationships"><Relationship Id="rId3" Type="http://schemas.openxmlformats.org/officeDocument/2006/relationships/themeOverride" Target="../theme/themeOverride53.xml"/><Relationship Id="rId2" Type="http://schemas.microsoft.com/office/2011/relationships/chartColorStyle" Target="colors29.xml"/><Relationship Id="rId1" Type="http://schemas.microsoft.com/office/2011/relationships/chartStyle" Target="style29.xml"/><Relationship Id="rId4" Type="http://schemas.openxmlformats.org/officeDocument/2006/relationships/package" Target="../embeddings/Microsoft_Excel_Worksheet5.xlsx"/></Relationships>
</file>

<file path=ppt/charts/_rels/chart58.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54.xml"/></Relationships>
</file>

<file path=ppt/charts/_rels/chart59.xml.rels><?xml version="1.0" encoding="UTF-8" standalone="yes"?>
<Relationships xmlns="http://schemas.openxmlformats.org/package/2006/relationships"><Relationship Id="rId2" Type="http://schemas.openxmlformats.org/officeDocument/2006/relationships/oleObject" Target="file:///C:\Users\Abiona%20Abraham%20Biaou\Documents\Retour%20en%202017\Herve\Soumission%20&#224;%20MCA\Analyse\Tabulation_enquete_SBEE_MCA.xlsx" TargetMode="External"/><Relationship Id="rId1" Type="http://schemas.openxmlformats.org/officeDocument/2006/relationships/themeOverride" Target="../theme/themeOverride55.xml"/></Relationships>
</file>

<file path=ppt/charts/_rels/chart60.xml.rels><?xml version="1.0" encoding="UTF-8" standalone="yes"?>
<Relationships xmlns="http://schemas.openxmlformats.org/package/2006/relationships"><Relationship Id="rId3" Type="http://schemas.openxmlformats.org/officeDocument/2006/relationships/themeOverride" Target="../theme/themeOverride56.xml"/><Relationship Id="rId2" Type="http://schemas.microsoft.com/office/2011/relationships/chartColorStyle" Target="colors30.xml"/><Relationship Id="rId1" Type="http://schemas.microsoft.com/office/2011/relationships/chartStyle" Target="style30.xml"/><Relationship Id="rId4" Type="http://schemas.openxmlformats.org/officeDocument/2006/relationships/package" Target="../embeddings/Microsoft_Excel_Worksheet6.xlsx"/></Relationships>
</file>

<file path=ppt/charts/_rels/chart61.xml.rels><?xml version="1.0" encoding="UTF-8" standalone="yes"?>
<Relationships xmlns="http://schemas.openxmlformats.org/package/2006/relationships"><Relationship Id="rId2" Type="http://schemas.openxmlformats.org/officeDocument/2006/relationships/oleObject" Target="../embeddings/oleObject30.bin"/><Relationship Id="rId1" Type="http://schemas.openxmlformats.org/officeDocument/2006/relationships/themeOverride" Target="../theme/themeOverride57.xml"/></Relationships>
</file>

<file path=ppt/charts/_rels/chart62.xml.rels><?xml version="1.0" encoding="UTF-8" standalone="yes"?>
<Relationships xmlns="http://schemas.openxmlformats.org/package/2006/relationships"><Relationship Id="rId1" Type="http://schemas.openxmlformats.org/officeDocument/2006/relationships/oleObject" Target="file:///F:\Calixte\Etudes\MCA_SBEE_2018_07\Bases\Tabulation_enquete_SBEE_MCA.xlsx" TargetMode="External"/></Relationships>
</file>

<file path=ppt/charts/_rels/chart63.xml.rels><?xml version="1.0" encoding="UTF-8" standalone="yes"?>
<Relationships xmlns="http://schemas.openxmlformats.org/package/2006/relationships"><Relationship Id="rId1" Type="http://schemas.openxmlformats.org/officeDocument/2006/relationships/oleObject" Target="file:///F:\Calixte\Etudes\MCA_SBEE_2018_07\Bases\Tabulation_enquete_SBEE_MCA.xlsx" TargetMode="External"/></Relationships>
</file>

<file path=ppt/charts/_rels/chart64.xml.rels><?xml version="1.0" encoding="UTF-8" standalone="yes"?>
<Relationships xmlns="http://schemas.openxmlformats.org/package/2006/relationships"><Relationship Id="rId1" Type="http://schemas.openxmlformats.org/officeDocument/2006/relationships/oleObject" Target="file:///C:\Users\HP\Documents\Bitdefend\Enqu&#234;te%20SBEE\Mise%20en%20oeuvre\Logistique\Traitement\Tableaux%20enqu&#234;te%20SBEE.xlsx" TargetMode="External"/></Relationships>
</file>

<file path=ppt/charts/_rels/chart65.xml.rels><?xml version="1.0" encoding="UTF-8" standalone="yes"?>
<Relationships xmlns="http://schemas.openxmlformats.org/package/2006/relationships"><Relationship Id="rId1" Type="http://schemas.openxmlformats.org/officeDocument/2006/relationships/oleObject" Target="file:///C:\Users\HP\Documents\Bitdefend\Enqu&#234;te%20SBEE\Mise%20en%20oeuvre\Logistique\Traitement\Tableaux%20enqu&#234;te%20SBEE.xlsx" TargetMode="External"/></Relationships>
</file>

<file path=ppt/charts/_rels/chart66.xml.rels><?xml version="1.0" encoding="UTF-8" standalone="yes"?>
<Relationships xmlns="http://schemas.openxmlformats.org/package/2006/relationships"><Relationship Id="rId1" Type="http://schemas.openxmlformats.org/officeDocument/2006/relationships/oleObject" Target="file:///C:\Users\HP\Documents\Bitdefend\Enqu&#234;te%20SBEE\Mise%20en%20oeuvre\Logistique\Traitement\Tableaux%20enqu&#234;te%20SBEE.xlsx" TargetMode="External"/></Relationships>
</file>

<file path=ppt/charts/_rels/chart67.xml.rels><?xml version="1.0" encoding="UTF-8" standalone="yes"?>
<Relationships xmlns="http://schemas.openxmlformats.org/package/2006/relationships"><Relationship Id="rId1" Type="http://schemas.openxmlformats.org/officeDocument/2006/relationships/oleObject" Target="file:///F:\Calixte\Etudes\MCA_SBEE_2018_07\Bases\Tabulation_enquete_SBEE_MCA.xlsx" TargetMode="External"/></Relationships>
</file>

<file path=ppt/charts/_rels/chart68.xml.rels><?xml version="1.0" encoding="UTF-8" standalone="yes"?>
<Relationships xmlns="http://schemas.openxmlformats.org/package/2006/relationships"><Relationship Id="rId1" Type="http://schemas.openxmlformats.org/officeDocument/2006/relationships/oleObject" Target="file:///F:\Calixte\Etudes\MCA_SBEE_2018_07\Bases\Tabulation_enquete_SBEE_MCA.xlsx" TargetMode="External"/></Relationships>
</file>

<file path=ppt/charts/_rels/chart69.xml.rels><?xml version="1.0" encoding="UTF-8" standalone="yes"?>
<Relationships xmlns="http://schemas.openxmlformats.org/package/2006/relationships"><Relationship Id="rId1" Type="http://schemas.openxmlformats.org/officeDocument/2006/relationships/oleObject" Target="file:///F:\Calixte\Etudes\MCA_SBEE_2018_07\Bases\Tabulation_enquete_SBEE_MCA.xlsx" TargetMode="External"/></Relationships>
</file>

<file path=ppt/charts/_rels/chart70.xml.rels><?xml version="1.0" encoding="UTF-8" standalone="yes"?>
<Relationships xmlns="http://schemas.openxmlformats.org/package/2006/relationships"><Relationship Id="rId1" Type="http://schemas.openxmlformats.org/officeDocument/2006/relationships/oleObject" Target="file:///F:\Calixte\Etudes\MCA_SBEE_2018_07\Bases\Tabulation_enquete_SBEE_MCA.xlsx" TargetMode="External"/></Relationships>
</file>

<file path=ppt/charts/_rels/chart71.xml.rels><?xml version="1.0" encoding="UTF-8" standalone="yes"?>
<Relationships xmlns="http://schemas.openxmlformats.org/package/2006/relationships"><Relationship Id="rId1" Type="http://schemas.openxmlformats.org/officeDocument/2006/relationships/oleObject" Target="file:///F:\Calixte\Etudes\MCA_SBEE_2018_07\Bases\Tabulation_enquete_SBEE_MCA.xlsx" TargetMode="External"/></Relationships>
</file>

<file path=ppt/charts/_rels/chart72.xml.rels><?xml version="1.0" encoding="UTF-8" standalone="yes"?>
<Relationships xmlns="http://schemas.openxmlformats.org/package/2006/relationships"><Relationship Id="rId1" Type="http://schemas.openxmlformats.org/officeDocument/2006/relationships/oleObject" Target="file:///C:\Users\HP\Documents\Analyse%20SBEE\Tableaux%20enqu&#234;te%20SBEE.xlsx" TargetMode="External"/></Relationships>
</file>

<file path=ppt/charts/_rels/chart73.xml.rels><?xml version="1.0" encoding="UTF-8" standalone="yes"?>
<Relationships xmlns="http://schemas.openxmlformats.org/package/2006/relationships"><Relationship Id="rId1" Type="http://schemas.openxmlformats.org/officeDocument/2006/relationships/oleObject" Target="file:///C:\Users\HP\Documents\MCA\Analyse%20SBEE\Tableaux%20enqu&#234;te%20SBEE_2.xlsx" TargetMode="External"/></Relationships>
</file>

<file path=ppt/charts/_rels/chart74.xml.rels><?xml version="1.0" encoding="UTF-8" standalone="yes"?>
<Relationships xmlns="http://schemas.openxmlformats.org/package/2006/relationships"><Relationship Id="rId1" Type="http://schemas.openxmlformats.org/officeDocument/2006/relationships/oleObject" Target="file:///C:\Users\HP\Documents\Bitdefend\Enqu&#234;te%20SBEE\Mise%20en%20oeuvre\Logistique\Traitement\Tableaux%20enqu&#234;te%20SBEE.xlsx" TargetMode="External"/></Relationships>
</file>

<file path=ppt/charts/_rels/chart75.xml.rels><?xml version="1.0" encoding="UTF-8" standalone="yes"?>
<Relationships xmlns="http://schemas.openxmlformats.org/package/2006/relationships"><Relationship Id="rId1" Type="http://schemas.openxmlformats.org/officeDocument/2006/relationships/oleObject" Target="file:///C:\Users\HP\Documents\Bitdefend\Enqu&#234;te%20SBEE\Mise%20en%20oeuvre\Logistique\Traitement\Tableaux%20enqu&#234;te%20SBEE.xlsx" TargetMode="External"/></Relationships>
</file>

<file path=ppt/charts/_rels/chart76.xml.rels><?xml version="1.0" encoding="UTF-8" standalone="yes"?>
<Relationships xmlns="http://schemas.openxmlformats.org/package/2006/relationships"><Relationship Id="rId1" Type="http://schemas.openxmlformats.org/officeDocument/2006/relationships/oleObject" Target="file:///C:\Users\HP\Documents\Bitdefend\Enqu&#234;te%20SBEE\Mise%20en%20oeuvre\Logistique\Traitement\Tableaux%20enqu&#234;te%20SBEE.xlsx" TargetMode="External"/></Relationships>
</file>

<file path=ppt/charts/_rels/chart77.xml.rels><?xml version="1.0" encoding="UTF-8" standalone="yes"?>
<Relationships xmlns="http://schemas.openxmlformats.org/package/2006/relationships"><Relationship Id="rId1" Type="http://schemas.openxmlformats.org/officeDocument/2006/relationships/oleObject" Target="file:///C:\Users\HP\Documents\Bitdefend\Enqu&#234;te%20SBEE\Mise%20en%20oeuvre\Logistique\Traitement\Tableaux%20enqu&#234;te%20SBEE.xlsx" TargetMode="External"/></Relationships>
</file>

<file path=ppt/charts/_rels/chart78.xml.rels><?xml version="1.0" encoding="UTF-8" standalone="yes"?>
<Relationships xmlns="http://schemas.openxmlformats.org/package/2006/relationships"><Relationship Id="rId1" Type="http://schemas.openxmlformats.org/officeDocument/2006/relationships/oleObject" Target="file:///C:\Users\HP\Documents\Analyse%20SBEE\Chapitre%208%20et%209\Liste%20Mr%20BANON.xlsx" TargetMode="External"/></Relationships>
</file>

<file path=ppt/charts/_rels/chart79.xml.rels><?xml version="1.0" encoding="UTF-8" standalone="yes"?>
<Relationships xmlns="http://schemas.openxmlformats.org/package/2006/relationships"><Relationship Id="rId1" Type="http://schemas.openxmlformats.org/officeDocument/2006/relationships/oleObject" Target="file:///C:\Users\HP\Documents\Analyse%20SBEE\Chapitre%208%20et%209\Liste%20Mr%20BAN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baseline="0">
                <a:ln>
                  <a:noFill/>
                </a:ln>
                <a:solidFill>
                  <a:schemeClr val="tx1">
                    <a:lumMod val="65000"/>
                    <a:lumOff val="35000"/>
                  </a:schemeClr>
                </a:solidFill>
                <a:latin typeface="+mn-lt"/>
                <a:ea typeface="+mn-ea"/>
                <a:cs typeface="+mn-cs"/>
              </a:defRPr>
            </a:pPr>
            <a:r>
              <a:rPr lang="fr-FR" sz="1200"/>
              <a:t>G1.1 - Effectif des enquêtés par direction régionale</a:t>
            </a:r>
          </a:p>
        </c:rich>
      </c:tx>
      <c:overlay val="0"/>
      <c:spPr>
        <a:noFill/>
        <a:ln>
          <a:noFill/>
        </a:ln>
        <a:effectLst/>
      </c:spPr>
      <c:txPr>
        <a:bodyPr rot="0" spcFirstLastPara="1" vertOverflow="ellipsis" vert="horz" wrap="square" anchor="ctr" anchorCtr="1"/>
        <a:lstStyle/>
        <a:p>
          <a:pPr>
            <a:defRPr sz="1200" b="1" i="0" u="none" strike="noStrike" kern="1200" baseline="0">
              <a:ln>
                <a:noFill/>
              </a:ln>
              <a:solidFill>
                <a:schemeClr val="tx1">
                  <a:lumMod val="65000"/>
                  <a:lumOff val="35000"/>
                </a:schemeClr>
              </a:solidFill>
              <a:latin typeface="+mn-lt"/>
              <a:ea typeface="+mn-ea"/>
              <a:cs typeface="+mn-cs"/>
            </a:defRPr>
          </a:pPr>
          <a:endParaRPr lang="fr-FR"/>
        </a:p>
      </c:txPr>
    </c:title>
    <c:autoTitleDeleted val="0"/>
    <c:plotArea>
      <c:layout/>
      <c:barChart>
        <c:barDir val="col"/>
        <c:grouping val="clustered"/>
        <c:varyColors val="0"/>
        <c:ser>
          <c:idx val="0"/>
          <c:order val="0"/>
          <c:tx>
            <c:strRef>
              <c:f>Feuil1!$D$28</c:f>
              <c:strCache>
                <c:ptCount val="1"/>
                <c:pt idx="0">
                  <c:v>Part (%)</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dLbl>
              <c:idx val="0"/>
              <c:layout>
                <c:manualLayout>
                  <c:x val="-5.5555555555555558E-3"/>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D3B-4771-B6FF-F29D6D5A29AE}"/>
                </c:ext>
              </c:extLst>
            </c:dLbl>
            <c:spPr>
              <a:noFill/>
              <a:ln>
                <a:noFill/>
              </a:ln>
              <a:effectLst/>
            </c:spPr>
            <c:txPr>
              <a:bodyPr rot="0" spcFirstLastPara="1" vertOverflow="ellipsis" vert="horz" wrap="square" anchor="ctr" anchorCtr="1"/>
              <a:lstStyle/>
              <a:p>
                <a:pPr>
                  <a:defRPr sz="1200" b="1" i="0" u="none" strike="noStrike" kern="1200" baseline="0">
                    <a:ln>
                      <a:noFill/>
                    </a:ln>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Feuil1!$B$29:$B$37</c:f>
              <c:strCache>
                <c:ptCount val="9"/>
                <c:pt idx="0">
                  <c:v>Siège</c:v>
                </c:pt>
                <c:pt idx="1">
                  <c:v>DRA</c:v>
                </c:pt>
                <c:pt idx="2">
                  <c:v>DRL1</c:v>
                </c:pt>
                <c:pt idx="3">
                  <c:v>DRO-P</c:v>
                </c:pt>
                <c:pt idx="4">
                  <c:v>DRB-A</c:v>
                </c:pt>
                <c:pt idx="5">
                  <c:v>DRL2</c:v>
                </c:pt>
                <c:pt idx="6">
                  <c:v>DRZ-C</c:v>
                </c:pt>
                <c:pt idx="7">
                  <c:v>DRATA-D</c:v>
                </c:pt>
                <c:pt idx="8">
                  <c:v>DRM-C</c:v>
                </c:pt>
              </c:strCache>
            </c:strRef>
          </c:cat>
          <c:val>
            <c:numRef>
              <c:f>Feuil1!$D$29:$D$37</c:f>
              <c:numCache>
                <c:formatCode>0.0%</c:formatCode>
                <c:ptCount val="9"/>
                <c:pt idx="0">
                  <c:v>0.22261904761904761</c:v>
                </c:pt>
                <c:pt idx="1">
                  <c:v>0.14642857142857138</c:v>
                </c:pt>
                <c:pt idx="2">
                  <c:v>0.12857142857142861</c:v>
                </c:pt>
                <c:pt idx="3">
                  <c:v>0.12857142857142861</c:v>
                </c:pt>
                <c:pt idx="4">
                  <c:v>0.10059523809523813</c:v>
                </c:pt>
                <c:pt idx="5">
                  <c:v>7.5595238095238104E-2</c:v>
                </c:pt>
                <c:pt idx="6">
                  <c:v>7.1428571428571425E-2</c:v>
                </c:pt>
                <c:pt idx="7">
                  <c:v>6.4285714285714293E-2</c:v>
                </c:pt>
                <c:pt idx="8">
                  <c:v>6.1904761904761914E-2</c:v>
                </c:pt>
              </c:numCache>
            </c:numRef>
          </c:val>
          <c:extLst>
            <c:ext xmlns:c16="http://schemas.microsoft.com/office/drawing/2014/chart" uri="{C3380CC4-5D6E-409C-BE32-E72D297353CC}">
              <c16:uniqueId val="{00000001-BD3B-4771-B6FF-F29D6D5A29AE}"/>
            </c:ext>
          </c:extLst>
        </c:ser>
        <c:dLbls>
          <c:showLegendKey val="0"/>
          <c:showVal val="0"/>
          <c:showCatName val="0"/>
          <c:showSerName val="0"/>
          <c:showPercent val="0"/>
          <c:showBubbleSize val="0"/>
        </c:dLbls>
        <c:gapWidth val="100"/>
        <c:overlap val="-24"/>
        <c:axId val="233711488"/>
        <c:axId val="234295296"/>
      </c:barChart>
      <c:catAx>
        <c:axId val="233711488"/>
        <c:scaling>
          <c:orientation val="minMax"/>
        </c:scaling>
        <c:delete val="0"/>
        <c:axPos val="b"/>
        <c:numFmt formatCode="General" sourceLinked="0"/>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ln>
                  <a:noFill/>
                </a:ln>
                <a:solidFill>
                  <a:schemeClr val="tx1">
                    <a:lumMod val="65000"/>
                    <a:lumOff val="35000"/>
                  </a:schemeClr>
                </a:solidFill>
                <a:latin typeface="+mn-lt"/>
                <a:ea typeface="+mn-ea"/>
                <a:cs typeface="+mn-cs"/>
              </a:defRPr>
            </a:pPr>
            <a:endParaRPr lang="fr-FR"/>
          </a:p>
        </c:txPr>
        <c:crossAx val="234295296"/>
        <c:crosses val="autoZero"/>
        <c:auto val="1"/>
        <c:lblAlgn val="ctr"/>
        <c:lblOffset val="100"/>
        <c:noMultiLvlLbl val="0"/>
      </c:catAx>
      <c:valAx>
        <c:axId val="234295296"/>
        <c:scaling>
          <c:orientation val="minMax"/>
        </c:scaling>
        <c:delete val="1"/>
        <c:axPos val="l"/>
        <c:numFmt formatCode="0.0%" sourceLinked="1"/>
        <c:majorTickMark val="none"/>
        <c:minorTickMark val="none"/>
        <c:tickLblPos val="nextTo"/>
        <c:crossAx val="23371148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ln>
            <a:noFill/>
          </a:ln>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fr-FR" sz="1200"/>
              <a:t>G1.2 - Répartition des enquêtés selon le genre</a:t>
            </a:r>
          </a:p>
        </c:rich>
      </c:tx>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fr-FR"/>
        </a:p>
      </c:txPr>
    </c:title>
    <c:autoTitleDeleted val="0"/>
    <c:plotArea>
      <c:layout/>
      <c:barChart>
        <c:barDir val="col"/>
        <c:grouping val="clustered"/>
        <c:varyColors val="0"/>
        <c:ser>
          <c:idx val="0"/>
          <c:order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1'!$B$43:$B$44</c:f>
              <c:strCache>
                <c:ptCount val="2"/>
                <c:pt idx="0">
                  <c:v>Masculin</c:v>
                </c:pt>
                <c:pt idx="1">
                  <c:v>Féminin</c:v>
                </c:pt>
              </c:strCache>
            </c:strRef>
          </c:cat>
          <c:val>
            <c:numRef>
              <c:f>'Chapitre 1'!$D$43:$D$44</c:f>
              <c:numCache>
                <c:formatCode>0.0%</c:formatCode>
                <c:ptCount val="2"/>
                <c:pt idx="0">
                  <c:v>0.78035714285714253</c:v>
                </c:pt>
                <c:pt idx="1">
                  <c:v>0.21964285714285722</c:v>
                </c:pt>
              </c:numCache>
            </c:numRef>
          </c:val>
          <c:extLst>
            <c:ext xmlns:c16="http://schemas.microsoft.com/office/drawing/2014/chart" uri="{C3380CC4-5D6E-409C-BE32-E72D297353CC}">
              <c16:uniqueId val="{00000000-3AB7-4B19-9240-5A63A3CE0FA1}"/>
            </c:ext>
          </c:extLst>
        </c:ser>
        <c:dLbls>
          <c:showLegendKey val="0"/>
          <c:showVal val="0"/>
          <c:showCatName val="0"/>
          <c:showSerName val="0"/>
          <c:showPercent val="0"/>
          <c:showBubbleSize val="0"/>
        </c:dLbls>
        <c:gapWidth val="100"/>
        <c:overlap val="-24"/>
        <c:axId val="237939328"/>
        <c:axId val="238215552"/>
      </c:barChart>
      <c:catAx>
        <c:axId val="237939328"/>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38215552"/>
        <c:crosses val="autoZero"/>
        <c:auto val="1"/>
        <c:lblAlgn val="ctr"/>
        <c:lblOffset val="100"/>
        <c:noMultiLvlLbl val="0"/>
      </c:catAx>
      <c:valAx>
        <c:axId val="238215552"/>
        <c:scaling>
          <c:orientation val="minMax"/>
        </c:scaling>
        <c:delete val="1"/>
        <c:axPos val="l"/>
        <c:numFmt formatCode="0.0%" sourceLinked="1"/>
        <c:majorTickMark val="none"/>
        <c:minorTickMark val="none"/>
        <c:tickLblPos val="nextTo"/>
        <c:crossAx val="23793932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sz="1400"/>
              <a:t>G1.5 - Répartition des enquêtés selon le statut</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1'!$B$73:$B$75</c:f>
              <c:strCache>
                <c:ptCount val="3"/>
                <c:pt idx="0">
                  <c:v>Permanent</c:v>
                </c:pt>
                <c:pt idx="1">
                  <c:v>Contractuel</c:v>
                </c:pt>
                <c:pt idx="2">
                  <c:v>Non précisé</c:v>
                </c:pt>
              </c:strCache>
            </c:strRef>
          </c:cat>
          <c:val>
            <c:numRef>
              <c:f>'Chapitre 1'!$D$73:$D$75</c:f>
              <c:numCache>
                <c:formatCode>0.0%</c:formatCode>
                <c:ptCount val="3"/>
                <c:pt idx="0">
                  <c:v>0.91845238095238046</c:v>
                </c:pt>
                <c:pt idx="1">
                  <c:v>7.0238095238095238E-2</c:v>
                </c:pt>
                <c:pt idx="2">
                  <c:v>1.1309523809523813E-2</c:v>
                </c:pt>
              </c:numCache>
            </c:numRef>
          </c:val>
          <c:extLst>
            <c:ext xmlns:c16="http://schemas.microsoft.com/office/drawing/2014/chart" uri="{C3380CC4-5D6E-409C-BE32-E72D297353CC}">
              <c16:uniqueId val="{00000000-683C-4CFB-BFF8-7D02D940A695}"/>
            </c:ext>
          </c:extLst>
        </c:ser>
        <c:dLbls>
          <c:showLegendKey val="0"/>
          <c:showVal val="0"/>
          <c:showCatName val="0"/>
          <c:showSerName val="0"/>
          <c:showPercent val="0"/>
          <c:showBubbleSize val="0"/>
        </c:dLbls>
        <c:gapWidth val="219"/>
        <c:overlap val="-27"/>
        <c:axId val="240403584"/>
        <c:axId val="240424832"/>
      </c:barChart>
      <c:catAx>
        <c:axId val="240403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40424832"/>
        <c:crosses val="autoZero"/>
        <c:auto val="1"/>
        <c:lblAlgn val="ctr"/>
        <c:lblOffset val="100"/>
        <c:noMultiLvlLbl val="0"/>
      </c:catAx>
      <c:valAx>
        <c:axId val="240424832"/>
        <c:scaling>
          <c:orientation val="minMax"/>
        </c:scaling>
        <c:delete val="1"/>
        <c:axPos val="l"/>
        <c:numFmt formatCode="0.0%" sourceLinked="1"/>
        <c:majorTickMark val="none"/>
        <c:minorTickMark val="none"/>
        <c:tickLblPos val="nextTo"/>
        <c:crossAx val="2404035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sz="1400"/>
              <a:t>G1.6</a:t>
            </a:r>
            <a:r>
              <a:rPr lang="fr-FR" sz="1400" baseline="0"/>
              <a:t> - </a:t>
            </a:r>
            <a:r>
              <a:rPr lang="fr-FR" sz="1400"/>
              <a:t>Répartition des enquêtés selon la catégorie socio-professionnelle</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1'!$B$80:$B$83</c:f>
              <c:strCache>
                <c:ptCount val="4"/>
                <c:pt idx="0">
                  <c:v>Cadre</c:v>
                </c:pt>
                <c:pt idx="1">
                  <c:v>Agent de maîtrise</c:v>
                </c:pt>
                <c:pt idx="2">
                  <c:v>Agent d’exécution</c:v>
                </c:pt>
                <c:pt idx="3">
                  <c:v>Non précisé</c:v>
                </c:pt>
              </c:strCache>
            </c:strRef>
          </c:cat>
          <c:val>
            <c:numRef>
              <c:f>'Chapitre 1'!$D$80:$D$83</c:f>
              <c:numCache>
                <c:formatCode>0.0%</c:formatCode>
                <c:ptCount val="4"/>
                <c:pt idx="0">
                  <c:v>0.18154761904761904</c:v>
                </c:pt>
                <c:pt idx="1">
                  <c:v>0.16904761904761906</c:v>
                </c:pt>
                <c:pt idx="2">
                  <c:v>0.64642857142857202</c:v>
                </c:pt>
                <c:pt idx="3">
                  <c:v>2.9761904761904778E-3</c:v>
                </c:pt>
              </c:numCache>
            </c:numRef>
          </c:val>
          <c:extLst>
            <c:ext xmlns:c16="http://schemas.microsoft.com/office/drawing/2014/chart" uri="{C3380CC4-5D6E-409C-BE32-E72D297353CC}">
              <c16:uniqueId val="{00000000-2FAB-4964-BE27-00C3CC05C7DF}"/>
            </c:ext>
          </c:extLst>
        </c:ser>
        <c:dLbls>
          <c:showLegendKey val="0"/>
          <c:showVal val="0"/>
          <c:showCatName val="0"/>
          <c:showSerName val="0"/>
          <c:showPercent val="0"/>
          <c:showBubbleSize val="0"/>
        </c:dLbls>
        <c:gapWidth val="219"/>
        <c:overlap val="-27"/>
        <c:axId val="240598400"/>
        <c:axId val="251246848"/>
      </c:barChart>
      <c:catAx>
        <c:axId val="240598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51246848"/>
        <c:crosses val="autoZero"/>
        <c:auto val="1"/>
        <c:lblAlgn val="ctr"/>
        <c:lblOffset val="100"/>
        <c:noMultiLvlLbl val="0"/>
      </c:catAx>
      <c:valAx>
        <c:axId val="251246848"/>
        <c:scaling>
          <c:orientation val="minMax"/>
        </c:scaling>
        <c:delete val="1"/>
        <c:axPos val="l"/>
        <c:numFmt formatCode="0.0%" sourceLinked="1"/>
        <c:majorTickMark val="none"/>
        <c:minorTickMark val="none"/>
        <c:tickLblPos val="nextTo"/>
        <c:crossAx val="24059840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fr-FR" sz="1200"/>
              <a:t>G1.7 - Répartition des enquêtés selon la fonction</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1'!$B$89:$B$94</c:f>
              <c:strCache>
                <c:ptCount val="6"/>
                <c:pt idx="0">
                  <c:v>Directeur et assimilé</c:v>
                </c:pt>
                <c:pt idx="1">
                  <c:v>Chef de service</c:v>
                </c:pt>
                <c:pt idx="2">
                  <c:v>Agent du service / Technicien</c:v>
                </c:pt>
                <c:pt idx="3">
                  <c:v>Chef section/secteur</c:v>
                </c:pt>
                <c:pt idx="4">
                  <c:v>Autre (à préciser)</c:v>
                </c:pt>
                <c:pt idx="5">
                  <c:v>Non précisé</c:v>
                </c:pt>
              </c:strCache>
            </c:strRef>
          </c:cat>
          <c:val>
            <c:numRef>
              <c:f>'Chapitre 1'!$D$89:$D$94</c:f>
              <c:numCache>
                <c:formatCode>0.0%</c:formatCode>
                <c:ptCount val="6"/>
                <c:pt idx="0">
                  <c:v>4.8214285714285716E-2</c:v>
                </c:pt>
                <c:pt idx="1">
                  <c:v>0.11190476190476191</c:v>
                </c:pt>
                <c:pt idx="2">
                  <c:v>0.59107142857142869</c:v>
                </c:pt>
                <c:pt idx="3">
                  <c:v>0.14821428571428583</c:v>
                </c:pt>
                <c:pt idx="4">
                  <c:v>8.8095238095238171E-2</c:v>
                </c:pt>
                <c:pt idx="5">
                  <c:v>1.2500000000000001E-2</c:v>
                </c:pt>
              </c:numCache>
            </c:numRef>
          </c:val>
          <c:extLst>
            <c:ext xmlns:c16="http://schemas.microsoft.com/office/drawing/2014/chart" uri="{C3380CC4-5D6E-409C-BE32-E72D297353CC}">
              <c16:uniqueId val="{00000000-17F7-48E1-8DDE-253DACFCEC1C}"/>
            </c:ext>
          </c:extLst>
        </c:ser>
        <c:dLbls>
          <c:showLegendKey val="0"/>
          <c:showVal val="0"/>
          <c:showCatName val="0"/>
          <c:showSerName val="0"/>
          <c:showPercent val="0"/>
          <c:showBubbleSize val="0"/>
        </c:dLbls>
        <c:gapWidth val="219"/>
        <c:overlap val="-27"/>
        <c:axId val="252278272"/>
        <c:axId val="252413824"/>
      </c:barChart>
      <c:catAx>
        <c:axId val="2522782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52413824"/>
        <c:crosses val="autoZero"/>
        <c:auto val="1"/>
        <c:lblAlgn val="ctr"/>
        <c:lblOffset val="100"/>
        <c:noMultiLvlLbl val="0"/>
      </c:catAx>
      <c:valAx>
        <c:axId val="252413824"/>
        <c:scaling>
          <c:orientation val="minMax"/>
        </c:scaling>
        <c:delete val="1"/>
        <c:axPos val="l"/>
        <c:numFmt formatCode="0.0%" sourceLinked="1"/>
        <c:majorTickMark val="none"/>
        <c:minorTickMark val="none"/>
        <c:tickLblPos val="nextTo"/>
        <c:crossAx val="25227827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900" b="1" i="0" u="none" strike="noStrike" kern="1200" cap="all" spc="120" normalizeH="0" baseline="0">
                <a:solidFill>
                  <a:schemeClr val="tx1">
                    <a:lumMod val="65000"/>
                    <a:lumOff val="35000"/>
                  </a:schemeClr>
                </a:solidFill>
                <a:latin typeface="+mn-lt"/>
                <a:ea typeface="+mn-ea"/>
                <a:cs typeface="+mn-cs"/>
              </a:defRPr>
            </a:pPr>
            <a:r>
              <a:rPr lang="fr-FR" sz="900"/>
              <a:t>g1.9-</a:t>
            </a:r>
            <a:r>
              <a:rPr lang="fr-FR" sz="900" baseline="0"/>
              <a:t> </a:t>
            </a:r>
            <a:r>
              <a:rPr lang="fr-FR" sz="900"/>
              <a:t>Répartition</a:t>
            </a:r>
            <a:r>
              <a:rPr lang="fr-FR" sz="900" baseline="0"/>
              <a:t> des enquêtés selon la fonction et le genre</a:t>
            </a:r>
            <a:endParaRPr lang="fr-FR" sz="900"/>
          </a:p>
        </c:rich>
      </c:tx>
      <c:overlay val="0"/>
      <c:spPr>
        <a:noFill/>
        <a:ln>
          <a:noFill/>
        </a:ln>
        <a:effectLst/>
      </c:spPr>
      <c:txPr>
        <a:bodyPr rot="0" spcFirstLastPara="1" vertOverflow="ellipsis" vert="horz" wrap="square" anchor="ctr" anchorCtr="1"/>
        <a:lstStyle/>
        <a:p>
          <a:pPr>
            <a:defRPr sz="900" b="1" i="0" u="none" strike="noStrike" kern="1200" cap="all" spc="120" normalizeH="0" baseline="0">
              <a:solidFill>
                <a:schemeClr val="tx1">
                  <a:lumMod val="65000"/>
                  <a:lumOff val="35000"/>
                </a:schemeClr>
              </a:solidFill>
              <a:latin typeface="+mn-lt"/>
              <a:ea typeface="+mn-ea"/>
              <a:cs typeface="+mn-cs"/>
            </a:defRPr>
          </a:pPr>
          <a:endParaRPr lang="fr-FR"/>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OBSS_Sex_Fonction!$C$12</c:f>
              <c:strCache>
                <c:ptCount val="1"/>
                <c:pt idx="0">
                  <c:v>Homme</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OBSS_Sex_Fonction!$B$13:$B$20</c:f>
              <c:strCache>
                <c:ptCount val="8"/>
                <c:pt idx="0">
                  <c:v>Directeur et assimilés</c:v>
                </c:pt>
                <c:pt idx="1">
                  <c:v>Chef de service</c:v>
                </c:pt>
                <c:pt idx="2">
                  <c:v>Agent du service / Te</c:v>
                </c:pt>
                <c:pt idx="3">
                  <c:v>Chef section/secteur</c:v>
                </c:pt>
                <c:pt idx="4">
                  <c:v>Autre (à préciser)</c:v>
                </c:pt>
                <c:pt idx="5">
                  <c:v>Non précisé</c:v>
                </c:pt>
                <c:pt idx="7">
                  <c:v>Ensemble</c:v>
                </c:pt>
              </c:strCache>
            </c:strRef>
          </c:cat>
          <c:val>
            <c:numRef>
              <c:f>OBSS_Sex_Fonction!$C$13:$C$20</c:f>
              <c:numCache>
                <c:formatCode>0.0%</c:formatCode>
                <c:ptCount val="8"/>
                <c:pt idx="0">
                  <c:v>0.86419753086419748</c:v>
                </c:pt>
                <c:pt idx="1">
                  <c:v>0.71276595744680848</c:v>
                </c:pt>
                <c:pt idx="2">
                  <c:v>0.78751258811681768</c:v>
                </c:pt>
                <c:pt idx="3">
                  <c:v>0.7831325301204819</c:v>
                </c:pt>
                <c:pt idx="4">
                  <c:v>0.76351351351351349</c:v>
                </c:pt>
                <c:pt idx="5">
                  <c:v>0.80952380952380953</c:v>
                </c:pt>
                <c:pt idx="7">
                  <c:v>0.78035714285714286</c:v>
                </c:pt>
              </c:numCache>
            </c:numRef>
          </c:val>
          <c:extLst>
            <c:ext xmlns:c16="http://schemas.microsoft.com/office/drawing/2014/chart" uri="{C3380CC4-5D6E-409C-BE32-E72D297353CC}">
              <c16:uniqueId val="{00000000-20A5-4212-8A9B-FF3EC9C3FE37}"/>
            </c:ext>
          </c:extLst>
        </c:ser>
        <c:ser>
          <c:idx val="1"/>
          <c:order val="1"/>
          <c:tx>
            <c:strRef>
              <c:f>OBSS_Sex_Fonction!$D$12</c:f>
              <c:strCache>
                <c:ptCount val="1"/>
                <c:pt idx="0">
                  <c:v>Femme</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OBSS_Sex_Fonction!$B$13:$B$20</c:f>
              <c:strCache>
                <c:ptCount val="8"/>
                <c:pt idx="0">
                  <c:v>Directeur et assimilés</c:v>
                </c:pt>
                <c:pt idx="1">
                  <c:v>Chef de service</c:v>
                </c:pt>
                <c:pt idx="2">
                  <c:v>Agent du service / Te</c:v>
                </c:pt>
                <c:pt idx="3">
                  <c:v>Chef section/secteur</c:v>
                </c:pt>
                <c:pt idx="4">
                  <c:v>Autre (à préciser)</c:v>
                </c:pt>
                <c:pt idx="5">
                  <c:v>Non précisé</c:v>
                </c:pt>
                <c:pt idx="7">
                  <c:v>Ensemble</c:v>
                </c:pt>
              </c:strCache>
            </c:strRef>
          </c:cat>
          <c:val>
            <c:numRef>
              <c:f>OBSS_Sex_Fonction!$D$13:$D$20</c:f>
              <c:numCache>
                <c:formatCode>0.0%</c:formatCode>
                <c:ptCount val="8"/>
                <c:pt idx="0">
                  <c:v>0.13580246913580246</c:v>
                </c:pt>
                <c:pt idx="1">
                  <c:v>0.28723404255319152</c:v>
                </c:pt>
                <c:pt idx="2">
                  <c:v>0.21248741188318226</c:v>
                </c:pt>
                <c:pt idx="3">
                  <c:v>0.21686746987951808</c:v>
                </c:pt>
                <c:pt idx="4">
                  <c:v>0.23648648648648649</c:v>
                </c:pt>
                <c:pt idx="5">
                  <c:v>0.19047619047619047</c:v>
                </c:pt>
                <c:pt idx="7">
                  <c:v>0.21964285714285714</c:v>
                </c:pt>
              </c:numCache>
            </c:numRef>
          </c:val>
          <c:extLst>
            <c:ext xmlns:c16="http://schemas.microsoft.com/office/drawing/2014/chart" uri="{C3380CC4-5D6E-409C-BE32-E72D297353CC}">
              <c16:uniqueId val="{00000001-20A5-4212-8A9B-FF3EC9C3FE37}"/>
            </c:ext>
          </c:extLst>
        </c:ser>
        <c:dLbls>
          <c:showLegendKey val="0"/>
          <c:showVal val="1"/>
          <c:showCatName val="0"/>
          <c:showSerName val="0"/>
          <c:showPercent val="0"/>
          <c:showBubbleSize val="0"/>
        </c:dLbls>
        <c:gapWidth val="79"/>
        <c:shape val="box"/>
        <c:axId val="681053976"/>
        <c:axId val="681069392"/>
        <c:axId val="0"/>
      </c:bar3DChart>
      <c:catAx>
        <c:axId val="6810539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fr-FR"/>
          </a:p>
        </c:txPr>
        <c:crossAx val="681069392"/>
        <c:crosses val="autoZero"/>
        <c:auto val="1"/>
        <c:lblAlgn val="ctr"/>
        <c:lblOffset val="100"/>
        <c:noMultiLvlLbl val="0"/>
      </c:catAx>
      <c:valAx>
        <c:axId val="681069392"/>
        <c:scaling>
          <c:orientation val="minMax"/>
        </c:scaling>
        <c:delete val="1"/>
        <c:axPos val="b"/>
        <c:numFmt formatCode="0%" sourceLinked="1"/>
        <c:majorTickMark val="none"/>
        <c:minorTickMark val="none"/>
        <c:tickLblPos val="nextTo"/>
        <c:crossAx val="6810539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noFill/>
      <a:round/>
    </a:ln>
    <a:effectLst/>
  </c:spPr>
  <c:txPr>
    <a:bodyPr/>
    <a:lstStyle/>
    <a:p>
      <a:pPr>
        <a:defRPr/>
      </a:pPr>
      <a:endParaRPr lang="fr-F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sz="1400"/>
              <a:t>G1.8</a:t>
            </a:r>
            <a:r>
              <a:rPr lang="fr-FR" sz="1400" baseline="0"/>
              <a:t> - </a:t>
            </a:r>
            <a:r>
              <a:rPr lang="fr-FR" sz="1400"/>
              <a:t>Ancienneté des enquêtés selon la direction régionale (années révolues)</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1'!$B$98:$B$107</c:f>
              <c:strCache>
                <c:ptCount val="10"/>
                <c:pt idx="0">
                  <c:v>DRZ-C</c:v>
                </c:pt>
                <c:pt idx="1">
                  <c:v>Siège</c:v>
                </c:pt>
                <c:pt idx="2">
                  <c:v>DRA</c:v>
                </c:pt>
                <c:pt idx="3">
                  <c:v>DRM-C</c:v>
                </c:pt>
                <c:pt idx="4">
                  <c:v>DRB-A</c:v>
                </c:pt>
                <c:pt idx="5">
                  <c:v>DRO-P</c:v>
                </c:pt>
                <c:pt idx="6">
                  <c:v>DRL2</c:v>
                </c:pt>
                <c:pt idx="7">
                  <c:v>DRL1</c:v>
                </c:pt>
                <c:pt idx="8">
                  <c:v>DRATA-D</c:v>
                </c:pt>
                <c:pt idx="9">
                  <c:v>Ensemble</c:v>
                </c:pt>
              </c:strCache>
            </c:strRef>
          </c:cat>
          <c:val>
            <c:numRef>
              <c:f>'Chapitre 1'!$C$98:$C$107</c:f>
              <c:numCache>
                <c:formatCode>0.0</c:formatCode>
                <c:ptCount val="10"/>
                <c:pt idx="0">
                  <c:v>13.758330000000001</c:v>
                </c:pt>
                <c:pt idx="1">
                  <c:v>12.88472</c:v>
                </c:pt>
                <c:pt idx="2">
                  <c:v>12.718369999999997</c:v>
                </c:pt>
                <c:pt idx="3">
                  <c:v>12.582520000000002</c:v>
                </c:pt>
                <c:pt idx="4">
                  <c:v>12.42604</c:v>
                </c:pt>
                <c:pt idx="5">
                  <c:v>12.245369999999999</c:v>
                </c:pt>
                <c:pt idx="6">
                  <c:v>11.992000000000004</c:v>
                </c:pt>
                <c:pt idx="7">
                  <c:v>11.523150000000001</c:v>
                </c:pt>
                <c:pt idx="8">
                  <c:v>10.130840000000001</c:v>
                </c:pt>
                <c:pt idx="9">
                  <c:v>12.357230000000003</c:v>
                </c:pt>
              </c:numCache>
            </c:numRef>
          </c:val>
          <c:extLst>
            <c:ext xmlns:c16="http://schemas.microsoft.com/office/drawing/2014/chart" uri="{C3380CC4-5D6E-409C-BE32-E72D297353CC}">
              <c16:uniqueId val="{00000000-2414-4DB6-82D4-BFF846EEFCBF}"/>
            </c:ext>
          </c:extLst>
        </c:ser>
        <c:dLbls>
          <c:showLegendKey val="0"/>
          <c:showVal val="0"/>
          <c:showCatName val="0"/>
          <c:showSerName val="0"/>
          <c:showPercent val="0"/>
          <c:showBubbleSize val="0"/>
        </c:dLbls>
        <c:gapWidth val="219"/>
        <c:overlap val="-27"/>
        <c:axId val="252791040"/>
        <c:axId val="252831616"/>
      </c:barChart>
      <c:catAx>
        <c:axId val="252791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fr-FR"/>
          </a:p>
        </c:txPr>
        <c:crossAx val="252831616"/>
        <c:crosses val="autoZero"/>
        <c:auto val="1"/>
        <c:lblAlgn val="ctr"/>
        <c:lblOffset val="100"/>
        <c:noMultiLvlLbl val="0"/>
      </c:catAx>
      <c:valAx>
        <c:axId val="252831616"/>
        <c:scaling>
          <c:orientation val="minMax"/>
        </c:scaling>
        <c:delete val="1"/>
        <c:axPos val="l"/>
        <c:numFmt formatCode="0.0" sourceLinked="1"/>
        <c:majorTickMark val="none"/>
        <c:minorTickMark val="none"/>
        <c:tickLblPos val="nextTo"/>
        <c:crossAx val="25279104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100"/>
            </a:pPr>
            <a:r>
              <a:rPr lang="en-US" sz="1100" b="1" i="0" u="none" strike="noStrike" baseline="0"/>
              <a:t>G1.10 - Ancienneté des travailleurs par sexe </a:t>
            </a:r>
            <a:r>
              <a:rPr lang="en-US" sz="1100"/>
              <a:t>(année révolue)</a:t>
            </a:r>
          </a:p>
        </c:rich>
      </c:tx>
      <c:overlay val="0"/>
    </c:title>
    <c:autoTitleDeleted val="0"/>
    <c:plotArea>
      <c:layout/>
      <c:barChart>
        <c:barDir val="col"/>
        <c:grouping val="clustered"/>
        <c:varyColors val="0"/>
        <c:ser>
          <c:idx val="0"/>
          <c:order val="0"/>
          <c:tx>
            <c:strRef>
              <c:f>'Chapitre 1'!$C$110</c:f>
              <c:strCache>
                <c:ptCount val="1"/>
                <c:pt idx="0">
                  <c:v>Ancienneté (année révolue)</c:v>
                </c:pt>
              </c:strCache>
            </c:strRef>
          </c:tx>
          <c:spPr>
            <a:scene3d>
              <a:camera prst="orthographicFront"/>
              <a:lightRig rig="threePt" dir="t"/>
            </a:scene3d>
            <a:sp3d>
              <a:bevelT/>
            </a:sp3d>
          </c:spPr>
          <c:invertIfNegative val="0"/>
          <c:dLbls>
            <c:spPr>
              <a:noFill/>
              <a:ln>
                <a:noFill/>
              </a:ln>
              <a:effectLst/>
            </c:spPr>
            <c:txPr>
              <a:bodyPr wrap="square" lIns="38100" tIns="19050" rIns="38100" bIns="19050" anchor="ctr">
                <a:spAutoFit/>
              </a:bodyPr>
              <a:lstStyle/>
              <a:p>
                <a:pPr>
                  <a:defRPr sz="1100"/>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'Chapitre 1'!$B$111:$B$113</c:f>
              <c:strCache>
                <c:ptCount val="3"/>
                <c:pt idx="0">
                  <c:v>Masculin</c:v>
                </c:pt>
                <c:pt idx="1">
                  <c:v>Féminin</c:v>
                </c:pt>
                <c:pt idx="2">
                  <c:v>Ensemble</c:v>
                </c:pt>
              </c:strCache>
            </c:strRef>
          </c:cat>
          <c:val>
            <c:numRef>
              <c:f>'Chapitre 1'!$C$111:$C$113</c:f>
              <c:numCache>
                <c:formatCode>0.0</c:formatCode>
                <c:ptCount val="3"/>
                <c:pt idx="0">
                  <c:v>12.899620000000002</c:v>
                </c:pt>
                <c:pt idx="1">
                  <c:v>10.439020000000001</c:v>
                </c:pt>
                <c:pt idx="2">
                  <c:v>12.357230000000003</c:v>
                </c:pt>
              </c:numCache>
            </c:numRef>
          </c:val>
          <c:extLst>
            <c:ext xmlns:c16="http://schemas.microsoft.com/office/drawing/2014/chart" uri="{C3380CC4-5D6E-409C-BE32-E72D297353CC}">
              <c16:uniqueId val="{00000000-4F7B-481D-B844-7DF26893C655}"/>
            </c:ext>
          </c:extLst>
        </c:ser>
        <c:dLbls>
          <c:showLegendKey val="0"/>
          <c:showVal val="0"/>
          <c:showCatName val="0"/>
          <c:showSerName val="0"/>
          <c:showPercent val="0"/>
          <c:showBubbleSize val="0"/>
        </c:dLbls>
        <c:gapWidth val="150"/>
        <c:axId val="253405824"/>
        <c:axId val="253514112"/>
      </c:barChart>
      <c:catAx>
        <c:axId val="253405824"/>
        <c:scaling>
          <c:orientation val="minMax"/>
        </c:scaling>
        <c:delete val="0"/>
        <c:axPos val="b"/>
        <c:numFmt formatCode="General" sourceLinked="0"/>
        <c:majorTickMark val="out"/>
        <c:minorTickMark val="none"/>
        <c:tickLblPos val="nextTo"/>
        <c:txPr>
          <a:bodyPr/>
          <a:lstStyle/>
          <a:p>
            <a:pPr>
              <a:defRPr sz="1100"/>
            </a:pPr>
            <a:endParaRPr lang="fr-FR"/>
          </a:p>
        </c:txPr>
        <c:crossAx val="253514112"/>
        <c:crosses val="autoZero"/>
        <c:auto val="1"/>
        <c:lblAlgn val="ctr"/>
        <c:lblOffset val="100"/>
        <c:noMultiLvlLbl val="0"/>
      </c:catAx>
      <c:valAx>
        <c:axId val="253514112"/>
        <c:scaling>
          <c:orientation val="minMax"/>
        </c:scaling>
        <c:delete val="1"/>
        <c:axPos val="l"/>
        <c:numFmt formatCode="0.0" sourceLinked="1"/>
        <c:majorTickMark val="out"/>
        <c:minorTickMark val="none"/>
        <c:tickLblPos val="nextTo"/>
        <c:crossAx val="253405824"/>
        <c:crosses val="autoZero"/>
        <c:crossBetween val="between"/>
      </c:valAx>
    </c:plotArea>
    <c:plotVisOnly val="1"/>
    <c:dispBlanksAs val="gap"/>
    <c:showDLblsOverMax val="0"/>
  </c:chart>
  <c:spPr>
    <a:ln>
      <a:noFill/>
    </a:ln>
  </c:sp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sysClr val="windowText" lastClr="000000"/>
                </a:solidFill>
                <a:latin typeface="+mn-lt"/>
                <a:ea typeface="+mn-ea"/>
                <a:cs typeface="+mn-cs"/>
              </a:defRPr>
            </a:pPr>
            <a:r>
              <a:rPr lang="en-US" sz="1400" b="1" i="0" baseline="0"/>
              <a:t>G1.11 - Ancienneté des travailleurs selon la fonction (année révolue)</a:t>
            </a:r>
            <a:endParaRPr lang="fr-FR" sz="1400"/>
          </a:p>
        </c:rich>
      </c:tx>
      <c:overlay val="0"/>
    </c:title>
    <c:autoTitleDeleted val="0"/>
    <c:plotArea>
      <c:layout/>
      <c:barChart>
        <c:barDir val="col"/>
        <c:grouping val="clustered"/>
        <c:varyColors val="0"/>
        <c:ser>
          <c:idx val="0"/>
          <c:order val="0"/>
          <c:tx>
            <c:strRef>
              <c:f>'Chapitre 1'!$C$116</c:f>
              <c:strCache>
                <c:ptCount val="1"/>
                <c:pt idx="0">
                  <c:v>Ancienneté (année révolue)</c:v>
                </c:pt>
              </c:strCache>
            </c:strRef>
          </c:tx>
          <c:spPr>
            <a:scene3d>
              <a:camera prst="orthographicFront"/>
              <a:lightRig rig="threePt" dir="t"/>
            </a:scene3d>
            <a:sp3d>
              <a:bevelT/>
            </a:sp3d>
          </c:spPr>
          <c:invertIfNegative val="0"/>
          <c:dLbls>
            <c:spPr>
              <a:noFill/>
              <a:ln>
                <a:noFill/>
              </a:ln>
              <a:effectLst/>
            </c:spPr>
            <c:txPr>
              <a:bodyPr wrap="square" lIns="38100" tIns="19050" rIns="38100" bIns="19050" anchor="ctr">
                <a:spAutoFit/>
              </a:bodyPr>
              <a:lstStyle/>
              <a:p>
                <a:pPr>
                  <a:defRPr sz="1400"/>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'Chapitre 1'!$B$117:$B$121</c:f>
              <c:strCache>
                <c:ptCount val="5"/>
                <c:pt idx="0">
                  <c:v>Directeur et assimilé</c:v>
                </c:pt>
                <c:pt idx="1">
                  <c:v>Chef de service</c:v>
                </c:pt>
                <c:pt idx="2">
                  <c:v>Chef section/secteur</c:v>
                </c:pt>
                <c:pt idx="3">
                  <c:v>Autre (à préciser)</c:v>
                </c:pt>
                <c:pt idx="4">
                  <c:v>Agent du service / Technicien</c:v>
                </c:pt>
              </c:strCache>
            </c:strRef>
          </c:cat>
          <c:val>
            <c:numRef>
              <c:f>'Chapitre 1'!$C$117:$C$121</c:f>
              <c:numCache>
                <c:formatCode>0.0</c:formatCode>
                <c:ptCount val="5"/>
                <c:pt idx="0">
                  <c:v>20.962959999999988</c:v>
                </c:pt>
                <c:pt idx="1">
                  <c:v>17.486629999999987</c:v>
                </c:pt>
                <c:pt idx="2">
                  <c:v>16.14113</c:v>
                </c:pt>
                <c:pt idx="3">
                  <c:v>11.2585</c:v>
                </c:pt>
                <c:pt idx="4">
                  <c:v>9.91221</c:v>
                </c:pt>
              </c:numCache>
            </c:numRef>
          </c:val>
          <c:extLst>
            <c:ext xmlns:c16="http://schemas.microsoft.com/office/drawing/2014/chart" uri="{C3380CC4-5D6E-409C-BE32-E72D297353CC}">
              <c16:uniqueId val="{00000000-3889-4367-9534-D21910184E7B}"/>
            </c:ext>
          </c:extLst>
        </c:ser>
        <c:dLbls>
          <c:showLegendKey val="0"/>
          <c:showVal val="0"/>
          <c:showCatName val="0"/>
          <c:showSerName val="0"/>
          <c:showPercent val="0"/>
          <c:showBubbleSize val="0"/>
        </c:dLbls>
        <c:gapWidth val="150"/>
        <c:axId val="254009344"/>
        <c:axId val="254010880"/>
      </c:barChart>
      <c:catAx>
        <c:axId val="254009344"/>
        <c:scaling>
          <c:orientation val="minMax"/>
        </c:scaling>
        <c:delete val="0"/>
        <c:axPos val="b"/>
        <c:numFmt formatCode="General" sourceLinked="0"/>
        <c:majorTickMark val="out"/>
        <c:minorTickMark val="none"/>
        <c:tickLblPos val="nextTo"/>
        <c:txPr>
          <a:bodyPr/>
          <a:lstStyle/>
          <a:p>
            <a:pPr>
              <a:defRPr sz="1000" b="1"/>
            </a:pPr>
            <a:endParaRPr lang="fr-FR"/>
          </a:p>
        </c:txPr>
        <c:crossAx val="254010880"/>
        <c:crosses val="autoZero"/>
        <c:auto val="1"/>
        <c:lblAlgn val="ctr"/>
        <c:lblOffset val="100"/>
        <c:noMultiLvlLbl val="0"/>
      </c:catAx>
      <c:valAx>
        <c:axId val="254010880"/>
        <c:scaling>
          <c:orientation val="minMax"/>
        </c:scaling>
        <c:delete val="1"/>
        <c:axPos val="l"/>
        <c:numFmt formatCode="0.0" sourceLinked="1"/>
        <c:majorTickMark val="out"/>
        <c:minorTickMark val="none"/>
        <c:tickLblPos val="nextTo"/>
        <c:crossAx val="254009344"/>
        <c:crosses val="autoZero"/>
        <c:crossBetween val="between"/>
      </c:valAx>
      <c:spPr>
        <a:ln>
          <a:noFill/>
        </a:ln>
      </c:spPr>
    </c:plotArea>
    <c:plotVisOnly val="1"/>
    <c:dispBlanksAs val="gap"/>
    <c:showDLblsOverMax val="0"/>
  </c:chart>
  <c:spPr>
    <a:ln>
      <a:noFill/>
    </a:ln>
  </c:sp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800" b="1" i="0" u="none" strike="noStrike" kern="1200" cap="all" spc="120" normalizeH="0" baseline="0">
                <a:solidFill>
                  <a:schemeClr val="tx1">
                    <a:lumMod val="65000"/>
                    <a:lumOff val="35000"/>
                  </a:schemeClr>
                </a:solidFill>
                <a:latin typeface="+mn-lt"/>
                <a:ea typeface="+mn-ea"/>
                <a:cs typeface="+mn-cs"/>
              </a:defRPr>
            </a:pPr>
            <a:r>
              <a:rPr lang="fr-FR" sz="800" b="1" i="0" cap="all" baseline="0">
                <a:effectLst/>
              </a:rPr>
              <a:t>G2.2- Possession du materiel necessaire pour le travail suivant la direction régionale</a:t>
            </a:r>
            <a:endParaRPr lang="fr-FR" sz="800">
              <a:effectLst/>
            </a:endParaRPr>
          </a:p>
        </c:rich>
      </c:tx>
      <c:overlay val="0"/>
      <c:spPr>
        <a:noFill/>
        <a:ln>
          <a:noFill/>
        </a:ln>
        <a:effectLst/>
      </c:spPr>
      <c:txPr>
        <a:bodyPr rot="0" spcFirstLastPara="1" vertOverflow="ellipsis" vert="horz" wrap="square" anchor="ctr" anchorCtr="1"/>
        <a:lstStyle/>
        <a:p>
          <a:pPr>
            <a:defRPr sz="800" b="1" i="0" u="none" strike="noStrike" kern="1200" cap="all" spc="120" normalizeH="0" baseline="0">
              <a:solidFill>
                <a:schemeClr val="tx1">
                  <a:lumMod val="65000"/>
                  <a:lumOff val="35000"/>
                </a:schemeClr>
              </a:solidFill>
              <a:latin typeface="+mn-lt"/>
              <a:ea typeface="+mn-ea"/>
              <a:cs typeface="+mn-cs"/>
            </a:defRPr>
          </a:pPr>
          <a:endParaRPr lang="fr-FR"/>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stacked"/>
        <c:varyColors val="0"/>
        <c:ser>
          <c:idx val="0"/>
          <c:order val="0"/>
          <c:tx>
            <c:strRef>
              <c:f>'Q2.1+'!$K$12</c:f>
              <c:strCache>
                <c:ptCount val="1"/>
                <c:pt idx="0">
                  <c:v>Oui, tout ce qu'il faut</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'Q2.1+'!$J$13:$J$21</c:f>
              <c:strCache>
                <c:ptCount val="9"/>
                <c:pt idx="0">
                  <c:v>Siège</c:v>
                </c:pt>
                <c:pt idx="1">
                  <c:v>DRL1</c:v>
                </c:pt>
                <c:pt idx="2">
                  <c:v>DRL2</c:v>
                </c:pt>
                <c:pt idx="3">
                  <c:v>DRA</c:v>
                </c:pt>
                <c:pt idx="4">
                  <c:v>DRO-P</c:v>
                </c:pt>
                <c:pt idx="5">
                  <c:v>DRM-C</c:v>
                </c:pt>
                <c:pt idx="6">
                  <c:v>DRZ-C</c:v>
                </c:pt>
                <c:pt idx="7">
                  <c:v>DRB-A</c:v>
                </c:pt>
                <c:pt idx="8">
                  <c:v>DRATA-D</c:v>
                </c:pt>
              </c:strCache>
            </c:strRef>
          </c:cat>
          <c:val>
            <c:numRef>
              <c:f>'Q2.1+'!$K$13:$K$21</c:f>
              <c:numCache>
                <c:formatCode>0.0%</c:formatCode>
                <c:ptCount val="9"/>
                <c:pt idx="0">
                  <c:v>0.21925133689839571</c:v>
                </c:pt>
                <c:pt idx="1">
                  <c:v>0.125</c:v>
                </c:pt>
                <c:pt idx="2">
                  <c:v>0.13385826771653545</c:v>
                </c:pt>
                <c:pt idx="3">
                  <c:v>8.1300813008130079E-2</c:v>
                </c:pt>
                <c:pt idx="4">
                  <c:v>0.14814814814814814</c:v>
                </c:pt>
                <c:pt idx="5">
                  <c:v>0.24038461538461539</c:v>
                </c:pt>
                <c:pt idx="6">
                  <c:v>0.1</c:v>
                </c:pt>
                <c:pt idx="7">
                  <c:v>2.3668639053254437E-2</c:v>
                </c:pt>
                <c:pt idx="8">
                  <c:v>3.7037037037037035E-2</c:v>
                </c:pt>
              </c:numCache>
            </c:numRef>
          </c:val>
          <c:extLst>
            <c:ext xmlns:c16="http://schemas.microsoft.com/office/drawing/2014/chart" uri="{C3380CC4-5D6E-409C-BE32-E72D297353CC}">
              <c16:uniqueId val="{00000000-8CFC-49C0-8D19-06EE8A5AE0AF}"/>
            </c:ext>
          </c:extLst>
        </c:ser>
        <c:ser>
          <c:idx val="1"/>
          <c:order val="1"/>
          <c:tx>
            <c:strRef>
              <c:f>'Q2.1+'!$L$12</c:f>
              <c:strCache>
                <c:ptCount val="1"/>
                <c:pt idx="0">
                  <c:v>Oui, en partie</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'Q2.1+'!$J$13:$J$21</c:f>
              <c:strCache>
                <c:ptCount val="9"/>
                <c:pt idx="0">
                  <c:v>Siège</c:v>
                </c:pt>
                <c:pt idx="1">
                  <c:v>DRL1</c:v>
                </c:pt>
                <c:pt idx="2">
                  <c:v>DRL2</c:v>
                </c:pt>
                <c:pt idx="3">
                  <c:v>DRA</c:v>
                </c:pt>
                <c:pt idx="4">
                  <c:v>DRO-P</c:v>
                </c:pt>
                <c:pt idx="5">
                  <c:v>DRM-C</c:v>
                </c:pt>
                <c:pt idx="6">
                  <c:v>DRZ-C</c:v>
                </c:pt>
                <c:pt idx="7">
                  <c:v>DRB-A</c:v>
                </c:pt>
                <c:pt idx="8">
                  <c:v>DRATA-D</c:v>
                </c:pt>
              </c:strCache>
            </c:strRef>
          </c:cat>
          <c:val>
            <c:numRef>
              <c:f>'Q2.1+'!$L$13:$L$21</c:f>
              <c:numCache>
                <c:formatCode>0.0%</c:formatCode>
                <c:ptCount val="9"/>
                <c:pt idx="0">
                  <c:v>0.68983957219251335</c:v>
                </c:pt>
                <c:pt idx="1">
                  <c:v>0.72685185185185186</c:v>
                </c:pt>
                <c:pt idx="2">
                  <c:v>0.59842519685039375</c:v>
                </c:pt>
                <c:pt idx="3">
                  <c:v>0.80081300813008127</c:v>
                </c:pt>
                <c:pt idx="4">
                  <c:v>0.69444444444444442</c:v>
                </c:pt>
                <c:pt idx="5">
                  <c:v>0.63461538461538458</c:v>
                </c:pt>
                <c:pt idx="6">
                  <c:v>0.81666666666666665</c:v>
                </c:pt>
                <c:pt idx="7">
                  <c:v>0.92899408284023666</c:v>
                </c:pt>
                <c:pt idx="8">
                  <c:v>0.59259259259259256</c:v>
                </c:pt>
              </c:numCache>
            </c:numRef>
          </c:val>
          <c:extLst>
            <c:ext xmlns:c16="http://schemas.microsoft.com/office/drawing/2014/chart" uri="{C3380CC4-5D6E-409C-BE32-E72D297353CC}">
              <c16:uniqueId val="{00000001-8CFC-49C0-8D19-06EE8A5AE0AF}"/>
            </c:ext>
          </c:extLst>
        </c:ser>
        <c:ser>
          <c:idx val="2"/>
          <c:order val="2"/>
          <c:tx>
            <c:strRef>
              <c:f>'Q2.1+'!$M$12</c:f>
              <c:strCache>
                <c:ptCount val="1"/>
                <c:pt idx="0">
                  <c:v>Non</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'Q2.1+'!$J$13:$J$21</c:f>
              <c:strCache>
                <c:ptCount val="9"/>
                <c:pt idx="0">
                  <c:v>Siège</c:v>
                </c:pt>
                <c:pt idx="1">
                  <c:v>DRL1</c:v>
                </c:pt>
                <c:pt idx="2">
                  <c:v>DRL2</c:v>
                </c:pt>
                <c:pt idx="3">
                  <c:v>DRA</c:v>
                </c:pt>
                <c:pt idx="4">
                  <c:v>DRO-P</c:v>
                </c:pt>
                <c:pt idx="5">
                  <c:v>DRM-C</c:v>
                </c:pt>
                <c:pt idx="6">
                  <c:v>DRZ-C</c:v>
                </c:pt>
                <c:pt idx="7">
                  <c:v>DRB-A</c:v>
                </c:pt>
                <c:pt idx="8">
                  <c:v>DRATA-D</c:v>
                </c:pt>
              </c:strCache>
            </c:strRef>
          </c:cat>
          <c:val>
            <c:numRef>
              <c:f>'Q2.1+'!$M$13:$M$21</c:f>
              <c:numCache>
                <c:formatCode>0.0%</c:formatCode>
                <c:ptCount val="9"/>
                <c:pt idx="0">
                  <c:v>9.0909090909090912E-2</c:v>
                </c:pt>
                <c:pt idx="1">
                  <c:v>0.14814814814814814</c:v>
                </c:pt>
                <c:pt idx="2">
                  <c:v>0.25196850393700787</c:v>
                </c:pt>
                <c:pt idx="3">
                  <c:v>0.11382113821138211</c:v>
                </c:pt>
                <c:pt idx="4">
                  <c:v>0.15740740740740741</c:v>
                </c:pt>
                <c:pt idx="5">
                  <c:v>0.125</c:v>
                </c:pt>
                <c:pt idx="6">
                  <c:v>8.3333333333333329E-2</c:v>
                </c:pt>
                <c:pt idx="7">
                  <c:v>4.7337278106508875E-2</c:v>
                </c:pt>
                <c:pt idx="8">
                  <c:v>0.37037037037037035</c:v>
                </c:pt>
              </c:numCache>
            </c:numRef>
          </c:val>
          <c:extLst>
            <c:ext xmlns:c16="http://schemas.microsoft.com/office/drawing/2014/chart" uri="{C3380CC4-5D6E-409C-BE32-E72D297353CC}">
              <c16:uniqueId val="{00000002-8CFC-49C0-8D19-06EE8A5AE0AF}"/>
            </c:ext>
          </c:extLst>
        </c:ser>
        <c:ser>
          <c:idx val="3"/>
          <c:order val="3"/>
          <c:tx>
            <c:strRef>
              <c:f>'Q2.1+'!$N$12</c:f>
              <c:strCache>
                <c:ptCount val="1"/>
                <c:pt idx="0">
                  <c:v>Non précisé</c:v>
                </c:pt>
              </c:strCache>
            </c:strRef>
          </c:tx>
          <c:spPr>
            <a:solidFill>
              <a:schemeClr val="accent4"/>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'Q2.1+'!$J$13:$J$21</c:f>
              <c:strCache>
                <c:ptCount val="9"/>
                <c:pt idx="0">
                  <c:v>Siège</c:v>
                </c:pt>
                <c:pt idx="1">
                  <c:v>DRL1</c:v>
                </c:pt>
                <c:pt idx="2">
                  <c:v>DRL2</c:v>
                </c:pt>
                <c:pt idx="3">
                  <c:v>DRA</c:v>
                </c:pt>
                <c:pt idx="4">
                  <c:v>DRO-P</c:v>
                </c:pt>
                <c:pt idx="5">
                  <c:v>DRM-C</c:v>
                </c:pt>
                <c:pt idx="6">
                  <c:v>DRZ-C</c:v>
                </c:pt>
                <c:pt idx="7">
                  <c:v>DRB-A</c:v>
                </c:pt>
                <c:pt idx="8">
                  <c:v>DRATA-D</c:v>
                </c:pt>
              </c:strCache>
            </c:strRef>
          </c:cat>
          <c:val>
            <c:numRef>
              <c:f>'Q2.1+'!$N$13:$N$21</c:f>
              <c:numCache>
                <c:formatCode>0.0%</c:formatCode>
                <c:ptCount val="9"/>
                <c:pt idx="0">
                  <c:v>0</c:v>
                </c:pt>
                <c:pt idx="1">
                  <c:v>0</c:v>
                </c:pt>
                <c:pt idx="2">
                  <c:v>1.5748031496062992E-2</c:v>
                </c:pt>
                <c:pt idx="3">
                  <c:v>4.0650406504065045E-3</c:v>
                </c:pt>
                <c:pt idx="4">
                  <c:v>0</c:v>
                </c:pt>
                <c:pt idx="5">
                  <c:v>0</c:v>
                </c:pt>
                <c:pt idx="6">
                  <c:v>0</c:v>
                </c:pt>
                <c:pt idx="7">
                  <c:v>0</c:v>
                </c:pt>
                <c:pt idx="8">
                  <c:v>0</c:v>
                </c:pt>
              </c:numCache>
            </c:numRef>
          </c:val>
          <c:extLst>
            <c:ext xmlns:c16="http://schemas.microsoft.com/office/drawing/2014/chart" uri="{C3380CC4-5D6E-409C-BE32-E72D297353CC}">
              <c16:uniqueId val="{00000003-8CFC-49C0-8D19-06EE8A5AE0AF}"/>
            </c:ext>
          </c:extLst>
        </c:ser>
        <c:dLbls>
          <c:showLegendKey val="0"/>
          <c:showVal val="1"/>
          <c:showCatName val="0"/>
          <c:showSerName val="0"/>
          <c:showPercent val="0"/>
          <c:showBubbleSize val="0"/>
        </c:dLbls>
        <c:gapWidth val="79"/>
        <c:shape val="box"/>
        <c:axId val="458459536"/>
        <c:axId val="458459864"/>
        <c:axId val="0"/>
      </c:bar3DChart>
      <c:catAx>
        <c:axId val="4584595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fr-FR"/>
          </a:p>
        </c:txPr>
        <c:crossAx val="458459864"/>
        <c:crosses val="autoZero"/>
        <c:auto val="1"/>
        <c:lblAlgn val="ctr"/>
        <c:lblOffset val="100"/>
        <c:noMultiLvlLbl val="0"/>
      </c:catAx>
      <c:valAx>
        <c:axId val="458459864"/>
        <c:scaling>
          <c:orientation val="minMax"/>
        </c:scaling>
        <c:delete val="1"/>
        <c:axPos val="b"/>
        <c:numFmt formatCode="0.0%" sourceLinked="1"/>
        <c:majorTickMark val="none"/>
        <c:minorTickMark val="none"/>
        <c:tickLblPos val="nextTo"/>
        <c:crossAx val="4584595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noFill/>
      <a:round/>
    </a:ln>
    <a:effectLst/>
  </c:spPr>
  <c:txPr>
    <a:bodyPr/>
    <a:lstStyle/>
    <a:p>
      <a:pPr>
        <a:defRPr/>
      </a:pPr>
      <a:endParaRPr lang="fr-FR"/>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700" b="1" i="0" u="none" strike="noStrike" kern="1200" cap="all" spc="120" normalizeH="0" baseline="0">
                <a:solidFill>
                  <a:schemeClr val="tx1">
                    <a:lumMod val="65000"/>
                    <a:lumOff val="35000"/>
                  </a:schemeClr>
                </a:solidFill>
                <a:latin typeface="+mn-lt"/>
                <a:ea typeface="+mn-ea"/>
                <a:cs typeface="+mn-cs"/>
              </a:defRPr>
            </a:pPr>
            <a:r>
              <a:rPr lang="fr-FR" sz="700"/>
              <a:t>G2.3-</a:t>
            </a:r>
            <a:r>
              <a:rPr lang="fr-FR" sz="700" baseline="0"/>
              <a:t> Possession du materiel necessaire pour le travail suivant la fonction</a:t>
            </a:r>
            <a:endParaRPr lang="fr-FR" sz="700"/>
          </a:p>
        </c:rich>
      </c:tx>
      <c:overlay val="0"/>
      <c:spPr>
        <a:noFill/>
        <a:ln>
          <a:noFill/>
        </a:ln>
        <a:effectLst/>
      </c:spPr>
      <c:txPr>
        <a:bodyPr rot="0" spcFirstLastPara="1" vertOverflow="ellipsis" vert="horz" wrap="square" anchor="ctr" anchorCtr="1"/>
        <a:lstStyle/>
        <a:p>
          <a:pPr>
            <a:defRPr sz="700" b="1" i="0" u="none" strike="noStrike" kern="1200" cap="all" spc="120" normalizeH="0" baseline="0">
              <a:solidFill>
                <a:schemeClr val="tx1">
                  <a:lumMod val="65000"/>
                  <a:lumOff val="35000"/>
                </a:schemeClr>
              </a:solidFill>
              <a:latin typeface="+mn-lt"/>
              <a:ea typeface="+mn-ea"/>
              <a:cs typeface="+mn-cs"/>
            </a:defRPr>
          </a:pPr>
          <a:endParaRPr lang="fr-FR"/>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'Q2.1+'!$L$3</c:f>
              <c:strCache>
                <c:ptCount val="1"/>
                <c:pt idx="0">
                  <c:v>Oui, tout ce qu’il faut</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'Q2.1+'!$M$2:$R$2</c:f>
              <c:strCache>
                <c:ptCount val="6"/>
                <c:pt idx="0">
                  <c:v>Directeur et assimilé</c:v>
                </c:pt>
                <c:pt idx="1">
                  <c:v>Chef de service</c:v>
                </c:pt>
                <c:pt idx="2">
                  <c:v>Agent du service / Technicien</c:v>
                </c:pt>
                <c:pt idx="3">
                  <c:v>Chef section/secteur</c:v>
                </c:pt>
                <c:pt idx="4">
                  <c:v>Autre</c:v>
                </c:pt>
                <c:pt idx="5">
                  <c:v>Non précisé</c:v>
                </c:pt>
              </c:strCache>
            </c:strRef>
          </c:cat>
          <c:val>
            <c:numRef>
              <c:f>'Q2.1+'!$M$3:$R$3</c:f>
              <c:numCache>
                <c:formatCode>0.0%</c:formatCode>
                <c:ptCount val="6"/>
                <c:pt idx="0">
                  <c:v>0.1111111111111111</c:v>
                </c:pt>
                <c:pt idx="1">
                  <c:v>0.17553191489361702</c:v>
                </c:pt>
                <c:pt idx="2">
                  <c:v>0.12588116817724068</c:v>
                </c:pt>
                <c:pt idx="3">
                  <c:v>8.8353413654618476E-2</c:v>
                </c:pt>
                <c:pt idx="4">
                  <c:v>0.20945945945945946</c:v>
                </c:pt>
                <c:pt idx="5">
                  <c:v>0.14285714285714285</c:v>
                </c:pt>
              </c:numCache>
            </c:numRef>
          </c:val>
          <c:extLst>
            <c:ext xmlns:c16="http://schemas.microsoft.com/office/drawing/2014/chart" uri="{C3380CC4-5D6E-409C-BE32-E72D297353CC}">
              <c16:uniqueId val="{00000000-E004-4E7C-A8F6-DA06910447AC}"/>
            </c:ext>
          </c:extLst>
        </c:ser>
        <c:ser>
          <c:idx val="1"/>
          <c:order val="1"/>
          <c:tx>
            <c:strRef>
              <c:f>'Q2.1+'!$L$4</c:f>
              <c:strCache>
                <c:ptCount val="1"/>
                <c:pt idx="0">
                  <c:v>Oui, en partie</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'Q2.1+'!$M$2:$R$2</c:f>
              <c:strCache>
                <c:ptCount val="6"/>
                <c:pt idx="0">
                  <c:v>Directeur et assimilé</c:v>
                </c:pt>
                <c:pt idx="1">
                  <c:v>Chef de service</c:v>
                </c:pt>
                <c:pt idx="2">
                  <c:v>Agent du service / Technicien</c:v>
                </c:pt>
                <c:pt idx="3">
                  <c:v>Chef section/secteur</c:v>
                </c:pt>
                <c:pt idx="4">
                  <c:v>Autre</c:v>
                </c:pt>
                <c:pt idx="5">
                  <c:v>Non précisé</c:v>
                </c:pt>
              </c:strCache>
            </c:strRef>
          </c:cat>
          <c:val>
            <c:numRef>
              <c:f>'Q2.1+'!$M$4:$R$4</c:f>
              <c:numCache>
                <c:formatCode>0.0%</c:formatCode>
                <c:ptCount val="6"/>
                <c:pt idx="0">
                  <c:v>0.79012345679012341</c:v>
                </c:pt>
                <c:pt idx="1">
                  <c:v>0.75</c:v>
                </c:pt>
                <c:pt idx="2">
                  <c:v>0.73313192346424971</c:v>
                </c:pt>
                <c:pt idx="3">
                  <c:v>0.7831325301204819</c:v>
                </c:pt>
                <c:pt idx="4">
                  <c:v>0.57432432432432434</c:v>
                </c:pt>
                <c:pt idx="5">
                  <c:v>0.47619047619047616</c:v>
                </c:pt>
              </c:numCache>
            </c:numRef>
          </c:val>
          <c:extLst>
            <c:ext xmlns:c16="http://schemas.microsoft.com/office/drawing/2014/chart" uri="{C3380CC4-5D6E-409C-BE32-E72D297353CC}">
              <c16:uniqueId val="{00000001-E004-4E7C-A8F6-DA06910447AC}"/>
            </c:ext>
          </c:extLst>
        </c:ser>
        <c:ser>
          <c:idx val="2"/>
          <c:order val="2"/>
          <c:tx>
            <c:strRef>
              <c:f>'Q2.1+'!$L$5</c:f>
              <c:strCache>
                <c:ptCount val="1"/>
                <c:pt idx="0">
                  <c:v>Non</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7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'Q2.1+'!$M$2:$R$2</c:f>
              <c:strCache>
                <c:ptCount val="6"/>
                <c:pt idx="0">
                  <c:v>Directeur et assimilé</c:v>
                </c:pt>
                <c:pt idx="1">
                  <c:v>Chef de service</c:v>
                </c:pt>
                <c:pt idx="2">
                  <c:v>Agent du service / Technicien</c:v>
                </c:pt>
                <c:pt idx="3">
                  <c:v>Chef section/secteur</c:v>
                </c:pt>
                <c:pt idx="4">
                  <c:v>Autre</c:v>
                </c:pt>
                <c:pt idx="5">
                  <c:v>Non précisé</c:v>
                </c:pt>
              </c:strCache>
            </c:strRef>
          </c:cat>
          <c:val>
            <c:numRef>
              <c:f>'Q2.1+'!$M$5:$R$5</c:f>
              <c:numCache>
                <c:formatCode>0.0%</c:formatCode>
                <c:ptCount val="6"/>
                <c:pt idx="0">
                  <c:v>9.8765432098765427E-2</c:v>
                </c:pt>
                <c:pt idx="1">
                  <c:v>7.4468085106382975E-2</c:v>
                </c:pt>
                <c:pt idx="2">
                  <c:v>0.13897280966767372</c:v>
                </c:pt>
                <c:pt idx="3">
                  <c:v>0.12851405622489959</c:v>
                </c:pt>
                <c:pt idx="4">
                  <c:v>0.20945945945945946</c:v>
                </c:pt>
                <c:pt idx="5">
                  <c:v>0.38095238095238093</c:v>
                </c:pt>
              </c:numCache>
            </c:numRef>
          </c:val>
          <c:extLst>
            <c:ext xmlns:c16="http://schemas.microsoft.com/office/drawing/2014/chart" uri="{C3380CC4-5D6E-409C-BE32-E72D297353CC}">
              <c16:uniqueId val="{00000002-E004-4E7C-A8F6-DA06910447AC}"/>
            </c:ext>
          </c:extLst>
        </c:ser>
        <c:ser>
          <c:idx val="3"/>
          <c:order val="3"/>
          <c:tx>
            <c:strRef>
              <c:f>'Q2.1+'!$L$6</c:f>
              <c:strCache>
                <c:ptCount val="1"/>
                <c:pt idx="0">
                  <c:v>Non précisé</c:v>
                </c:pt>
              </c:strCache>
            </c:strRef>
          </c:tx>
          <c:spPr>
            <a:solidFill>
              <a:schemeClr val="accent4"/>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7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'Q2.1+'!$M$2:$R$2</c:f>
              <c:strCache>
                <c:ptCount val="6"/>
                <c:pt idx="0">
                  <c:v>Directeur et assimilé</c:v>
                </c:pt>
                <c:pt idx="1">
                  <c:v>Chef de service</c:v>
                </c:pt>
                <c:pt idx="2">
                  <c:v>Agent du service / Technicien</c:v>
                </c:pt>
                <c:pt idx="3">
                  <c:v>Chef section/secteur</c:v>
                </c:pt>
                <c:pt idx="4">
                  <c:v>Autre</c:v>
                </c:pt>
                <c:pt idx="5">
                  <c:v>Non précisé</c:v>
                </c:pt>
              </c:strCache>
            </c:strRef>
          </c:cat>
          <c:val>
            <c:numRef>
              <c:f>'Q2.1+'!$M$6:$R$6</c:f>
              <c:numCache>
                <c:formatCode>0.0%</c:formatCode>
                <c:ptCount val="6"/>
                <c:pt idx="0">
                  <c:v>0</c:v>
                </c:pt>
                <c:pt idx="1">
                  <c:v>0</c:v>
                </c:pt>
                <c:pt idx="2">
                  <c:v>2.014098690835851E-3</c:v>
                </c:pt>
                <c:pt idx="3">
                  <c:v>0</c:v>
                </c:pt>
                <c:pt idx="4">
                  <c:v>6.7567567567567571E-3</c:v>
                </c:pt>
                <c:pt idx="5">
                  <c:v>0</c:v>
                </c:pt>
              </c:numCache>
            </c:numRef>
          </c:val>
          <c:extLst>
            <c:ext xmlns:c16="http://schemas.microsoft.com/office/drawing/2014/chart" uri="{C3380CC4-5D6E-409C-BE32-E72D297353CC}">
              <c16:uniqueId val="{00000003-E004-4E7C-A8F6-DA06910447AC}"/>
            </c:ext>
          </c:extLst>
        </c:ser>
        <c:dLbls>
          <c:showLegendKey val="0"/>
          <c:showVal val="1"/>
          <c:showCatName val="0"/>
          <c:showSerName val="0"/>
          <c:showPercent val="0"/>
          <c:showBubbleSize val="0"/>
        </c:dLbls>
        <c:gapWidth val="79"/>
        <c:shape val="box"/>
        <c:axId val="448307288"/>
        <c:axId val="448306304"/>
        <c:axId val="0"/>
      </c:bar3DChart>
      <c:catAx>
        <c:axId val="4483072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700" b="0" i="0" u="none" strike="noStrike" kern="1200" cap="all" spc="120" normalizeH="0" baseline="0">
                <a:solidFill>
                  <a:schemeClr val="tx1">
                    <a:lumMod val="65000"/>
                    <a:lumOff val="35000"/>
                  </a:schemeClr>
                </a:solidFill>
                <a:latin typeface="+mn-lt"/>
                <a:ea typeface="+mn-ea"/>
                <a:cs typeface="+mn-cs"/>
              </a:defRPr>
            </a:pPr>
            <a:endParaRPr lang="fr-FR"/>
          </a:p>
        </c:txPr>
        <c:crossAx val="448306304"/>
        <c:crosses val="autoZero"/>
        <c:auto val="1"/>
        <c:lblAlgn val="ctr"/>
        <c:lblOffset val="100"/>
        <c:noMultiLvlLbl val="0"/>
      </c:catAx>
      <c:valAx>
        <c:axId val="448306304"/>
        <c:scaling>
          <c:orientation val="minMax"/>
        </c:scaling>
        <c:delete val="1"/>
        <c:axPos val="b"/>
        <c:numFmt formatCode="0%" sourceLinked="1"/>
        <c:majorTickMark val="none"/>
        <c:minorTickMark val="none"/>
        <c:tickLblPos val="nextTo"/>
        <c:crossAx val="4483072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noFill/>
      <a:round/>
    </a:ln>
    <a:effectLst/>
  </c:spPr>
  <c:txPr>
    <a:bodyPr/>
    <a:lstStyle/>
    <a:p>
      <a:pPr>
        <a:defRPr/>
      </a:pPr>
      <a:endParaRPr lang="fr-FR"/>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600" b="1" i="0" u="none" strike="noStrike" kern="1200" cap="all" spc="120" normalizeH="0" baseline="0">
                <a:solidFill>
                  <a:schemeClr val="tx1">
                    <a:lumMod val="65000"/>
                    <a:lumOff val="35000"/>
                  </a:schemeClr>
                </a:solidFill>
                <a:latin typeface="+mn-lt"/>
                <a:ea typeface="+mn-ea"/>
                <a:cs typeface="+mn-cs"/>
              </a:defRPr>
            </a:pPr>
            <a:r>
              <a:rPr lang="fr-FR" sz="600" b="1" i="0" u="none" strike="noStrike" cap="all" normalizeH="0" baseline="0">
                <a:effectLst/>
              </a:rPr>
              <a:t>G2.4- Possession du materiel necessaire pour le travail suivant la categorie socio professionnelle</a:t>
            </a:r>
            <a:endParaRPr lang="fr-FR" sz="600"/>
          </a:p>
        </c:rich>
      </c:tx>
      <c:overlay val="0"/>
      <c:spPr>
        <a:noFill/>
        <a:ln>
          <a:noFill/>
        </a:ln>
        <a:effectLst/>
      </c:spPr>
      <c:txPr>
        <a:bodyPr rot="0" spcFirstLastPara="1" vertOverflow="ellipsis" vert="horz" wrap="square" anchor="ctr" anchorCtr="1"/>
        <a:lstStyle/>
        <a:p>
          <a:pPr>
            <a:defRPr sz="600" b="1" i="0" u="none" strike="noStrike" kern="1200" cap="all" spc="120" normalizeH="0" baseline="0">
              <a:solidFill>
                <a:schemeClr val="tx1">
                  <a:lumMod val="65000"/>
                  <a:lumOff val="35000"/>
                </a:schemeClr>
              </a:solidFill>
              <a:latin typeface="+mn-lt"/>
              <a:ea typeface="+mn-ea"/>
              <a:cs typeface="+mn-cs"/>
            </a:defRPr>
          </a:pPr>
          <a:endParaRPr lang="fr-FR"/>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'Q2.1+'!$K$27</c:f>
              <c:strCache>
                <c:ptCount val="1"/>
                <c:pt idx="0">
                  <c:v>Oui, tout ce qu'il faut</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'Q2.1+'!$J$28:$J$31</c:f>
              <c:strCache>
                <c:ptCount val="4"/>
                <c:pt idx="0">
                  <c:v>Cadre</c:v>
                </c:pt>
                <c:pt idx="1">
                  <c:v>Agent de maîtrise</c:v>
                </c:pt>
                <c:pt idx="2">
                  <c:v>Agent d’exécution</c:v>
                </c:pt>
                <c:pt idx="3">
                  <c:v>Non précisé</c:v>
                </c:pt>
              </c:strCache>
            </c:strRef>
          </c:cat>
          <c:val>
            <c:numRef>
              <c:f>'Q2.1+'!$K$28:$K$31</c:f>
              <c:numCache>
                <c:formatCode>0.0%</c:formatCode>
                <c:ptCount val="4"/>
                <c:pt idx="0">
                  <c:v>0.15737704918032788</c:v>
                </c:pt>
                <c:pt idx="1">
                  <c:v>0.15845070422535212</c:v>
                </c:pt>
                <c:pt idx="2">
                  <c:v>0.11970534069981584</c:v>
                </c:pt>
                <c:pt idx="3">
                  <c:v>0</c:v>
                </c:pt>
              </c:numCache>
            </c:numRef>
          </c:val>
          <c:extLst>
            <c:ext xmlns:c16="http://schemas.microsoft.com/office/drawing/2014/chart" uri="{C3380CC4-5D6E-409C-BE32-E72D297353CC}">
              <c16:uniqueId val="{00000000-CF55-4CE7-BD86-C51ED26B5403}"/>
            </c:ext>
          </c:extLst>
        </c:ser>
        <c:ser>
          <c:idx val="1"/>
          <c:order val="1"/>
          <c:tx>
            <c:strRef>
              <c:f>'Q2.1+'!$L$27</c:f>
              <c:strCache>
                <c:ptCount val="1"/>
                <c:pt idx="0">
                  <c:v>Oui, en partie</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'Q2.1+'!$J$28:$J$31</c:f>
              <c:strCache>
                <c:ptCount val="4"/>
                <c:pt idx="0">
                  <c:v>Cadre</c:v>
                </c:pt>
                <c:pt idx="1">
                  <c:v>Agent de maîtrise</c:v>
                </c:pt>
                <c:pt idx="2">
                  <c:v>Agent d’exécution</c:v>
                </c:pt>
                <c:pt idx="3">
                  <c:v>Non précisé</c:v>
                </c:pt>
              </c:strCache>
            </c:strRef>
          </c:cat>
          <c:val>
            <c:numRef>
              <c:f>'Q2.1+'!$L$28:$L$31</c:f>
              <c:numCache>
                <c:formatCode>0.0%</c:formatCode>
                <c:ptCount val="4"/>
                <c:pt idx="0">
                  <c:v>0.76065573770491801</c:v>
                </c:pt>
                <c:pt idx="1">
                  <c:v>0.71478873239436624</c:v>
                </c:pt>
                <c:pt idx="2">
                  <c:v>0.72375690607734811</c:v>
                </c:pt>
                <c:pt idx="3">
                  <c:v>0.4</c:v>
                </c:pt>
              </c:numCache>
            </c:numRef>
          </c:val>
          <c:extLst>
            <c:ext xmlns:c16="http://schemas.microsoft.com/office/drawing/2014/chart" uri="{C3380CC4-5D6E-409C-BE32-E72D297353CC}">
              <c16:uniqueId val="{00000001-CF55-4CE7-BD86-C51ED26B5403}"/>
            </c:ext>
          </c:extLst>
        </c:ser>
        <c:ser>
          <c:idx val="2"/>
          <c:order val="2"/>
          <c:tx>
            <c:strRef>
              <c:f>'Q2.1+'!$M$27</c:f>
              <c:strCache>
                <c:ptCount val="1"/>
                <c:pt idx="0">
                  <c:v>Non</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'Q2.1+'!$J$28:$J$31</c:f>
              <c:strCache>
                <c:ptCount val="4"/>
                <c:pt idx="0">
                  <c:v>Cadre</c:v>
                </c:pt>
                <c:pt idx="1">
                  <c:v>Agent de maîtrise</c:v>
                </c:pt>
                <c:pt idx="2">
                  <c:v>Agent d’exécution</c:v>
                </c:pt>
                <c:pt idx="3">
                  <c:v>Non précisé</c:v>
                </c:pt>
              </c:strCache>
            </c:strRef>
          </c:cat>
          <c:val>
            <c:numRef>
              <c:f>'Q2.1+'!$M$28:$M$31</c:f>
              <c:numCache>
                <c:formatCode>0.0%</c:formatCode>
                <c:ptCount val="4"/>
                <c:pt idx="0">
                  <c:v>8.1967213114754092E-2</c:v>
                </c:pt>
                <c:pt idx="1">
                  <c:v>0.12676056338028169</c:v>
                </c:pt>
                <c:pt idx="2">
                  <c:v>0.15377532228360957</c:v>
                </c:pt>
                <c:pt idx="3">
                  <c:v>0.6</c:v>
                </c:pt>
              </c:numCache>
            </c:numRef>
          </c:val>
          <c:extLst>
            <c:ext xmlns:c16="http://schemas.microsoft.com/office/drawing/2014/chart" uri="{C3380CC4-5D6E-409C-BE32-E72D297353CC}">
              <c16:uniqueId val="{00000002-CF55-4CE7-BD86-C51ED26B5403}"/>
            </c:ext>
          </c:extLst>
        </c:ser>
        <c:ser>
          <c:idx val="3"/>
          <c:order val="3"/>
          <c:tx>
            <c:strRef>
              <c:f>'Q2.1+'!$N$27</c:f>
              <c:strCache>
                <c:ptCount val="1"/>
                <c:pt idx="0">
                  <c:v>Non précisé</c:v>
                </c:pt>
              </c:strCache>
            </c:strRef>
          </c:tx>
          <c:spPr>
            <a:solidFill>
              <a:schemeClr val="accent4"/>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7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'Q2.1+'!$J$28:$J$31</c:f>
              <c:strCache>
                <c:ptCount val="4"/>
                <c:pt idx="0">
                  <c:v>Cadre</c:v>
                </c:pt>
                <c:pt idx="1">
                  <c:v>Agent de maîtrise</c:v>
                </c:pt>
                <c:pt idx="2">
                  <c:v>Agent d’exécution</c:v>
                </c:pt>
                <c:pt idx="3">
                  <c:v>Non précisé</c:v>
                </c:pt>
              </c:strCache>
            </c:strRef>
          </c:cat>
          <c:val>
            <c:numRef>
              <c:f>'Q2.1+'!$N$28:$N$31</c:f>
              <c:numCache>
                <c:formatCode>0.0%</c:formatCode>
                <c:ptCount val="4"/>
                <c:pt idx="0">
                  <c:v>0</c:v>
                </c:pt>
                <c:pt idx="1">
                  <c:v>0</c:v>
                </c:pt>
                <c:pt idx="2">
                  <c:v>2.7624309392265192E-3</c:v>
                </c:pt>
                <c:pt idx="3">
                  <c:v>0</c:v>
                </c:pt>
              </c:numCache>
            </c:numRef>
          </c:val>
          <c:extLst>
            <c:ext xmlns:c16="http://schemas.microsoft.com/office/drawing/2014/chart" uri="{C3380CC4-5D6E-409C-BE32-E72D297353CC}">
              <c16:uniqueId val="{00000003-CF55-4CE7-BD86-C51ED26B5403}"/>
            </c:ext>
          </c:extLst>
        </c:ser>
        <c:dLbls>
          <c:showLegendKey val="0"/>
          <c:showVal val="1"/>
          <c:showCatName val="0"/>
          <c:showSerName val="0"/>
          <c:showPercent val="0"/>
          <c:showBubbleSize val="0"/>
        </c:dLbls>
        <c:gapWidth val="79"/>
        <c:shape val="box"/>
        <c:axId val="876296840"/>
        <c:axId val="876297168"/>
        <c:axId val="0"/>
      </c:bar3DChart>
      <c:catAx>
        <c:axId val="8762968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700" b="0" i="0" u="none" strike="noStrike" kern="1200" cap="all" spc="120" normalizeH="0" baseline="0">
                <a:solidFill>
                  <a:schemeClr val="tx1">
                    <a:lumMod val="65000"/>
                    <a:lumOff val="35000"/>
                  </a:schemeClr>
                </a:solidFill>
                <a:latin typeface="+mn-lt"/>
                <a:ea typeface="+mn-ea"/>
                <a:cs typeface="+mn-cs"/>
              </a:defRPr>
            </a:pPr>
            <a:endParaRPr lang="fr-FR"/>
          </a:p>
        </c:txPr>
        <c:crossAx val="876297168"/>
        <c:crosses val="autoZero"/>
        <c:auto val="1"/>
        <c:lblAlgn val="ctr"/>
        <c:lblOffset val="100"/>
        <c:noMultiLvlLbl val="0"/>
      </c:catAx>
      <c:valAx>
        <c:axId val="876297168"/>
        <c:scaling>
          <c:orientation val="minMax"/>
        </c:scaling>
        <c:delete val="1"/>
        <c:axPos val="b"/>
        <c:numFmt formatCode="0%" sourceLinked="1"/>
        <c:majorTickMark val="none"/>
        <c:minorTickMark val="none"/>
        <c:tickLblPos val="nextTo"/>
        <c:crossAx val="8762968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7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noFill/>
      <a:round/>
    </a:ln>
    <a:effectLst/>
  </c:spPr>
  <c:txPr>
    <a:bodyPr/>
    <a:lstStyle/>
    <a:p>
      <a:pPr>
        <a:defRPr/>
      </a:pPr>
      <a:endParaRPr lang="fr-FR"/>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0" i="0" u="none" strike="noStrike" kern="1200" spc="0" baseline="0">
                <a:solidFill>
                  <a:schemeClr val="tx1">
                    <a:lumMod val="65000"/>
                    <a:lumOff val="35000"/>
                  </a:schemeClr>
                </a:solidFill>
                <a:latin typeface="+mn-lt"/>
                <a:ea typeface="+mn-ea"/>
                <a:cs typeface="+mn-cs"/>
              </a:defRPr>
            </a:pPr>
            <a:r>
              <a:rPr lang="fr-FR" sz="1100"/>
              <a:t>G2.5 -</a:t>
            </a:r>
            <a:r>
              <a:rPr lang="fr-FR" sz="1100" baseline="0"/>
              <a:t> Possession d'un bureau/local où rester</a:t>
            </a:r>
            <a:endParaRPr lang="fr-FR" sz="1100"/>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2'!$B$10:$B$12</c:f>
              <c:strCache>
                <c:ptCount val="3"/>
                <c:pt idx="0">
                  <c:v>Oui, bureau personnel</c:v>
                </c:pt>
                <c:pt idx="1">
                  <c:v>Oui, bureau collectif</c:v>
                </c:pt>
                <c:pt idx="2">
                  <c:v>Non</c:v>
                </c:pt>
              </c:strCache>
            </c:strRef>
          </c:cat>
          <c:val>
            <c:numRef>
              <c:f>'Chapitre 2'!$D$10:$D$12</c:f>
              <c:numCache>
                <c:formatCode>0.0%</c:formatCode>
                <c:ptCount val="3"/>
                <c:pt idx="0">
                  <c:v>0.3880952380952381</c:v>
                </c:pt>
                <c:pt idx="1">
                  <c:v>0.49940476190476224</c:v>
                </c:pt>
                <c:pt idx="2">
                  <c:v>0.1125</c:v>
                </c:pt>
              </c:numCache>
            </c:numRef>
          </c:val>
          <c:extLst>
            <c:ext xmlns:c16="http://schemas.microsoft.com/office/drawing/2014/chart" uri="{C3380CC4-5D6E-409C-BE32-E72D297353CC}">
              <c16:uniqueId val="{00000000-5726-4373-BFA2-C45EAA05721A}"/>
            </c:ext>
          </c:extLst>
        </c:ser>
        <c:dLbls>
          <c:showLegendKey val="0"/>
          <c:showVal val="0"/>
          <c:showCatName val="0"/>
          <c:showSerName val="0"/>
          <c:showPercent val="0"/>
          <c:showBubbleSize val="0"/>
        </c:dLbls>
        <c:gapWidth val="219"/>
        <c:overlap val="-27"/>
        <c:axId val="258866560"/>
        <c:axId val="258987904"/>
      </c:barChart>
      <c:catAx>
        <c:axId val="2588665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58987904"/>
        <c:crosses val="autoZero"/>
        <c:auto val="1"/>
        <c:lblAlgn val="ctr"/>
        <c:lblOffset val="100"/>
        <c:noMultiLvlLbl val="0"/>
      </c:catAx>
      <c:valAx>
        <c:axId val="258987904"/>
        <c:scaling>
          <c:orientation val="minMax"/>
        </c:scaling>
        <c:delete val="1"/>
        <c:axPos val="l"/>
        <c:numFmt formatCode="0.0%" sourceLinked="1"/>
        <c:majorTickMark val="none"/>
        <c:minorTickMark val="none"/>
        <c:tickLblPos val="nextTo"/>
        <c:crossAx val="25886656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fr-FR" sz="1200"/>
              <a:t>G2.6 - Possession de</a:t>
            </a:r>
            <a:r>
              <a:rPr lang="fr-FR" sz="1200" baseline="0"/>
              <a:t> siège/là où s'asseoir et de table</a:t>
            </a:r>
            <a:endParaRPr lang="fr-FR" sz="1200"/>
          </a:p>
        </c:rich>
      </c:tx>
      <c:overlay val="0"/>
      <c:spPr>
        <a:noFill/>
        <a:ln>
          <a:noFill/>
        </a:ln>
        <a:effectLst/>
      </c:spPr>
    </c:title>
    <c:autoTitleDeleted val="0"/>
    <c:plotArea>
      <c:layout/>
      <c:barChart>
        <c:barDir val="col"/>
        <c:grouping val="percentStacked"/>
        <c:varyColors val="0"/>
        <c:ser>
          <c:idx val="0"/>
          <c:order val="0"/>
          <c:tx>
            <c:strRef>
              <c:f>'Chapitre 2'!$F$16</c:f>
              <c:strCache>
                <c:ptCount val="1"/>
                <c:pt idx="0">
                  <c:v>Oui</c:v>
                </c:pt>
              </c:strCache>
            </c:strRef>
          </c:tx>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2'!$G$15:$H$15</c:f>
              <c:strCache>
                <c:ptCount val="2"/>
                <c:pt idx="0">
                  <c:v>Possession de siège</c:v>
                </c:pt>
                <c:pt idx="1">
                  <c:v>Possession de Table</c:v>
                </c:pt>
              </c:strCache>
            </c:strRef>
          </c:cat>
          <c:val>
            <c:numRef>
              <c:f>'Chapitre 2'!$G$16:$H$16</c:f>
              <c:numCache>
                <c:formatCode>0.0%</c:formatCode>
                <c:ptCount val="2"/>
                <c:pt idx="0">
                  <c:v>0.8547619047619045</c:v>
                </c:pt>
                <c:pt idx="1">
                  <c:v>0.79166666666666652</c:v>
                </c:pt>
              </c:numCache>
            </c:numRef>
          </c:val>
          <c:extLst>
            <c:ext xmlns:c16="http://schemas.microsoft.com/office/drawing/2014/chart" uri="{C3380CC4-5D6E-409C-BE32-E72D297353CC}">
              <c16:uniqueId val="{00000000-C940-436B-9B57-1FE7061B745F}"/>
            </c:ext>
          </c:extLst>
        </c:ser>
        <c:ser>
          <c:idx val="1"/>
          <c:order val="1"/>
          <c:tx>
            <c:strRef>
              <c:f>'Chapitre 2'!$F$17</c:f>
              <c:strCache>
                <c:ptCount val="1"/>
                <c:pt idx="0">
                  <c:v>Non</c:v>
                </c:pt>
              </c:strCache>
            </c:strRef>
          </c:tx>
          <c:spPr>
            <a:solidFill>
              <a:schemeClr val="accent2"/>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2'!$G$15:$H$15</c:f>
              <c:strCache>
                <c:ptCount val="2"/>
                <c:pt idx="0">
                  <c:v>Possession de siège</c:v>
                </c:pt>
                <c:pt idx="1">
                  <c:v>Possession de Table</c:v>
                </c:pt>
              </c:strCache>
            </c:strRef>
          </c:cat>
          <c:val>
            <c:numRef>
              <c:f>'Chapitre 2'!$G$17:$H$17</c:f>
              <c:numCache>
                <c:formatCode>0.0%</c:formatCode>
                <c:ptCount val="2"/>
                <c:pt idx="0">
                  <c:v>0.14226190476190481</c:v>
                </c:pt>
                <c:pt idx="1">
                  <c:v>0.20595238095238103</c:v>
                </c:pt>
              </c:numCache>
            </c:numRef>
          </c:val>
          <c:extLst>
            <c:ext xmlns:c16="http://schemas.microsoft.com/office/drawing/2014/chart" uri="{C3380CC4-5D6E-409C-BE32-E72D297353CC}">
              <c16:uniqueId val="{00000001-C940-436B-9B57-1FE7061B745F}"/>
            </c:ext>
          </c:extLst>
        </c:ser>
        <c:ser>
          <c:idx val="2"/>
          <c:order val="2"/>
          <c:tx>
            <c:strRef>
              <c:f>'Chapitre 2'!$F$18</c:f>
              <c:strCache>
                <c:ptCount val="1"/>
                <c:pt idx="0">
                  <c:v>Non précisé</c:v>
                </c:pt>
              </c:strCache>
            </c:strRef>
          </c:tx>
          <c:spPr>
            <a:solidFill>
              <a:schemeClr val="accent3"/>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2'!$G$15:$H$15</c:f>
              <c:strCache>
                <c:ptCount val="2"/>
                <c:pt idx="0">
                  <c:v>Possession de siège</c:v>
                </c:pt>
                <c:pt idx="1">
                  <c:v>Possession de Table</c:v>
                </c:pt>
              </c:strCache>
            </c:strRef>
          </c:cat>
          <c:val>
            <c:numRef>
              <c:f>'Chapitre 2'!$G$18:$H$18</c:f>
              <c:numCache>
                <c:formatCode>0.0%</c:formatCode>
                <c:ptCount val="2"/>
                <c:pt idx="0">
                  <c:v>2.9761904761904778E-3</c:v>
                </c:pt>
                <c:pt idx="1">
                  <c:v>2.3809523809523812E-3</c:v>
                </c:pt>
              </c:numCache>
            </c:numRef>
          </c:val>
          <c:extLst>
            <c:ext xmlns:c16="http://schemas.microsoft.com/office/drawing/2014/chart" uri="{C3380CC4-5D6E-409C-BE32-E72D297353CC}">
              <c16:uniqueId val="{00000002-C940-436B-9B57-1FE7061B745F}"/>
            </c:ext>
          </c:extLst>
        </c:ser>
        <c:dLbls>
          <c:showLegendKey val="0"/>
          <c:showVal val="0"/>
          <c:showCatName val="0"/>
          <c:showSerName val="0"/>
          <c:showPercent val="0"/>
          <c:showBubbleSize val="0"/>
        </c:dLbls>
        <c:gapWidth val="150"/>
        <c:overlap val="100"/>
        <c:axId val="260012672"/>
        <c:axId val="260066688"/>
      </c:barChart>
      <c:catAx>
        <c:axId val="2600126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60066688"/>
        <c:crosses val="autoZero"/>
        <c:auto val="1"/>
        <c:lblAlgn val="ctr"/>
        <c:lblOffset val="100"/>
        <c:noMultiLvlLbl val="0"/>
      </c:catAx>
      <c:valAx>
        <c:axId val="260066688"/>
        <c:scaling>
          <c:orientation val="minMax"/>
        </c:scaling>
        <c:delete val="1"/>
        <c:axPos val="l"/>
        <c:numFmt formatCode="0%" sourceLinked="1"/>
        <c:majorTickMark val="none"/>
        <c:minorTickMark val="none"/>
        <c:tickLblPos val="nextTo"/>
        <c:crossAx val="2600126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fr-FR" sz="1200"/>
              <a:t>G2.9 - Appréciation des conditions d'hygiène et de sécurité</a:t>
            </a:r>
          </a:p>
        </c:rich>
      </c:tx>
      <c:overlay val="0"/>
      <c:spPr>
        <a:noFill/>
        <a:ln>
          <a:noFill/>
        </a:ln>
        <a:effectLst/>
      </c:spPr>
    </c:title>
    <c:autoTitleDeleted val="0"/>
    <c:plotArea>
      <c:layout/>
      <c:barChart>
        <c:barDir val="col"/>
        <c:grouping val="percentStacked"/>
        <c:varyColors val="0"/>
        <c:ser>
          <c:idx val="0"/>
          <c:order val="0"/>
          <c:tx>
            <c:strRef>
              <c:f>'Chapitre 2'!$G$31</c:f>
              <c:strCache>
                <c:ptCount val="1"/>
                <c:pt idx="0">
                  <c:v>Très satisfaisante</c:v>
                </c:pt>
              </c:strCache>
            </c:strRef>
          </c:tx>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2'!$H$30:$I$30</c:f>
              <c:strCache>
                <c:ptCount val="2"/>
                <c:pt idx="0">
                  <c:v>Appréciation sur les conditions d'hygiène</c:v>
                </c:pt>
                <c:pt idx="1">
                  <c:v>Appréciation sur les conditions de sécurité</c:v>
                </c:pt>
              </c:strCache>
            </c:strRef>
          </c:cat>
          <c:val>
            <c:numRef>
              <c:f>'Chapitre 2'!$H$31:$I$31</c:f>
              <c:numCache>
                <c:formatCode>0.0%</c:formatCode>
                <c:ptCount val="2"/>
                <c:pt idx="0">
                  <c:v>3.273809523809524E-2</c:v>
                </c:pt>
                <c:pt idx="1">
                  <c:v>2.5595238095238088E-2</c:v>
                </c:pt>
              </c:numCache>
            </c:numRef>
          </c:val>
          <c:extLst>
            <c:ext xmlns:c16="http://schemas.microsoft.com/office/drawing/2014/chart" uri="{C3380CC4-5D6E-409C-BE32-E72D297353CC}">
              <c16:uniqueId val="{00000000-6621-426A-9FA8-004FAB451B01}"/>
            </c:ext>
          </c:extLst>
        </c:ser>
        <c:ser>
          <c:idx val="1"/>
          <c:order val="1"/>
          <c:tx>
            <c:strRef>
              <c:f>'Chapitre 2'!$G$32</c:f>
              <c:strCache>
                <c:ptCount val="1"/>
                <c:pt idx="0">
                  <c:v>Satisfaisante</c:v>
                </c:pt>
              </c:strCache>
            </c:strRef>
          </c:tx>
          <c:spPr>
            <a:solidFill>
              <a:schemeClr val="accent2"/>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2'!$H$30:$I$30</c:f>
              <c:strCache>
                <c:ptCount val="2"/>
                <c:pt idx="0">
                  <c:v>Appréciation sur les conditions d'hygiène</c:v>
                </c:pt>
                <c:pt idx="1">
                  <c:v>Appréciation sur les conditions de sécurité</c:v>
                </c:pt>
              </c:strCache>
            </c:strRef>
          </c:cat>
          <c:val>
            <c:numRef>
              <c:f>'Chapitre 2'!$H$32:$I$32</c:f>
              <c:numCache>
                <c:formatCode>0.0%</c:formatCode>
                <c:ptCount val="2"/>
                <c:pt idx="0">
                  <c:v>0.49702380952380976</c:v>
                </c:pt>
                <c:pt idx="1">
                  <c:v>0.49226190476190484</c:v>
                </c:pt>
              </c:numCache>
            </c:numRef>
          </c:val>
          <c:extLst>
            <c:ext xmlns:c16="http://schemas.microsoft.com/office/drawing/2014/chart" uri="{C3380CC4-5D6E-409C-BE32-E72D297353CC}">
              <c16:uniqueId val="{00000001-6621-426A-9FA8-004FAB451B01}"/>
            </c:ext>
          </c:extLst>
        </c:ser>
        <c:ser>
          <c:idx val="2"/>
          <c:order val="2"/>
          <c:tx>
            <c:strRef>
              <c:f>'Chapitre 2'!$G$33</c:f>
              <c:strCache>
                <c:ptCount val="1"/>
                <c:pt idx="0">
                  <c:v>Pas satisfaisante</c:v>
                </c:pt>
              </c:strCache>
            </c:strRef>
          </c:tx>
          <c:spPr>
            <a:solidFill>
              <a:schemeClr val="accent3"/>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2'!$H$30:$I$30</c:f>
              <c:strCache>
                <c:ptCount val="2"/>
                <c:pt idx="0">
                  <c:v>Appréciation sur les conditions d'hygiène</c:v>
                </c:pt>
                <c:pt idx="1">
                  <c:v>Appréciation sur les conditions de sécurité</c:v>
                </c:pt>
              </c:strCache>
            </c:strRef>
          </c:cat>
          <c:val>
            <c:numRef>
              <c:f>'Chapitre 2'!$H$33:$I$33</c:f>
              <c:numCache>
                <c:formatCode>0.0%</c:formatCode>
                <c:ptCount val="2"/>
                <c:pt idx="0">
                  <c:v>0.35654761904761917</c:v>
                </c:pt>
                <c:pt idx="1">
                  <c:v>0.38869047619047636</c:v>
                </c:pt>
              </c:numCache>
            </c:numRef>
          </c:val>
          <c:extLst>
            <c:ext xmlns:c16="http://schemas.microsoft.com/office/drawing/2014/chart" uri="{C3380CC4-5D6E-409C-BE32-E72D297353CC}">
              <c16:uniqueId val="{00000002-6621-426A-9FA8-004FAB451B01}"/>
            </c:ext>
          </c:extLst>
        </c:ser>
        <c:ser>
          <c:idx val="3"/>
          <c:order val="3"/>
          <c:tx>
            <c:strRef>
              <c:f>'Chapitre 2'!$G$34</c:f>
              <c:strCache>
                <c:ptCount val="1"/>
                <c:pt idx="0">
                  <c:v>Pas du tout satisfaisante</c:v>
                </c:pt>
              </c:strCache>
            </c:strRef>
          </c:tx>
          <c:spPr>
            <a:solidFill>
              <a:schemeClr val="accent4"/>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'Chapitre 2'!$H$30:$I$30</c:f>
              <c:strCache>
                <c:ptCount val="2"/>
                <c:pt idx="0">
                  <c:v>Appréciation sur les conditions d'hygiène</c:v>
                </c:pt>
                <c:pt idx="1">
                  <c:v>Appréciation sur les conditions de sécurité</c:v>
                </c:pt>
              </c:strCache>
            </c:strRef>
          </c:cat>
          <c:val>
            <c:numRef>
              <c:f>'Chapitre 2'!$H$34:$I$34</c:f>
              <c:numCache>
                <c:formatCode>0.0%</c:formatCode>
                <c:ptCount val="2"/>
                <c:pt idx="0">
                  <c:v>9.8214285714285726E-2</c:v>
                </c:pt>
                <c:pt idx="1">
                  <c:v>9.1071428571428567E-2</c:v>
                </c:pt>
              </c:numCache>
            </c:numRef>
          </c:val>
          <c:extLst>
            <c:ext xmlns:c16="http://schemas.microsoft.com/office/drawing/2014/chart" uri="{C3380CC4-5D6E-409C-BE32-E72D297353CC}">
              <c16:uniqueId val="{00000003-6621-426A-9FA8-004FAB451B01}"/>
            </c:ext>
          </c:extLst>
        </c:ser>
        <c:ser>
          <c:idx val="4"/>
          <c:order val="4"/>
          <c:tx>
            <c:strRef>
              <c:f>'Chapitre 2'!$G$35</c:f>
              <c:strCache>
                <c:ptCount val="1"/>
                <c:pt idx="0">
                  <c:v>Non précisé</c:v>
                </c:pt>
              </c:strCache>
            </c:strRef>
          </c:tx>
          <c:spPr>
            <a:solidFill>
              <a:schemeClr val="accent5"/>
            </a:solidFill>
            <a:ln>
              <a:noFill/>
            </a:ln>
            <a:effectLst/>
            <a:scene3d>
              <a:camera prst="orthographicFront"/>
              <a:lightRig rig="threePt" dir="t"/>
            </a:scene3d>
            <a:sp3d>
              <a:bevelT/>
            </a:sp3d>
          </c:spPr>
          <c:invertIfNegative val="0"/>
          <c:dLbls>
            <c:dLbl>
              <c:idx val="0"/>
              <c:layout>
                <c:manualLayout>
                  <c:x val="-3.785488653220894E-17"/>
                  <c:y val="-2.314814814814816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6621-426A-9FA8-004FAB451B01}"/>
                </c:ext>
              </c:extLst>
            </c:dLbl>
            <c:dLbl>
              <c:idx val="1"/>
              <c:layout>
                <c:manualLayout>
                  <c:x val="0"/>
                  <c:y val="-2.0833333333333353E-2"/>
                </c:manualLayout>
              </c:layout>
              <c:spPr>
                <a:noFill/>
                <a:ln>
                  <a:noFill/>
                </a:ln>
                <a:effectLst/>
              </c:spPr>
              <c:txPr>
                <a:bodyPr wrap="square" lIns="38100" tIns="19050" rIns="38100" bIns="19050" anchor="ctr">
                  <a:noAutofit/>
                </a:bodyPr>
                <a:lstStyle/>
                <a:p>
                  <a:pPr>
                    <a:defRPr sz="800"/>
                  </a:pPr>
                  <a:endParaRPr lang="fr-FR"/>
                </a:p>
              </c:txPr>
              <c:showLegendKey val="0"/>
              <c:showVal val="1"/>
              <c:showCatName val="0"/>
              <c:showSerName val="0"/>
              <c:showPercent val="0"/>
              <c:showBubbleSize val="0"/>
              <c:extLst>
                <c:ext xmlns:c15="http://schemas.microsoft.com/office/drawing/2012/chart" uri="{CE6537A1-D6FC-4f65-9D91-7224C49458BB}">
                  <c15:layout>
                    <c:manualLayout>
                      <c:w val="9.0130247243769321E-2"/>
                      <c:h val="7.2986293379994169E-2"/>
                    </c:manualLayout>
                  </c15:layout>
                </c:ext>
                <c:ext xmlns:c16="http://schemas.microsoft.com/office/drawing/2014/chart" uri="{C3380CC4-5D6E-409C-BE32-E72D297353CC}">
                  <c16:uniqueId val="{00000005-6621-426A-9FA8-004FAB451B01}"/>
                </c:ext>
              </c:extLst>
            </c:dLbl>
            <c:spPr>
              <a:noFill/>
              <a:ln>
                <a:noFill/>
              </a:ln>
              <a:effectLst/>
            </c:spPr>
            <c:txPr>
              <a:bodyPr wrap="square" lIns="38100" tIns="19050" rIns="38100" bIns="19050" anchor="ctr">
                <a:spAutoFit/>
              </a:bodyPr>
              <a:lstStyle/>
              <a:p>
                <a:pPr>
                  <a:defRPr sz="800"/>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'Chapitre 2'!$H$30:$I$30</c:f>
              <c:strCache>
                <c:ptCount val="2"/>
                <c:pt idx="0">
                  <c:v>Appréciation sur les conditions d'hygiène</c:v>
                </c:pt>
                <c:pt idx="1">
                  <c:v>Appréciation sur les conditions de sécurité</c:v>
                </c:pt>
              </c:strCache>
            </c:strRef>
          </c:cat>
          <c:val>
            <c:numRef>
              <c:f>'Chapitre 2'!$H$35:$I$35</c:f>
              <c:numCache>
                <c:formatCode>0.0%</c:formatCode>
                <c:ptCount val="2"/>
                <c:pt idx="0">
                  <c:v>1.5476190476190477E-2</c:v>
                </c:pt>
                <c:pt idx="1">
                  <c:v>2.3809523809523812E-3</c:v>
                </c:pt>
              </c:numCache>
            </c:numRef>
          </c:val>
          <c:extLst>
            <c:ext xmlns:c16="http://schemas.microsoft.com/office/drawing/2014/chart" uri="{C3380CC4-5D6E-409C-BE32-E72D297353CC}">
              <c16:uniqueId val="{00000006-6621-426A-9FA8-004FAB451B01}"/>
            </c:ext>
          </c:extLst>
        </c:ser>
        <c:dLbls>
          <c:showLegendKey val="0"/>
          <c:showVal val="0"/>
          <c:showCatName val="0"/>
          <c:showSerName val="0"/>
          <c:showPercent val="0"/>
          <c:showBubbleSize val="0"/>
        </c:dLbls>
        <c:gapWidth val="150"/>
        <c:overlap val="100"/>
        <c:axId val="261219840"/>
        <c:axId val="261247360"/>
      </c:barChart>
      <c:catAx>
        <c:axId val="261219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fr-FR"/>
          </a:p>
        </c:txPr>
        <c:crossAx val="261247360"/>
        <c:crosses val="autoZero"/>
        <c:auto val="1"/>
        <c:lblAlgn val="ctr"/>
        <c:lblOffset val="100"/>
        <c:noMultiLvlLbl val="0"/>
      </c:catAx>
      <c:valAx>
        <c:axId val="261247360"/>
        <c:scaling>
          <c:orientation val="minMax"/>
        </c:scaling>
        <c:delete val="1"/>
        <c:axPos val="l"/>
        <c:numFmt formatCode="0%" sourceLinked="1"/>
        <c:majorTickMark val="none"/>
        <c:minorTickMark val="none"/>
        <c:tickLblPos val="nextTo"/>
        <c:crossAx val="2612198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200"/>
            </a:pPr>
            <a:r>
              <a:rPr lang="en-US" sz="1200" b="1" i="0" u="none" strike="noStrike" baseline="0"/>
              <a:t>G2.13- Note moyenne sur 10 sur les conditions de travail</a:t>
            </a:r>
            <a:endParaRPr lang="en-US" sz="1200"/>
          </a:p>
        </c:rich>
      </c:tx>
      <c:overlay val="0"/>
    </c:title>
    <c:autoTitleDeleted val="0"/>
    <c:plotArea>
      <c:layout/>
      <c:barChart>
        <c:barDir val="col"/>
        <c:grouping val="clustered"/>
        <c:varyColors val="0"/>
        <c:ser>
          <c:idx val="0"/>
          <c:order val="0"/>
          <c:tx>
            <c:strRef>
              <c:f>'Chapitre 2'!$C$101</c:f>
              <c:strCache>
                <c:ptCount val="1"/>
                <c:pt idx="0">
                  <c:v>Note moyenne</c:v>
                </c:pt>
              </c:strCache>
            </c:strRef>
          </c:tx>
          <c:spPr>
            <a:scene3d>
              <a:camera prst="orthographicFront"/>
              <a:lightRig rig="threePt" dir="t"/>
            </a:scene3d>
            <a:sp3d>
              <a:bevelT/>
            </a:sp3d>
          </c:spPr>
          <c:invertIfNegative val="0"/>
          <c:dPt>
            <c:idx val="9"/>
            <c:invertIfNegative val="0"/>
            <c:bubble3D val="0"/>
            <c:spPr>
              <a:solidFill>
                <a:schemeClr val="accent1"/>
              </a:solidFill>
              <a:scene3d>
                <a:camera prst="orthographicFront"/>
                <a:lightRig rig="threePt" dir="t"/>
              </a:scene3d>
              <a:sp3d>
                <a:bevelT/>
              </a:sp3d>
            </c:spPr>
            <c:extLst>
              <c:ext xmlns:c16="http://schemas.microsoft.com/office/drawing/2014/chart" uri="{C3380CC4-5D6E-409C-BE32-E72D297353CC}">
                <c16:uniqueId val="{00000001-4F70-43BA-8AD7-B7BAC5529220}"/>
              </c:ext>
            </c:extLst>
          </c:dPt>
          <c:dLbls>
            <c:dLbl>
              <c:idx val="0"/>
              <c:layout>
                <c:manualLayout>
                  <c:x val="0"/>
                  <c:y val="1.851851851851852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F70-43BA-8AD7-B7BAC5529220}"/>
                </c:ext>
              </c:extLst>
            </c:dLbl>
            <c:dLbl>
              <c:idx val="1"/>
              <c:layout>
                <c:manualLayout>
                  <c:x val="0"/>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4F70-43BA-8AD7-B7BAC5529220}"/>
                </c:ext>
              </c:extLst>
            </c:dLbl>
            <c:dLbl>
              <c:idx val="2"/>
              <c:layout>
                <c:manualLayout>
                  <c:x val="0"/>
                  <c:y val="-1.851851851851852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4F70-43BA-8AD7-B7BAC5529220}"/>
                </c:ext>
              </c:extLst>
            </c:dLbl>
            <c:dLbl>
              <c:idx val="3"/>
              <c:layout>
                <c:manualLayout>
                  <c:x val="0"/>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4F70-43BA-8AD7-B7BAC5529220}"/>
                </c:ext>
              </c:extLst>
            </c:dLbl>
            <c:dLbl>
              <c:idx val="4"/>
              <c:layout>
                <c:manualLayout>
                  <c:x val="0"/>
                  <c:y val="9.2592592592592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4F70-43BA-8AD7-B7BAC5529220}"/>
                </c:ext>
              </c:extLst>
            </c:dLbl>
            <c:dLbl>
              <c:idx val="5"/>
              <c:layout>
                <c:manualLayout>
                  <c:x val="0"/>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4F70-43BA-8AD7-B7BAC5529220}"/>
                </c:ext>
              </c:extLst>
            </c:dLbl>
            <c:dLbl>
              <c:idx val="6"/>
              <c:layout>
                <c:manualLayout>
                  <c:x val="0"/>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4F70-43BA-8AD7-B7BAC5529220}"/>
                </c:ext>
              </c:extLst>
            </c:dLbl>
            <c:dLbl>
              <c:idx val="8"/>
              <c:layout>
                <c:manualLayout>
                  <c:x val="5.0925337632080051E-17"/>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4F70-43BA-8AD7-B7BAC5529220}"/>
                </c:ext>
              </c:extLst>
            </c:dLbl>
            <c:dLbl>
              <c:idx val="9"/>
              <c:layout>
                <c:manualLayout>
                  <c:x val="0"/>
                  <c:y val="2.77777777777778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F70-43BA-8AD7-B7BAC5529220}"/>
                </c:ext>
              </c:extLst>
            </c:dLbl>
            <c:dLbl>
              <c:idx val="10"/>
              <c:layout>
                <c:manualLayout>
                  <c:x val="0"/>
                  <c:y val="-9.259259259259265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4F70-43BA-8AD7-B7BAC5529220}"/>
                </c:ext>
              </c:extLst>
            </c:dLbl>
            <c:dLbl>
              <c:idx val="11"/>
              <c:layout>
                <c:manualLayout>
                  <c:x val="0"/>
                  <c:y val="-1.388888888888891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4F70-43BA-8AD7-B7BAC5529220}"/>
                </c:ext>
              </c:extLst>
            </c:dLbl>
            <c:dLbl>
              <c:idx val="12"/>
              <c:layout>
                <c:manualLayout>
                  <c:x val="0"/>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4F70-43BA-8AD7-B7BAC5529220}"/>
                </c:ext>
              </c:extLst>
            </c:dLbl>
            <c:dLbl>
              <c:idx val="13"/>
              <c:layout>
                <c:manualLayout>
                  <c:x val="0"/>
                  <c:y val="9.259259259259265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4F70-43BA-8AD7-B7BAC5529220}"/>
                </c:ext>
              </c:extLst>
            </c:dLbl>
            <c:dLbl>
              <c:idx val="16"/>
              <c:layout>
                <c:manualLayout>
                  <c:x val="1.018506752641601E-16"/>
                  <c:y val="9.259259259259265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4F70-43BA-8AD7-B7BAC5529220}"/>
                </c:ext>
              </c:extLst>
            </c:dLbl>
            <c:dLbl>
              <c:idx val="17"/>
              <c:layout>
                <c:manualLayout>
                  <c:x val="0"/>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4F70-43BA-8AD7-B7BAC5529220}"/>
                </c:ext>
              </c:extLst>
            </c:dLbl>
            <c:dLbl>
              <c:idx val="18"/>
              <c:layout>
                <c:manualLayout>
                  <c:x val="-1.018506752641601E-16"/>
                  <c:y val="9.259259259259265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4F70-43BA-8AD7-B7BAC5529220}"/>
                </c:ext>
              </c:extLst>
            </c:dLbl>
            <c:dLbl>
              <c:idx val="19"/>
              <c:layout>
                <c:manualLayout>
                  <c:x val="0"/>
                  <c:y val="2.314814814814814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4F70-43BA-8AD7-B7BAC5529220}"/>
                </c:ext>
              </c:extLst>
            </c:dLbl>
            <c:spPr>
              <a:noFill/>
              <a:ln>
                <a:noFill/>
              </a:ln>
              <a:effectLst/>
            </c:spPr>
            <c:txPr>
              <a:bodyPr wrap="square" lIns="38100" tIns="19050" rIns="38100" bIns="19050" anchor="ctr">
                <a:spAutoFit/>
              </a:bodyPr>
              <a:lstStyle/>
              <a:p>
                <a:pPr>
                  <a:defRPr sz="1200" b="1"/>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'Chapitre 2'!$B$102:$B$125</c:f>
              <c:strCache>
                <c:ptCount val="24"/>
                <c:pt idx="0">
                  <c:v>DRZ-C</c:v>
                </c:pt>
                <c:pt idx="1">
                  <c:v>Siège</c:v>
                </c:pt>
                <c:pt idx="2">
                  <c:v>DRO-P</c:v>
                </c:pt>
                <c:pt idx="3">
                  <c:v>DRM-C</c:v>
                </c:pt>
                <c:pt idx="4">
                  <c:v>DRA</c:v>
                </c:pt>
                <c:pt idx="5">
                  <c:v>DRL1</c:v>
                </c:pt>
                <c:pt idx="6">
                  <c:v>DRB-A</c:v>
                </c:pt>
                <c:pt idx="7">
                  <c:v>DRL2</c:v>
                </c:pt>
                <c:pt idx="8">
                  <c:v>DRATA-D</c:v>
                </c:pt>
                <c:pt idx="10">
                  <c:v>Homme</c:v>
                </c:pt>
                <c:pt idx="11">
                  <c:v>Femme</c:v>
                </c:pt>
                <c:pt idx="13">
                  <c:v>Cadre</c:v>
                </c:pt>
                <c:pt idx="14">
                  <c:v>Agent d’exécution</c:v>
                </c:pt>
                <c:pt idx="15">
                  <c:v>Agent de maîtrise</c:v>
                </c:pt>
                <c:pt idx="17">
                  <c:v>Directeur et assimilé</c:v>
                </c:pt>
                <c:pt idx="18">
                  <c:v>Chef de service</c:v>
                </c:pt>
                <c:pt idx="19">
                  <c:v>Agent du service / Technicien</c:v>
                </c:pt>
                <c:pt idx="20">
                  <c:v>Autre (à préciser)</c:v>
                </c:pt>
                <c:pt idx="21">
                  <c:v>Chef section/secteur</c:v>
                </c:pt>
                <c:pt idx="23">
                  <c:v>Ensemble</c:v>
                </c:pt>
              </c:strCache>
            </c:strRef>
          </c:cat>
          <c:val>
            <c:numRef>
              <c:f>'Chapitre 2'!$C$102:$C$125</c:f>
              <c:numCache>
                <c:formatCode>0.0</c:formatCode>
                <c:ptCount val="24"/>
                <c:pt idx="0">
                  <c:v>5.7833329999999998</c:v>
                </c:pt>
                <c:pt idx="1">
                  <c:v>5.7613940000000001</c:v>
                </c:pt>
                <c:pt idx="2">
                  <c:v>5.6851849999999962</c:v>
                </c:pt>
                <c:pt idx="3">
                  <c:v>5.663462</c:v>
                </c:pt>
                <c:pt idx="4">
                  <c:v>5.6367349999999981</c:v>
                </c:pt>
                <c:pt idx="5">
                  <c:v>5.4861110000000002</c:v>
                </c:pt>
                <c:pt idx="6">
                  <c:v>5.3668639999999996</c:v>
                </c:pt>
                <c:pt idx="7">
                  <c:v>5.3385829999999981</c:v>
                </c:pt>
                <c:pt idx="8">
                  <c:v>5.287036999999998</c:v>
                </c:pt>
                <c:pt idx="10">
                  <c:v>5.612213999999998</c:v>
                </c:pt>
                <c:pt idx="11">
                  <c:v>5.5163039999999999</c:v>
                </c:pt>
                <c:pt idx="13">
                  <c:v>5.6940789999999977</c:v>
                </c:pt>
                <c:pt idx="14">
                  <c:v>5.5953920000000004</c:v>
                </c:pt>
                <c:pt idx="15">
                  <c:v>5.4577460000000002</c:v>
                </c:pt>
                <c:pt idx="17">
                  <c:v>5.7407409999999999</c:v>
                </c:pt>
                <c:pt idx="18">
                  <c:v>5.6542549999999974</c:v>
                </c:pt>
                <c:pt idx="19">
                  <c:v>5.5826609999999999</c:v>
                </c:pt>
                <c:pt idx="20">
                  <c:v>5.557823</c:v>
                </c:pt>
                <c:pt idx="21">
                  <c:v>5.5461849999999986</c:v>
                </c:pt>
                <c:pt idx="23">
                  <c:v>5.5911799999999996</c:v>
                </c:pt>
              </c:numCache>
            </c:numRef>
          </c:val>
          <c:extLst>
            <c:ext xmlns:c16="http://schemas.microsoft.com/office/drawing/2014/chart" uri="{C3380CC4-5D6E-409C-BE32-E72D297353CC}">
              <c16:uniqueId val="{00000012-4F70-43BA-8AD7-B7BAC5529220}"/>
            </c:ext>
          </c:extLst>
        </c:ser>
        <c:dLbls>
          <c:showLegendKey val="0"/>
          <c:showVal val="0"/>
          <c:showCatName val="0"/>
          <c:showSerName val="0"/>
          <c:showPercent val="0"/>
          <c:showBubbleSize val="0"/>
        </c:dLbls>
        <c:gapWidth val="150"/>
        <c:axId val="261867776"/>
        <c:axId val="264097792"/>
      </c:barChart>
      <c:catAx>
        <c:axId val="261867776"/>
        <c:scaling>
          <c:orientation val="minMax"/>
        </c:scaling>
        <c:delete val="0"/>
        <c:axPos val="b"/>
        <c:numFmt formatCode="General" sourceLinked="0"/>
        <c:majorTickMark val="out"/>
        <c:minorTickMark val="none"/>
        <c:tickLblPos val="nextTo"/>
        <c:txPr>
          <a:bodyPr/>
          <a:lstStyle/>
          <a:p>
            <a:pPr>
              <a:defRPr sz="1000"/>
            </a:pPr>
            <a:endParaRPr lang="fr-FR"/>
          </a:p>
        </c:txPr>
        <c:crossAx val="264097792"/>
        <c:crosses val="autoZero"/>
        <c:auto val="1"/>
        <c:lblAlgn val="ctr"/>
        <c:lblOffset val="100"/>
        <c:noMultiLvlLbl val="0"/>
      </c:catAx>
      <c:valAx>
        <c:axId val="264097792"/>
        <c:scaling>
          <c:orientation val="minMax"/>
        </c:scaling>
        <c:delete val="1"/>
        <c:axPos val="l"/>
        <c:numFmt formatCode="0.0" sourceLinked="1"/>
        <c:majorTickMark val="out"/>
        <c:minorTickMark val="none"/>
        <c:tickLblPos val="nextTo"/>
        <c:crossAx val="261867776"/>
        <c:crosses val="autoZero"/>
        <c:crossBetween val="between"/>
      </c:valAx>
    </c:plotArea>
    <c:plotVisOnly val="1"/>
    <c:dispBlanksAs val="gap"/>
    <c:showDLblsOverMax val="0"/>
  </c:chart>
  <c:spPr>
    <a:ln>
      <a:noFill/>
    </a:ln>
  </c:sp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spc="0" baseline="0">
                <a:solidFill>
                  <a:schemeClr val="tx1">
                    <a:lumMod val="65000"/>
                    <a:lumOff val="35000"/>
                  </a:schemeClr>
                </a:solidFill>
                <a:latin typeface="+mn-lt"/>
                <a:ea typeface="+mn-ea"/>
                <a:cs typeface="+mn-cs"/>
              </a:defRPr>
            </a:pPr>
            <a:r>
              <a:rPr lang="fr-FR" sz="1100" b="1"/>
              <a:t>G2.15 -</a:t>
            </a:r>
            <a:r>
              <a:rPr lang="fr-FR" sz="1100" b="1" baseline="0"/>
              <a:t> Appréciation de la charge de travail</a:t>
            </a:r>
            <a:endParaRPr lang="fr-FR" sz="1100" b="1"/>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a:noFill/>
              </a:ln>
              <a:effectLst/>
              <a:scene3d>
                <a:camera prst="orthographicFront"/>
                <a:lightRig rig="threePt" dir="t"/>
              </a:scene3d>
              <a:sp3d>
                <a:bevelT/>
              </a:sp3d>
            </c:spPr>
            <c:extLst>
              <c:ext xmlns:c16="http://schemas.microsoft.com/office/drawing/2014/chart" uri="{C3380CC4-5D6E-409C-BE32-E72D297353CC}">
                <c16:uniqueId val="{00000001-6094-4CD4-8D3B-CA195972FA5F}"/>
              </c:ext>
            </c:extLst>
          </c:dPt>
          <c:dPt>
            <c:idx val="1"/>
            <c:bubble3D val="0"/>
            <c:spPr>
              <a:solidFill>
                <a:schemeClr val="accent2"/>
              </a:solidFill>
              <a:ln>
                <a:noFill/>
              </a:ln>
              <a:effectLst/>
              <a:scene3d>
                <a:camera prst="orthographicFront"/>
                <a:lightRig rig="threePt" dir="t"/>
              </a:scene3d>
              <a:sp3d>
                <a:bevelT/>
              </a:sp3d>
            </c:spPr>
            <c:extLst>
              <c:ext xmlns:c16="http://schemas.microsoft.com/office/drawing/2014/chart" uri="{C3380CC4-5D6E-409C-BE32-E72D297353CC}">
                <c16:uniqueId val="{00000003-6094-4CD4-8D3B-CA195972FA5F}"/>
              </c:ext>
            </c:extLst>
          </c:dPt>
          <c:dPt>
            <c:idx val="2"/>
            <c:bubble3D val="0"/>
            <c:spPr>
              <a:solidFill>
                <a:schemeClr val="accent3"/>
              </a:solidFill>
              <a:ln>
                <a:noFill/>
              </a:ln>
              <a:effectLst/>
              <a:scene3d>
                <a:camera prst="orthographicFront"/>
                <a:lightRig rig="threePt" dir="t"/>
              </a:scene3d>
              <a:sp3d>
                <a:bevelT/>
              </a:sp3d>
            </c:spPr>
            <c:extLst>
              <c:ext xmlns:c16="http://schemas.microsoft.com/office/drawing/2014/chart" uri="{C3380CC4-5D6E-409C-BE32-E72D297353CC}">
                <c16:uniqueId val="{00000005-6094-4CD4-8D3B-CA195972FA5F}"/>
              </c:ext>
            </c:extLst>
          </c:dPt>
          <c:dPt>
            <c:idx val="3"/>
            <c:bubble3D val="0"/>
            <c:spPr>
              <a:solidFill>
                <a:schemeClr val="accent4"/>
              </a:solidFill>
              <a:ln>
                <a:noFill/>
              </a:ln>
              <a:effectLst/>
              <a:scene3d>
                <a:camera prst="orthographicFront"/>
                <a:lightRig rig="threePt" dir="t"/>
              </a:scene3d>
              <a:sp3d>
                <a:bevelT/>
              </a:sp3d>
            </c:spPr>
            <c:extLst>
              <c:ext xmlns:c16="http://schemas.microsoft.com/office/drawing/2014/chart" uri="{C3380CC4-5D6E-409C-BE32-E72D297353CC}">
                <c16:uniqueId val="{00000007-6094-4CD4-8D3B-CA195972FA5F}"/>
              </c:ext>
            </c:extLst>
          </c:dPt>
          <c:dPt>
            <c:idx val="4"/>
            <c:bubble3D val="0"/>
            <c:spPr>
              <a:solidFill>
                <a:schemeClr val="accent5"/>
              </a:solidFill>
              <a:ln>
                <a:noFill/>
              </a:ln>
              <a:effectLst/>
              <a:scene3d>
                <a:camera prst="orthographicFront"/>
                <a:lightRig rig="threePt" dir="t"/>
              </a:scene3d>
              <a:sp3d>
                <a:bevelT/>
              </a:sp3d>
            </c:spPr>
            <c:extLst>
              <c:ext xmlns:c16="http://schemas.microsoft.com/office/drawing/2014/chart" uri="{C3380CC4-5D6E-409C-BE32-E72D297353CC}">
                <c16:uniqueId val="{00000009-6094-4CD4-8D3B-CA195972FA5F}"/>
              </c:ext>
            </c:extLst>
          </c:dPt>
          <c:dLbls>
            <c:dLbl>
              <c:idx val="4"/>
              <c:layout>
                <c:manualLayout>
                  <c:x val="0.18229490544451174"/>
                  <c:y val="6.2761001341119962E-2"/>
                </c:manualLayout>
              </c:layou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9-6094-4CD4-8D3B-CA195972FA5F}"/>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'Chapitre 2'!$B$129:$B$133</c:f>
              <c:strCache>
                <c:ptCount val="5"/>
                <c:pt idx="0">
                  <c:v>Surchargé</c:v>
                </c:pt>
                <c:pt idx="1">
                  <c:v>Chargé à la bonne mesure/raisonnable</c:v>
                </c:pt>
                <c:pt idx="2">
                  <c:v>Pas assez chargé</c:v>
                </c:pt>
                <c:pt idx="3">
                  <c:v>Ne fais rien</c:v>
                </c:pt>
                <c:pt idx="4">
                  <c:v>Non précisé</c:v>
                </c:pt>
              </c:strCache>
            </c:strRef>
          </c:cat>
          <c:val>
            <c:numRef>
              <c:f>'Chapitre 2'!$D$129:$D$133</c:f>
              <c:numCache>
                <c:formatCode>0.0%</c:formatCode>
                <c:ptCount val="5"/>
                <c:pt idx="0">
                  <c:v>0.38095238095238115</c:v>
                </c:pt>
                <c:pt idx="1">
                  <c:v>0.57440476190476153</c:v>
                </c:pt>
                <c:pt idx="2">
                  <c:v>3.0357142857142864E-2</c:v>
                </c:pt>
                <c:pt idx="3">
                  <c:v>2.9761904761904778E-3</c:v>
                </c:pt>
                <c:pt idx="4">
                  <c:v>1.1309523809523813E-2</c:v>
                </c:pt>
              </c:numCache>
            </c:numRef>
          </c:val>
          <c:extLst>
            <c:ext xmlns:c16="http://schemas.microsoft.com/office/drawing/2014/chart" uri="{C3380CC4-5D6E-409C-BE32-E72D297353CC}">
              <c16:uniqueId val="{0000000A-6094-4CD4-8D3B-CA195972FA5F}"/>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r>
              <a:rPr lang="fr-FR" sz="1000"/>
              <a:t>G2.18- Appréciation de la Charge</a:t>
            </a:r>
            <a:r>
              <a:rPr lang="fr-FR" sz="1000" baseline="0"/>
              <a:t> de travail selon la fonction</a:t>
            </a:r>
            <a:endParaRPr lang="fr-FR" sz="1000"/>
          </a:p>
        </c:rich>
      </c:tx>
      <c:overlay val="0"/>
      <c:spPr>
        <a:noFill/>
        <a:ln>
          <a:noFill/>
        </a:ln>
        <a:effectLst/>
      </c:spPr>
      <c:txPr>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'Q2.8_sexe_fonctio_DR'!$K$14</c:f>
              <c:strCache>
                <c:ptCount val="1"/>
                <c:pt idx="0">
                  <c:v>Surchargé</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'Q2.8_sexe_fonctio_DR'!$L$13:$Q$13</c:f>
              <c:strCache>
                <c:ptCount val="6"/>
                <c:pt idx="0">
                  <c:v>Directeur et assimilés</c:v>
                </c:pt>
                <c:pt idx="1">
                  <c:v>Chef de service</c:v>
                </c:pt>
                <c:pt idx="2">
                  <c:v>Agent du service / Technicien</c:v>
                </c:pt>
                <c:pt idx="3">
                  <c:v>Chef section/secteur</c:v>
                </c:pt>
                <c:pt idx="4">
                  <c:v>Autre</c:v>
                </c:pt>
                <c:pt idx="5">
                  <c:v>Non précisé</c:v>
                </c:pt>
              </c:strCache>
            </c:strRef>
          </c:cat>
          <c:val>
            <c:numRef>
              <c:f>'Q2.8_sexe_fonctio_DR'!$L$14:$Q$14</c:f>
              <c:numCache>
                <c:formatCode>0.0%</c:formatCode>
                <c:ptCount val="6"/>
                <c:pt idx="0">
                  <c:v>0.41975308641975306</c:v>
                </c:pt>
                <c:pt idx="1">
                  <c:v>0.37234042553191488</c:v>
                </c:pt>
                <c:pt idx="2">
                  <c:v>0.38167170191339378</c:v>
                </c:pt>
                <c:pt idx="3">
                  <c:v>0.38554216867469882</c:v>
                </c:pt>
                <c:pt idx="4">
                  <c:v>0.36486486486486486</c:v>
                </c:pt>
                <c:pt idx="5">
                  <c:v>0.33333333333333331</c:v>
                </c:pt>
              </c:numCache>
            </c:numRef>
          </c:val>
          <c:extLst>
            <c:ext xmlns:c16="http://schemas.microsoft.com/office/drawing/2014/chart" uri="{C3380CC4-5D6E-409C-BE32-E72D297353CC}">
              <c16:uniqueId val="{00000000-4723-4FD0-8CFD-BE58FAB9D6BC}"/>
            </c:ext>
          </c:extLst>
        </c:ser>
        <c:ser>
          <c:idx val="1"/>
          <c:order val="1"/>
          <c:tx>
            <c:strRef>
              <c:f>'Q2.8_sexe_fonctio_DR'!$K$15</c:f>
              <c:strCache>
                <c:ptCount val="1"/>
                <c:pt idx="0">
                  <c:v>Chargé à la bonne mesure</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'Q2.8_sexe_fonctio_DR'!$L$13:$Q$13</c:f>
              <c:strCache>
                <c:ptCount val="6"/>
                <c:pt idx="0">
                  <c:v>Directeur et assimilés</c:v>
                </c:pt>
                <c:pt idx="1">
                  <c:v>Chef de service</c:v>
                </c:pt>
                <c:pt idx="2">
                  <c:v>Agent du service / Technicien</c:v>
                </c:pt>
                <c:pt idx="3">
                  <c:v>Chef section/secteur</c:v>
                </c:pt>
                <c:pt idx="4">
                  <c:v>Autre</c:v>
                </c:pt>
                <c:pt idx="5">
                  <c:v>Non précisé</c:v>
                </c:pt>
              </c:strCache>
            </c:strRef>
          </c:cat>
          <c:val>
            <c:numRef>
              <c:f>'Q2.8_sexe_fonctio_DR'!$L$15:$Q$15</c:f>
              <c:numCache>
                <c:formatCode>0.0%</c:formatCode>
                <c:ptCount val="6"/>
                <c:pt idx="0">
                  <c:v>0.54320987654320985</c:v>
                </c:pt>
                <c:pt idx="1">
                  <c:v>0.60106382978723405</c:v>
                </c:pt>
                <c:pt idx="2">
                  <c:v>0.56998992950654581</c:v>
                </c:pt>
                <c:pt idx="3">
                  <c:v>0.57429718875502012</c:v>
                </c:pt>
                <c:pt idx="4">
                  <c:v>0.59459459459459463</c:v>
                </c:pt>
                <c:pt idx="5">
                  <c:v>0.52380952380952384</c:v>
                </c:pt>
              </c:numCache>
            </c:numRef>
          </c:val>
          <c:extLst>
            <c:ext xmlns:c16="http://schemas.microsoft.com/office/drawing/2014/chart" uri="{C3380CC4-5D6E-409C-BE32-E72D297353CC}">
              <c16:uniqueId val="{00000001-4723-4FD0-8CFD-BE58FAB9D6BC}"/>
            </c:ext>
          </c:extLst>
        </c:ser>
        <c:ser>
          <c:idx val="2"/>
          <c:order val="2"/>
          <c:tx>
            <c:strRef>
              <c:f>'Q2.8_sexe_fonctio_DR'!$K$16</c:f>
              <c:strCache>
                <c:ptCount val="1"/>
                <c:pt idx="0">
                  <c:v>Pas assez chargé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'Q2.8_sexe_fonctio_DR'!$L$13:$Q$13</c:f>
              <c:strCache>
                <c:ptCount val="6"/>
                <c:pt idx="0">
                  <c:v>Directeur et assimilés</c:v>
                </c:pt>
                <c:pt idx="1">
                  <c:v>Chef de service</c:v>
                </c:pt>
                <c:pt idx="2">
                  <c:v>Agent du service / Technicien</c:v>
                </c:pt>
                <c:pt idx="3">
                  <c:v>Chef section/secteur</c:v>
                </c:pt>
                <c:pt idx="4">
                  <c:v>Autre</c:v>
                </c:pt>
                <c:pt idx="5">
                  <c:v>Non précisé</c:v>
                </c:pt>
              </c:strCache>
            </c:strRef>
          </c:cat>
          <c:val>
            <c:numRef>
              <c:f>'Q2.8_sexe_fonctio_DR'!$L$16:$Q$16</c:f>
              <c:numCache>
                <c:formatCode>0.0%</c:formatCode>
                <c:ptCount val="6"/>
                <c:pt idx="0">
                  <c:v>2.4691358024691357E-2</c:v>
                </c:pt>
                <c:pt idx="1">
                  <c:v>2.1276595744680851E-2</c:v>
                </c:pt>
                <c:pt idx="2">
                  <c:v>3.0211480362537766E-2</c:v>
                </c:pt>
                <c:pt idx="3">
                  <c:v>4.0160642570281124E-2</c:v>
                </c:pt>
                <c:pt idx="4">
                  <c:v>2.7027027027027029E-2</c:v>
                </c:pt>
                <c:pt idx="5">
                  <c:v>4.7619047619047616E-2</c:v>
                </c:pt>
              </c:numCache>
            </c:numRef>
          </c:val>
          <c:extLst>
            <c:ext xmlns:c16="http://schemas.microsoft.com/office/drawing/2014/chart" uri="{C3380CC4-5D6E-409C-BE32-E72D297353CC}">
              <c16:uniqueId val="{00000002-4723-4FD0-8CFD-BE58FAB9D6BC}"/>
            </c:ext>
          </c:extLst>
        </c:ser>
        <c:ser>
          <c:idx val="3"/>
          <c:order val="3"/>
          <c:tx>
            <c:strRef>
              <c:f>'Q2.8_sexe_fonctio_DR'!$K$17</c:f>
              <c:strCache>
                <c:ptCount val="1"/>
                <c:pt idx="0">
                  <c:v>Ne fais rien</c:v>
                </c:pt>
              </c:strCache>
            </c:strRef>
          </c:tx>
          <c:spPr>
            <a:pattFill prst="ltDnDiag">
              <a:fgClr>
                <a:schemeClr val="accent4"/>
              </a:fgClr>
              <a:bgClr>
                <a:schemeClr val="accent4">
                  <a:lumMod val="20000"/>
                  <a:lumOff val="80000"/>
                </a:schemeClr>
              </a:bgClr>
            </a:pattFill>
            <a:ln>
              <a:solidFill>
                <a:schemeClr val="accent4"/>
              </a:solidFill>
            </a:ln>
            <a:effectLst/>
            <a:sp3d>
              <a:contourClr>
                <a:schemeClr val="accent4"/>
              </a:contourClr>
            </a:sp3d>
          </c:spPr>
          <c:invertIfNegative val="0"/>
          <c:dLbls>
            <c:delete val="1"/>
          </c:dLbls>
          <c:cat>
            <c:strRef>
              <c:f>'Q2.8_sexe_fonctio_DR'!$L$13:$Q$13</c:f>
              <c:strCache>
                <c:ptCount val="6"/>
                <c:pt idx="0">
                  <c:v>Directeur et assimilés</c:v>
                </c:pt>
                <c:pt idx="1">
                  <c:v>Chef de service</c:v>
                </c:pt>
                <c:pt idx="2">
                  <c:v>Agent du service / Technicien</c:v>
                </c:pt>
                <c:pt idx="3">
                  <c:v>Chef section/secteur</c:v>
                </c:pt>
                <c:pt idx="4">
                  <c:v>Autre</c:v>
                </c:pt>
                <c:pt idx="5">
                  <c:v>Non précisé</c:v>
                </c:pt>
              </c:strCache>
            </c:strRef>
          </c:cat>
          <c:val>
            <c:numRef>
              <c:f>'Q2.8_sexe_fonctio_DR'!$L$17:$Q$17</c:f>
              <c:numCache>
                <c:formatCode>0.0%</c:formatCode>
                <c:ptCount val="6"/>
                <c:pt idx="0">
                  <c:v>0</c:v>
                </c:pt>
                <c:pt idx="1">
                  <c:v>5.3191489361702126E-3</c:v>
                </c:pt>
                <c:pt idx="2">
                  <c:v>4.0281973816717019E-3</c:v>
                </c:pt>
                <c:pt idx="3">
                  <c:v>0</c:v>
                </c:pt>
                <c:pt idx="4">
                  <c:v>0</c:v>
                </c:pt>
                <c:pt idx="5">
                  <c:v>0</c:v>
                </c:pt>
              </c:numCache>
            </c:numRef>
          </c:val>
          <c:extLst>
            <c:ext xmlns:c16="http://schemas.microsoft.com/office/drawing/2014/chart" uri="{C3380CC4-5D6E-409C-BE32-E72D297353CC}">
              <c16:uniqueId val="{00000003-4723-4FD0-8CFD-BE58FAB9D6BC}"/>
            </c:ext>
          </c:extLst>
        </c:ser>
        <c:ser>
          <c:idx val="4"/>
          <c:order val="4"/>
          <c:tx>
            <c:strRef>
              <c:f>'Q2.8_sexe_fonctio_DR'!$K$18</c:f>
              <c:strCache>
                <c:ptCount val="1"/>
                <c:pt idx="0">
                  <c:v>Non précisé</c:v>
                </c:pt>
              </c:strCache>
            </c:strRef>
          </c:tx>
          <c:spPr>
            <a:pattFill prst="ltDnDiag">
              <a:fgClr>
                <a:schemeClr val="accent5"/>
              </a:fgClr>
              <a:bgClr>
                <a:schemeClr val="accent5">
                  <a:lumMod val="20000"/>
                  <a:lumOff val="80000"/>
                </a:schemeClr>
              </a:bgClr>
            </a:pattFill>
            <a:ln>
              <a:solidFill>
                <a:schemeClr val="accent5"/>
              </a:solidFill>
            </a:ln>
            <a:effectLst/>
            <a:sp3d>
              <a:contourClr>
                <a:schemeClr val="accent5"/>
              </a:contourClr>
            </a:sp3d>
          </c:spPr>
          <c:invertIfNegative val="0"/>
          <c:dLbls>
            <c:delete val="1"/>
          </c:dLbls>
          <c:cat>
            <c:strRef>
              <c:f>'Q2.8_sexe_fonctio_DR'!$L$13:$Q$13</c:f>
              <c:strCache>
                <c:ptCount val="6"/>
                <c:pt idx="0">
                  <c:v>Directeur et assimilés</c:v>
                </c:pt>
                <c:pt idx="1">
                  <c:v>Chef de service</c:v>
                </c:pt>
                <c:pt idx="2">
                  <c:v>Agent du service / Technicien</c:v>
                </c:pt>
                <c:pt idx="3">
                  <c:v>Chef section/secteur</c:v>
                </c:pt>
                <c:pt idx="4">
                  <c:v>Autre</c:v>
                </c:pt>
                <c:pt idx="5">
                  <c:v>Non précisé</c:v>
                </c:pt>
              </c:strCache>
            </c:strRef>
          </c:cat>
          <c:val>
            <c:numRef>
              <c:f>'Q2.8_sexe_fonctio_DR'!$L$18:$Q$18</c:f>
              <c:numCache>
                <c:formatCode>0.0%</c:formatCode>
                <c:ptCount val="6"/>
                <c:pt idx="0">
                  <c:v>1.2345679012345678E-2</c:v>
                </c:pt>
                <c:pt idx="1">
                  <c:v>0</c:v>
                </c:pt>
                <c:pt idx="2">
                  <c:v>1.4098690835850957E-2</c:v>
                </c:pt>
                <c:pt idx="3">
                  <c:v>0</c:v>
                </c:pt>
                <c:pt idx="4">
                  <c:v>1.3513513513513514E-2</c:v>
                </c:pt>
                <c:pt idx="5">
                  <c:v>9.5238095238095233E-2</c:v>
                </c:pt>
              </c:numCache>
            </c:numRef>
          </c:val>
          <c:extLst>
            <c:ext xmlns:c16="http://schemas.microsoft.com/office/drawing/2014/chart" uri="{C3380CC4-5D6E-409C-BE32-E72D297353CC}">
              <c16:uniqueId val="{00000004-4723-4FD0-8CFD-BE58FAB9D6BC}"/>
            </c:ext>
          </c:extLst>
        </c:ser>
        <c:dLbls>
          <c:showLegendKey val="0"/>
          <c:showVal val="1"/>
          <c:showCatName val="0"/>
          <c:showSerName val="0"/>
          <c:showPercent val="0"/>
          <c:showBubbleSize val="0"/>
        </c:dLbls>
        <c:gapWidth val="150"/>
        <c:shape val="box"/>
        <c:axId val="718418208"/>
        <c:axId val="718418536"/>
        <c:axId val="0"/>
      </c:bar3DChart>
      <c:catAx>
        <c:axId val="718418208"/>
        <c:scaling>
          <c:orientation val="minMax"/>
        </c:scaling>
        <c:delete val="0"/>
        <c:axPos val="l"/>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fr-FR"/>
          </a:p>
        </c:txPr>
        <c:crossAx val="718418536"/>
        <c:crosses val="autoZero"/>
        <c:auto val="1"/>
        <c:lblAlgn val="ctr"/>
        <c:lblOffset val="100"/>
        <c:noMultiLvlLbl val="0"/>
      </c:catAx>
      <c:valAx>
        <c:axId val="718418536"/>
        <c:scaling>
          <c:orientation val="minMax"/>
        </c:scaling>
        <c:delete val="1"/>
        <c:axPos val="b"/>
        <c:majorGridlines>
          <c:spPr>
            <a:ln>
              <a:solidFill>
                <a:schemeClr val="tx1">
                  <a:lumMod val="15000"/>
                  <a:lumOff val="85000"/>
                </a:schemeClr>
              </a:solidFill>
            </a:ln>
            <a:effectLst/>
          </c:spPr>
        </c:majorGridlines>
        <c:numFmt formatCode="0%" sourceLinked="1"/>
        <c:majorTickMark val="none"/>
        <c:minorTickMark val="none"/>
        <c:tickLblPos val="nextTo"/>
        <c:crossAx val="7184182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r>
              <a:rPr lang="fr-FR" sz="1050"/>
              <a:t>G2.19- Appréciation de la charge de travail par direction regionale</a:t>
            </a:r>
          </a:p>
        </c:rich>
      </c:tx>
      <c:overlay val="0"/>
      <c:spPr>
        <a:noFill/>
        <a:ln>
          <a:noFill/>
        </a:ln>
        <a:effectLst/>
      </c:spPr>
      <c:txPr>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'Q2.8_sexe_fonctio_DR'!$L$23</c:f>
              <c:strCache>
                <c:ptCount val="1"/>
                <c:pt idx="0">
                  <c:v>Surchargé</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'Q2.8_sexe_fonctio_DR'!$K$24:$K$32</c:f>
              <c:strCache>
                <c:ptCount val="9"/>
                <c:pt idx="0">
                  <c:v>Siège</c:v>
                </c:pt>
                <c:pt idx="1">
                  <c:v>DRL1</c:v>
                </c:pt>
                <c:pt idx="2">
                  <c:v>DRL2</c:v>
                </c:pt>
                <c:pt idx="3">
                  <c:v>DRA</c:v>
                </c:pt>
                <c:pt idx="4">
                  <c:v>DRO-P</c:v>
                </c:pt>
                <c:pt idx="5">
                  <c:v>DRM-C</c:v>
                </c:pt>
                <c:pt idx="6">
                  <c:v>DRZ-C</c:v>
                </c:pt>
                <c:pt idx="7">
                  <c:v>DRB-A</c:v>
                </c:pt>
                <c:pt idx="8">
                  <c:v>DRATA-D</c:v>
                </c:pt>
              </c:strCache>
            </c:strRef>
          </c:cat>
          <c:val>
            <c:numRef>
              <c:f>'Q2.8_sexe_fonctio_DR'!$L$24:$L$32</c:f>
              <c:numCache>
                <c:formatCode>0.0%</c:formatCode>
                <c:ptCount val="9"/>
                <c:pt idx="0">
                  <c:v>0.30481283422459893</c:v>
                </c:pt>
                <c:pt idx="1">
                  <c:v>0.42129629629629628</c:v>
                </c:pt>
                <c:pt idx="2">
                  <c:v>0.53543307086614178</c:v>
                </c:pt>
                <c:pt idx="3">
                  <c:v>0.41463414634146339</c:v>
                </c:pt>
                <c:pt idx="4">
                  <c:v>0.38425925925925924</c:v>
                </c:pt>
                <c:pt idx="5">
                  <c:v>0.42307692307692307</c:v>
                </c:pt>
                <c:pt idx="6">
                  <c:v>0.43333333333333335</c:v>
                </c:pt>
                <c:pt idx="7">
                  <c:v>0.28994082840236685</c:v>
                </c:pt>
                <c:pt idx="8">
                  <c:v>0.34259259259259262</c:v>
                </c:pt>
              </c:numCache>
            </c:numRef>
          </c:val>
          <c:extLst>
            <c:ext xmlns:c16="http://schemas.microsoft.com/office/drawing/2014/chart" uri="{C3380CC4-5D6E-409C-BE32-E72D297353CC}">
              <c16:uniqueId val="{00000000-9F6C-4371-9227-08C1A463AA47}"/>
            </c:ext>
          </c:extLst>
        </c:ser>
        <c:ser>
          <c:idx val="1"/>
          <c:order val="1"/>
          <c:tx>
            <c:strRef>
              <c:f>'Q2.8_sexe_fonctio_DR'!$M$23</c:f>
              <c:strCache>
                <c:ptCount val="1"/>
                <c:pt idx="0">
                  <c:v>Chargé à la bonne mesure/raisonnable</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'Q2.8_sexe_fonctio_DR'!$K$24:$K$32</c:f>
              <c:strCache>
                <c:ptCount val="9"/>
                <c:pt idx="0">
                  <c:v>Siège</c:v>
                </c:pt>
                <c:pt idx="1">
                  <c:v>DRL1</c:v>
                </c:pt>
                <c:pt idx="2">
                  <c:v>DRL2</c:v>
                </c:pt>
                <c:pt idx="3">
                  <c:v>DRA</c:v>
                </c:pt>
                <c:pt idx="4">
                  <c:v>DRO-P</c:v>
                </c:pt>
                <c:pt idx="5">
                  <c:v>DRM-C</c:v>
                </c:pt>
                <c:pt idx="6">
                  <c:v>DRZ-C</c:v>
                </c:pt>
                <c:pt idx="7">
                  <c:v>DRB-A</c:v>
                </c:pt>
                <c:pt idx="8">
                  <c:v>DRATA-D</c:v>
                </c:pt>
              </c:strCache>
            </c:strRef>
          </c:cat>
          <c:val>
            <c:numRef>
              <c:f>'Q2.8_sexe_fonctio_DR'!$M$24:$M$32</c:f>
              <c:numCache>
                <c:formatCode>0.0%</c:formatCode>
                <c:ptCount val="9"/>
                <c:pt idx="0">
                  <c:v>0.62834224598930477</c:v>
                </c:pt>
                <c:pt idx="1">
                  <c:v>0.52777777777777779</c:v>
                </c:pt>
                <c:pt idx="2">
                  <c:v>0.41732283464566927</c:v>
                </c:pt>
                <c:pt idx="3">
                  <c:v>0.56097560975609762</c:v>
                </c:pt>
                <c:pt idx="4">
                  <c:v>0.57870370370370372</c:v>
                </c:pt>
                <c:pt idx="5">
                  <c:v>0.54807692307692313</c:v>
                </c:pt>
                <c:pt idx="6">
                  <c:v>0.52500000000000002</c:v>
                </c:pt>
                <c:pt idx="7">
                  <c:v>0.68639053254437865</c:v>
                </c:pt>
                <c:pt idx="8">
                  <c:v>0.59259259259259256</c:v>
                </c:pt>
              </c:numCache>
            </c:numRef>
          </c:val>
          <c:extLst>
            <c:ext xmlns:c16="http://schemas.microsoft.com/office/drawing/2014/chart" uri="{C3380CC4-5D6E-409C-BE32-E72D297353CC}">
              <c16:uniqueId val="{00000001-9F6C-4371-9227-08C1A463AA47}"/>
            </c:ext>
          </c:extLst>
        </c:ser>
        <c:ser>
          <c:idx val="2"/>
          <c:order val="2"/>
          <c:tx>
            <c:strRef>
              <c:f>'Q2.8_sexe_fonctio_DR'!$N$23</c:f>
              <c:strCache>
                <c:ptCount val="1"/>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cat>
            <c:strRef>
              <c:f>'Q2.8_sexe_fonctio_DR'!$K$24:$K$32</c:f>
              <c:strCache>
                <c:ptCount val="9"/>
                <c:pt idx="0">
                  <c:v>Siège</c:v>
                </c:pt>
                <c:pt idx="1">
                  <c:v>DRL1</c:v>
                </c:pt>
                <c:pt idx="2">
                  <c:v>DRL2</c:v>
                </c:pt>
                <c:pt idx="3">
                  <c:v>DRA</c:v>
                </c:pt>
                <c:pt idx="4">
                  <c:v>DRO-P</c:v>
                </c:pt>
                <c:pt idx="5">
                  <c:v>DRM-C</c:v>
                </c:pt>
                <c:pt idx="6">
                  <c:v>DRZ-C</c:v>
                </c:pt>
                <c:pt idx="7">
                  <c:v>DRB-A</c:v>
                </c:pt>
                <c:pt idx="8">
                  <c:v>DRATA-D</c:v>
                </c:pt>
              </c:strCache>
            </c:strRef>
          </c:cat>
          <c:val>
            <c:numRef>
              <c:f>'Q2.8_sexe_fonctio_DR'!$N$24:$N$32</c:f>
              <c:numCache>
                <c:formatCode>0.0%</c:formatCode>
                <c:ptCount val="9"/>
                <c:pt idx="0">
                  <c:v>0</c:v>
                </c:pt>
                <c:pt idx="1">
                  <c:v>0</c:v>
                </c:pt>
                <c:pt idx="2">
                  <c:v>0</c:v>
                </c:pt>
                <c:pt idx="3">
                  <c:v>0</c:v>
                </c:pt>
                <c:pt idx="4">
                  <c:v>0</c:v>
                </c:pt>
                <c:pt idx="5">
                  <c:v>0</c:v>
                </c:pt>
                <c:pt idx="6">
                  <c:v>0</c:v>
                </c:pt>
                <c:pt idx="7">
                  <c:v>0</c:v>
                </c:pt>
                <c:pt idx="8">
                  <c:v>0</c:v>
                </c:pt>
              </c:numCache>
            </c:numRef>
          </c:val>
          <c:extLst>
            <c:ext xmlns:c16="http://schemas.microsoft.com/office/drawing/2014/chart" uri="{C3380CC4-5D6E-409C-BE32-E72D297353CC}">
              <c16:uniqueId val="{00000002-9F6C-4371-9227-08C1A463AA47}"/>
            </c:ext>
          </c:extLst>
        </c:ser>
        <c:ser>
          <c:idx val="3"/>
          <c:order val="3"/>
          <c:tx>
            <c:strRef>
              <c:f>'Q2.8_sexe_fonctio_DR'!$O$23</c:f>
              <c:strCache>
                <c:ptCount val="1"/>
                <c:pt idx="0">
                  <c:v>Pas assez chargé</c:v>
                </c:pt>
              </c:strCache>
            </c:strRef>
          </c:tx>
          <c:spPr>
            <a:pattFill prst="ltDnDiag">
              <a:fgClr>
                <a:schemeClr val="accent4"/>
              </a:fgClr>
              <a:bgClr>
                <a:schemeClr val="accent4">
                  <a:lumMod val="20000"/>
                  <a:lumOff val="80000"/>
                </a:schemeClr>
              </a:bgClr>
            </a:pattFill>
            <a:ln>
              <a:solidFill>
                <a:schemeClr val="accent4"/>
              </a:solidFill>
            </a:ln>
            <a:effectLst/>
            <a:sp3d>
              <a:contourClr>
                <a:schemeClr val="accent4"/>
              </a:contourClr>
            </a:sp3d>
          </c:spPr>
          <c:invertIfNegative val="0"/>
          <c:cat>
            <c:strRef>
              <c:f>'Q2.8_sexe_fonctio_DR'!$K$24:$K$32</c:f>
              <c:strCache>
                <c:ptCount val="9"/>
                <c:pt idx="0">
                  <c:v>Siège</c:v>
                </c:pt>
                <c:pt idx="1">
                  <c:v>DRL1</c:v>
                </c:pt>
                <c:pt idx="2">
                  <c:v>DRL2</c:v>
                </c:pt>
                <c:pt idx="3">
                  <c:v>DRA</c:v>
                </c:pt>
                <c:pt idx="4">
                  <c:v>DRO-P</c:v>
                </c:pt>
                <c:pt idx="5">
                  <c:v>DRM-C</c:v>
                </c:pt>
                <c:pt idx="6">
                  <c:v>DRZ-C</c:v>
                </c:pt>
                <c:pt idx="7">
                  <c:v>DRB-A</c:v>
                </c:pt>
                <c:pt idx="8">
                  <c:v>DRATA-D</c:v>
                </c:pt>
              </c:strCache>
            </c:strRef>
          </c:cat>
          <c:val>
            <c:numRef>
              <c:f>'Q2.8_sexe_fonctio_DR'!$O$24:$O$32</c:f>
              <c:numCache>
                <c:formatCode>0.0%</c:formatCode>
                <c:ptCount val="9"/>
                <c:pt idx="0">
                  <c:v>4.8128342245989303E-2</c:v>
                </c:pt>
                <c:pt idx="1">
                  <c:v>5.0925925925925923E-2</c:v>
                </c:pt>
                <c:pt idx="2">
                  <c:v>2.3622047244094488E-2</c:v>
                </c:pt>
                <c:pt idx="3">
                  <c:v>1.2195121951219513E-2</c:v>
                </c:pt>
                <c:pt idx="4">
                  <c:v>2.7777777777777776E-2</c:v>
                </c:pt>
                <c:pt idx="5">
                  <c:v>1.9230769230769232E-2</c:v>
                </c:pt>
                <c:pt idx="6">
                  <c:v>1.6666666666666666E-2</c:v>
                </c:pt>
                <c:pt idx="7">
                  <c:v>5.9171597633136093E-3</c:v>
                </c:pt>
                <c:pt idx="8">
                  <c:v>4.6296296296296294E-2</c:v>
                </c:pt>
              </c:numCache>
            </c:numRef>
          </c:val>
          <c:extLst>
            <c:ext xmlns:c16="http://schemas.microsoft.com/office/drawing/2014/chart" uri="{C3380CC4-5D6E-409C-BE32-E72D297353CC}">
              <c16:uniqueId val="{00000003-9F6C-4371-9227-08C1A463AA47}"/>
            </c:ext>
          </c:extLst>
        </c:ser>
        <c:ser>
          <c:idx val="4"/>
          <c:order val="4"/>
          <c:tx>
            <c:strRef>
              <c:f>'Q2.8_sexe_fonctio_DR'!$P$23</c:f>
              <c:strCache>
                <c:ptCount val="1"/>
                <c:pt idx="0">
                  <c:v>Ne fais rien</c:v>
                </c:pt>
              </c:strCache>
            </c:strRef>
          </c:tx>
          <c:spPr>
            <a:pattFill prst="ltDnDiag">
              <a:fgClr>
                <a:schemeClr val="accent5"/>
              </a:fgClr>
              <a:bgClr>
                <a:schemeClr val="accent5">
                  <a:lumMod val="20000"/>
                  <a:lumOff val="80000"/>
                </a:schemeClr>
              </a:bgClr>
            </a:pattFill>
            <a:ln>
              <a:solidFill>
                <a:schemeClr val="accent5"/>
              </a:solidFill>
            </a:ln>
            <a:effectLst/>
            <a:sp3d>
              <a:contourClr>
                <a:schemeClr val="accent5"/>
              </a:contourClr>
            </a:sp3d>
          </c:spPr>
          <c:invertIfNegative val="0"/>
          <c:cat>
            <c:strRef>
              <c:f>'Q2.8_sexe_fonctio_DR'!$K$24:$K$32</c:f>
              <c:strCache>
                <c:ptCount val="9"/>
                <c:pt idx="0">
                  <c:v>Siège</c:v>
                </c:pt>
                <c:pt idx="1">
                  <c:v>DRL1</c:v>
                </c:pt>
                <c:pt idx="2">
                  <c:v>DRL2</c:v>
                </c:pt>
                <c:pt idx="3">
                  <c:v>DRA</c:v>
                </c:pt>
                <c:pt idx="4">
                  <c:v>DRO-P</c:v>
                </c:pt>
                <c:pt idx="5">
                  <c:v>DRM-C</c:v>
                </c:pt>
                <c:pt idx="6">
                  <c:v>DRZ-C</c:v>
                </c:pt>
                <c:pt idx="7">
                  <c:v>DRB-A</c:v>
                </c:pt>
                <c:pt idx="8">
                  <c:v>DRATA-D</c:v>
                </c:pt>
              </c:strCache>
            </c:strRef>
          </c:cat>
          <c:val>
            <c:numRef>
              <c:f>'Q2.8_sexe_fonctio_DR'!$P$24:$P$32</c:f>
              <c:numCache>
                <c:formatCode>0.0%</c:formatCode>
                <c:ptCount val="9"/>
                <c:pt idx="0">
                  <c:v>8.0213903743315516E-3</c:v>
                </c:pt>
                <c:pt idx="1">
                  <c:v>0</c:v>
                </c:pt>
                <c:pt idx="2">
                  <c:v>7.874015748031496E-3</c:v>
                </c:pt>
                <c:pt idx="3">
                  <c:v>0</c:v>
                </c:pt>
                <c:pt idx="4">
                  <c:v>0</c:v>
                </c:pt>
                <c:pt idx="5">
                  <c:v>0</c:v>
                </c:pt>
                <c:pt idx="6">
                  <c:v>0</c:v>
                </c:pt>
                <c:pt idx="7">
                  <c:v>5.9171597633136093E-3</c:v>
                </c:pt>
                <c:pt idx="8">
                  <c:v>0</c:v>
                </c:pt>
              </c:numCache>
            </c:numRef>
          </c:val>
          <c:extLst>
            <c:ext xmlns:c16="http://schemas.microsoft.com/office/drawing/2014/chart" uri="{C3380CC4-5D6E-409C-BE32-E72D297353CC}">
              <c16:uniqueId val="{00000004-9F6C-4371-9227-08C1A463AA47}"/>
            </c:ext>
          </c:extLst>
        </c:ser>
        <c:ser>
          <c:idx val="5"/>
          <c:order val="5"/>
          <c:tx>
            <c:strRef>
              <c:f>'Q2.8_sexe_fonctio_DR'!$Q$23</c:f>
              <c:strCache>
                <c:ptCount val="1"/>
                <c:pt idx="0">
                  <c:v>Non précisé</c:v>
                </c:pt>
              </c:strCache>
            </c:strRef>
          </c:tx>
          <c:spPr>
            <a:pattFill prst="ltDnDiag">
              <a:fgClr>
                <a:schemeClr val="accent6"/>
              </a:fgClr>
              <a:bgClr>
                <a:schemeClr val="accent6">
                  <a:lumMod val="20000"/>
                  <a:lumOff val="80000"/>
                </a:schemeClr>
              </a:bgClr>
            </a:pattFill>
            <a:ln>
              <a:solidFill>
                <a:schemeClr val="accent6"/>
              </a:solidFill>
            </a:ln>
            <a:effectLst/>
            <a:sp3d>
              <a:contourClr>
                <a:schemeClr val="accent6"/>
              </a:contourClr>
            </a:sp3d>
          </c:spPr>
          <c:invertIfNegative val="0"/>
          <c:cat>
            <c:strRef>
              <c:f>'Q2.8_sexe_fonctio_DR'!$K$24:$K$32</c:f>
              <c:strCache>
                <c:ptCount val="9"/>
                <c:pt idx="0">
                  <c:v>Siège</c:v>
                </c:pt>
                <c:pt idx="1">
                  <c:v>DRL1</c:v>
                </c:pt>
                <c:pt idx="2">
                  <c:v>DRL2</c:v>
                </c:pt>
                <c:pt idx="3">
                  <c:v>DRA</c:v>
                </c:pt>
                <c:pt idx="4">
                  <c:v>DRO-P</c:v>
                </c:pt>
                <c:pt idx="5">
                  <c:v>DRM-C</c:v>
                </c:pt>
                <c:pt idx="6">
                  <c:v>DRZ-C</c:v>
                </c:pt>
                <c:pt idx="7">
                  <c:v>DRB-A</c:v>
                </c:pt>
                <c:pt idx="8">
                  <c:v>DRATA-D</c:v>
                </c:pt>
              </c:strCache>
            </c:strRef>
          </c:cat>
          <c:val>
            <c:numRef>
              <c:f>'Q2.8_sexe_fonctio_DR'!$Q$24:$Q$32</c:f>
              <c:numCache>
                <c:formatCode>0.0%</c:formatCode>
                <c:ptCount val="9"/>
                <c:pt idx="0">
                  <c:v>1.06951871657754E-2</c:v>
                </c:pt>
                <c:pt idx="1">
                  <c:v>0</c:v>
                </c:pt>
                <c:pt idx="2">
                  <c:v>1.5748031496062992E-2</c:v>
                </c:pt>
                <c:pt idx="3">
                  <c:v>1.2195121951219513E-2</c:v>
                </c:pt>
                <c:pt idx="4">
                  <c:v>9.2592592592592587E-3</c:v>
                </c:pt>
                <c:pt idx="5">
                  <c:v>9.6153846153846159E-3</c:v>
                </c:pt>
                <c:pt idx="6">
                  <c:v>2.5000000000000001E-2</c:v>
                </c:pt>
                <c:pt idx="7">
                  <c:v>1.1834319526627219E-2</c:v>
                </c:pt>
                <c:pt idx="8">
                  <c:v>1.8518518518518517E-2</c:v>
                </c:pt>
              </c:numCache>
            </c:numRef>
          </c:val>
          <c:extLst>
            <c:ext xmlns:c16="http://schemas.microsoft.com/office/drawing/2014/chart" uri="{C3380CC4-5D6E-409C-BE32-E72D297353CC}">
              <c16:uniqueId val="{00000005-9F6C-4371-9227-08C1A463AA47}"/>
            </c:ext>
          </c:extLst>
        </c:ser>
        <c:dLbls>
          <c:showLegendKey val="0"/>
          <c:showVal val="0"/>
          <c:showCatName val="0"/>
          <c:showSerName val="0"/>
          <c:showPercent val="0"/>
          <c:showBubbleSize val="0"/>
        </c:dLbls>
        <c:gapWidth val="150"/>
        <c:shape val="box"/>
        <c:axId val="847336192"/>
        <c:axId val="847337504"/>
        <c:axId val="0"/>
      </c:bar3DChart>
      <c:catAx>
        <c:axId val="84733619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47337504"/>
        <c:crosses val="autoZero"/>
        <c:auto val="1"/>
        <c:lblAlgn val="ctr"/>
        <c:lblOffset val="100"/>
        <c:noMultiLvlLbl val="0"/>
      </c:catAx>
      <c:valAx>
        <c:axId val="847337504"/>
        <c:scaling>
          <c:orientation val="minMax"/>
        </c:scaling>
        <c:delete val="1"/>
        <c:axPos val="l"/>
        <c:majorGridlines>
          <c:spPr>
            <a:ln>
              <a:solidFill>
                <a:schemeClr val="tx1">
                  <a:lumMod val="15000"/>
                  <a:lumOff val="85000"/>
                </a:schemeClr>
              </a:solidFill>
            </a:ln>
            <a:effectLst/>
          </c:spPr>
        </c:majorGridlines>
        <c:numFmt formatCode="0%" sourceLinked="1"/>
        <c:majorTickMark val="none"/>
        <c:minorTickMark val="none"/>
        <c:tickLblPos val="nextTo"/>
        <c:crossAx val="8473361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50" b="1" i="0" u="none" strike="noStrike" kern="1200" cap="all" spc="120" normalizeH="0" baseline="0">
                <a:solidFill>
                  <a:schemeClr val="tx1">
                    <a:lumMod val="65000"/>
                    <a:lumOff val="35000"/>
                  </a:schemeClr>
                </a:solidFill>
                <a:latin typeface="+mn-lt"/>
                <a:ea typeface="+mn-ea"/>
                <a:cs typeface="+mn-cs"/>
              </a:defRPr>
            </a:pPr>
            <a:r>
              <a:rPr lang="fr-FR" sz="1050"/>
              <a:t>g2.24-</a:t>
            </a:r>
            <a:r>
              <a:rPr lang="fr-FR" sz="1050" baseline="0"/>
              <a:t> </a:t>
            </a:r>
            <a:r>
              <a:rPr lang="fr-FR" sz="1050"/>
              <a:t>Niveau de stress par charge</a:t>
            </a:r>
            <a:r>
              <a:rPr lang="fr-FR" sz="1050" baseline="0"/>
              <a:t> de travail</a:t>
            </a:r>
            <a:endParaRPr lang="fr-FR" sz="1050"/>
          </a:p>
        </c:rich>
      </c:tx>
      <c:overlay val="0"/>
      <c:spPr>
        <a:noFill/>
        <a:ln>
          <a:noFill/>
        </a:ln>
        <a:effectLst/>
      </c:spPr>
      <c:txPr>
        <a:bodyPr rot="0" spcFirstLastPara="1" vertOverflow="ellipsis" vert="horz" wrap="square" anchor="ctr" anchorCtr="1"/>
        <a:lstStyle/>
        <a:p>
          <a:pPr>
            <a:defRPr sz="1050" b="1" i="0" u="none" strike="noStrike" kern="1200" cap="all" spc="120" normalizeH="0" baseline="0">
              <a:solidFill>
                <a:schemeClr val="tx1">
                  <a:lumMod val="65000"/>
                  <a:lumOff val="35000"/>
                </a:schemeClr>
              </a:solidFill>
              <a:latin typeface="+mn-lt"/>
              <a:ea typeface="+mn-ea"/>
              <a:cs typeface="+mn-cs"/>
            </a:defRPr>
          </a:pPr>
          <a:endParaRPr lang="fr-FR"/>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Q28xQ210!$C$14</c:f>
              <c:strCache>
                <c:ptCount val="1"/>
                <c:pt idx="0">
                  <c:v>Toujours</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Q28xQ210!$B$15:$B$19</c:f>
              <c:strCache>
                <c:ptCount val="5"/>
                <c:pt idx="0">
                  <c:v>Surchargé</c:v>
                </c:pt>
                <c:pt idx="1">
                  <c:v>Chargé à la bonne mesure</c:v>
                </c:pt>
                <c:pt idx="2">
                  <c:v>Pas assez chargé</c:v>
                </c:pt>
                <c:pt idx="3">
                  <c:v>Ne fais rien</c:v>
                </c:pt>
                <c:pt idx="4">
                  <c:v>Non précisé</c:v>
                </c:pt>
              </c:strCache>
            </c:strRef>
          </c:cat>
          <c:val>
            <c:numRef>
              <c:f>Q28xQ210!$C$15:$C$19</c:f>
              <c:numCache>
                <c:formatCode>0.0%</c:formatCode>
                <c:ptCount val="5"/>
                <c:pt idx="0">
                  <c:v>0.15312500000000001</c:v>
                </c:pt>
                <c:pt idx="1">
                  <c:v>5.181347150259067E-2</c:v>
                </c:pt>
                <c:pt idx="2">
                  <c:v>9.8039215686274508E-2</c:v>
                </c:pt>
                <c:pt idx="3">
                  <c:v>0.2</c:v>
                </c:pt>
                <c:pt idx="4">
                  <c:v>0</c:v>
                </c:pt>
              </c:numCache>
            </c:numRef>
          </c:val>
          <c:extLst>
            <c:ext xmlns:c16="http://schemas.microsoft.com/office/drawing/2014/chart" uri="{C3380CC4-5D6E-409C-BE32-E72D297353CC}">
              <c16:uniqueId val="{00000000-37A6-4F78-8371-8D7B68C91CE6}"/>
            </c:ext>
          </c:extLst>
        </c:ser>
        <c:ser>
          <c:idx val="1"/>
          <c:order val="1"/>
          <c:tx>
            <c:strRef>
              <c:f>Q28xQ210!$D$14</c:f>
              <c:strCache>
                <c:ptCount val="1"/>
                <c:pt idx="0">
                  <c:v>Souvent</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Q28xQ210!$B$15:$B$19</c:f>
              <c:strCache>
                <c:ptCount val="5"/>
                <c:pt idx="0">
                  <c:v>Surchargé</c:v>
                </c:pt>
                <c:pt idx="1">
                  <c:v>Chargé à la bonne mesure</c:v>
                </c:pt>
                <c:pt idx="2">
                  <c:v>Pas assez chargé</c:v>
                </c:pt>
                <c:pt idx="3">
                  <c:v>Ne fais rien</c:v>
                </c:pt>
                <c:pt idx="4">
                  <c:v>Non précisé</c:v>
                </c:pt>
              </c:strCache>
            </c:strRef>
          </c:cat>
          <c:val>
            <c:numRef>
              <c:f>Q28xQ210!$D$15:$D$19</c:f>
              <c:numCache>
                <c:formatCode>0.0%</c:formatCode>
                <c:ptCount val="5"/>
                <c:pt idx="0">
                  <c:v>0.35625000000000001</c:v>
                </c:pt>
                <c:pt idx="1">
                  <c:v>0.22590673575129533</c:v>
                </c:pt>
                <c:pt idx="2">
                  <c:v>0.17647058823529413</c:v>
                </c:pt>
                <c:pt idx="3">
                  <c:v>0.2</c:v>
                </c:pt>
                <c:pt idx="4">
                  <c:v>0.26315789473684209</c:v>
                </c:pt>
              </c:numCache>
            </c:numRef>
          </c:val>
          <c:extLst>
            <c:ext xmlns:c16="http://schemas.microsoft.com/office/drawing/2014/chart" uri="{C3380CC4-5D6E-409C-BE32-E72D297353CC}">
              <c16:uniqueId val="{00000001-37A6-4F78-8371-8D7B68C91CE6}"/>
            </c:ext>
          </c:extLst>
        </c:ser>
        <c:ser>
          <c:idx val="2"/>
          <c:order val="2"/>
          <c:tx>
            <c:strRef>
              <c:f>Q28xQ210!$E$14</c:f>
              <c:strCache>
                <c:ptCount val="1"/>
                <c:pt idx="0">
                  <c:v>Rarement</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Q28xQ210!$B$15:$B$19</c:f>
              <c:strCache>
                <c:ptCount val="5"/>
                <c:pt idx="0">
                  <c:v>Surchargé</c:v>
                </c:pt>
                <c:pt idx="1">
                  <c:v>Chargé à la bonne mesure</c:v>
                </c:pt>
                <c:pt idx="2">
                  <c:v>Pas assez chargé</c:v>
                </c:pt>
                <c:pt idx="3">
                  <c:v>Ne fais rien</c:v>
                </c:pt>
                <c:pt idx="4">
                  <c:v>Non précisé</c:v>
                </c:pt>
              </c:strCache>
            </c:strRef>
          </c:cat>
          <c:val>
            <c:numRef>
              <c:f>Q28xQ210!$E$15:$E$19</c:f>
              <c:numCache>
                <c:formatCode>0.0%</c:formatCode>
                <c:ptCount val="5"/>
                <c:pt idx="0">
                  <c:v>0.28593750000000001</c:v>
                </c:pt>
                <c:pt idx="1">
                  <c:v>0.41139896373056994</c:v>
                </c:pt>
                <c:pt idx="2">
                  <c:v>0.33333333333333331</c:v>
                </c:pt>
                <c:pt idx="3">
                  <c:v>0.2</c:v>
                </c:pt>
                <c:pt idx="4">
                  <c:v>0.26315789473684209</c:v>
                </c:pt>
              </c:numCache>
            </c:numRef>
          </c:val>
          <c:extLst>
            <c:ext xmlns:c16="http://schemas.microsoft.com/office/drawing/2014/chart" uri="{C3380CC4-5D6E-409C-BE32-E72D297353CC}">
              <c16:uniqueId val="{00000002-37A6-4F78-8371-8D7B68C91CE6}"/>
            </c:ext>
          </c:extLst>
        </c:ser>
        <c:ser>
          <c:idx val="3"/>
          <c:order val="3"/>
          <c:tx>
            <c:strRef>
              <c:f>Q28xQ210!$F$14</c:f>
              <c:strCache>
                <c:ptCount val="1"/>
                <c:pt idx="0">
                  <c:v>Jamais</c:v>
                </c:pt>
              </c:strCache>
            </c:strRef>
          </c:tx>
          <c:spPr>
            <a:solidFill>
              <a:schemeClr val="accent4"/>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Q28xQ210!$B$15:$B$19</c:f>
              <c:strCache>
                <c:ptCount val="5"/>
                <c:pt idx="0">
                  <c:v>Surchargé</c:v>
                </c:pt>
                <c:pt idx="1">
                  <c:v>Chargé à la bonne mesure</c:v>
                </c:pt>
                <c:pt idx="2">
                  <c:v>Pas assez chargé</c:v>
                </c:pt>
                <c:pt idx="3">
                  <c:v>Ne fais rien</c:v>
                </c:pt>
                <c:pt idx="4">
                  <c:v>Non précisé</c:v>
                </c:pt>
              </c:strCache>
            </c:strRef>
          </c:cat>
          <c:val>
            <c:numRef>
              <c:f>Q28xQ210!$F$15:$F$19</c:f>
              <c:numCache>
                <c:formatCode>0.0%</c:formatCode>
                <c:ptCount val="5"/>
                <c:pt idx="0">
                  <c:v>0.19375000000000001</c:v>
                </c:pt>
                <c:pt idx="1">
                  <c:v>0.30673575129533681</c:v>
                </c:pt>
                <c:pt idx="2">
                  <c:v>0.39215686274509803</c:v>
                </c:pt>
                <c:pt idx="3">
                  <c:v>0.4</c:v>
                </c:pt>
                <c:pt idx="4">
                  <c:v>0.42105263157894735</c:v>
                </c:pt>
              </c:numCache>
            </c:numRef>
          </c:val>
          <c:extLst>
            <c:ext xmlns:c16="http://schemas.microsoft.com/office/drawing/2014/chart" uri="{C3380CC4-5D6E-409C-BE32-E72D297353CC}">
              <c16:uniqueId val="{00000003-37A6-4F78-8371-8D7B68C91CE6}"/>
            </c:ext>
          </c:extLst>
        </c:ser>
        <c:ser>
          <c:idx val="4"/>
          <c:order val="4"/>
          <c:tx>
            <c:strRef>
              <c:f>Q28xQ210!$G$14</c:f>
              <c:strCache>
                <c:ptCount val="1"/>
                <c:pt idx="0">
                  <c:v>Non précisé</c:v>
                </c:pt>
              </c:strCache>
            </c:strRef>
          </c:tx>
          <c:spPr>
            <a:solidFill>
              <a:schemeClr val="accent5"/>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lt1"/>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Q28xQ210!$B$15:$B$19</c:f>
              <c:strCache>
                <c:ptCount val="5"/>
                <c:pt idx="0">
                  <c:v>Surchargé</c:v>
                </c:pt>
                <c:pt idx="1">
                  <c:v>Chargé à la bonne mesure</c:v>
                </c:pt>
                <c:pt idx="2">
                  <c:v>Pas assez chargé</c:v>
                </c:pt>
                <c:pt idx="3">
                  <c:v>Ne fais rien</c:v>
                </c:pt>
                <c:pt idx="4">
                  <c:v>Non précisé</c:v>
                </c:pt>
              </c:strCache>
            </c:strRef>
          </c:cat>
          <c:val>
            <c:numRef>
              <c:f>Q28xQ210!$G$15:$G$19</c:f>
              <c:numCache>
                <c:formatCode>0.0%</c:formatCode>
                <c:ptCount val="5"/>
                <c:pt idx="0">
                  <c:v>1.0937499999999999E-2</c:v>
                </c:pt>
                <c:pt idx="1">
                  <c:v>4.1450777202072537E-3</c:v>
                </c:pt>
                <c:pt idx="2">
                  <c:v>0</c:v>
                </c:pt>
                <c:pt idx="3">
                  <c:v>0</c:v>
                </c:pt>
                <c:pt idx="4">
                  <c:v>5.2631578947368418E-2</c:v>
                </c:pt>
              </c:numCache>
            </c:numRef>
          </c:val>
          <c:extLst>
            <c:ext xmlns:c16="http://schemas.microsoft.com/office/drawing/2014/chart" uri="{C3380CC4-5D6E-409C-BE32-E72D297353CC}">
              <c16:uniqueId val="{00000004-37A6-4F78-8371-8D7B68C91CE6}"/>
            </c:ext>
          </c:extLst>
        </c:ser>
        <c:dLbls>
          <c:showLegendKey val="0"/>
          <c:showVal val="1"/>
          <c:showCatName val="0"/>
          <c:showSerName val="0"/>
          <c:showPercent val="0"/>
          <c:showBubbleSize val="0"/>
        </c:dLbls>
        <c:gapWidth val="79"/>
        <c:shape val="box"/>
        <c:axId val="453151864"/>
        <c:axId val="453152192"/>
        <c:axId val="0"/>
      </c:bar3DChart>
      <c:catAx>
        <c:axId val="45315186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cap="all" spc="120" normalizeH="0" baseline="0">
                <a:solidFill>
                  <a:schemeClr val="tx1">
                    <a:lumMod val="65000"/>
                    <a:lumOff val="35000"/>
                  </a:schemeClr>
                </a:solidFill>
                <a:latin typeface="+mn-lt"/>
                <a:ea typeface="+mn-ea"/>
                <a:cs typeface="+mn-cs"/>
              </a:defRPr>
            </a:pPr>
            <a:endParaRPr lang="fr-FR"/>
          </a:p>
        </c:txPr>
        <c:crossAx val="453152192"/>
        <c:crosses val="autoZero"/>
        <c:auto val="1"/>
        <c:lblAlgn val="ctr"/>
        <c:lblOffset val="100"/>
        <c:noMultiLvlLbl val="0"/>
      </c:catAx>
      <c:valAx>
        <c:axId val="453152192"/>
        <c:scaling>
          <c:orientation val="minMax"/>
        </c:scaling>
        <c:delete val="1"/>
        <c:axPos val="l"/>
        <c:numFmt formatCode="0%" sourceLinked="1"/>
        <c:majorTickMark val="none"/>
        <c:minorTickMark val="none"/>
        <c:tickLblPos val="nextTo"/>
        <c:crossAx val="4531518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noFill/>
      <a:round/>
    </a:ln>
    <a:effectLst/>
  </c:spPr>
  <c:txPr>
    <a:bodyPr/>
    <a:lstStyle/>
    <a:p>
      <a:pPr>
        <a:defRPr/>
      </a:pPr>
      <a:endParaRPr lang="fr-FR"/>
    </a:p>
  </c:txPr>
  <c:externalData r:id="rId4">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b="1" i="0" baseline="0"/>
              <a:t>G2.26- Note sur 10 de l'adéquation entre travail actuel et attentes </a:t>
            </a:r>
            <a:endParaRPr lang="fr-FR" sz="1600" b="1" i="0" baseline="0"/>
          </a:p>
        </c:rich>
      </c:tx>
      <c:overlay val="0"/>
    </c:title>
    <c:autoTitleDeleted val="0"/>
    <c:plotArea>
      <c:layout/>
      <c:barChart>
        <c:barDir val="col"/>
        <c:grouping val="clustered"/>
        <c:varyColors val="0"/>
        <c:ser>
          <c:idx val="0"/>
          <c:order val="0"/>
          <c:tx>
            <c:strRef>
              <c:f>'Chapitre 2'!$C$178</c:f>
              <c:strCache>
                <c:ptCount val="1"/>
                <c:pt idx="0">
                  <c:v>Note moyenne</c:v>
                </c:pt>
              </c:strCache>
            </c:strRef>
          </c:tx>
          <c:spPr>
            <a:scene3d>
              <a:camera prst="orthographicFront"/>
              <a:lightRig rig="threePt" dir="t"/>
            </a:scene3d>
            <a:sp3d>
              <a:bevelT/>
            </a:sp3d>
          </c:spPr>
          <c:invertIfNegative val="0"/>
          <c:dLbls>
            <c:dLbl>
              <c:idx val="6"/>
              <c:layout>
                <c:manualLayout>
                  <c:x val="0"/>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103-4177-ADFF-E3C5156EA38F}"/>
                </c:ext>
              </c:extLst>
            </c:dLbl>
            <c:dLbl>
              <c:idx val="8"/>
              <c:layout>
                <c:manualLayout>
                  <c:x val="5.0925337632080051E-17"/>
                  <c:y val="1.8518518518518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103-4177-ADFF-E3C5156EA38F}"/>
                </c:ext>
              </c:extLst>
            </c:dLbl>
            <c:dLbl>
              <c:idx val="9"/>
              <c:layout>
                <c:manualLayout>
                  <c:x val="8.3333333333333367E-3"/>
                  <c:y val="1.8518518518518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103-4177-ADFF-E3C5156EA38F}"/>
                </c:ext>
              </c:extLst>
            </c:dLbl>
            <c:dLbl>
              <c:idx val="13"/>
              <c:layout>
                <c:manualLayout>
                  <c:x val="0"/>
                  <c:y val="9.259259259259225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103-4177-ADFF-E3C5156EA38F}"/>
                </c:ext>
              </c:extLst>
            </c:dLbl>
            <c:dLbl>
              <c:idx val="14"/>
              <c:layout>
                <c:manualLayout>
                  <c:x val="5.5555555555555558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103-4177-ADFF-E3C5156EA38F}"/>
                </c:ext>
              </c:extLst>
            </c:dLbl>
            <c:dLbl>
              <c:idx val="15"/>
              <c:layout>
                <c:manualLayout>
                  <c:x val="-1.018506752641601E-16"/>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103-4177-ADFF-E3C5156EA38F}"/>
                </c:ext>
              </c:extLst>
            </c:dLbl>
            <c:dLbl>
              <c:idx val="18"/>
              <c:layout>
                <c:manualLayout>
                  <c:x val="-1.018506752641601E-16"/>
                  <c:y val="-1.38888888888888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3103-4177-ADFF-E3C5156EA38F}"/>
                </c:ext>
              </c:extLst>
            </c:dLbl>
            <c:dLbl>
              <c:idx val="19"/>
              <c:layout>
                <c:manualLayout>
                  <c:x val="0"/>
                  <c:y val="1.38888888888888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3103-4177-ADFF-E3C5156EA38F}"/>
                </c:ext>
              </c:extLst>
            </c:dLbl>
            <c:spPr>
              <a:noFill/>
              <a:ln>
                <a:noFill/>
              </a:ln>
              <a:effectLst/>
            </c:spPr>
            <c:txPr>
              <a:bodyPr wrap="square" lIns="38100" tIns="19050" rIns="38100" bIns="19050" anchor="ctr">
                <a:spAutoFit/>
              </a:bodyPr>
              <a:lstStyle/>
              <a:p>
                <a:pPr>
                  <a:defRPr sz="1400"/>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'Chapitre 2'!$B$179:$B$202</c:f>
              <c:strCache>
                <c:ptCount val="24"/>
                <c:pt idx="0">
                  <c:v>DRZ-C</c:v>
                </c:pt>
                <c:pt idx="1">
                  <c:v>DRM-C</c:v>
                </c:pt>
                <c:pt idx="2">
                  <c:v>DRO-P</c:v>
                </c:pt>
                <c:pt idx="3">
                  <c:v>DRB-A</c:v>
                </c:pt>
                <c:pt idx="4">
                  <c:v>DRATA-D</c:v>
                </c:pt>
                <c:pt idx="5">
                  <c:v>DRL1</c:v>
                </c:pt>
                <c:pt idx="6">
                  <c:v>DRA</c:v>
                </c:pt>
                <c:pt idx="7">
                  <c:v>Siège</c:v>
                </c:pt>
                <c:pt idx="8">
                  <c:v>DRL2</c:v>
                </c:pt>
                <c:pt idx="10">
                  <c:v>Masculin</c:v>
                </c:pt>
                <c:pt idx="11">
                  <c:v>Féminin</c:v>
                </c:pt>
                <c:pt idx="13">
                  <c:v>Agent d’exécution</c:v>
                </c:pt>
                <c:pt idx="14">
                  <c:v>Cadre</c:v>
                </c:pt>
                <c:pt idx="15">
                  <c:v>Agent de maîtrise</c:v>
                </c:pt>
                <c:pt idx="17">
                  <c:v>Directeur et assimilé</c:v>
                </c:pt>
                <c:pt idx="18">
                  <c:v>Chef de service</c:v>
                </c:pt>
                <c:pt idx="19">
                  <c:v>Agent du service / Technicien</c:v>
                </c:pt>
                <c:pt idx="20">
                  <c:v>Chef section/secteur</c:v>
                </c:pt>
                <c:pt idx="21">
                  <c:v>Autre (à préciser)</c:v>
                </c:pt>
                <c:pt idx="23">
                  <c:v>Ensemble</c:v>
                </c:pt>
              </c:strCache>
            </c:strRef>
          </c:cat>
          <c:val>
            <c:numRef>
              <c:f>'Chapitre 2'!$C$179:$C$202</c:f>
              <c:numCache>
                <c:formatCode>0.0</c:formatCode>
                <c:ptCount val="24"/>
                <c:pt idx="0">
                  <c:v>7.35</c:v>
                </c:pt>
                <c:pt idx="1">
                  <c:v>7.1057689999999996</c:v>
                </c:pt>
                <c:pt idx="2">
                  <c:v>6.9398150000000003</c:v>
                </c:pt>
                <c:pt idx="3">
                  <c:v>6.8639049999999964</c:v>
                </c:pt>
                <c:pt idx="4">
                  <c:v>6.8055559999999975</c:v>
                </c:pt>
                <c:pt idx="5">
                  <c:v>6.7916670000000021</c:v>
                </c:pt>
                <c:pt idx="6">
                  <c:v>6.7195119999999982</c:v>
                </c:pt>
                <c:pt idx="7">
                  <c:v>6.5229109999999961</c:v>
                </c:pt>
                <c:pt idx="8">
                  <c:v>6.346457</c:v>
                </c:pt>
                <c:pt idx="10">
                  <c:v>6.8296409999999996</c:v>
                </c:pt>
                <c:pt idx="11">
                  <c:v>6.5788039999999999</c:v>
                </c:pt>
                <c:pt idx="13">
                  <c:v>6.8407</c:v>
                </c:pt>
                <c:pt idx="14">
                  <c:v>6.6920529999999978</c:v>
                </c:pt>
                <c:pt idx="15">
                  <c:v>6.6126759999999987</c:v>
                </c:pt>
                <c:pt idx="17">
                  <c:v>6.875</c:v>
                </c:pt>
                <c:pt idx="18">
                  <c:v>6.7219249999999979</c:v>
                </c:pt>
                <c:pt idx="19">
                  <c:v>6.7895269999999996</c:v>
                </c:pt>
                <c:pt idx="20">
                  <c:v>6.7028109999999979</c:v>
                </c:pt>
                <c:pt idx="21">
                  <c:v>6.8639459999999977</c:v>
                </c:pt>
                <c:pt idx="23">
                  <c:v>6.774597</c:v>
                </c:pt>
              </c:numCache>
            </c:numRef>
          </c:val>
          <c:extLst>
            <c:ext xmlns:c16="http://schemas.microsoft.com/office/drawing/2014/chart" uri="{C3380CC4-5D6E-409C-BE32-E72D297353CC}">
              <c16:uniqueId val="{00000008-3103-4177-ADFF-E3C5156EA38F}"/>
            </c:ext>
          </c:extLst>
        </c:ser>
        <c:dLbls>
          <c:showLegendKey val="0"/>
          <c:showVal val="0"/>
          <c:showCatName val="0"/>
          <c:showSerName val="0"/>
          <c:showPercent val="0"/>
          <c:showBubbleSize val="0"/>
        </c:dLbls>
        <c:gapWidth val="150"/>
        <c:axId val="265027584"/>
        <c:axId val="265029504"/>
      </c:barChart>
      <c:catAx>
        <c:axId val="265027584"/>
        <c:scaling>
          <c:orientation val="minMax"/>
        </c:scaling>
        <c:delete val="0"/>
        <c:axPos val="b"/>
        <c:numFmt formatCode="General" sourceLinked="0"/>
        <c:majorTickMark val="out"/>
        <c:minorTickMark val="none"/>
        <c:tickLblPos val="nextTo"/>
        <c:txPr>
          <a:bodyPr/>
          <a:lstStyle/>
          <a:p>
            <a:pPr>
              <a:defRPr sz="1000"/>
            </a:pPr>
            <a:endParaRPr lang="fr-FR"/>
          </a:p>
        </c:txPr>
        <c:crossAx val="265029504"/>
        <c:crosses val="autoZero"/>
        <c:auto val="1"/>
        <c:lblAlgn val="ctr"/>
        <c:lblOffset val="100"/>
        <c:noMultiLvlLbl val="0"/>
      </c:catAx>
      <c:valAx>
        <c:axId val="265029504"/>
        <c:scaling>
          <c:orientation val="minMax"/>
        </c:scaling>
        <c:delete val="1"/>
        <c:axPos val="l"/>
        <c:numFmt formatCode="0.0" sourceLinked="1"/>
        <c:majorTickMark val="out"/>
        <c:minorTickMark val="none"/>
        <c:tickLblPos val="nextTo"/>
        <c:crossAx val="265027584"/>
        <c:crosses val="autoZero"/>
        <c:crossBetween val="between"/>
      </c:valAx>
    </c:plotArea>
    <c:plotVisOnly val="1"/>
    <c:dispBlanksAs val="gap"/>
    <c:showDLblsOverMax val="0"/>
  </c:chart>
  <c:spPr>
    <a:ln>
      <a:noFill/>
    </a:ln>
  </c:sp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fr-FR" sz="1600"/>
              <a:t>G2.28- Durée hebdomadaire de travail</a:t>
            </a:r>
          </a:p>
        </c:rich>
      </c:tx>
      <c:overlay val="0"/>
      <c:spPr>
        <a:noFill/>
        <a:ln>
          <a:noFill/>
        </a:ln>
        <a:effectLst/>
      </c:spPr>
    </c:title>
    <c:autoTitleDeleted val="0"/>
    <c:plotArea>
      <c:layout/>
      <c:pieChart>
        <c:varyColors val="1"/>
        <c:ser>
          <c:idx val="0"/>
          <c:order val="0"/>
          <c:spPr>
            <a:ln>
              <a:noFill/>
            </a:ln>
            <a:scene3d>
              <a:camera prst="orthographicFront"/>
              <a:lightRig rig="threePt" dir="t"/>
            </a:scene3d>
            <a:sp3d>
              <a:bevelT/>
            </a:sp3d>
          </c:spPr>
          <c:dPt>
            <c:idx val="0"/>
            <c:bubble3D val="0"/>
            <c:spPr>
              <a:solidFill>
                <a:schemeClr val="accent1"/>
              </a:solidFill>
              <a:ln w="19050">
                <a:noFill/>
              </a:ln>
              <a:effectLst/>
              <a:scene3d>
                <a:camera prst="orthographicFront"/>
                <a:lightRig rig="threePt" dir="t"/>
              </a:scene3d>
              <a:sp3d>
                <a:bevelT/>
              </a:sp3d>
            </c:spPr>
            <c:extLst>
              <c:ext xmlns:c16="http://schemas.microsoft.com/office/drawing/2014/chart" uri="{C3380CC4-5D6E-409C-BE32-E72D297353CC}">
                <c16:uniqueId val="{00000001-0251-49FF-9748-11BE13E6618A}"/>
              </c:ext>
            </c:extLst>
          </c:dPt>
          <c:dPt>
            <c:idx val="1"/>
            <c:bubble3D val="0"/>
            <c:spPr>
              <a:solidFill>
                <a:schemeClr val="accent2"/>
              </a:solidFill>
              <a:ln w="19050">
                <a:noFill/>
              </a:ln>
              <a:effectLst/>
              <a:scene3d>
                <a:camera prst="orthographicFront"/>
                <a:lightRig rig="threePt" dir="t"/>
              </a:scene3d>
              <a:sp3d>
                <a:bevelT/>
              </a:sp3d>
            </c:spPr>
            <c:extLst>
              <c:ext xmlns:c16="http://schemas.microsoft.com/office/drawing/2014/chart" uri="{C3380CC4-5D6E-409C-BE32-E72D297353CC}">
                <c16:uniqueId val="{00000003-0251-49FF-9748-11BE13E6618A}"/>
              </c:ext>
            </c:extLst>
          </c:dPt>
          <c:dPt>
            <c:idx val="2"/>
            <c:bubble3D val="0"/>
            <c:spPr>
              <a:solidFill>
                <a:schemeClr val="accent3"/>
              </a:solidFill>
              <a:ln w="19050">
                <a:noFill/>
              </a:ln>
              <a:effectLst/>
              <a:scene3d>
                <a:camera prst="orthographicFront"/>
                <a:lightRig rig="threePt" dir="t"/>
              </a:scene3d>
              <a:sp3d>
                <a:bevelT/>
              </a:sp3d>
            </c:spPr>
            <c:extLst>
              <c:ext xmlns:c16="http://schemas.microsoft.com/office/drawing/2014/chart" uri="{C3380CC4-5D6E-409C-BE32-E72D297353CC}">
                <c16:uniqueId val="{00000005-0251-49FF-9748-11BE13E6618A}"/>
              </c:ext>
            </c:extLst>
          </c:dPt>
          <c:dPt>
            <c:idx val="3"/>
            <c:bubble3D val="0"/>
            <c:spPr>
              <a:solidFill>
                <a:schemeClr val="accent4"/>
              </a:solidFill>
              <a:ln w="19050">
                <a:noFill/>
              </a:ln>
              <a:effectLst/>
              <a:scene3d>
                <a:camera prst="orthographicFront"/>
                <a:lightRig rig="threePt" dir="t"/>
              </a:scene3d>
              <a:sp3d>
                <a:bevelT/>
              </a:sp3d>
            </c:spPr>
            <c:extLst>
              <c:ext xmlns:c16="http://schemas.microsoft.com/office/drawing/2014/chart" uri="{C3380CC4-5D6E-409C-BE32-E72D297353CC}">
                <c16:uniqueId val="{00000007-0251-49FF-9748-11BE13E6618A}"/>
              </c:ext>
            </c:extLst>
          </c:dPt>
          <c:dLbls>
            <c:dLbl>
              <c:idx val="2"/>
              <c:layout>
                <c:manualLayout>
                  <c:x val="-0.37854591870046106"/>
                  <c:y val="0.26812992125984286"/>
                </c:manualLayout>
              </c:layou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251-49FF-9748-11BE13E6618A}"/>
                </c:ext>
              </c:extLst>
            </c:dLbl>
            <c:dLbl>
              <c:idx val="3"/>
              <c:layout>
                <c:manualLayout>
                  <c:x val="0.20907633747274137"/>
                  <c:y val="1.1324365704286968E-2"/>
                </c:manualLayout>
              </c:layou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0251-49FF-9748-11BE13E6618A}"/>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'Chap2 suite'!$B$5:$B$8</c:f>
              <c:strCache>
                <c:ptCount val="4"/>
                <c:pt idx="0">
                  <c:v>Plus de 40 heures</c:v>
                </c:pt>
                <c:pt idx="1">
                  <c:v>A peu près 40 heure</c:v>
                </c:pt>
                <c:pt idx="2">
                  <c:v>Moins de 40 heures</c:v>
                </c:pt>
                <c:pt idx="3">
                  <c:v>Non précisé</c:v>
                </c:pt>
              </c:strCache>
            </c:strRef>
          </c:cat>
          <c:val>
            <c:numRef>
              <c:f>'Chap2 suite'!$D$5:$D$8</c:f>
              <c:numCache>
                <c:formatCode>0.0%</c:formatCode>
                <c:ptCount val="4"/>
                <c:pt idx="0">
                  <c:v>0.8916666666666665</c:v>
                </c:pt>
                <c:pt idx="1">
                  <c:v>0.1</c:v>
                </c:pt>
                <c:pt idx="2">
                  <c:v>5.3571428571428572E-3</c:v>
                </c:pt>
                <c:pt idx="3">
                  <c:v>2.9761904761904778E-3</c:v>
                </c:pt>
              </c:numCache>
            </c:numRef>
          </c:val>
          <c:extLst>
            <c:ext xmlns:c16="http://schemas.microsoft.com/office/drawing/2014/chart" uri="{C3380CC4-5D6E-409C-BE32-E72D297353CC}">
              <c16:uniqueId val="{00000008-0251-49FF-9748-11BE13E6618A}"/>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fr-FR" sz="1600"/>
              <a:t>G2.29- Jouissance</a:t>
            </a:r>
            <a:r>
              <a:rPr lang="fr-FR" sz="1600" baseline="0"/>
              <a:t> des heures de pause</a:t>
            </a:r>
            <a:endParaRPr lang="fr-FR" sz="1600"/>
          </a:p>
        </c:rich>
      </c:tx>
      <c:overlay val="0"/>
      <c:spPr>
        <a:noFill/>
        <a:ln>
          <a:noFill/>
        </a:ln>
        <a:effectLst/>
      </c:spPr>
    </c:title>
    <c:autoTitleDeleted val="0"/>
    <c:plotArea>
      <c:layout/>
      <c:barChart>
        <c:barDir val="col"/>
        <c:grouping val="clustered"/>
        <c:varyColors val="0"/>
        <c:ser>
          <c:idx val="0"/>
          <c:order val="0"/>
          <c:spPr>
            <a:solidFill>
              <a:schemeClr val="accent1"/>
            </a:solidFill>
            <a:ln w="19050">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'Chap2 suite'!$B$13:$B$17</c:f>
              <c:strCache>
                <c:ptCount val="5"/>
                <c:pt idx="0">
                  <c:v>Toujours</c:v>
                </c:pt>
                <c:pt idx="1">
                  <c:v>Souvent</c:v>
                </c:pt>
                <c:pt idx="2">
                  <c:v>Rarement</c:v>
                </c:pt>
                <c:pt idx="3">
                  <c:v>Jamais</c:v>
                </c:pt>
                <c:pt idx="4">
                  <c:v>Non précisé</c:v>
                </c:pt>
              </c:strCache>
            </c:strRef>
          </c:cat>
          <c:val>
            <c:numRef>
              <c:f>'Chap2 suite'!$D$13:$D$17</c:f>
              <c:numCache>
                <c:formatCode>0.0%</c:formatCode>
                <c:ptCount val="5"/>
                <c:pt idx="0">
                  <c:v>0.17738095238095239</c:v>
                </c:pt>
                <c:pt idx="1">
                  <c:v>0.36607142857142855</c:v>
                </c:pt>
                <c:pt idx="2">
                  <c:v>0.36845238095238114</c:v>
                </c:pt>
                <c:pt idx="3">
                  <c:v>8.5714285714285715E-2</c:v>
                </c:pt>
                <c:pt idx="4">
                  <c:v>2.3809523809523812E-3</c:v>
                </c:pt>
              </c:numCache>
            </c:numRef>
          </c:val>
          <c:extLst>
            <c:ext xmlns:c16="http://schemas.microsoft.com/office/drawing/2014/chart" uri="{C3380CC4-5D6E-409C-BE32-E72D297353CC}">
              <c16:uniqueId val="{00000000-FDB3-4607-99BD-06251B5110A0}"/>
            </c:ext>
          </c:extLst>
        </c:ser>
        <c:dLbls>
          <c:showLegendKey val="0"/>
          <c:showVal val="0"/>
          <c:showCatName val="0"/>
          <c:showSerName val="0"/>
          <c:showPercent val="0"/>
          <c:showBubbleSize val="0"/>
        </c:dLbls>
        <c:gapWidth val="100"/>
        <c:axId val="265378048"/>
        <c:axId val="265433472"/>
      </c:barChart>
      <c:catAx>
        <c:axId val="26537804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65433472"/>
        <c:crosses val="autoZero"/>
        <c:auto val="1"/>
        <c:lblAlgn val="ctr"/>
        <c:lblOffset val="100"/>
        <c:noMultiLvlLbl val="0"/>
      </c:catAx>
      <c:valAx>
        <c:axId val="265433472"/>
        <c:scaling>
          <c:orientation val="minMax"/>
        </c:scaling>
        <c:delete val="1"/>
        <c:axPos val="l"/>
        <c:numFmt formatCode="0.0%" sourceLinked="1"/>
        <c:majorTickMark val="out"/>
        <c:minorTickMark val="none"/>
        <c:tickLblPos val="nextTo"/>
        <c:crossAx val="26537804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sz="1400"/>
              <a:t>G2.31- Heures supplémentaires</a:t>
            </a:r>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D0EF-4A51-A040-6D02F643079A}"/>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D0EF-4A51-A040-6D02F643079A}"/>
              </c:ext>
            </c:extLst>
          </c:dPt>
          <c:dPt>
            <c:idx val="2"/>
            <c:bubble3D val="0"/>
            <c:spPr>
              <a:solidFill>
                <a:schemeClr val="accent3"/>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5-D0EF-4A51-A040-6D02F643079A}"/>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'Chap2 suite'!$B$50:$B$52</c:f>
              <c:strCache>
                <c:ptCount val="3"/>
                <c:pt idx="0">
                  <c:v>Oui</c:v>
                </c:pt>
                <c:pt idx="1">
                  <c:v>Non</c:v>
                </c:pt>
                <c:pt idx="2">
                  <c:v>Non précisé</c:v>
                </c:pt>
              </c:strCache>
            </c:strRef>
          </c:cat>
          <c:val>
            <c:numRef>
              <c:f>'Chap2 suite'!$D$50:$D$52</c:f>
              <c:numCache>
                <c:formatCode>0.0%</c:formatCode>
                <c:ptCount val="3"/>
                <c:pt idx="0">
                  <c:v>0.91785714285714259</c:v>
                </c:pt>
                <c:pt idx="1">
                  <c:v>8.0952380952380998E-2</c:v>
                </c:pt>
                <c:pt idx="2">
                  <c:v>1.190476190476191E-3</c:v>
                </c:pt>
              </c:numCache>
            </c:numRef>
          </c:val>
          <c:extLst>
            <c:ext xmlns:c16="http://schemas.microsoft.com/office/drawing/2014/chart" uri="{C3380CC4-5D6E-409C-BE32-E72D297353CC}">
              <c16:uniqueId val="{00000006-D0EF-4A51-A040-6D02F643079A}"/>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900" b="1" i="0" u="none" strike="noStrike" kern="1200" cap="all" spc="150" baseline="0">
                <a:solidFill>
                  <a:schemeClr val="tx1">
                    <a:lumMod val="50000"/>
                    <a:lumOff val="50000"/>
                  </a:schemeClr>
                </a:solidFill>
                <a:latin typeface="+mn-lt"/>
                <a:ea typeface="+mn-ea"/>
                <a:cs typeface="+mn-cs"/>
              </a:defRPr>
            </a:pPr>
            <a:r>
              <a:rPr lang="fr-FR" sz="900" b="1" i="0" u="none" strike="noStrike" cap="all" baseline="0">
                <a:effectLst/>
              </a:rPr>
              <a:t>G2.39- Conciliation vies privee et professionnelle selon le nombre d'heures de travail par semaine</a:t>
            </a:r>
            <a:endParaRPr lang="fr-FR" sz="900"/>
          </a:p>
        </c:rich>
      </c:tx>
      <c:overlay val="0"/>
      <c:spPr>
        <a:noFill/>
        <a:ln>
          <a:noFill/>
        </a:ln>
        <a:effectLst/>
      </c:spPr>
      <c:txPr>
        <a:bodyPr rot="0" spcFirstLastPara="1" vertOverflow="ellipsis" vert="horz" wrap="square" anchor="ctr" anchorCtr="1"/>
        <a:lstStyle/>
        <a:p>
          <a:pPr>
            <a:defRPr sz="9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'Q2.20+'!$J$21</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'Q2.20+'!$I$22:$I$25</c:f>
              <c:strCache>
                <c:ptCount val="4"/>
                <c:pt idx="0">
                  <c:v>Plus de 40 heure</c:v>
                </c:pt>
                <c:pt idx="1">
                  <c:v>A peu près 40 heure</c:v>
                </c:pt>
                <c:pt idx="2">
                  <c:v>Moins de 40 heures</c:v>
                </c:pt>
                <c:pt idx="3">
                  <c:v>Non précisé</c:v>
                </c:pt>
              </c:strCache>
            </c:strRef>
          </c:cat>
          <c:val>
            <c:numRef>
              <c:f>'Q2.20+'!$J$22:$J$25</c:f>
              <c:numCache>
                <c:formatCode>0.0%</c:formatCode>
                <c:ptCount val="4"/>
                <c:pt idx="0">
                  <c:v>0.72096128170894525</c:v>
                </c:pt>
                <c:pt idx="1">
                  <c:v>0.90476190476190477</c:v>
                </c:pt>
                <c:pt idx="2">
                  <c:v>1</c:v>
                </c:pt>
                <c:pt idx="3">
                  <c:v>0.6</c:v>
                </c:pt>
              </c:numCache>
            </c:numRef>
          </c:val>
          <c:extLst>
            <c:ext xmlns:c16="http://schemas.microsoft.com/office/drawing/2014/chart" uri="{C3380CC4-5D6E-409C-BE32-E72D297353CC}">
              <c16:uniqueId val="{00000000-86DB-456E-949A-BCFA71529902}"/>
            </c:ext>
          </c:extLst>
        </c:ser>
        <c:ser>
          <c:idx val="1"/>
          <c:order val="1"/>
          <c:tx>
            <c:strRef>
              <c:f>'Q2.20+'!$K$21</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'Q2.20+'!$I$22:$I$25</c:f>
              <c:strCache>
                <c:ptCount val="4"/>
                <c:pt idx="0">
                  <c:v>Plus de 40 heure</c:v>
                </c:pt>
                <c:pt idx="1">
                  <c:v>A peu près 40 heure</c:v>
                </c:pt>
                <c:pt idx="2">
                  <c:v>Moins de 40 heures</c:v>
                </c:pt>
                <c:pt idx="3">
                  <c:v>Non précisé</c:v>
                </c:pt>
              </c:strCache>
            </c:strRef>
          </c:cat>
          <c:val>
            <c:numRef>
              <c:f>'Q2.20+'!$K$22:$K$25</c:f>
              <c:numCache>
                <c:formatCode>0.0%</c:formatCode>
                <c:ptCount val="4"/>
                <c:pt idx="0">
                  <c:v>0.27503337783711618</c:v>
                </c:pt>
                <c:pt idx="1">
                  <c:v>9.5238095238095233E-2</c:v>
                </c:pt>
                <c:pt idx="2">
                  <c:v>0</c:v>
                </c:pt>
                <c:pt idx="3">
                  <c:v>0.2</c:v>
                </c:pt>
              </c:numCache>
            </c:numRef>
          </c:val>
          <c:extLst>
            <c:ext xmlns:c16="http://schemas.microsoft.com/office/drawing/2014/chart" uri="{C3380CC4-5D6E-409C-BE32-E72D297353CC}">
              <c16:uniqueId val="{00000001-86DB-456E-949A-BCFA71529902}"/>
            </c:ext>
          </c:extLst>
        </c:ser>
        <c:ser>
          <c:idx val="2"/>
          <c:order val="2"/>
          <c:tx>
            <c:strRef>
              <c:f>'Q2.20+'!$L$21</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'Q2.20+'!$I$22:$I$25</c:f>
              <c:strCache>
                <c:ptCount val="4"/>
                <c:pt idx="0">
                  <c:v>Plus de 40 heure</c:v>
                </c:pt>
                <c:pt idx="1">
                  <c:v>A peu près 40 heure</c:v>
                </c:pt>
                <c:pt idx="2">
                  <c:v>Moins de 40 heures</c:v>
                </c:pt>
                <c:pt idx="3">
                  <c:v>Non précisé</c:v>
                </c:pt>
              </c:strCache>
            </c:strRef>
          </c:cat>
          <c:val>
            <c:numRef>
              <c:f>'Q2.20+'!$L$22:$L$25</c:f>
              <c:numCache>
                <c:formatCode>0.0%</c:formatCode>
                <c:ptCount val="4"/>
                <c:pt idx="0">
                  <c:v>4.0053404539385851E-3</c:v>
                </c:pt>
                <c:pt idx="1">
                  <c:v>0</c:v>
                </c:pt>
                <c:pt idx="2">
                  <c:v>0</c:v>
                </c:pt>
                <c:pt idx="3">
                  <c:v>0.2</c:v>
                </c:pt>
              </c:numCache>
            </c:numRef>
          </c:val>
          <c:extLst>
            <c:ext xmlns:c16="http://schemas.microsoft.com/office/drawing/2014/chart" uri="{C3380CC4-5D6E-409C-BE32-E72D297353CC}">
              <c16:uniqueId val="{00000002-86DB-456E-949A-BCFA71529902}"/>
            </c:ext>
          </c:extLst>
        </c:ser>
        <c:dLbls>
          <c:showLegendKey val="0"/>
          <c:showVal val="1"/>
          <c:showCatName val="0"/>
          <c:showSerName val="0"/>
          <c:showPercent val="0"/>
          <c:showBubbleSize val="0"/>
        </c:dLbls>
        <c:gapWidth val="150"/>
        <c:shape val="box"/>
        <c:axId val="875618072"/>
        <c:axId val="875617744"/>
        <c:axId val="0"/>
      </c:bar3DChart>
      <c:catAx>
        <c:axId val="87561807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75617744"/>
        <c:crosses val="autoZero"/>
        <c:auto val="1"/>
        <c:lblAlgn val="ctr"/>
        <c:lblOffset val="100"/>
        <c:noMultiLvlLbl val="0"/>
      </c:catAx>
      <c:valAx>
        <c:axId val="875617744"/>
        <c:scaling>
          <c:orientation val="minMax"/>
        </c:scaling>
        <c:delete val="1"/>
        <c:axPos val="l"/>
        <c:majorGridlines>
          <c:spPr>
            <a:ln>
              <a:solidFill>
                <a:schemeClr val="tx1">
                  <a:lumMod val="15000"/>
                  <a:lumOff val="85000"/>
                </a:schemeClr>
              </a:solidFill>
            </a:ln>
            <a:effectLst/>
          </c:spPr>
        </c:majorGridlines>
        <c:numFmt formatCode="0%" sourceLinked="1"/>
        <c:majorTickMark val="none"/>
        <c:minorTickMark val="none"/>
        <c:tickLblPos val="nextTo"/>
        <c:crossAx val="8756180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r>
              <a:rPr lang="fr-FR" sz="1000" b="1" i="0" u="none" strike="noStrike" cap="all" baseline="0">
                <a:effectLst/>
              </a:rPr>
              <a:t>G2.44- Conciliation vies privee et professionnelle selon la satisfaction par rapport à la remuneration</a:t>
            </a:r>
            <a:endParaRPr lang="fr-FR" sz="1000"/>
          </a:p>
        </c:rich>
      </c:tx>
      <c:overlay val="0"/>
      <c:spPr>
        <a:noFill/>
        <a:ln>
          <a:noFill/>
        </a:ln>
        <a:effectLst/>
      </c:spPr>
      <c:txPr>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'Q2.20+'!$J$54</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'Q2.20+'!$I$64:$I$68</c:f>
              <c:strCache>
                <c:ptCount val="5"/>
                <c:pt idx="0">
                  <c:v>Très satisfait</c:v>
                </c:pt>
                <c:pt idx="1">
                  <c:v>Satisfait</c:v>
                </c:pt>
                <c:pt idx="2">
                  <c:v>Pas satisfait</c:v>
                </c:pt>
                <c:pt idx="3">
                  <c:v>Pas du tout satisfait</c:v>
                </c:pt>
                <c:pt idx="4">
                  <c:v>Non précisé</c:v>
                </c:pt>
              </c:strCache>
            </c:strRef>
          </c:cat>
          <c:val>
            <c:numRef>
              <c:f>'Q2.20+'!$J$64:$J$68</c:f>
              <c:numCache>
                <c:formatCode>0.0%</c:formatCode>
                <c:ptCount val="5"/>
                <c:pt idx="0">
                  <c:v>0.84210526315789469</c:v>
                </c:pt>
                <c:pt idx="1">
                  <c:v>0.81881533101045301</c:v>
                </c:pt>
                <c:pt idx="2">
                  <c:v>0.65343511450381675</c:v>
                </c:pt>
                <c:pt idx="3">
                  <c:v>0.57425742574257421</c:v>
                </c:pt>
                <c:pt idx="4">
                  <c:v>0.83333333333333337</c:v>
                </c:pt>
              </c:numCache>
            </c:numRef>
          </c:val>
          <c:extLst>
            <c:ext xmlns:c16="http://schemas.microsoft.com/office/drawing/2014/chart" uri="{C3380CC4-5D6E-409C-BE32-E72D297353CC}">
              <c16:uniqueId val="{00000000-57C3-488F-B233-2DFC4B8C33E7}"/>
            </c:ext>
          </c:extLst>
        </c:ser>
        <c:ser>
          <c:idx val="1"/>
          <c:order val="1"/>
          <c:tx>
            <c:strRef>
              <c:f>'Q2.20+'!$K$54</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'Q2.20+'!$I$64:$I$68</c:f>
              <c:strCache>
                <c:ptCount val="5"/>
                <c:pt idx="0">
                  <c:v>Très satisfait</c:v>
                </c:pt>
                <c:pt idx="1">
                  <c:v>Satisfait</c:v>
                </c:pt>
                <c:pt idx="2">
                  <c:v>Pas satisfait</c:v>
                </c:pt>
                <c:pt idx="3">
                  <c:v>Pas du tout satisfait</c:v>
                </c:pt>
                <c:pt idx="4">
                  <c:v>Non précisé</c:v>
                </c:pt>
              </c:strCache>
            </c:strRef>
          </c:cat>
          <c:val>
            <c:numRef>
              <c:f>'Q2.20+'!$K$64:$K$68</c:f>
              <c:numCache>
                <c:formatCode>0.0%</c:formatCode>
                <c:ptCount val="5"/>
                <c:pt idx="0">
                  <c:v>0.15789473684210525</c:v>
                </c:pt>
                <c:pt idx="1">
                  <c:v>0.17537746806039489</c:v>
                </c:pt>
                <c:pt idx="2">
                  <c:v>0.34503816793893127</c:v>
                </c:pt>
                <c:pt idx="3">
                  <c:v>0.41584158415841582</c:v>
                </c:pt>
                <c:pt idx="4">
                  <c:v>0.16666666666666666</c:v>
                </c:pt>
              </c:numCache>
            </c:numRef>
          </c:val>
          <c:extLst>
            <c:ext xmlns:c16="http://schemas.microsoft.com/office/drawing/2014/chart" uri="{C3380CC4-5D6E-409C-BE32-E72D297353CC}">
              <c16:uniqueId val="{00000001-57C3-488F-B233-2DFC4B8C33E7}"/>
            </c:ext>
          </c:extLst>
        </c:ser>
        <c:ser>
          <c:idx val="2"/>
          <c:order val="2"/>
          <c:tx>
            <c:strRef>
              <c:f>'Q2.20+'!$L$54</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'Q2.20+'!$I$64:$I$68</c:f>
              <c:strCache>
                <c:ptCount val="5"/>
                <c:pt idx="0">
                  <c:v>Très satisfait</c:v>
                </c:pt>
                <c:pt idx="1">
                  <c:v>Satisfait</c:v>
                </c:pt>
                <c:pt idx="2">
                  <c:v>Pas satisfait</c:v>
                </c:pt>
                <c:pt idx="3">
                  <c:v>Pas du tout satisfait</c:v>
                </c:pt>
                <c:pt idx="4">
                  <c:v>Non précisé</c:v>
                </c:pt>
              </c:strCache>
            </c:strRef>
          </c:cat>
          <c:val>
            <c:numRef>
              <c:f>'Q2.20+'!$L$64:$L$68</c:f>
              <c:numCache>
                <c:formatCode>0.0%</c:formatCode>
                <c:ptCount val="5"/>
                <c:pt idx="0">
                  <c:v>0</c:v>
                </c:pt>
                <c:pt idx="1">
                  <c:v>5.8072009291521487E-3</c:v>
                </c:pt>
                <c:pt idx="2">
                  <c:v>1.5267175572519084E-3</c:v>
                </c:pt>
                <c:pt idx="3">
                  <c:v>9.9009900990099011E-3</c:v>
                </c:pt>
                <c:pt idx="4">
                  <c:v>0</c:v>
                </c:pt>
              </c:numCache>
            </c:numRef>
          </c:val>
          <c:extLst>
            <c:ext xmlns:c16="http://schemas.microsoft.com/office/drawing/2014/chart" uri="{C3380CC4-5D6E-409C-BE32-E72D297353CC}">
              <c16:uniqueId val="{00000002-57C3-488F-B233-2DFC4B8C33E7}"/>
            </c:ext>
          </c:extLst>
        </c:ser>
        <c:dLbls>
          <c:showLegendKey val="0"/>
          <c:showVal val="1"/>
          <c:showCatName val="0"/>
          <c:showSerName val="0"/>
          <c:showPercent val="0"/>
          <c:showBubbleSize val="0"/>
        </c:dLbls>
        <c:gapWidth val="150"/>
        <c:shape val="box"/>
        <c:axId val="875618072"/>
        <c:axId val="875617744"/>
        <c:axId val="0"/>
      </c:bar3DChart>
      <c:catAx>
        <c:axId val="875618072"/>
        <c:scaling>
          <c:orientation val="minMax"/>
        </c:scaling>
        <c:delete val="0"/>
        <c:axPos val="l"/>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75617744"/>
        <c:crosses val="autoZero"/>
        <c:auto val="1"/>
        <c:lblAlgn val="ctr"/>
        <c:lblOffset val="100"/>
        <c:noMultiLvlLbl val="0"/>
      </c:catAx>
      <c:valAx>
        <c:axId val="875617744"/>
        <c:scaling>
          <c:orientation val="minMax"/>
        </c:scaling>
        <c:delete val="1"/>
        <c:axPos val="b"/>
        <c:majorGridlines>
          <c:spPr>
            <a:ln>
              <a:solidFill>
                <a:schemeClr val="tx1">
                  <a:lumMod val="15000"/>
                  <a:lumOff val="85000"/>
                </a:schemeClr>
              </a:solidFill>
            </a:ln>
            <a:effectLst/>
          </c:spPr>
        </c:majorGridlines>
        <c:numFmt formatCode="0%" sourceLinked="1"/>
        <c:majorTickMark val="none"/>
        <c:minorTickMark val="none"/>
        <c:tickLblPos val="nextTo"/>
        <c:crossAx val="8756180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r>
              <a:rPr lang="fr-FR" sz="1000" b="1" i="0" u="none" strike="noStrike" cap="all" baseline="0">
                <a:effectLst/>
              </a:rPr>
              <a:t>G2.40- Conciliation vies privee et professionnelle selon les heures supplementaires</a:t>
            </a:r>
            <a:endParaRPr lang="fr-FR" sz="1000"/>
          </a:p>
        </c:rich>
      </c:tx>
      <c:overlay val="0"/>
      <c:spPr>
        <a:noFill/>
        <a:ln>
          <a:noFill/>
        </a:ln>
        <a:effectLst/>
      </c:spPr>
      <c:txPr>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'Q2.20+'!$J$29</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'Q2.20+'!$I$30:$I$32</c:f>
              <c:strCache>
                <c:ptCount val="3"/>
                <c:pt idx="0">
                  <c:v>Oui</c:v>
                </c:pt>
                <c:pt idx="1">
                  <c:v>Non</c:v>
                </c:pt>
                <c:pt idx="2">
                  <c:v>Non précisé</c:v>
                </c:pt>
              </c:strCache>
            </c:strRef>
          </c:cat>
          <c:val>
            <c:numRef>
              <c:f>'Q2.20+'!$J$30:$J$32</c:f>
              <c:numCache>
                <c:formatCode>0.0%</c:formatCode>
                <c:ptCount val="3"/>
                <c:pt idx="0">
                  <c:v>0.73151750972762641</c:v>
                </c:pt>
                <c:pt idx="1">
                  <c:v>0.83823529411764708</c:v>
                </c:pt>
                <c:pt idx="2">
                  <c:v>1</c:v>
                </c:pt>
              </c:numCache>
            </c:numRef>
          </c:val>
          <c:extLst>
            <c:ext xmlns:c16="http://schemas.microsoft.com/office/drawing/2014/chart" uri="{C3380CC4-5D6E-409C-BE32-E72D297353CC}">
              <c16:uniqueId val="{00000000-42B8-49A1-9809-B263C467E152}"/>
            </c:ext>
          </c:extLst>
        </c:ser>
        <c:ser>
          <c:idx val="1"/>
          <c:order val="1"/>
          <c:tx>
            <c:strRef>
              <c:f>'Q2.20+'!$K$29</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'Q2.20+'!$I$30:$I$32</c:f>
              <c:strCache>
                <c:ptCount val="3"/>
                <c:pt idx="0">
                  <c:v>Oui</c:v>
                </c:pt>
                <c:pt idx="1">
                  <c:v>Non</c:v>
                </c:pt>
                <c:pt idx="2">
                  <c:v>Non précisé</c:v>
                </c:pt>
              </c:strCache>
            </c:strRef>
          </c:cat>
          <c:val>
            <c:numRef>
              <c:f>'Q2.20+'!$K$30:$K$32</c:f>
              <c:numCache>
                <c:formatCode>0.0%</c:formatCode>
                <c:ptCount val="3"/>
                <c:pt idx="0">
                  <c:v>0.26394293125810636</c:v>
                </c:pt>
                <c:pt idx="1">
                  <c:v>0.16176470588235295</c:v>
                </c:pt>
                <c:pt idx="2">
                  <c:v>0</c:v>
                </c:pt>
              </c:numCache>
            </c:numRef>
          </c:val>
          <c:extLst>
            <c:ext xmlns:c16="http://schemas.microsoft.com/office/drawing/2014/chart" uri="{C3380CC4-5D6E-409C-BE32-E72D297353CC}">
              <c16:uniqueId val="{00000001-42B8-49A1-9809-B263C467E152}"/>
            </c:ext>
          </c:extLst>
        </c:ser>
        <c:ser>
          <c:idx val="2"/>
          <c:order val="2"/>
          <c:tx>
            <c:strRef>
              <c:f>'Q2.20+'!$L$29</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'Q2.20+'!$I$30:$I$32</c:f>
              <c:strCache>
                <c:ptCount val="3"/>
                <c:pt idx="0">
                  <c:v>Oui</c:v>
                </c:pt>
                <c:pt idx="1">
                  <c:v>Non</c:v>
                </c:pt>
                <c:pt idx="2">
                  <c:v>Non précisé</c:v>
                </c:pt>
              </c:strCache>
            </c:strRef>
          </c:cat>
          <c:val>
            <c:numRef>
              <c:f>'Q2.20+'!$L$30:$L$32</c:f>
              <c:numCache>
                <c:formatCode>0.0%</c:formatCode>
                <c:ptCount val="3"/>
                <c:pt idx="0">
                  <c:v>4.5395590142671858E-3</c:v>
                </c:pt>
                <c:pt idx="1">
                  <c:v>0</c:v>
                </c:pt>
                <c:pt idx="2">
                  <c:v>0</c:v>
                </c:pt>
              </c:numCache>
            </c:numRef>
          </c:val>
          <c:extLst>
            <c:ext xmlns:c16="http://schemas.microsoft.com/office/drawing/2014/chart" uri="{C3380CC4-5D6E-409C-BE32-E72D297353CC}">
              <c16:uniqueId val="{00000002-42B8-49A1-9809-B263C467E152}"/>
            </c:ext>
          </c:extLst>
        </c:ser>
        <c:dLbls>
          <c:showLegendKey val="0"/>
          <c:showVal val="1"/>
          <c:showCatName val="0"/>
          <c:showSerName val="0"/>
          <c:showPercent val="0"/>
          <c:showBubbleSize val="0"/>
        </c:dLbls>
        <c:gapWidth val="150"/>
        <c:shape val="box"/>
        <c:axId val="875618072"/>
        <c:axId val="875617744"/>
        <c:axId val="0"/>
      </c:bar3DChart>
      <c:catAx>
        <c:axId val="87561807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fr-FR"/>
          </a:p>
        </c:txPr>
        <c:crossAx val="875617744"/>
        <c:crosses val="autoZero"/>
        <c:auto val="1"/>
        <c:lblAlgn val="ctr"/>
        <c:lblOffset val="100"/>
        <c:noMultiLvlLbl val="0"/>
      </c:catAx>
      <c:valAx>
        <c:axId val="875617744"/>
        <c:scaling>
          <c:orientation val="minMax"/>
        </c:scaling>
        <c:delete val="1"/>
        <c:axPos val="l"/>
        <c:majorGridlines>
          <c:spPr>
            <a:ln>
              <a:solidFill>
                <a:schemeClr val="tx1">
                  <a:lumMod val="15000"/>
                  <a:lumOff val="85000"/>
                </a:schemeClr>
              </a:solidFill>
            </a:ln>
            <a:effectLst/>
          </c:spPr>
        </c:majorGridlines>
        <c:numFmt formatCode="0%" sourceLinked="1"/>
        <c:majorTickMark val="none"/>
        <c:minorTickMark val="none"/>
        <c:tickLblPos val="nextTo"/>
        <c:crossAx val="8756180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sz="1400"/>
              <a:t>G2.47-</a:t>
            </a:r>
            <a:r>
              <a:rPr lang="fr-FR" sz="1400" baseline="0"/>
              <a:t> Accord de congés en cas de demande</a:t>
            </a:r>
            <a:endParaRPr lang="fr-FR" sz="1400"/>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C2D9-41DC-B264-8BC4FC7630E7}"/>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C2D9-41DC-B264-8BC4FC7630E7}"/>
              </c:ext>
            </c:extLst>
          </c:dPt>
          <c:dPt>
            <c:idx val="2"/>
            <c:bubble3D val="0"/>
            <c:spPr>
              <a:solidFill>
                <a:schemeClr val="accent3"/>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5-C2D9-41DC-B264-8BC4FC7630E7}"/>
              </c:ext>
            </c:extLst>
          </c:dPt>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'Chap2 suite'!$B$137:$B$139</c:f>
              <c:strCache>
                <c:ptCount val="3"/>
                <c:pt idx="0">
                  <c:v>Oui</c:v>
                </c:pt>
                <c:pt idx="1">
                  <c:v>Non</c:v>
                </c:pt>
                <c:pt idx="2">
                  <c:v>Non précisé</c:v>
                </c:pt>
              </c:strCache>
            </c:strRef>
          </c:cat>
          <c:val>
            <c:numRef>
              <c:f>'Chap2 suite'!$D$137:$D$139</c:f>
              <c:numCache>
                <c:formatCode>0.0%</c:formatCode>
                <c:ptCount val="3"/>
                <c:pt idx="0">
                  <c:v>0.54464285714285732</c:v>
                </c:pt>
                <c:pt idx="1">
                  <c:v>0.41666666666666685</c:v>
                </c:pt>
                <c:pt idx="2">
                  <c:v>3.8690476190476192E-2</c:v>
                </c:pt>
              </c:numCache>
            </c:numRef>
          </c:val>
          <c:extLst>
            <c:ext xmlns:c16="http://schemas.microsoft.com/office/drawing/2014/chart" uri="{C3380CC4-5D6E-409C-BE32-E72D297353CC}">
              <c16:uniqueId val="{00000006-C2D9-41DC-B264-8BC4FC7630E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200"/>
            </a:pPr>
            <a:r>
              <a:rPr lang="en-US" sz="1200"/>
              <a:t>G2.48- Nombre d'années après le dernier congé pris</a:t>
            </a:r>
          </a:p>
        </c:rich>
      </c:tx>
      <c:overlay val="0"/>
    </c:title>
    <c:autoTitleDeleted val="0"/>
    <c:plotArea>
      <c:layout/>
      <c:barChart>
        <c:barDir val="col"/>
        <c:grouping val="clustered"/>
        <c:varyColors val="0"/>
        <c:ser>
          <c:idx val="0"/>
          <c:order val="0"/>
          <c:tx>
            <c:strRef>
              <c:f>année_congé!$C$25</c:f>
              <c:strCache>
                <c:ptCount val="1"/>
                <c:pt idx="0">
                  <c:v>Nombre d'années après le dernier congé pris</c:v>
                </c:pt>
              </c:strCache>
            </c:strRef>
          </c:tx>
          <c:spPr>
            <a:scene3d>
              <a:camera prst="orthographicFront"/>
              <a:lightRig rig="threePt" dir="t"/>
            </a:scene3d>
            <a:sp3d>
              <a:bevelT/>
            </a:sp3d>
          </c:spPr>
          <c:invertIfNegative val="0"/>
          <c:dLbls>
            <c:spPr>
              <a:noFill/>
              <a:ln>
                <a:noFill/>
              </a:ln>
              <a:effectLst/>
            </c:spPr>
            <c:txPr>
              <a:bodyPr wrap="square" lIns="38100" tIns="19050" rIns="38100" bIns="19050" anchor="ctr">
                <a:spAutoFit/>
              </a:bodyPr>
              <a:lstStyle/>
              <a:p>
                <a:pPr>
                  <a:defRPr sz="1100"/>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année_congé!$B$26:$B$45</c:f>
              <c:strCache>
                <c:ptCount val="20"/>
                <c:pt idx="0">
                  <c:v>DRATA-D</c:v>
                </c:pt>
                <c:pt idx="1">
                  <c:v>DRA</c:v>
                </c:pt>
                <c:pt idx="2">
                  <c:v>DRZ-C</c:v>
                </c:pt>
                <c:pt idx="3">
                  <c:v>Siège</c:v>
                </c:pt>
                <c:pt idx="4">
                  <c:v>DRL1</c:v>
                </c:pt>
                <c:pt idx="5">
                  <c:v>DRL2</c:v>
                </c:pt>
                <c:pt idx="6">
                  <c:v>DRO-P</c:v>
                </c:pt>
                <c:pt idx="7">
                  <c:v>DRB-A</c:v>
                </c:pt>
                <c:pt idx="8">
                  <c:v>DRM-C</c:v>
                </c:pt>
                <c:pt idx="10">
                  <c:v>Homme</c:v>
                </c:pt>
                <c:pt idx="11">
                  <c:v>Femme</c:v>
                </c:pt>
                <c:pt idx="13">
                  <c:v>Directeur et assimilé</c:v>
                </c:pt>
                <c:pt idx="14">
                  <c:v>Chef de service</c:v>
                </c:pt>
                <c:pt idx="15">
                  <c:v>Chef section/secteur</c:v>
                </c:pt>
                <c:pt idx="16">
                  <c:v>Agent du service / Technicien</c:v>
                </c:pt>
                <c:pt idx="17">
                  <c:v>Autre (à préciser)</c:v>
                </c:pt>
                <c:pt idx="19">
                  <c:v>Ensemble</c:v>
                </c:pt>
              </c:strCache>
            </c:strRef>
          </c:cat>
          <c:val>
            <c:numRef>
              <c:f>année_congé!$C$26:$C$45</c:f>
              <c:numCache>
                <c:formatCode>0.0</c:formatCode>
                <c:ptCount val="20"/>
                <c:pt idx="0">
                  <c:v>4.8421049999999974</c:v>
                </c:pt>
                <c:pt idx="1">
                  <c:v>3.6934670000000001</c:v>
                </c:pt>
                <c:pt idx="2">
                  <c:v>2.7311830000000001</c:v>
                </c:pt>
                <c:pt idx="3">
                  <c:v>2.1593749999999998</c:v>
                </c:pt>
                <c:pt idx="4">
                  <c:v>2.0867049999999998</c:v>
                </c:pt>
                <c:pt idx="5">
                  <c:v>1.9811319999999999</c:v>
                </c:pt>
                <c:pt idx="6">
                  <c:v>1.910828</c:v>
                </c:pt>
                <c:pt idx="7">
                  <c:v>1.785185</c:v>
                </c:pt>
                <c:pt idx="8">
                  <c:v>1.5783130000000001</c:v>
                </c:pt>
                <c:pt idx="10">
                  <c:v>2.6871400000000008</c:v>
                </c:pt>
                <c:pt idx="11">
                  <c:v>1.6366670000000001</c:v>
                </c:pt>
                <c:pt idx="13">
                  <c:v>2.7749999999999999</c:v>
                </c:pt>
                <c:pt idx="14">
                  <c:v>2.5376340000000002</c:v>
                </c:pt>
                <c:pt idx="15">
                  <c:v>2.4564319999999991</c:v>
                </c:pt>
                <c:pt idx="16">
                  <c:v>2.2116479999999989</c:v>
                </c:pt>
                <c:pt idx="17">
                  <c:v>3.448275999999999</c:v>
                </c:pt>
                <c:pt idx="19">
                  <c:v>2.4523099999999993</c:v>
                </c:pt>
              </c:numCache>
            </c:numRef>
          </c:val>
          <c:extLst>
            <c:ext xmlns:c16="http://schemas.microsoft.com/office/drawing/2014/chart" uri="{C3380CC4-5D6E-409C-BE32-E72D297353CC}">
              <c16:uniqueId val="{00000000-BA9B-4660-89DF-A024C6F4BE09}"/>
            </c:ext>
          </c:extLst>
        </c:ser>
        <c:dLbls>
          <c:showLegendKey val="0"/>
          <c:showVal val="0"/>
          <c:showCatName val="0"/>
          <c:showSerName val="0"/>
          <c:showPercent val="0"/>
          <c:showBubbleSize val="0"/>
        </c:dLbls>
        <c:gapWidth val="150"/>
        <c:axId val="268680576"/>
        <c:axId val="268772480"/>
      </c:barChart>
      <c:catAx>
        <c:axId val="268680576"/>
        <c:scaling>
          <c:orientation val="minMax"/>
        </c:scaling>
        <c:delete val="0"/>
        <c:axPos val="b"/>
        <c:numFmt formatCode="General" sourceLinked="0"/>
        <c:majorTickMark val="out"/>
        <c:minorTickMark val="none"/>
        <c:tickLblPos val="nextTo"/>
        <c:crossAx val="268772480"/>
        <c:crosses val="autoZero"/>
        <c:auto val="1"/>
        <c:lblAlgn val="ctr"/>
        <c:lblOffset val="100"/>
        <c:noMultiLvlLbl val="0"/>
      </c:catAx>
      <c:valAx>
        <c:axId val="268772480"/>
        <c:scaling>
          <c:orientation val="minMax"/>
        </c:scaling>
        <c:delete val="1"/>
        <c:axPos val="l"/>
        <c:numFmt formatCode="0.0" sourceLinked="1"/>
        <c:majorTickMark val="out"/>
        <c:minorTickMark val="none"/>
        <c:tickLblPos val="nextTo"/>
        <c:crossAx val="268680576"/>
        <c:crosses val="autoZero"/>
        <c:crossBetween val="between"/>
      </c:valAx>
    </c:plotArea>
    <c:plotVisOnly val="1"/>
    <c:dispBlanksAs val="gap"/>
    <c:showDLblsOverMax val="0"/>
  </c:chart>
  <c:spPr>
    <a:ln>
      <a:noFill/>
    </a:ln>
  </c:sp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0" i="0" u="none" strike="noStrike" kern="1200" cap="none" spc="50" baseline="0">
                <a:solidFill>
                  <a:schemeClr val="tx1">
                    <a:lumMod val="65000"/>
                    <a:lumOff val="35000"/>
                  </a:schemeClr>
                </a:solidFill>
                <a:latin typeface="+mn-lt"/>
                <a:ea typeface="+mn-ea"/>
                <a:cs typeface="+mn-cs"/>
              </a:defRPr>
            </a:pPr>
            <a:r>
              <a:rPr lang="en-US" sz="1200"/>
              <a:t>G2.49- Répartition des enquêtés selon la dernière année de prise de</a:t>
            </a:r>
            <a:r>
              <a:rPr lang="en-US" sz="1200" baseline="0"/>
              <a:t> congés</a:t>
            </a:r>
            <a:endParaRPr lang="en-US" sz="1200"/>
          </a:p>
        </c:rich>
      </c:tx>
      <c:overlay val="0"/>
      <c:spPr>
        <a:noFill/>
        <a:ln>
          <a:noFill/>
        </a:ln>
        <a:effectLst/>
      </c:spPr>
      <c:txPr>
        <a:bodyPr rot="0" spcFirstLastPara="1" vertOverflow="ellipsis" vert="horz" wrap="square" anchor="ctr" anchorCtr="1"/>
        <a:lstStyle/>
        <a:p>
          <a:pPr>
            <a:defRPr sz="1200" b="0" i="0" u="none" strike="noStrike" kern="1200" cap="none" spc="50" baseline="0">
              <a:solidFill>
                <a:schemeClr val="tx1">
                  <a:lumMod val="65000"/>
                  <a:lumOff val="35000"/>
                </a:schemeClr>
              </a:solidFill>
              <a:latin typeface="+mn-lt"/>
              <a:ea typeface="+mn-ea"/>
              <a:cs typeface="+mn-cs"/>
            </a:defRPr>
          </a:pPr>
          <a:endParaRPr lang="fr-FR"/>
        </a:p>
      </c:txPr>
    </c:title>
    <c:autoTitleDeleted val="0"/>
    <c:view3D>
      <c:rotX val="15"/>
      <c:rotY val="20"/>
      <c:depthPercent val="100"/>
      <c:rAngAx val="1"/>
    </c:view3D>
    <c:floor>
      <c:thickness val="0"/>
      <c:spPr>
        <a:solidFill>
          <a:schemeClr val="lt1">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'Q222xQ223 '!$N$3</c:f>
              <c:strCache>
                <c:ptCount val="1"/>
                <c:pt idx="0">
                  <c:v>Proportion</c:v>
                </c:pt>
              </c:strCache>
            </c:strRef>
          </c:tx>
          <c:spPr>
            <a:solidFill>
              <a:schemeClr val="accent1"/>
            </a:solidFill>
            <a:ln>
              <a:solidFill>
                <a:schemeClr val="accent1">
                  <a:lumMod val="75000"/>
                </a:schemeClr>
              </a:solidFill>
            </a:ln>
            <a:effectLst/>
            <a:scene3d>
              <a:camera prst="orthographicFront"/>
              <a:lightRig rig="threePt" dir="t"/>
            </a:scene3d>
            <a:sp3d prstMaterial="translucentPowder">
              <a:contourClr>
                <a:schemeClr val="accent1">
                  <a:lumMod val="75000"/>
                </a:schemeClr>
              </a:contourClr>
            </a:sp3d>
          </c:spPr>
          <c:invertIfNegative val="0"/>
          <c:dLbls>
            <c:dLbl>
              <c:idx val="18"/>
              <c:layout>
                <c:manualLayout>
                  <c:x val="0"/>
                  <c:y val="-5.09259259259259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84D-43E1-BCAD-71DE65D2E856}"/>
                </c:ext>
              </c:extLst>
            </c:dLbl>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tx1">
                        <a:lumMod val="50000"/>
                        <a:lumOff val="50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'Q222xQ223 '!$M$4:$M$22</c:f>
              <c:strCache>
                <c:ptCount val="19"/>
                <c:pt idx="0">
                  <c:v>2000</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pt idx="16">
                  <c:v>2017</c:v>
                </c:pt>
                <c:pt idx="17">
                  <c:v>2018</c:v>
                </c:pt>
                <c:pt idx="18">
                  <c:v>Non précisé</c:v>
                </c:pt>
              </c:strCache>
            </c:strRef>
          </c:cat>
          <c:val>
            <c:numRef>
              <c:f>'Q222xQ223 '!$N$4:$N$22</c:f>
              <c:numCache>
                <c:formatCode>0.0%</c:formatCode>
                <c:ptCount val="19"/>
                <c:pt idx="0">
                  <c:v>1.369047619047619E-2</c:v>
                </c:pt>
                <c:pt idx="1">
                  <c:v>2.3809523809523812E-3</c:v>
                </c:pt>
                <c:pt idx="2">
                  <c:v>5.9523809523809529E-4</c:v>
                </c:pt>
                <c:pt idx="3">
                  <c:v>1.7857142857142857E-3</c:v>
                </c:pt>
                <c:pt idx="4">
                  <c:v>3.5714285714285713E-3</c:v>
                </c:pt>
                <c:pt idx="5">
                  <c:v>5.9523809523809521E-3</c:v>
                </c:pt>
                <c:pt idx="6">
                  <c:v>5.3571428571428572E-3</c:v>
                </c:pt>
                <c:pt idx="7">
                  <c:v>9.5238095238095247E-3</c:v>
                </c:pt>
                <c:pt idx="8">
                  <c:v>7.1428571428571426E-3</c:v>
                </c:pt>
                <c:pt idx="9">
                  <c:v>1.2500000000000001E-2</c:v>
                </c:pt>
                <c:pt idx="10">
                  <c:v>1.5476190476190477E-2</c:v>
                </c:pt>
                <c:pt idx="11">
                  <c:v>2.6785714285714284E-2</c:v>
                </c:pt>
                <c:pt idx="12">
                  <c:v>1.6666666666666666E-2</c:v>
                </c:pt>
                <c:pt idx="13">
                  <c:v>3.3928571428571426E-2</c:v>
                </c:pt>
                <c:pt idx="14">
                  <c:v>7.3214285714285718E-2</c:v>
                </c:pt>
                <c:pt idx="15">
                  <c:v>0.14107142857142857</c:v>
                </c:pt>
                <c:pt idx="16">
                  <c:v>0.21428571428571427</c:v>
                </c:pt>
                <c:pt idx="17">
                  <c:v>0.21488095238095239</c:v>
                </c:pt>
                <c:pt idx="18">
                  <c:v>0.2011904761904762</c:v>
                </c:pt>
              </c:numCache>
            </c:numRef>
          </c:val>
          <c:extLst>
            <c:ext xmlns:c16="http://schemas.microsoft.com/office/drawing/2014/chart" uri="{C3380CC4-5D6E-409C-BE32-E72D297353CC}">
              <c16:uniqueId val="{00000001-784D-43E1-BCAD-71DE65D2E856}"/>
            </c:ext>
          </c:extLst>
        </c:ser>
        <c:dLbls>
          <c:showLegendKey val="0"/>
          <c:showVal val="0"/>
          <c:showCatName val="0"/>
          <c:showSerName val="0"/>
          <c:showPercent val="0"/>
          <c:showBubbleSize val="0"/>
        </c:dLbls>
        <c:gapWidth val="150"/>
        <c:shape val="box"/>
        <c:axId val="450489728"/>
        <c:axId val="450490056"/>
        <c:axId val="0"/>
      </c:bar3DChart>
      <c:catAx>
        <c:axId val="45048972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fr-FR"/>
          </a:p>
        </c:txPr>
        <c:crossAx val="450490056"/>
        <c:crosses val="autoZero"/>
        <c:auto val="1"/>
        <c:lblAlgn val="ctr"/>
        <c:lblOffset val="100"/>
        <c:noMultiLvlLbl val="0"/>
      </c:catAx>
      <c:valAx>
        <c:axId val="450490056"/>
        <c:scaling>
          <c:orientation val="minMax"/>
        </c:scaling>
        <c:delete val="1"/>
        <c:axPos val="l"/>
        <c:majorGridlines>
          <c:spPr>
            <a:ln w="9525" cap="flat" cmpd="sng" algn="ctr">
              <a:solidFill>
                <a:schemeClr val="tx1">
                  <a:lumMod val="5000"/>
                  <a:lumOff val="95000"/>
                </a:schemeClr>
              </a:solidFill>
              <a:round/>
            </a:ln>
            <a:effectLst/>
          </c:spPr>
        </c:majorGridlines>
        <c:numFmt formatCode="0.0%" sourceLinked="1"/>
        <c:majorTickMark val="none"/>
        <c:minorTickMark val="none"/>
        <c:tickLblPos val="nextTo"/>
        <c:crossAx val="45048972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fr-FR" sz="2000"/>
              <a:t>G3.1- Motivation au travail</a:t>
            </a:r>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FE92-4778-80A7-C55FD7D28278}"/>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FE92-4778-80A7-C55FD7D28278}"/>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'Module3&amp;4'!$B$116:$B$117</c:f>
              <c:strCache>
                <c:ptCount val="2"/>
                <c:pt idx="0">
                  <c:v>Oui</c:v>
                </c:pt>
                <c:pt idx="1">
                  <c:v>Non</c:v>
                </c:pt>
              </c:strCache>
            </c:strRef>
          </c:cat>
          <c:val>
            <c:numRef>
              <c:f>'Module3&amp;4'!$E$116:$E$117</c:f>
              <c:numCache>
                <c:formatCode>0.0%</c:formatCode>
                <c:ptCount val="2"/>
                <c:pt idx="0">
                  <c:v>0.71607142857142891</c:v>
                </c:pt>
                <c:pt idx="1">
                  <c:v>0.28392857142857153</c:v>
                </c:pt>
              </c:numCache>
            </c:numRef>
          </c:val>
          <c:extLst>
            <c:ext xmlns:c16="http://schemas.microsoft.com/office/drawing/2014/chart" uri="{C3380CC4-5D6E-409C-BE32-E72D297353CC}">
              <c16:uniqueId val="{00000004-FE92-4778-80A7-C55FD7D2827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r>
              <a:rPr lang="fr-FR" sz="1050"/>
              <a:t>G3.3- Motivation selon la direction</a:t>
            </a:r>
            <a:r>
              <a:rPr lang="fr-FR" sz="1050" baseline="0"/>
              <a:t> régionale</a:t>
            </a:r>
            <a:endParaRPr lang="fr-FR" sz="1050"/>
          </a:p>
        </c:rich>
      </c:tx>
      <c:overlay val="0"/>
      <c:spPr>
        <a:noFill/>
        <a:ln>
          <a:noFill/>
        </a:ln>
        <a:effectLst/>
      </c:spPr>
      <c:txPr>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'Q4.1'!$H$3</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'Q4.1'!$G$4:$G$12</c:f>
              <c:strCache>
                <c:ptCount val="9"/>
                <c:pt idx="0">
                  <c:v>Siège</c:v>
                </c:pt>
                <c:pt idx="1">
                  <c:v>DRL1</c:v>
                </c:pt>
                <c:pt idx="2">
                  <c:v>DRL2</c:v>
                </c:pt>
                <c:pt idx="3">
                  <c:v>DRA</c:v>
                </c:pt>
                <c:pt idx="4">
                  <c:v>DRO-P</c:v>
                </c:pt>
                <c:pt idx="5">
                  <c:v>DRM-C</c:v>
                </c:pt>
                <c:pt idx="6">
                  <c:v>DRZ-C</c:v>
                </c:pt>
                <c:pt idx="7">
                  <c:v>DRB-A</c:v>
                </c:pt>
                <c:pt idx="8">
                  <c:v>DRATA-D</c:v>
                </c:pt>
              </c:strCache>
            </c:strRef>
          </c:cat>
          <c:val>
            <c:numRef>
              <c:f>'Q4.1'!$H$4:$H$12</c:f>
              <c:numCache>
                <c:formatCode>0.0%</c:formatCode>
                <c:ptCount val="9"/>
                <c:pt idx="0">
                  <c:v>0.69518716577540107</c:v>
                </c:pt>
                <c:pt idx="1">
                  <c:v>0.68981481481481477</c:v>
                </c:pt>
                <c:pt idx="2">
                  <c:v>0.63779527559055116</c:v>
                </c:pt>
                <c:pt idx="3">
                  <c:v>0.72357723577235777</c:v>
                </c:pt>
                <c:pt idx="4">
                  <c:v>0.76851851851851849</c:v>
                </c:pt>
                <c:pt idx="5">
                  <c:v>0.75961538461538458</c:v>
                </c:pt>
                <c:pt idx="6">
                  <c:v>0.69166666666666665</c:v>
                </c:pt>
                <c:pt idx="7">
                  <c:v>0.74556213017751483</c:v>
                </c:pt>
                <c:pt idx="8">
                  <c:v>0.75</c:v>
                </c:pt>
              </c:numCache>
            </c:numRef>
          </c:val>
          <c:extLst>
            <c:ext xmlns:c16="http://schemas.microsoft.com/office/drawing/2014/chart" uri="{C3380CC4-5D6E-409C-BE32-E72D297353CC}">
              <c16:uniqueId val="{00000000-48DC-4F4B-94C4-8F08AA12636E}"/>
            </c:ext>
          </c:extLst>
        </c:ser>
        <c:ser>
          <c:idx val="1"/>
          <c:order val="1"/>
          <c:tx>
            <c:strRef>
              <c:f>'Q4.1'!$I$3</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'Q4.1'!$G$4:$G$12</c:f>
              <c:strCache>
                <c:ptCount val="9"/>
                <c:pt idx="0">
                  <c:v>Siège</c:v>
                </c:pt>
                <c:pt idx="1">
                  <c:v>DRL1</c:v>
                </c:pt>
                <c:pt idx="2">
                  <c:v>DRL2</c:v>
                </c:pt>
                <c:pt idx="3">
                  <c:v>DRA</c:v>
                </c:pt>
                <c:pt idx="4">
                  <c:v>DRO-P</c:v>
                </c:pt>
                <c:pt idx="5">
                  <c:v>DRM-C</c:v>
                </c:pt>
                <c:pt idx="6">
                  <c:v>DRZ-C</c:v>
                </c:pt>
                <c:pt idx="7">
                  <c:v>DRB-A</c:v>
                </c:pt>
                <c:pt idx="8">
                  <c:v>DRATA-D</c:v>
                </c:pt>
              </c:strCache>
            </c:strRef>
          </c:cat>
          <c:val>
            <c:numRef>
              <c:f>'Q4.1'!$I$4:$I$12</c:f>
              <c:numCache>
                <c:formatCode>0.0%</c:formatCode>
                <c:ptCount val="9"/>
                <c:pt idx="0">
                  <c:v>0.30481283422459893</c:v>
                </c:pt>
                <c:pt idx="1">
                  <c:v>0.31018518518518517</c:v>
                </c:pt>
                <c:pt idx="2">
                  <c:v>0.36220472440944884</c:v>
                </c:pt>
                <c:pt idx="3">
                  <c:v>0.27642276422764228</c:v>
                </c:pt>
                <c:pt idx="4">
                  <c:v>0.23148148148148148</c:v>
                </c:pt>
                <c:pt idx="5">
                  <c:v>0.24038461538461539</c:v>
                </c:pt>
                <c:pt idx="6">
                  <c:v>0.30833333333333335</c:v>
                </c:pt>
                <c:pt idx="7">
                  <c:v>0.25443786982248523</c:v>
                </c:pt>
                <c:pt idx="8">
                  <c:v>0.25</c:v>
                </c:pt>
              </c:numCache>
            </c:numRef>
          </c:val>
          <c:extLst>
            <c:ext xmlns:c16="http://schemas.microsoft.com/office/drawing/2014/chart" uri="{C3380CC4-5D6E-409C-BE32-E72D297353CC}">
              <c16:uniqueId val="{00000001-48DC-4F4B-94C4-8F08AA12636E}"/>
            </c:ext>
          </c:extLst>
        </c:ser>
        <c:dLbls>
          <c:showLegendKey val="0"/>
          <c:showVal val="1"/>
          <c:showCatName val="0"/>
          <c:showSerName val="0"/>
          <c:showPercent val="0"/>
          <c:showBubbleSize val="0"/>
        </c:dLbls>
        <c:gapWidth val="150"/>
        <c:shape val="box"/>
        <c:axId val="935602432"/>
        <c:axId val="935602760"/>
        <c:axId val="0"/>
      </c:bar3DChart>
      <c:catAx>
        <c:axId val="93560243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935602760"/>
        <c:crosses val="autoZero"/>
        <c:auto val="1"/>
        <c:lblAlgn val="ctr"/>
        <c:lblOffset val="100"/>
        <c:noMultiLvlLbl val="0"/>
      </c:catAx>
      <c:valAx>
        <c:axId val="935602760"/>
        <c:scaling>
          <c:orientation val="minMax"/>
        </c:scaling>
        <c:delete val="1"/>
        <c:axPos val="l"/>
        <c:majorGridlines>
          <c:spPr>
            <a:ln>
              <a:solidFill>
                <a:schemeClr val="tx1">
                  <a:lumMod val="15000"/>
                  <a:lumOff val="85000"/>
                </a:schemeClr>
              </a:solidFill>
            </a:ln>
            <a:effectLst/>
          </c:spPr>
        </c:majorGridlines>
        <c:numFmt formatCode="0%" sourceLinked="1"/>
        <c:majorTickMark val="none"/>
        <c:minorTickMark val="none"/>
        <c:tickLblPos val="nextTo"/>
        <c:crossAx val="9356024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r>
              <a:rPr lang="fr-FR" sz="1100"/>
              <a:t>G3.5-</a:t>
            </a:r>
            <a:r>
              <a:rPr lang="fr-FR" sz="1100" baseline="0"/>
              <a:t> Motivation selon la fonction</a:t>
            </a:r>
            <a:endParaRPr lang="fr-FR" sz="1100"/>
          </a:p>
        </c:rich>
      </c:tx>
      <c:overlay val="0"/>
      <c:spPr>
        <a:noFill/>
        <a:ln>
          <a:noFill/>
        </a:ln>
        <a:effectLst/>
      </c:spPr>
      <c:txPr>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'Q4.1'!$H$30</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'Q4.1'!$G$31:$G$36</c:f>
              <c:strCache>
                <c:ptCount val="6"/>
                <c:pt idx="0">
                  <c:v>Directeur et assimilé</c:v>
                </c:pt>
                <c:pt idx="1">
                  <c:v>Chef de service</c:v>
                </c:pt>
                <c:pt idx="2">
                  <c:v>Agent du service/Technicien</c:v>
                </c:pt>
                <c:pt idx="3">
                  <c:v>Chef section/secteur</c:v>
                </c:pt>
                <c:pt idx="4">
                  <c:v>Autre</c:v>
                </c:pt>
                <c:pt idx="5">
                  <c:v>Non précisé</c:v>
                </c:pt>
              </c:strCache>
            </c:strRef>
          </c:cat>
          <c:val>
            <c:numRef>
              <c:f>'Q4.1'!$H$31:$H$36</c:f>
              <c:numCache>
                <c:formatCode>0.0%</c:formatCode>
                <c:ptCount val="6"/>
                <c:pt idx="0">
                  <c:v>0.70370370370370372</c:v>
                </c:pt>
                <c:pt idx="1">
                  <c:v>0.69148936170212771</c:v>
                </c:pt>
                <c:pt idx="2">
                  <c:v>0.73212487411883187</c:v>
                </c:pt>
                <c:pt idx="3">
                  <c:v>0.65461847389558236</c:v>
                </c:pt>
                <c:pt idx="4">
                  <c:v>0.7567567567567568</c:v>
                </c:pt>
                <c:pt idx="5">
                  <c:v>0.66666666666666663</c:v>
                </c:pt>
              </c:numCache>
            </c:numRef>
          </c:val>
          <c:extLst>
            <c:ext xmlns:c16="http://schemas.microsoft.com/office/drawing/2014/chart" uri="{C3380CC4-5D6E-409C-BE32-E72D297353CC}">
              <c16:uniqueId val="{00000000-EBA5-4452-8A36-6F07BC5245B1}"/>
            </c:ext>
          </c:extLst>
        </c:ser>
        <c:ser>
          <c:idx val="1"/>
          <c:order val="1"/>
          <c:tx>
            <c:strRef>
              <c:f>'Q4.1'!$I$30</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'Q4.1'!$G$31:$G$36</c:f>
              <c:strCache>
                <c:ptCount val="6"/>
                <c:pt idx="0">
                  <c:v>Directeur et assimilé</c:v>
                </c:pt>
                <c:pt idx="1">
                  <c:v>Chef de service</c:v>
                </c:pt>
                <c:pt idx="2">
                  <c:v>Agent du service/Technicien</c:v>
                </c:pt>
                <c:pt idx="3">
                  <c:v>Chef section/secteur</c:v>
                </c:pt>
                <c:pt idx="4">
                  <c:v>Autre</c:v>
                </c:pt>
                <c:pt idx="5">
                  <c:v>Non précisé</c:v>
                </c:pt>
              </c:strCache>
            </c:strRef>
          </c:cat>
          <c:val>
            <c:numRef>
              <c:f>'Q4.1'!$I$31:$I$36</c:f>
              <c:numCache>
                <c:formatCode>0.0%</c:formatCode>
                <c:ptCount val="6"/>
                <c:pt idx="0">
                  <c:v>0.29629629629629628</c:v>
                </c:pt>
                <c:pt idx="1">
                  <c:v>0.30851063829787234</c:v>
                </c:pt>
                <c:pt idx="2">
                  <c:v>0.26787512588116819</c:v>
                </c:pt>
                <c:pt idx="3">
                  <c:v>0.34538152610441769</c:v>
                </c:pt>
                <c:pt idx="4">
                  <c:v>0.24324324324324326</c:v>
                </c:pt>
                <c:pt idx="5">
                  <c:v>0.33333333333333331</c:v>
                </c:pt>
              </c:numCache>
            </c:numRef>
          </c:val>
          <c:extLst>
            <c:ext xmlns:c16="http://schemas.microsoft.com/office/drawing/2014/chart" uri="{C3380CC4-5D6E-409C-BE32-E72D297353CC}">
              <c16:uniqueId val="{00000001-EBA5-4452-8A36-6F07BC5245B1}"/>
            </c:ext>
          </c:extLst>
        </c:ser>
        <c:dLbls>
          <c:showLegendKey val="0"/>
          <c:showVal val="1"/>
          <c:showCatName val="0"/>
          <c:showSerName val="0"/>
          <c:showPercent val="0"/>
          <c:showBubbleSize val="0"/>
        </c:dLbls>
        <c:gapWidth val="150"/>
        <c:shape val="box"/>
        <c:axId val="636995648"/>
        <c:axId val="636995320"/>
        <c:axId val="0"/>
      </c:bar3DChart>
      <c:catAx>
        <c:axId val="636995648"/>
        <c:scaling>
          <c:orientation val="minMax"/>
        </c:scaling>
        <c:delete val="0"/>
        <c:axPos val="l"/>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636995320"/>
        <c:crosses val="autoZero"/>
        <c:auto val="1"/>
        <c:lblAlgn val="ctr"/>
        <c:lblOffset val="100"/>
        <c:noMultiLvlLbl val="0"/>
      </c:catAx>
      <c:valAx>
        <c:axId val="636995320"/>
        <c:scaling>
          <c:orientation val="minMax"/>
        </c:scaling>
        <c:delete val="1"/>
        <c:axPos val="b"/>
        <c:majorGridlines>
          <c:spPr>
            <a:ln>
              <a:solidFill>
                <a:schemeClr val="tx1">
                  <a:lumMod val="15000"/>
                  <a:lumOff val="85000"/>
                </a:schemeClr>
              </a:solidFill>
            </a:ln>
            <a:effectLst/>
          </c:spPr>
        </c:majorGridlines>
        <c:numFmt formatCode="0%" sourceLinked="1"/>
        <c:majorTickMark val="none"/>
        <c:minorTickMark val="none"/>
        <c:tickLblPos val="nextTo"/>
        <c:crossAx val="6369956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r>
              <a:rPr lang="fr-FR" sz="1100"/>
              <a:t>G3.11- Satisfaction remuneration</a:t>
            </a:r>
            <a:r>
              <a:rPr lang="fr-FR" sz="1100" baseline="0"/>
              <a:t> selon la direction régionale</a:t>
            </a:r>
            <a:endParaRPr lang="fr-FR" sz="1100"/>
          </a:p>
        </c:rich>
      </c:tx>
      <c:overlay val="0"/>
      <c:spPr>
        <a:noFill/>
        <a:ln>
          <a:noFill/>
        </a:ln>
        <a:effectLst/>
      </c:spPr>
      <c:txPr>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'Q4.5'!$K$2</c:f>
              <c:strCache>
                <c:ptCount val="1"/>
                <c:pt idx="0">
                  <c:v>Très satisfait</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'Q4.5'!$J$3:$J$11</c:f>
              <c:strCache>
                <c:ptCount val="9"/>
                <c:pt idx="0">
                  <c:v>Siège</c:v>
                </c:pt>
                <c:pt idx="1">
                  <c:v>DRL1</c:v>
                </c:pt>
                <c:pt idx="2">
                  <c:v>DRL2</c:v>
                </c:pt>
                <c:pt idx="3">
                  <c:v>DRA</c:v>
                </c:pt>
                <c:pt idx="4">
                  <c:v>DRO-P</c:v>
                </c:pt>
                <c:pt idx="5">
                  <c:v>DRM-C</c:v>
                </c:pt>
                <c:pt idx="6">
                  <c:v>DRZ-C</c:v>
                </c:pt>
                <c:pt idx="7">
                  <c:v>DRB-A</c:v>
                </c:pt>
                <c:pt idx="8">
                  <c:v>DRATA-D</c:v>
                </c:pt>
              </c:strCache>
            </c:strRef>
          </c:cat>
          <c:val>
            <c:numRef>
              <c:f>'Q4.5'!$K$3:$K$11</c:f>
              <c:numCache>
                <c:formatCode>0.0%</c:formatCode>
                <c:ptCount val="9"/>
                <c:pt idx="0">
                  <c:v>3.2085561497326207E-2</c:v>
                </c:pt>
                <c:pt idx="1">
                  <c:v>2.7777777777777776E-2</c:v>
                </c:pt>
                <c:pt idx="2">
                  <c:v>2.3622047244094488E-2</c:v>
                </c:pt>
                <c:pt idx="3">
                  <c:v>2.032520325203252E-2</c:v>
                </c:pt>
                <c:pt idx="4">
                  <c:v>2.7777777777777776E-2</c:v>
                </c:pt>
                <c:pt idx="5">
                  <c:v>8.6538461538461536E-2</c:v>
                </c:pt>
                <c:pt idx="6">
                  <c:v>0.05</c:v>
                </c:pt>
                <c:pt idx="7">
                  <c:v>4.7337278106508875E-2</c:v>
                </c:pt>
                <c:pt idx="8">
                  <c:v>1.8518518518518517E-2</c:v>
                </c:pt>
              </c:numCache>
            </c:numRef>
          </c:val>
          <c:extLst>
            <c:ext xmlns:c16="http://schemas.microsoft.com/office/drawing/2014/chart" uri="{C3380CC4-5D6E-409C-BE32-E72D297353CC}">
              <c16:uniqueId val="{00000000-7726-4E14-BCD6-CB697F5C1582}"/>
            </c:ext>
          </c:extLst>
        </c:ser>
        <c:ser>
          <c:idx val="1"/>
          <c:order val="1"/>
          <c:tx>
            <c:strRef>
              <c:f>'Q4.5'!$L$2</c:f>
              <c:strCache>
                <c:ptCount val="1"/>
                <c:pt idx="0">
                  <c:v>Satisfait</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'Q4.5'!$J$3:$J$11</c:f>
              <c:strCache>
                <c:ptCount val="9"/>
                <c:pt idx="0">
                  <c:v>Siège</c:v>
                </c:pt>
                <c:pt idx="1">
                  <c:v>DRL1</c:v>
                </c:pt>
                <c:pt idx="2">
                  <c:v>DRL2</c:v>
                </c:pt>
                <c:pt idx="3">
                  <c:v>DRA</c:v>
                </c:pt>
                <c:pt idx="4">
                  <c:v>DRO-P</c:v>
                </c:pt>
                <c:pt idx="5">
                  <c:v>DRM-C</c:v>
                </c:pt>
                <c:pt idx="6">
                  <c:v>DRZ-C</c:v>
                </c:pt>
                <c:pt idx="7">
                  <c:v>DRB-A</c:v>
                </c:pt>
                <c:pt idx="8">
                  <c:v>DRATA-D</c:v>
                </c:pt>
              </c:strCache>
            </c:strRef>
          </c:cat>
          <c:val>
            <c:numRef>
              <c:f>'Q4.5'!$L$3:$L$11</c:f>
              <c:numCache>
                <c:formatCode>0.0%</c:formatCode>
                <c:ptCount val="9"/>
                <c:pt idx="0">
                  <c:v>0.47593582887700536</c:v>
                </c:pt>
                <c:pt idx="1">
                  <c:v>0.4861111111111111</c:v>
                </c:pt>
                <c:pt idx="2">
                  <c:v>0.47244094488188976</c:v>
                </c:pt>
                <c:pt idx="3">
                  <c:v>0.57317073170731703</c:v>
                </c:pt>
                <c:pt idx="4">
                  <c:v>0.43981481481481483</c:v>
                </c:pt>
                <c:pt idx="5">
                  <c:v>0.48076923076923078</c:v>
                </c:pt>
                <c:pt idx="6">
                  <c:v>0.60833333333333328</c:v>
                </c:pt>
                <c:pt idx="7">
                  <c:v>0.61538461538461542</c:v>
                </c:pt>
                <c:pt idx="8">
                  <c:v>0.5092592592592593</c:v>
                </c:pt>
              </c:numCache>
            </c:numRef>
          </c:val>
          <c:extLst>
            <c:ext xmlns:c16="http://schemas.microsoft.com/office/drawing/2014/chart" uri="{C3380CC4-5D6E-409C-BE32-E72D297353CC}">
              <c16:uniqueId val="{00000001-7726-4E14-BCD6-CB697F5C1582}"/>
            </c:ext>
          </c:extLst>
        </c:ser>
        <c:ser>
          <c:idx val="2"/>
          <c:order val="2"/>
          <c:tx>
            <c:strRef>
              <c:f>'Q4.5'!$M$2</c:f>
              <c:strCache>
                <c:ptCount val="1"/>
                <c:pt idx="0">
                  <c:v>Pas satisfait</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'Q4.5'!$J$3:$J$11</c:f>
              <c:strCache>
                <c:ptCount val="9"/>
                <c:pt idx="0">
                  <c:v>Siège</c:v>
                </c:pt>
                <c:pt idx="1">
                  <c:v>DRL1</c:v>
                </c:pt>
                <c:pt idx="2">
                  <c:v>DRL2</c:v>
                </c:pt>
                <c:pt idx="3">
                  <c:v>DRA</c:v>
                </c:pt>
                <c:pt idx="4">
                  <c:v>DRO-P</c:v>
                </c:pt>
                <c:pt idx="5">
                  <c:v>DRM-C</c:v>
                </c:pt>
                <c:pt idx="6">
                  <c:v>DRZ-C</c:v>
                </c:pt>
                <c:pt idx="7">
                  <c:v>DRB-A</c:v>
                </c:pt>
                <c:pt idx="8">
                  <c:v>DRATA-D</c:v>
                </c:pt>
              </c:strCache>
            </c:strRef>
          </c:cat>
          <c:val>
            <c:numRef>
              <c:f>'Q4.5'!$M$3:$M$11</c:f>
              <c:numCache>
                <c:formatCode>0.0%</c:formatCode>
                <c:ptCount val="9"/>
                <c:pt idx="0">
                  <c:v>0.40641711229946526</c:v>
                </c:pt>
                <c:pt idx="1">
                  <c:v>0.44444444444444442</c:v>
                </c:pt>
                <c:pt idx="2">
                  <c:v>0.40944881889763779</c:v>
                </c:pt>
                <c:pt idx="3">
                  <c:v>0.36991869918699188</c:v>
                </c:pt>
                <c:pt idx="4">
                  <c:v>0.47685185185185186</c:v>
                </c:pt>
                <c:pt idx="5">
                  <c:v>0.27884615384615385</c:v>
                </c:pt>
                <c:pt idx="6">
                  <c:v>0.28333333333333333</c:v>
                </c:pt>
                <c:pt idx="7">
                  <c:v>0.32544378698224852</c:v>
                </c:pt>
                <c:pt idx="8">
                  <c:v>0.39814814814814814</c:v>
                </c:pt>
              </c:numCache>
            </c:numRef>
          </c:val>
          <c:extLst>
            <c:ext xmlns:c16="http://schemas.microsoft.com/office/drawing/2014/chart" uri="{C3380CC4-5D6E-409C-BE32-E72D297353CC}">
              <c16:uniqueId val="{00000002-7726-4E14-BCD6-CB697F5C1582}"/>
            </c:ext>
          </c:extLst>
        </c:ser>
        <c:ser>
          <c:idx val="3"/>
          <c:order val="3"/>
          <c:tx>
            <c:strRef>
              <c:f>'Q4.5'!$N$2</c:f>
              <c:strCache>
                <c:ptCount val="1"/>
                <c:pt idx="0">
                  <c:v>Pas du tout satisfait</c:v>
                </c:pt>
              </c:strCache>
            </c:strRef>
          </c:tx>
          <c:spPr>
            <a:pattFill prst="ltDnDiag">
              <a:fgClr>
                <a:schemeClr val="accent4"/>
              </a:fgClr>
              <a:bgClr>
                <a:schemeClr val="accent4">
                  <a:lumMod val="20000"/>
                  <a:lumOff val="80000"/>
                </a:schemeClr>
              </a:bgClr>
            </a:pattFill>
            <a:ln>
              <a:solidFill>
                <a:schemeClr val="accent4"/>
              </a:solidFill>
            </a:ln>
            <a:effectLst/>
            <a:sp3d>
              <a:contourClr>
                <a:schemeClr val="accent4"/>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'Q4.5'!$J$3:$J$11</c:f>
              <c:strCache>
                <c:ptCount val="9"/>
                <c:pt idx="0">
                  <c:v>Siège</c:v>
                </c:pt>
                <c:pt idx="1">
                  <c:v>DRL1</c:v>
                </c:pt>
                <c:pt idx="2">
                  <c:v>DRL2</c:v>
                </c:pt>
                <c:pt idx="3">
                  <c:v>DRA</c:v>
                </c:pt>
                <c:pt idx="4">
                  <c:v>DRO-P</c:v>
                </c:pt>
                <c:pt idx="5">
                  <c:v>DRM-C</c:v>
                </c:pt>
                <c:pt idx="6">
                  <c:v>DRZ-C</c:v>
                </c:pt>
                <c:pt idx="7">
                  <c:v>DRB-A</c:v>
                </c:pt>
                <c:pt idx="8">
                  <c:v>DRATA-D</c:v>
                </c:pt>
              </c:strCache>
            </c:strRef>
          </c:cat>
          <c:val>
            <c:numRef>
              <c:f>'Q4.5'!$N$3:$N$11</c:f>
              <c:numCache>
                <c:formatCode>0.0%</c:formatCode>
                <c:ptCount val="9"/>
                <c:pt idx="0">
                  <c:v>8.2887700534759357E-2</c:v>
                </c:pt>
                <c:pt idx="1">
                  <c:v>4.1666666666666664E-2</c:v>
                </c:pt>
                <c:pt idx="2">
                  <c:v>9.4488188976377951E-2</c:v>
                </c:pt>
                <c:pt idx="3">
                  <c:v>2.8455284552845527E-2</c:v>
                </c:pt>
                <c:pt idx="4">
                  <c:v>5.0925925925925923E-2</c:v>
                </c:pt>
                <c:pt idx="5">
                  <c:v>0.15384615384615385</c:v>
                </c:pt>
                <c:pt idx="6">
                  <c:v>5.8333333333333334E-2</c:v>
                </c:pt>
                <c:pt idx="7">
                  <c:v>5.9171597633136093E-3</c:v>
                </c:pt>
                <c:pt idx="8">
                  <c:v>6.4814814814814811E-2</c:v>
                </c:pt>
              </c:numCache>
            </c:numRef>
          </c:val>
          <c:extLst>
            <c:ext xmlns:c16="http://schemas.microsoft.com/office/drawing/2014/chart" uri="{C3380CC4-5D6E-409C-BE32-E72D297353CC}">
              <c16:uniqueId val="{00000003-7726-4E14-BCD6-CB697F5C1582}"/>
            </c:ext>
          </c:extLst>
        </c:ser>
        <c:ser>
          <c:idx val="4"/>
          <c:order val="4"/>
          <c:tx>
            <c:strRef>
              <c:f>'Q4.5'!$O$2</c:f>
              <c:strCache>
                <c:ptCount val="1"/>
                <c:pt idx="0">
                  <c:v>Non précisé</c:v>
                </c:pt>
              </c:strCache>
            </c:strRef>
          </c:tx>
          <c:spPr>
            <a:pattFill prst="ltDnDiag">
              <a:fgClr>
                <a:schemeClr val="accent5"/>
              </a:fgClr>
              <a:bgClr>
                <a:schemeClr val="accent5">
                  <a:lumMod val="20000"/>
                  <a:lumOff val="80000"/>
                </a:schemeClr>
              </a:bgClr>
            </a:pattFill>
            <a:ln>
              <a:solidFill>
                <a:schemeClr val="accent5"/>
              </a:solidFill>
            </a:ln>
            <a:effectLst/>
            <a:sp3d>
              <a:contourClr>
                <a:schemeClr val="accent5"/>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'Q4.5'!$J$3:$J$11</c:f>
              <c:strCache>
                <c:ptCount val="9"/>
                <c:pt idx="0">
                  <c:v>Siège</c:v>
                </c:pt>
                <c:pt idx="1">
                  <c:v>DRL1</c:v>
                </c:pt>
                <c:pt idx="2">
                  <c:v>DRL2</c:v>
                </c:pt>
                <c:pt idx="3">
                  <c:v>DRA</c:v>
                </c:pt>
                <c:pt idx="4">
                  <c:v>DRO-P</c:v>
                </c:pt>
                <c:pt idx="5">
                  <c:v>DRM-C</c:v>
                </c:pt>
                <c:pt idx="6">
                  <c:v>DRZ-C</c:v>
                </c:pt>
                <c:pt idx="7">
                  <c:v>DRB-A</c:v>
                </c:pt>
                <c:pt idx="8">
                  <c:v>DRATA-D</c:v>
                </c:pt>
              </c:strCache>
            </c:strRef>
          </c:cat>
          <c:val>
            <c:numRef>
              <c:f>'Q4.5'!$O$3:$O$11</c:f>
              <c:numCache>
                <c:formatCode>0.0%</c:formatCode>
                <c:ptCount val="9"/>
                <c:pt idx="0">
                  <c:v>2.6737967914438501E-3</c:v>
                </c:pt>
                <c:pt idx="1">
                  <c:v>0</c:v>
                </c:pt>
                <c:pt idx="2">
                  <c:v>0</c:v>
                </c:pt>
                <c:pt idx="3">
                  <c:v>8.130081300813009E-3</c:v>
                </c:pt>
                <c:pt idx="4">
                  <c:v>4.6296296296296294E-3</c:v>
                </c:pt>
                <c:pt idx="5">
                  <c:v>0</c:v>
                </c:pt>
                <c:pt idx="6">
                  <c:v>0</c:v>
                </c:pt>
                <c:pt idx="7">
                  <c:v>5.9171597633136093E-3</c:v>
                </c:pt>
                <c:pt idx="8">
                  <c:v>9.2592592592592587E-3</c:v>
                </c:pt>
              </c:numCache>
            </c:numRef>
          </c:val>
          <c:extLst>
            <c:ext xmlns:c16="http://schemas.microsoft.com/office/drawing/2014/chart" uri="{C3380CC4-5D6E-409C-BE32-E72D297353CC}">
              <c16:uniqueId val="{00000004-7726-4E14-BCD6-CB697F5C1582}"/>
            </c:ext>
          </c:extLst>
        </c:ser>
        <c:dLbls>
          <c:showLegendKey val="0"/>
          <c:showVal val="1"/>
          <c:showCatName val="0"/>
          <c:showSerName val="0"/>
          <c:showPercent val="0"/>
          <c:showBubbleSize val="0"/>
        </c:dLbls>
        <c:gapWidth val="150"/>
        <c:shape val="box"/>
        <c:axId val="569357304"/>
        <c:axId val="569359272"/>
        <c:axId val="0"/>
      </c:bar3DChart>
      <c:catAx>
        <c:axId val="569357304"/>
        <c:scaling>
          <c:orientation val="minMax"/>
        </c:scaling>
        <c:delete val="0"/>
        <c:axPos val="l"/>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569359272"/>
        <c:crosses val="autoZero"/>
        <c:auto val="1"/>
        <c:lblAlgn val="ctr"/>
        <c:lblOffset val="100"/>
        <c:noMultiLvlLbl val="0"/>
      </c:catAx>
      <c:valAx>
        <c:axId val="569359272"/>
        <c:scaling>
          <c:orientation val="minMax"/>
        </c:scaling>
        <c:delete val="1"/>
        <c:axPos val="b"/>
        <c:majorGridlines>
          <c:spPr>
            <a:ln>
              <a:solidFill>
                <a:schemeClr val="tx1">
                  <a:lumMod val="15000"/>
                  <a:lumOff val="85000"/>
                </a:schemeClr>
              </a:solidFill>
            </a:ln>
            <a:effectLst/>
          </c:spPr>
        </c:majorGridlines>
        <c:numFmt formatCode="0%" sourceLinked="1"/>
        <c:majorTickMark val="none"/>
        <c:minorTickMark val="none"/>
        <c:tickLblPos val="nextTo"/>
        <c:crossAx val="5693573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r>
              <a:rPr lang="fr-FR" sz="1100" b="1" i="0" u="none" strike="noStrike" cap="all" baseline="0">
                <a:effectLst/>
              </a:rPr>
              <a:t>G3.13- Satisfaction remuneration selon la fonction</a:t>
            </a:r>
            <a:endParaRPr lang="fr-FR" sz="1100"/>
          </a:p>
        </c:rich>
      </c:tx>
      <c:overlay val="0"/>
      <c:spPr>
        <a:noFill/>
        <a:ln>
          <a:noFill/>
        </a:ln>
        <a:effectLst/>
      </c:spPr>
      <c:txPr>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'Q4.5'!$K$32</c:f>
              <c:strCache>
                <c:ptCount val="1"/>
                <c:pt idx="0">
                  <c:v>Très satisfait</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'Q4.5'!$J$33:$J$38</c:f>
              <c:strCache>
                <c:ptCount val="6"/>
                <c:pt idx="0">
                  <c:v>Directeur et assimilés</c:v>
                </c:pt>
                <c:pt idx="1">
                  <c:v>Chef de service</c:v>
                </c:pt>
                <c:pt idx="2">
                  <c:v>Agent du service/Technicien</c:v>
                </c:pt>
                <c:pt idx="3">
                  <c:v>Chef section/secteur</c:v>
                </c:pt>
                <c:pt idx="4">
                  <c:v>Autre (à préciser)</c:v>
                </c:pt>
                <c:pt idx="5">
                  <c:v>Non précisé</c:v>
                </c:pt>
              </c:strCache>
            </c:strRef>
          </c:cat>
          <c:val>
            <c:numRef>
              <c:f>'Q4.5'!$K$33:$K$38</c:f>
              <c:numCache>
                <c:formatCode>0.0%</c:formatCode>
                <c:ptCount val="6"/>
                <c:pt idx="0">
                  <c:v>2.4691358024691357E-2</c:v>
                </c:pt>
                <c:pt idx="1">
                  <c:v>4.2553191489361701E-2</c:v>
                </c:pt>
                <c:pt idx="2">
                  <c:v>3.2225579053373615E-2</c:v>
                </c:pt>
                <c:pt idx="3">
                  <c:v>3.614457831325301E-2</c:v>
                </c:pt>
                <c:pt idx="4">
                  <c:v>3.3783783783783786E-2</c:v>
                </c:pt>
                <c:pt idx="5">
                  <c:v>4.7619047619047616E-2</c:v>
                </c:pt>
              </c:numCache>
            </c:numRef>
          </c:val>
          <c:extLst>
            <c:ext xmlns:c16="http://schemas.microsoft.com/office/drawing/2014/chart" uri="{C3380CC4-5D6E-409C-BE32-E72D297353CC}">
              <c16:uniqueId val="{00000000-CD89-48DB-8EF8-4BDCD1BEFCC3}"/>
            </c:ext>
          </c:extLst>
        </c:ser>
        <c:ser>
          <c:idx val="1"/>
          <c:order val="1"/>
          <c:tx>
            <c:strRef>
              <c:f>'Q4.5'!$L$32</c:f>
              <c:strCache>
                <c:ptCount val="1"/>
                <c:pt idx="0">
                  <c:v>Satisfait</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'Q4.5'!$J$33:$J$38</c:f>
              <c:strCache>
                <c:ptCount val="6"/>
                <c:pt idx="0">
                  <c:v>Directeur et assimilés</c:v>
                </c:pt>
                <c:pt idx="1">
                  <c:v>Chef de service</c:v>
                </c:pt>
                <c:pt idx="2">
                  <c:v>Agent du service/Technicien</c:v>
                </c:pt>
                <c:pt idx="3">
                  <c:v>Chef section/secteur</c:v>
                </c:pt>
                <c:pt idx="4">
                  <c:v>Autre (à préciser)</c:v>
                </c:pt>
                <c:pt idx="5">
                  <c:v>Non précisé</c:v>
                </c:pt>
              </c:strCache>
            </c:strRef>
          </c:cat>
          <c:val>
            <c:numRef>
              <c:f>'Q4.5'!$L$33:$L$38</c:f>
              <c:numCache>
                <c:formatCode>0.0%</c:formatCode>
                <c:ptCount val="6"/>
                <c:pt idx="0">
                  <c:v>0.51851851851851849</c:v>
                </c:pt>
                <c:pt idx="1">
                  <c:v>0.49468085106382981</c:v>
                </c:pt>
                <c:pt idx="2">
                  <c:v>0.52165156092648535</c:v>
                </c:pt>
                <c:pt idx="3">
                  <c:v>0.47791164658634538</c:v>
                </c:pt>
                <c:pt idx="4">
                  <c:v>0.55405405405405406</c:v>
                </c:pt>
                <c:pt idx="5">
                  <c:v>0.33333333333333331</c:v>
                </c:pt>
              </c:numCache>
            </c:numRef>
          </c:val>
          <c:extLst>
            <c:ext xmlns:c16="http://schemas.microsoft.com/office/drawing/2014/chart" uri="{C3380CC4-5D6E-409C-BE32-E72D297353CC}">
              <c16:uniqueId val="{00000001-CD89-48DB-8EF8-4BDCD1BEFCC3}"/>
            </c:ext>
          </c:extLst>
        </c:ser>
        <c:ser>
          <c:idx val="2"/>
          <c:order val="2"/>
          <c:tx>
            <c:strRef>
              <c:f>'Q4.5'!$M$32</c:f>
              <c:strCache>
                <c:ptCount val="1"/>
                <c:pt idx="0">
                  <c:v>Pas satisfait</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'Q4.5'!$J$33:$J$38</c:f>
              <c:strCache>
                <c:ptCount val="6"/>
                <c:pt idx="0">
                  <c:v>Directeur et assimilés</c:v>
                </c:pt>
                <c:pt idx="1">
                  <c:v>Chef de service</c:v>
                </c:pt>
                <c:pt idx="2">
                  <c:v>Agent du service/Technicien</c:v>
                </c:pt>
                <c:pt idx="3">
                  <c:v>Chef section/secteur</c:v>
                </c:pt>
                <c:pt idx="4">
                  <c:v>Autre (à préciser)</c:v>
                </c:pt>
                <c:pt idx="5">
                  <c:v>Non précisé</c:v>
                </c:pt>
              </c:strCache>
            </c:strRef>
          </c:cat>
          <c:val>
            <c:numRef>
              <c:f>'Q4.5'!$M$33:$M$38</c:f>
              <c:numCache>
                <c:formatCode>0.0%</c:formatCode>
                <c:ptCount val="6"/>
                <c:pt idx="0">
                  <c:v>0.41975308641975306</c:v>
                </c:pt>
                <c:pt idx="1">
                  <c:v>0.39893617021276595</c:v>
                </c:pt>
                <c:pt idx="2">
                  <c:v>0.37865055387713997</c:v>
                </c:pt>
                <c:pt idx="3">
                  <c:v>0.42570281124497994</c:v>
                </c:pt>
                <c:pt idx="4">
                  <c:v>0.35810810810810811</c:v>
                </c:pt>
                <c:pt idx="5">
                  <c:v>0.52380952380952384</c:v>
                </c:pt>
              </c:numCache>
            </c:numRef>
          </c:val>
          <c:extLst>
            <c:ext xmlns:c16="http://schemas.microsoft.com/office/drawing/2014/chart" uri="{C3380CC4-5D6E-409C-BE32-E72D297353CC}">
              <c16:uniqueId val="{00000002-CD89-48DB-8EF8-4BDCD1BEFCC3}"/>
            </c:ext>
          </c:extLst>
        </c:ser>
        <c:ser>
          <c:idx val="3"/>
          <c:order val="3"/>
          <c:tx>
            <c:strRef>
              <c:f>'Q4.5'!$N$32</c:f>
              <c:strCache>
                <c:ptCount val="1"/>
                <c:pt idx="0">
                  <c:v>Pas du tout satisfait</c:v>
                </c:pt>
              </c:strCache>
            </c:strRef>
          </c:tx>
          <c:spPr>
            <a:pattFill prst="ltDnDiag">
              <a:fgClr>
                <a:schemeClr val="accent4"/>
              </a:fgClr>
              <a:bgClr>
                <a:schemeClr val="accent4">
                  <a:lumMod val="20000"/>
                  <a:lumOff val="80000"/>
                </a:schemeClr>
              </a:bgClr>
            </a:pattFill>
            <a:ln>
              <a:solidFill>
                <a:schemeClr val="accent4"/>
              </a:solidFill>
            </a:ln>
            <a:effectLst/>
            <a:sp3d>
              <a:contourClr>
                <a:schemeClr val="accent4"/>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'Q4.5'!$J$33:$J$38</c:f>
              <c:strCache>
                <c:ptCount val="6"/>
                <c:pt idx="0">
                  <c:v>Directeur et assimilés</c:v>
                </c:pt>
                <c:pt idx="1">
                  <c:v>Chef de service</c:v>
                </c:pt>
                <c:pt idx="2">
                  <c:v>Agent du service/Technicien</c:v>
                </c:pt>
                <c:pt idx="3">
                  <c:v>Chef section/secteur</c:v>
                </c:pt>
                <c:pt idx="4">
                  <c:v>Autre (à préciser)</c:v>
                </c:pt>
                <c:pt idx="5">
                  <c:v>Non précisé</c:v>
                </c:pt>
              </c:strCache>
            </c:strRef>
          </c:cat>
          <c:val>
            <c:numRef>
              <c:f>'Q4.5'!$N$33:$N$38</c:f>
              <c:numCache>
                <c:formatCode>0.0%</c:formatCode>
                <c:ptCount val="6"/>
                <c:pt idx="0">
                  <c:v>3.7037037037037035E-2</c:v>
                </c:pt>
                <c:pt idx="1">
                  <c:v>5.8510638297872342E-2</c:v>
                </c:pt>
                <c:pt idx="2">
                  <c:v>6.4451158106747231E-2</c:v>
                </c:pt>
                <c:pt idx="3">
                  <c:v>5.6224899598393573E-2</c:v>
                </c:pt>
                <c:pt idx="4">
                  <c:v>4.72972972972973E-2</c:v>
                </c:pt>
                <c:pt idx="5">
                  <c:v>9.5238095238095233E-2</c:v>
                </c:pt>
              </c:numCache>
            </c:numRef>
          </c:val>
          <c:extLst>
            <c:ext xmlns:c16="http://schemas.microsoft.com/office/drawing/2014/chart" uri="{C3380CC4-5D6E-409C-BE32-E72D297353CC}">
              <c16:uniqueId val="{00000003-CD89-48DB-8EF8-4BDCD1BEFCC3}"/>
            </c:ext>
          </c:extLst>
        </c:ser>
        <c:ser>
          <c:idx val="4"/>
          <c:order val="4"/>
          <c:tx>
            <c:strRef>
              <c:f>'Q4.5'!$O$32</c:f>
              <c:strCache>
                <c:ptCount val="1"/>
                <c:pt idx="0">
                  <c:v>Non précisé</c:v>
                </c:pt>
              </c:strCache>
            </c:strRef>
          </c:tx>
          <c:spPr>
            <a:pattFill prst="ltDnDiag">
              <a:fgClr>
                <a:schemeClr val="accent5"/>
              </a:fgClr>
              <a:bgClr>
                <a:schemeClr val="accent5">
                  <a:lumMod val="20000"/>
                  <a:lumOff val="80000"/>
                </a:schemeClr>
              </a:bgClr>
            </a:pattFill>
            <a:ln>
              <a:solidFill>
                <a:schemeClr val="accent5"/>
              </a:solidFill>
            </a:ln>
            <a:effectLst/>
            <a:sp3d>
              <a:contourClr>
                <a:schemeClr val="accent5"/>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'Q4.5'!$J$33:$J$38</c:f>
              <c:strCache>
                <c:ptCount val="6"/>
                <c:pt idx="0">
                  <c:v>Directeur et assimilés</c:v>
                </c:pt>
                <c:pt idx="1">
                  <c:v>Chef de service</c:v>
                </c:pt>
                <c:pt idx="2">
                  <c:v>Agent du service/Technicien</c:v>
                </c:pt>
                <c:pt idx="3">
                  <c:v>Chef section/secteur</c:v>
                </c:pt>
                <c:pt idx="4">
                  <c:v>Autre (à préciser)</c:v>
                </c:pt>
                <c:pt idx="5">
                  <c:v>Non précisé</c:v>
                </c:pt>
              </c:strCache>
            </c:strRef>
          </c:cat>
          <c:val>
            <c:numRef>
              <c:f>'Q4.5'!$O$33:$O$38</c:f>
              <c:numCache>
                <c:formatCode>0.0%</c:formatCode>
                <c:ptCount val="6"/>
                <c:pt idx="0">
                  <c:v>0</c:v>
                </c:pt>
                <c:pt idx="1">
                  <c:v>5.3191489361702126E-3</c:v>
                </c:pt>
                <c:pt idx="2">
                  <c:v>3.0211480362537764E-3</c:v>
                </c:pt>
                <c:pt idx="3">
                  <c:v>4.0160642570281121E-3</c:v>
                </c:pt>
                <c:pt idx="4">
                  <c:v>6.7567567567567571E-3</c:v>
                </c:pt>
                <c:pt idx="5">
                  <c:v>0</c:v>
                </c:pt>
              </c:numCache>
            </c:numRef>
          </c:val>
          <c:extLst>
            <c:ext xmlns:c16="http://schemas.microsoft.com/office/drawing/2014/chart" uri="{C3380CC4-5D6E-409C-BE32-E72D297353CC}">
              <c16:uniqueId val="{00000004-CD89-48DB-8EF8-4BDCD1BEFCC3}"/>
            </c:ext>
          </c:extLst>
        </c:ser>
        <c:dLbls>
          <c:showLegendKey val="0"/>
          <c:showVal val="1"/>
          <c:showCatName val="0"/>
          <c:showSerName val="0"/>
          <c:showPercent val="0"/>
          <c:showBubbleSize val="0"/>
        </c:dLbls>
        <c:gapWidth val="150"/>
        <c:shape val="box"/>
        <c:axId val="759748472"/>
        <c:axId val="759748800"/>
        <c:axId val="0"/>
      </c:bar3DChart>
      <c:catAx>
        <c:axId val="759748472"/>
        <c:scaling>
          <c:orientation val="minMax"/>
        </c:scaling>
        <c:delete val="0"/>
        <c:axPos val="l"/>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fr-FR"/>
          </a:p>
        </c:txPr>
        <c:crossAx val="759748800"/>
        <c:crosses val="autoZero"/>
        <c:auto val="1"/>
        <c:lblAlgn val="ctr"/>
        <c:lblOffset val="100"/>
        <c:noMultiLvlLbl val="0"/>
      </c:catAx>
      <c:valAx>
        <c:axId val="759748800"/>
        <c:scaling>
          <c:orientation val="minMax"/>
        </c:scaling>
        <c:delete val="1"/>
        <c:axPos val="b"/>
        <c:majorGridlines>
          <c:spPr>
            <a:ln>
              <a:solidFill>
                <a:schemeClr val="tx1">
                  <a:lumMod val="15000"/>
                  <a:lumOff val="85000"/>
                </a:schemeClr>
              </a:solidFill>
            </a:ln>
            <a:effectLst/>
          </c:spPr>
        </c:majorGridlines>
        <c:numFmt formatCode="0%" sourceLinked="1"/>
        <c:majorTickMark val="none"/>
        <c:minorTickMark val="none"/>
        <c:tickLblPos val="nextTo"/>
        <c:crossAx val="7597484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0" i="0" u="none" strike="noStrike" kern="1200" spc="0" baseline="0">
                <a:solidFill>
                  <a:schemeClr val="tx1">
                    <a:lumMod val="65000"/>
                    <a:lumOff val="35000"/>
                  </a:schemeClr>
                </a:solidFill>
                <a:latin typeface="+mn-lt"/>
                <a:ea typeface="+mn-ea"/>
                <a:cs typeface="+mn-cs"/>
              </a:defRPr>
            </a:pPr>
            <a:r>
              <a:rPr lang="fr-FR" sz="1100"/>
              <a:t>G3.9- Satisfaction</a:t>
            </a:r>
            <a:r>
              <a:rPr lang="fr-FR" sz="1100" baseline="0"/>
              <a:t> niveau de rémunération</a:t>
            </a:r>
            <a:endParaRPr lang="fr-FR" sz="1100"/>
          </a:p>
        </c:rich>
      </c:tx>
      <c:overlay val="0"/>
      <c:spPr>
        <a:noFill/>
        <a:ln>
          <a:noFill/>
        </a:ln>
        <a:effectLst/>
      </c:spPr>
    </c:title>
    <c:autoTitleDeleted val="0"/>
    <c:plotArea>
      <c:layout/>
      <c:barChart>
        <c:barDir val="col"/>
        <c:grouping val="clustered"/>
        <c:varyColors val="0"/>
        <c:ser>
          <c:idx val="0"/>
          <c:order val="0"/>
          <c:spPr>
            <a:solidFill>
              <a:schemeClr val="accent1"/>
            </a:solidFill>
            <a:ln w="19050">
              <a:solidFill>
                <a:schemeClr val="lt1"/>
              </a:solid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'Module3&amp;4'!$B$141:$B$145</c:f>
              <c:strCache>
                <c:ptCount val="5"/>
                <c:pt idx="0">
                  <c:v>Très satisfait</c:v>
                </c:pt>
                <c:pt idx="1">
                  <c:v>Satisfait</c:v>
                </c:pt>
                <c:pt idx="2">
                  <c:v>Pas satisfait</c:v>
                </c:pt>
                <c:pt idx="3">
                  <c:v>Pas du tout satisfait</c:v>
                </c:pt>
                <c:pt idx="4">
                  <c:v>Non précisé</c:v>
                </c:pt>
              </c:strCache>
            </c:strRef>
          </c:cat>
          <c:val>
            <c:numRef>
              <c:f>'Module3&amp;4'!$E$141:$E$145</c:f>
              <c:numCache>
                <c:formatCode>0.0%</c:formatCode>
                <c:ptCount val="5"/>
                <c:pt idx="0">
                  <c:v>3.3928571428571426E-2</c:v>
                </c:pt>
                <c:pt idx="1">
                  <c:v>0.51249999999999996</c:v>
                </c:pt>
                <c:pt idx="2">
                  <c:v>0.38988095238095266</c:v>
                </c:pt>
                <c:pt idx="3">
                  <c:v>6.0119047619047634E-2</c:v>
                </c:pt>
                <c:pt idx="4">
                  <c:v>3.5714285714285722E-3</c:v>
                </c:pt>
              </c:numCache>
            </c:numRef>
          </c:val>
          <c:extLst>
            <c:ext xmlns:c16="http://schemas.microsoft.com/office/drawing/2014/chart" uri="{C3380CC4-5D6E-409C-BE32-E72D297353CC}">
              <c16:uniqueId val="{00000000-6926-44C1-A69D-F8CC0D18A815}"/>
            </c:ext>
          </c:extLst>
        </c:ser>
        <c:dLbls>
          <c:showLegendKey val="0"/>
          <c:showVal val="0"/>
          <c:showCatName val="0"/>
          <c:showSerName val="0"/>
          <c:showPercent val="0"/>
          <c:showBubbleSize val="0"/>
        </c:dLbls>
        <c:gapWidth val="100"/>
        <c:axId val="239534848"/>
        <c:axId val="239536384"/>
      </c:barChart>
      <c:catAx>
        <c:axId val="23953484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39536384"/>
        <c:crosses val="autoZero"/>
        <c:auto val="1"/>
        <c:lblAlgn val="ctr"/>
        <c:lblOffset val="100"/>
        <c:noMultiLvlLbl val="0"/>
      </c:catAx>
      <c:valAx>
        <c:axId val="239536384"/>
        <c:scaling>
          <c:orientation val="minMax"/>
        </c:scaling>
        <c:delete val="1"/>
        <c:axPos val="l"/>
        <c:numFmt formatCode="0.0%" sourceLinked="1"/>
        <c:majorTickMark val="out"/>
        <c:minorTickMark val="none"/>
        <c:tickLblPos val="nextTo"/>
        <c:crossAx val="23953484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fr-FR" sz="2000"/>
              <a:t>G3.1- Motivation au travail</a:t>
            </a:r>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FE92-4778-80A7-C55FD7D28278}"/>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FE92-4778-80A7-C55FD7D28278}"/>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'Module3&amp;4'!$B$116:$B$117</c:f>
              <c:strCache>
                <c:ptCount val="2"/>
                <c:pt idx="0">
                  <c:v>Oui</c:v>
                </c:pt>
                <c:pt idx="1">
                  <c:v>Non</c:v>
                </c:pt>
              </c:strCache>
            </c:strRef>
          </c:cat>
          <c:val>
            <c:numRef>
              <c:f>'Module3&amp;4'!$E$116:$E$117</c:f>
              <c:numCache>
                <c:formatCode>0.0%</c:formatCode>
                <c:ptCount val="2"/>
                <c:pt idx="0">
                  <c:v>0.71607142857142891</c:v>
                </c:pt>
                <c:pt idx="1">
                  <c:v>0.28392857142857153</c:v>
                </c:pt>
              </c:numCache>
            </c:numRef>
          </c:val>
          <c:extLst>
            <c:ext xmlns:c16="http://schemas.microsoft.com/office/drawing/2014/chart" uri="{C3380CC4-5D6E-409C-BE32-E72D297353CC}">
              <c16:uniqueId val="{00000004-FE92-4778-80A7-C55FD7D2827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r>
              <a:rPr lang="fr-FR" sz="1000"/>
              <a:t>G3.16-</a:t>
            </a:r>
            <a:r>
              <a:rPr lang="fr-FR" sz="1000" baseline="0"/>
              <a:t> Augmentation salaire selon la direction regionale</a:t>
            </a:r>
            <a:endParaRPr lang="fr-FR" sz="1000"/>
          </a:p>
        </c:rich>
      </c:tx>
      <c:overlay val="0"/>
      <c:spPr>
        <a:noFill/>
        <a:ln>
          <a:noFill/>
        </a:ln>
        <a:effectLst/>
      </c:spPr>
      <c:txPr>
        <a:bodyPr rot="0" spcFirstLastPara="1" vertOverflow="ellipsis" vert="horz" wrap="square" anchor="ctr" anchorCtr="1"/>
        <a:lstStyle/>
        <a:p>
          <a:pPr>
            <a:defRPr sz="10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'Q4.7 &amp; Q4.8'!$I$25</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'Q4.7 &amp; Q4.8'!$H$26:$H$34</c:f>
              <c:strCache>
                <c:ptCount val="9"/>
                <c:pt idx="0">
                  <c:v>Siège</c:v>
                </c:pt>
                <c:pt idx="1">
                  <c:v>DRL1</c:v>
                </c:pt>
                <c:pt idx="2">
                  <c:v>DRL2</c:v>
                </c:pt>
                <c:pt idx="3">
                  <c:v>DRA</c:v>
                </c:pt>
                <c:pt idx="4">
                  <c:v>DRO-P</c:v>
                </c:pt>
                <c:pt idx="5">
                  <c:v>DRM-C</c:v>
                </c:pt>
                <c:pt idx="6">
                  <c:v>DRZ-C</c:v>
                </c:pt>
                <c:pt idx="7">
                  <c:v>DRB-A</c:v>
                </c:pt>
                <c:pt idx="8">
                  <c:v>DRATA-D</c:v>
                </c:pt>
              </c:strCache>
            </c:strRef>
          </c:cat>
          <c:val>
            <c:numRef>
              <c:f>'Q4.7 &amp; Q4.8'!$I$26:$I$34</c:f>
              <c:numCache>
                <c:formatCode>0.0%</c:formatCode>
                <c:ptCount val="9"/>
                <c:pt idx="0">
                  <c:v>0.78074866310160429</c:v>
                </c:pt>
                <c:pt idx="1">
                  <c:v>0.81481481481481477</c:v>
                </c:pt>
                <c:pt idx="2">
                  <c:v>0.77952755905511806</c:v>
                </c:pt>
                <c:pt idx="3">
                  <c:v>0.79268292682926833</c:v>
                </c:pt>
                <c:pt idx="4">
                  <c:v>0.74537037037037035</c:v>
                </c:pt>
                <c:pt idx="5">
                  <c:v>0.76923076923076927</c:v>
                </c:pt>
                <c:pt idx="6">
                  <c:v>0.82499999999999996</c:v>
                </c:pt>
                <c:pt idx="7">
                  <c:v>0.73964497041420119</c:v>
                </c:pt>
                <c:pt idx="8">
                  <c:v>0.63888888888888884</c:v>
                </c:pt>
              </c:numCache>
            </c:numRef>
          </c:val>
          <c:extLst>
            <c:ext xmlns:c16="http://schemas.microsoft.com/office/drawing/2014/chart" uri="{C3380CC4-5D6E-409C-BE32-E72D297353CC}">
              <c16:uniqueId val="{00000000-533F-411D-AA9A-E39738601344}"/>
            </c:ext>
          </c:extLst>
        </c:ser>
        <c:ser>
          <c:idx val="1"/>
          <c:order val="1"/>
          <c:tx>
            <c:strRef>
              <c:f>'Q4.7 &amp; Q4.8'!$J$25</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'Q4.7 &amp; Q4.8'!$H$26:$H$34</c:f>
              <c:strCache>
                <c:ptCount val="9"/>
                <c:pt idx="0">
                  <c:v>Siège</c:v>
                </c:pt>
                <c:pt idx="1">
                  <c:v>DRL1</c:v>
                </c:pt>
                <c:pt idx="2">
                  <c:v>DRL2</c:v>
                </c:pt>
                <c:pt idx="3">
                  <c:v>DRA</c:v>
                </c:pt>
                <c:pt idx="4">
                  <c:v>DRO-P</c:v>
                </c:pt>
                <c:pt idx="5">
                  <c:v>DRM-C</c:v>
                </c:pt>
                <c:pt idx="6">
                  <c:v>DRZ-C</c:v>
                </c:pt>
                <c:pt idx="7">
                  <c:v>DRB-A</c:v>
                </c:pt>
                <c:pt idx="8">
                  <c:v>DRATA-D</c:v>
                </c:pt>
              </c:strCache>
            </c:strRef>
          </c:cat>
          <c:val>
            <c:numRef>
              <c:f>'Q4.7 &amp; Q4.8'!$J$26:$J$34</c:f>
              <c:numCache>
                <c:formatCode>0.0%</c:formatCode>
                <c:ptCount val="9"/>
                <c:pt idx="0">
                  <c:v>0.21657754010695188</c:v>
                </c:pt>
                <c:pt idx="1">
                  <c:v>0.16666666666666666</c:v>
                </c:pt>
                <c:pt idx="2">
                  <c:v>0.2125984251968504</c:v>
                </c:pt>
                <c:pt idx="3">
                  <c:v>0.1951219512195122</c:v>
                </c:pt>
                <c:pt idx="4">
                  <c:v>0.25462962962962965</c:v>
                </c:pt>
                <c:pt idx="5">
                  <c:v>0.23076923076923078</c:v>
                </c:pt>
                <c:pt idx="6">
                  <c:v>0.16666666666666666</c:v>
                </c:pt>
                <c:pt idx="7">
                  <c:v>0.24852071005917159</c:v>
                </c:pt>
                <c:pt idx="8">
                  <c:v>0.32407407407407407</c:v>
                </c:pt>
              </c:numCache>
            </c:numRef>
          </c:val>
          <c:extLst>
            <c:ext xmlns:c16="http://schemas.microsoft.com/office/drawing/2014/chart" uri="{C3380CC4-5D6E-409C-BE32-E72D297353CC}">
              <c16:uniqueId val="{00000001-533F-411D-AA9A-E39738601344}"/>
            </c:ext>
          </c:extLst>
        </c:ser>
        <c:ser>
          <c:idx val="2"/>
          <c:order val="2"/>
          <c:tx>
            <c:strRef>
              <c:f>'Q4.7 &amp; Q4.8'!$K$25</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'Q4.7 &amp; Q4.8'!$H$26:$H$34</c:f>
              <c:strCache>
                <c:ptCount val="9"/>
                <c:pt idx="0">
                  <c:v>Siège</c:v>
                </c:pt>
                <c:pt idx="1">
                  <c:v>DRL1</c:v>
                </c:pt>
                <c:pt idx="2">
                  <c:v>DRL2</c:v>
                </c:pt>
                <c:pt idx="3">
                  <c:v>DRA</c:v>
                </c:pt>
                <c:pt idx="4">
                  <c:v>DRO-P</c:v>
                </c:pt>
                <c:pt idx="5">
                  <c:v>DRM-C</c:v>
                </c:pt>
                <c:pt idx="6">
                  <c:v>DRZ-C</c:v>
                </c:pt>
                <c:pt idx="7">
                  <c:v>DRB-A</c:v>
                </c:pt>
                <c:pt idx="8">
                  <c:v>DRATA-D</c:v>
                </c:pt>
              </c:strCache>
            </c:strRef>
          </c:cat>
          <c:val>
            <c:numRef>
              <c:f>'Q4.7 &amp; Q4.8'!$K$26:$K$34</c:f>
              <c:numCache>
                <c:formatCode>0.0%</c:formatCode>
                <c:ptCount val="9"/>
                <c:pt idx="0">
                  <c:v>2.6737967914438501E-3</c:v>
                </c:pt>
                <c:pt idx="1">
                  <c:v>1.8518518518518517E-2</c:v>
                </c:pt>
                <c:pt idx="2">
                  <c:v>7.874015748031496E-3</c:v>
                </c:pt>
                <c:pt idx="3">
                  <c:v>1.2195121951219513E-2</c:v>
                </c:pt>
                <c:pt idx="4">
                  <c:v>0</c:v>
                </c:pt>
                <c:pt idx="5">
                  <c:v>0</c:v>
                </c:pt>
                <c:pt idx="6">
                  <c:v>8.3333333333333332E-3</c:v>
                </c:pt>
                <c:pt idx="7">
                  <c:v>1.1834319526627219E-2</c:v>
                </c:pt>
                <c:pt idx="8">
                  <c:v>3.7037037037037035E-2</c:v>
                </c:pt>
              </c:numCache>
            </c:numRef>
          </c:val>
          <c:extLst>
            <c:ext xmlns:c16="http://schemas.microsoft.com/office/drawing/2014/chart" uri="{C3380CC4-5D6E-409C-BE32-E72D297353CC}">
              <c16:uniqueId val="{00000002-533F-411D-AA9A-E39738601344}"/>
            </c:ext>
          </c:extLst>
        </c:ser>
        <c:dLbls>
          <c:showLegendKey val="0"/>
          <c:showVal val="1"/>
          <c:showCatName val="0"/>
          <c:showSerName val="0"/>
          <c:showPercent val="0"/>
          <c:showBubbleSize val="0"/>
        </c:dLbls>
        <c:gapWidth val="150"/>
        <c:shape val="box"/>
        <c:axId val="932685832"/>
        <c:axId val="932700592"/>
        <c:axId val="0"/>
      </c:bar3DChart>
      <c:catAx>
        <c:axId val="93268583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932700592"/>
        <c:crosses val="autoZero"/>
        <c:auto val="1"/>
        <c:lblAlgn val="ctr"/>
        <c:lblOffset val="100"/>
        <c:noMultiLvlLbl val="0"/>
      </c:catAx>
      <c:valAx>
        <c:axId val="932700592"/>
        <c:scaling>
          <c:orientation val="minMax"/>
        </c:scaling>
        <c:delete val="1"/>
        <c:axPos val="l"/>
        <c:majorGridlines>
          <c:spPr>
            <a:ln>
              <a:solidFill>
                <a:schemeClr val="tx1">
                  <a:lumMod val="15000"/>
                  <a:lumOff val="85000"/>
                </a:schemeClr>
              </a:solidFill>
            </a:ln>
            <a:effectLst/>
          </c:spPr>
        </c:majorGridlines>
        <c:numFmt formatCode="0%" sourceLinked="1"/>
        <c:majorTickMark val="none"/>
        <c:minorTickMark val="none"/>
        <c:tickLblPos val="nextTo"/>
        <c:crossAx val="9326858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r>
              <a:rPr lang="fr-FR" sz="1100"/>
              <a:t>G3.19- Augmentation de salaire selon la fonction</a:t>
            </a:r>
          </a:p>
        </c:rich>
      </c:tx>
      <c:overlay val="0"/>
      <c:spPr>
        <a:noFill/>
        <a:ln>
          <a:noFill/>
        </a:ln>
        <a:effectLst/>
      </c:spPr>
      <c:txPr>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'Q4.7 &amp; Q4.8'!$I$52</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'Q4.7 &amp; Q4.8'!$H$53:$H$58</c:f>
              <c:strCache>
                <c:ptCount val="6"/>
                <c:pt idx="0">
                  <c:v>Directeur et assimilé</c:v>
                </c:pt>
                <c:pt idx="1">
                  <c:v>Chef de service</c:v>
                </c:pt>
                <c:pt idx="2">
                  <c:v>Agent du service / Technicien</c:v>
                </c:pt>
                <c:pt idx="3">
                  <c:v>Chef section/secteur</c:v>
                </c:pt>
                <c:pt idx="4">
                  <c:v>Autre (à préciser)</c:v>
                </c:pt>
                <c:pt idx="5">
                  <c:v>Non précisé</c:v>
                </c:pt>
              </c:strCache>
            </c:strRef>
          </c:cat>
          <c:val>
            <c:numRef>
              <c:f>'Q4.7 &amp; Q4.8'!$I$53:$I$58</c:f>
              <c:numCache>
                <c:formatCode>0.0%</c:formatCode>
                <c:ptCount val="6"/>
                <c:pt idx="0">
                  <c:v>1</c:v>
                </c:pt>
                <c:pt idx="1">
                  <c:v>0.97340425531914898</c:v>
                </c:pt>
                <c:pt idx="2">
                  <c:v>0.67774420946626379</c:v>
                </c:pt>
                <c:pt idx="3">
                  <c:v>0.95180722891566261</c:v>
                </c:pt>
                <c:pt idx="4">
                  <c:v>0.72297297297297303</c:v>
                </c:pt>
                <c:pt idx="5">
                  <c:v>0.7142857142857143</c:v>
                </c:pt>
              </c:numCache>
            </c:numRef>
          </c:val>
          <c:extLst>
            <c:ext xmlns:c16="http://schemas.microsoft.com/office/drawing/2014/chart" uri="{C3380CC4-5D6E-409C-BE32-E72D297353CC}">
              <c16:uniqueId val="{00000000-F4EE-40B2-8240-C4FAA99A5924}"/>
            </c:ext>
          </c:extLst>
        </c:ser>
        <c:ser>
          <c:idx val="1"/>
          <c:order val="1"/>
          <c:tx>
            <c:strRef>
              <c:f>'Q4.7 &amp; Q4.8'!$J$52</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'Q4.7 &amp; Q4.8'!$H$53:$H$58</c:f>
              <c:strCache>
                <c:ptCount val="6"/>
                <c:pt idx="0">
                  <c:v>Directeur et assimilé</c:v>
                </c:pt>
                <c:pt idx="1">
                  <c:v>Chef de service</c:v>
                </c:pt>
                <c:pt idx="2">
                  <c:v>Agent du service / Technicien</c:v>
                </c:pt>
                <c:pt idx="3">
                  <c:v>Chef section/secteur</c:v>
                </c:pt>
                <c:pt idx="4">
                  <c:v>Autre (à préciser)</c:v>
                </c:pt>
                <c:pt idx="5">
                  <c:v>Non précisé</c:v>
                </c:pt>
              </c:strCache>
            </c:strRef>
          </c:cat>
          <c:val>
            <c:numRef>
              <c:f>'Q4.7 &amp; Q4.8'!$J$53:$J$58</c:f>
              <c:numCache>
                <c:formatCode>0.0%</c:formatCode>
                <c:ptCount val="6"/>
                <c:pt idx="0">
                  <c:v>0</c:v>
                </c:pt>
                <c:pt idx="1">
                  <c:v>2.1276595744680851E-2</c:v>
                </c:pt>
                <c:pt idx="2">
                  <c:v>0.31117824773413899</c:v>
                </c:pt>
                <c:pt idx="3">
                  <c:v>3.614457831325301E-2</c:v>
                </c:pt>
                <c:pt idx="4">
                  <c:v>0.27702702702702703</c:v>
                </c:pt>
                <c:pt idx="5">
                  <c:v>0.23809523809523808</c:v>
                </c:pt>
              </c:numCache>
            </c:numRef>
          </c:val>
          <c:extLst>
            <c:ext xmlns:c16="http://schemas.microsoft.com/office/drawing/2014/chart" uri="{C3380CC4-5D6E-409C-BE32-E72D297353CC}">
              <c16:uniqueId val="{00000001-F4EE-40B2-8240-C4FAA99A5924}"/>
            </c:ext>
          </c:extLst>
        </c:ser>
        <c:ser>
          <c:idx val="2"/>
          <c:order val="2"/>
          <c:tx>
            <c:strRef>
              <c:f>'Q4.7 &amp; Q4.8'!$K$52</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'Q4.7 &amp; Q4.8'!$H$53:$H$58</c:f>
              <c:strCache>
                <c:ptCount val="6"/>
                <c:pt idx="0">
                  <c:v>Directeur et assimilé</c:v>
                </c:pt>
                <c:pt idx="1">
                  <c:v>Chef de service</c:v>
                </c:pt>
                <c:pt idx="2">
                  <c:v>Agent du service / Technicien</c:v>
                </c:pt>
                <c:pt idx="3">
                  <c:v>Chef section/secteur</c:v>
                </c:pt>
                <c:pt idx="4">
                  <c:v>Autre (à préciser)</c:v>
                </c:pt>
                <c:pt idx="5">
                  <c:v>Non précisé</c:v>
                </c:pt>
              </c:strCache>
            </c:strRef>
          </c:cat>
          <c:val>
            <c:numRef>
              <c:f>'Q4.7 &amp; Q4.8'!$K$53:$K$58</c:f>
              <c:numCache>
                <c:formatCode>0.0%</c:formatCode>
                <c:ptCount val="6"/>
                <c:pt idx="0">
                  <c:v>0</c:v>
                </c:pt>
                <c:pt idx="1">
                  <c:v>5.3191489361702126E-3</c:v>
                </c:pt>
                <c:pt idx="2">
                  <c:v>1.1077542799597181E-2</c:v>
                </c:pt>
                <c:pt idx="3">
                  <c:v>1.2048192771084338E-2</c:v>
                </c:pt>
                <c:pt idx="4">
                  <c:v>0</c:v>
                </c:pt>
                <c:pt idx="5">
                  <c:v>4.7619047619047616E-2</c:v>
                </c:pt>
              </c:numCache>
            </c:numRef>
          </c:val>
          <c:extLst>
            <c:ext xmlns:c16="http://schemas.microsoft.com/office/drawing/2014/chart" uri="{C3380CC4-5D6E-409C-BE32-E72D297353CC}">
              <c16:uniqueId val="{00000002-F4EE-40B2-8240-C4FAA99A5924}"/>
            </c:ext>
          </c:extLst>
        </c:ser>
        <c:dLbls>
          <c:showLegendKey val="0"/>
          <c:showVal val="1"/>
          <c:showCatName val="0"/>
          <c:showSerName val="0"/>
          <c:showPercent val="0"/>
          <c:showBubbleSize val="0"/>
        </c:dLbls>
        <c:gapWidth val="150"/>
        <c:shape val="box"/>
        <c:axId val="374424512"/>
        <c:axId val="374422872"/>
        <c:axId val="0"/>
      </c:bar3DChart>
      <c:catAx>
        <c:axId val="374424512"/>
        <c:scaling>
          <c:orientation val="minMax"/>
        </c:scaling>
        <c:delete val="0"/>
        <c:axPos val="l"/>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374422872"/>
        <c:crosses val="autoZero"/>
        <c:auto val="1"/>
        <c:lblAlgn val="ctr"/>
        <c:lblOffset val="100"/>
        <c:noMultiLvlLbl val="0"/>
      </c:catAx>
      <c:valAx>
        <c:axId val="374422872"/>
        <c:scaling>
          <c:orientation val="minMax"/>
        </c:scaling>
        <c:delete val="1"/>
        <c:axPos val="b"/>
        <c:majorGridlines>
          <c:spPr>
            <a:ln>
              <a:solidFill>
                <a:schemeClr val="tx1">
                  <a:lumMod val="15000"/>
                  <a:lumOff val="85000"/>
                </a:schemeClr>
              </a:solidFill>
            </a:ln>
            <a:effectLst/>
          </c:spPr>
        </c:majorGridlines>
        <c:numFmt formatCode="0%" sourceLinked="1"/>
        <c:majorTickMark val="none"/>
        <c:minorTickMark val="none"/>
        <c:tickLblPos val="nextTo"/>
        <c:crossAx val="3744245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50" baseline="0">
                <a:solidFill>
                  <a:schemeClr val="tx1">
                    <a:lumMod val="50000"/>
                    <a:lumOff val="50000"/>
                  </a:schemeClr>
                </a:solidFill>
                <a:latin typeface="+mn-lt"/>
                <a:ea typeface="+mn-ea"/>
                <a:cs typeface="+mn-cs"/>
              </a:defRPr>
            </a:pPr>
            <a:r>
              <a:rPr lang="en-US" sz="1400" dirty="0"/>
              <a:t>Q3.20- </a:t>
            </a:r>
            <a:r>
              <a:rPr lang="en-US" sz="1400" dirty="0" err="1"/>
              <a:t>Répartition</a:t>
            </a:r>
            <a:r>
              <a:rPr lang="en-US" sz="1400" baseline="0" dirty="0"/>
              <a:t> de </a:t>
            </a:r>
            <a:r>
              <a:rPr lang="en-US" sz="1400" baseline="0" dirty="0" err="1"/>
              <a:t>ceux</a:t>
            </a:r>
            <a:r>
              <a:rPr lang="en-US" sz="1400" baseline="0" dirty="0"/>
              <a:t> qui </a:t>
            </a:r>
            <a:r>
              <a:rPr lang="en-US" sz="1400" baseline="0" dirty="0" err="1"/>
              <a:t>n'ont</a:t>
            </a:r>
            <a:r>
              <a:rPr lang="en-US" sz="1400" baseline="0" dirty="0"/>
              <a:t> jamais </a:t>
            </a:r>
            <a:r>
              <a:rPr lang="en-US" sz="1400" baseline="0" dirty="0" err="1"/>
              <a:t>connu</a:t>
            </a:r>
            <a:r>
              <a:rPr lang="en-US" sz="1400" baseline="0" dirty="0"/>
              <a:t> </a:t>
            </a:r>
            <a:r>
              <a:rPr lang="en-US" sz="1400" baseline="0" dirty="0" err="1"/>
              <a:t>d'augmentation</a:t>
            </a:r>
            <a:r>
              <a:rPr lang="en-US" sz="1400" baseline="0" dirty="0"/>
              <a:t> de </a:t>
            </a:r>
            <a:r>
              <a:rPr lang="en-US" sz="1400" baseline="0" dirty="0" err="1"/>
              <a:t>salaire</a:t>
            </a:r>
            <a:r>
              <a:rPr lang="en-US" sz="1400" baseline="0" dirty="0"/>
              <a:t> </a:t>
            </a:r>
            <a:r>
              <a:rPr lang="en-US" sz="1400" baseline="0" dirty="0" err="1"/>
              <a:t>selon</a:t>
            </a:r>
            <a:r>
              <a:rPr lang="en-US" sz="1400" baseline="0" dirty="0"/>
              <a:t> </a:t>
            </a:r>
            <a:r>
              <a:rPr lang="en-US" sz="1400" baseline="0" dirty="0" err="1"/>
              <a:t>l'ancienneté</a:t>
            </a:r>
            <a:endParaRPr lang="en-US" sz="1400" dirty="0"/>
          </a:p>
        </c:rich>
      </c:tx>
      <c:layout>
        <c:manualLayout>
          <c:xMode val="edge"/>
          <c:yMode val="edge"/>
          <c:x val="0.12388104264744684"/>
          <c:y val="2.2811519817507842E-2"/>
        </c:manualLayout>
      </c:layout>
      <c:overlay val="0"/>
      <c:spPr>
        <a:noFill/>
        <a:ln>
          <a:noFill/>
        </a:ln>
        <a:effectLst/>
      </c:spPr>
      <c:txPr>
        <a:bodyPr rot="0" spcFirstLastPara="1" vertOverflow="ellipsis" vert="horz" wrap="square" anchor="ctr" anchorCtr="1"/>
        <a:lstStyle/>
        <a:p>
          <a:pPr>
            <a:defRPr sz="14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'Q4.7'!$I$3</c:f>
              <c:strCache>
                <c:ptCount val="1"/>
                <c:pt idx="0">
                  <c:v>Proportion</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rgbClr val="FF0000"/>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'Q4.7'!$H$4:$H$45</c:f>
              <c:strCache>
                <c:ptCount val="42"/>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Nin précisé</c:v>
                </c:pt>
              </c:strCache>
            </c:strRef>
          </c:cat>
          <c:val>
            <c:numRef>
              <c:f>'Q4.7'!$I$4:$I$45</c:f>
              <c:numCache>
                <c:formatCode>0.0%</c:formatCode>
                <c:ptCount val="42"/>
                <c:pt idx="0">
                  <c:v>0.13043478260869565</c:v>
                </c:pt>
                <c:pt idx="1">
                  <c:v>0.1766304347826087</c:v>
                </c:pt>
                <c:pt idx="2">
                  <c:v>0.45923913043478259</c:v>
                </c:pt>
                <c:pt idx="3">
                  <c:v>0.125</c:v>
                </c:pt>
                <c:pt idx="4">
                  <c:v>2.4456521739130436E-2</c:v>
                </c:pt>
                <c:pt idx="5">
                  <c:v>5.434782608695652E-3</c:v>
                </c:pt>
                <c:pt idx="6">
                  <c:v>1.0869565217391304E-2</c:v>
                </c:pt>
                <c:pt idx="7">
                  <c:v>0</c:v>
                </c:pt>
                <c:pt idx="8">
                  <c:v>8.152173913043478E-3</c:v>
                </c:pt>
                <c:pt idx="9">
                  <c:v>2.717391304347826E-3</c:v>
                </c:pt>
                <c:pt idx="10">
                  <c:v>2.717391304347826E-3</c:v>
                </c:pt>
                <c:pt idx="11">
                  <c:v>0</c:v>
                </c:pt>
                <c:pt idx="12">
                  <c:v>0</c:v>
                </c:pt>
                <c:pt idx="13">
                  <c:v>2.717391304347826E-3</c:v>
                </c:pt>
                <c:pt idx="14">
                  <c:v>1.358695652173913E-2</c:v>
                </c:pt>
                <c:pt idx="15">
                  <c:v>2.717391304347826E-3</c:v>
                </c:pt>
                <c:pt idx="16">
                  <c:v>0</c:v>
                </c:pt>
                <c:pt idx="17">
                  <c:v>0</c:v>
                </c:pt>
                <c:pt idx="18">
                  <c:v>8.152173913043478E-3</c:v>
                </c:pt>
                <c:pt idx="19">
                  <c:v>2.717391304347826E-3</c:v>
                </c:pt>
                <c:pt idx="20">
                  <c:v>1.0869565217391304E-2</c:v>
                </c:pt>
                <c:pt idx="21">
                  <c:v>0</c:v>
                </c:pt>
                <c:pt idx="22">
                  <c:v>5.434782608695652E-3</c:v>
                </c:pt>
                <c:pt idx="23">
                  <c:v>0</c:v>
                </c:pt>
                <c:pt idx="24">
                  <c:v>0</c:v>
                </c:pt>
                <c:pt idx="25">
                  <c:v>0</c:v>
                </c:pt>
                <c:pt idx="26">
                  <c:v>0</c:v>
                </c:pt>
                <c:pt idx="27">
                  <c:v>2.717391304347826E-3</c:v>
                </c:pt>
                <c:pt idx="28">
                  <c:v>0</c:v>
                </c:pt>
                <c:pt idx="29">
                  <c:v>0</c:v>
                </c:pt>
                <c:pt idx="30">
                  <c:v>0</c:v>
                </c:pt>
                <c:pt idx="31">
                  <c:v>0</c:v>
                </c:pt>
                <c:pt idx="32">
                  <c:v>0</c:v>
                </c:pt>
                <c:pt idx="33">
                  <c:v>0</c:v>
                </c:pt>
                <c:pt idx="34">
                  <c:v>0</c:v>
                </c:pt>
                <c:pt idx="35">
                  <c:v>0</c:v>
                </c:pt>
                <c:pt idx="36">
                  <c:v>2.717391304347826E-3</c:v>
                </c:pt>
                <c:pt idx="37">
                  <c:v>0</c:v>
                </c:pt>
                <c:pt idx="38">
                  <c:v>0</c:v>
                </c:pt>
                <c:pt idx="39">
                  <c:v>0</c:v>
                </c:pt>
                <c:pt idx="40">
                  <c:v>0</c:v>
                </c:pt>
                <c:pt idx="41">
                  <c:v>2.717391304347826E-3</c:v>
                </c:pt>
              </c:numCache>
            </c:numRef>
          </c:val>
          <c:extLst>
            <c:ext xmlns:c16="http://schemas.microsoft.com/office/drawing/2014/chart" uri="{C3380CC4-5D6E-409C-BE32-E72D297353CC}">
              <c16:uniqueId val="{00000000-7B13-4D0A-9737-A6FA7F39386F}"/>
            </c:ext>
          </c:extLst>
        </c:ser>
        <c:dLbls>
          <c:showLegendKey val="0"/>
          <c:showVal val="0"/>
          <c:showCatName val="0"/>
          <c:showSerName val="0"/>
          <c:showPercent val="0"/>
          <c:showBubbleSize val="0"/>
        </c:dLbls>
        <c:gapWidth val="150"/>
        <c:shape val="box"/>
        <c:axId val="606755792"/>
        <c:axId val="597847016"/>
        <c:axId val="0"/>
      </c:bar3DChart>
      <c:catAx>
        <c:axId val="60675579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597847016"/>
        <c:crosses val="autoZero"/>
        <c:auto val="1"/>
        <c:lblAlgn val="ctr"/>
        <c:lblOffset val="100"/>
        <c:noMultiLvlLbl val="0"/>
      </c:catAx>
      <c:valAx>
        <c:axId val="597847016"/>
        <c:scaling>
          <c:orientation val="minMax"/>
        </c:scaling>
        <c:delete val="1"/>
        <c:axPos val="l"/>
        <c:majorGridlines>
          <c:spPr>
            <a:ln>
              <a:solidFill>
                <a:schemeClr val="tx1">
                  <a:lumMod val="15000"/>
                  <a:lumOff val="85000"/>
                </a:schemeClr>
              </a:solidFill>
            </a:ln>
            <a:effectLst/>
          </c:spPr>
        </c:majorGridlines>
        <c:numFmt formatCode="0.0%" sourceLinked="1"/>
        <c:majorTickMark val="none"/>
        <c:minorTickMark val="none"/>
        <c:tickLblPos val="nextTo"/>
        <c:crossAx val="60675579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0" i="0" u="none" strike="noStrike" kern="1200" spc="0" baseline="0">
                <a:solidFill>
                  <a:schemeClr val="tx1">
                    <a:lumMod val="65000"/>
                    <a:lumOff val="35000"/>
                  </a:schemeClr>
                </a:solidFill>
                <a:latin typeface="+mn-lt"/>
                <a:ea typeface="+mn-ea"/>
                <a:cs typeface="+mn-cs"/>
              </a:defRPr>
            </a:pPr>
            <a:r>
              <a:rPr lang="fr-FR" sz="1100"/>
              <a:t>G3.23- Existence d'un plan de formation</a:t>
            </a:r>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A844-47AB-96DA-A4C54347B166}"/>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A844-47AB-96DA-A4C54347B166}"/>
              </c:ext>
            </c:extLst>
          </c:dPt>
          <c:dPt>
            <c:idx val="2"/>
            <c:bubble3D val="0"/>
            <c:spPr>
              <a:solidFill>
                <a:schemeClr val="accent3"/>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5-A844-47AB-96DA-A4C54347B166}"/>
              </c:ext>
            </c:extLst>
          </c:dPt>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'Module3&amp;4'!$B$188:$B$190</c:f>
              <c:strCache>
                <c:ptCount val="3"/>
                <c:pt idx="0">
                  <c:v>Oui</c:v>
                </c:pt>
                <c:pt idx="1">
                  <c:v>Non</c:v>
                </c:pt>
                <c:pt idx="2">
                  <c:v>Ne sait pas</c:v>
                </c:pt>
              </c:strCache>
            </c:strRef>
          </c:cat>
          <c:val>
            <c:numRef>
              <c:f>'Module3&amp;4'!$E$188:$E$190</c:f>
              <c:numCache>
                <c:formatCode>0.0%</c:formatCode>
                <c:ptCount val="3"/>
                <c:pt idx="0">
                  <c:v>0.65476190476190477</c:v>
                </c:pt>
                <c:pt idx="1">
                  <c:v>0.16726190476190481</c:v>
                </c:pt>
                <c:pt idx="2">
                  <c:v>0.17797619047619059</c:v>
                </c:pt>
              </c:numCache>
            </c:numRef>
          </c:val>
          <c:extLst>
            <c:ext xmlns:c16="http://schemas.microsoft.com/office/drawing/2014/chart" uri="{C3380CC4-5D6E-409C-BE32-E72D297353CC}">
              <c16:uniqueId val="{00000006-A844-47AB-96DA-A4C54347B166}"/>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0" i="0" u="none" strike="noStrike" kern="1200" spc="0" baseline="0">
                <a:solidFill>
                  <a:schemeClr val="tx1">
                    <a:lumMod val="65000"/>
                    <a:lumOff val="35000"/>
                  </a:schemeClr>
                </a:solidFill>
                <a:latin typeface="+mn-lt"/>
                <a:ea typeface="+mn-ea"/>
                <a:cs typeface="+mn-cs"/>
              </a:defRPr>
            </a:pPr>
            <a:r>
              <a:rPr lang="fr-FR" sz="1100"/>
              <a:t>G3.24- A déjà bénéficié d'une</a:t>
            </a:r>
            <a:r>
              <a:rPr lang="fr-FR" sz="1100" baseline="0"/>
              <a:t> formation</a:t>
            </a:r>
            <a:endParaRPr lang="fr-FR" sz="1100"/>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CCBD-4006-A57D-7DF1F27421DC}"/>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CCBD-4006-A57D-7DF1F27421DC}"/>
              </c:ext>
            </c:extLst>
          </c:dPt>
          <c:dPt>
            <c:idx val="2"/>
            <c:bubble3D val="0"/>
            <c:spPr>
              <a:solidFill>
                <a:schemeClr val="accent3"/>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5-CCBD-4006-A57D-7DF1F27421DC}"/>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'Module3&amp;4'!$B$195:$B$197</c:f>
              <c:strCache>
                <c:ptCount val="3"/>
                <c:pt idx="0">
                  <c:v>Oui</c:v>
                </c:pt>
                <c:pt idx="1">
                  <c:v>Non</c:v>
                </c:pt>
                <c:pt idx="2">
                  <c:v>Non précisé</c:v>
                </c:pt>
              </c:strCache>
            </c:strRef>
          </c:cat>
          <c:val>
            <c:numRef>
              <c:f>'Module3&amp;4'!$E$195:$E$197</c:f>
              <c:numCache>
                <c:formatCode>0.0%</c:formatCode>
                <c:ptCount val="3"/>
                <c:pt idx="0">
                  <c:v>0.73750000000000004</c:v>
                </c:pt>
                <c:pt idx="1">
                  <c:v>0.25297619047619035</c:v>
                </c:pt>
                <c:pt idx="2">
                  <c:v>9.5238095238095247E-3</c:v>
                </c:pt>
              </c:numCache>
            </c:numRef>
          </c:val>
          <c:extLst>
            <c:ext xmlns:c16="http://schemas.microsoft.com/office/drawing/2014/chart" uri="{C3380CC4-5D6E-409C-BE32-E72D297353CC}">
              <c16:uniqueId val="{00000006-CCBD-4006-A57D-7DF1F27421DC}"/>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fr-FR" sz="1200"/>
              <a:t>G3.25- Niveau de satisfaction de la formation</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'Module3&amp;4'!$B$202:$B$206</c:f>
              <c:strCache>
                <c:ptCount val="5"/>
                <c:pt idx="0">
                  <c:v>Très satisfait</c:v>
                </c:pt>
                <c:pt idx="1">
                  <c:v>Satisfait</c:v>
                </c:pt>
                <c:pt idx="2">
                  <c:v>Pas satisfait</c:v>
                </c:pt>
                <c:pt idx="3">
                  <c:v>Pas du tout satisfait</c:v>
                </c:pt>
                <c:pt idx="4">
                  <c:v>Non précisé</c:v>
                </c:pt>
              </c:strCache>
            </c:strRef>
          </c:cat>
          <c:val>
            <c:numRef>
              <c:f>'Module3&amp;4'!$E$202:$E$206</c:f>
              <c:numCache>
                <c:formatCode>0.0%</c:formatCode>
                <c:ptCount val="5"/>
                <c:pt idx="0">
                  <c:v>0.2542372881355931</c:v>
                </c:pt>
                <c:pt idx="1">
                  <c:v>0.6844229217110569</c:v>
                </c:pt>
                <c:pt idx="2">
                  <c:v>5.2461662631154156E-2</c:v>
                </c:pt>
                <c:pt idx="3">
                  <c:v>7.2639225181598084E-3</c:v>
                </c:pt>
                <c:pt idx="4">
                  <c:v>1.6142050040355133E-3</c:v>
                </c:pt>
              </c:numCache>
            </c:numRef>
          </c:val>
          <c:extLst>
            <c:ext xmlns:c16="http://schemas.microsoft.com/office/drawing/2014/chart" uri="{C3380CC4-5D6E-409C-BE32-E72D297353CC}">
              <c16:uniqueId val="{00000000-31F1-405D-B5BD-2B28B9358A65}"/>
            </c:ext>
          </c:extLst>
        </c:ser>
        <c:dLbls>
          <c:showLegendKey val="0"/>
          <c:showVal val="0"/>
          <c:showCatName val="0"/>
          <c:showSerName val="0"/>
          <c:showPercent val="0"/>
          <c:showBubbleSize val="0"/>
        </c:dLbls>
        <c:gapWidth val="219"/>
        <c:overlap val="-27"/>
        <c:axId val="251402112"/>
        <c:axId val="251403648"/>
      </c:barChart>
      <c:catAx>
        <c:axId val="251402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51403648"/>
        <c:crosses val="autoZero"/>
        <c:auto val="1"/>
        <c:lblAlgn val="ctr"/>
        <c:lblOffset val="100"/>
        <c:noMultiLvlLbl val="0"/>
      </c:catAx>
      <c:valAx>
        <c:axId val="251403648"/>
        <c:scaling>
          <c:orientation val="minMax"/>
        </c:scaling>
        <c:delete val="1"/>
        <c:axPos val="l"/>
        <c:numFmt formatCode="0.0%" sourceLinked="1"/>
        <c:majorTickMark val="none"/>
        <c:minorTickMark val="none"/>
        <c:tickLblPos val="nextTo"/>
        <c:crossAx val="2514021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0" i="0" u="none" strike="noStrike" kern="1200" cap="none" spc="20" baseline="0">
                <a:solidFill>
                  <a:schemeClr val="tx1">
                    <a:lumMod val="50000"/>
                    <a:lumOff val="50000"/>
                  </a:schemeClr>
                </a:solidFill>
                <a:latin typeface="+mn-lt"/>
                <a:ea typeface="+mn-ea"/>
                <a:cs typeface="+mn-cs"/>
              </a:defRPr>
            </a:pPr>
            <a:r>
              <a:rPr lang="fr-FR" sz="1100" dirty="0"/>
              <a:t>G3.31-</a:t>
            </a:r>
            <a:r>
              <a:rPr lang="fr-FR" sz="1100" baseline="0" dirty="0"/>
              <a:t> </a:t>
            </a:r>
            <a:r>
              <a:rPr lang="fr-FR" sz="1100" dirty="0"/>
              <a:t>Dernière année de formation pour ceux qui ont eu une formation</a:t>
            </a:r>
          </a:p>
        </c:rich>
      </c:tx>
      <c:overlay val="0"/>
      <c:spPr>
        <a:noFill/>
        <a:ln>
          <a:noFill/>
        </a:ln>
        <a:effectLst/>
      </c:spPr>
      <c:txPr>
        <a:bodyPr rot="0" spcFirstLastPara="1" vertOverflow="ellipsis" vert="horz" wrap="square" anchor="ctr" anchorCtr="1"/>
        <a:lstStyle/>
        <a:p>
          <a:pPr>
            <a:defRPr sz="1100" b="0" i="0" u="none" strike="noStrike" kern="1200" cap="none" spc="2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chemeClr>
              </a:solidFill>
              <a:round/>
            </a:ln>
            <a:effectLst>
              <a:outerShdw blurRad="40000" dist="20000" dir="5400000" rotWithShape="0">
                <a:srgbClr val="000000">
                  <a:alpha val="38000"/>
                </a:srgbClr>
              </a:outerShdw>
            </a:effectLst>
            <a:sp3d contourW="9525">
              <a:contourClr>
                <a:schemeClr val="accent1">
                  <a:shade val="9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700" b="1" i="0" u="none" strike="noStrike" kern="1200" baseline="0">
                    <a:solidFill>
                      <a:schemeClr val="tx1">
                        <a:lumMod val="50000"/>
                        <a:lumOff val="50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'Q4.14'!$B$3:$B$30</c:f>
              <c:strCache>
                <c:ptCount val="28"/>
                <c:pt idx="0">
                  <c:v>1991</c:v>
                </c:pt>
                <c:pt idx="1">
                  <c:v>1992</c:v>
                </c:pt>
                <c:pt idx="2">
                  <c:v>1994</c:v>
                </c:pt>
                <c:pt idx="3">
                  <c:v>1995</c:v>
                </c:pt>
                <c:pt idx="4">
                  <c:v>1996</c:v>
                </c:pt>
                <c:pt idx="5">
                  <c:v>1997</c:v>
                </c:pt>
                <c:pt idx="6">
                  <c:v>1998</c:v>
                </c:pt>
                <c:pt idx="7">
                  <c:v>1999</c:v>
                </c:pt>
                <c:pt idx="8">
                  <c:v>2000</c:v>
                </c:pt>
                <c:pt idx="9">
                  <c:v>2001</c:v>
                </c:pt>
                <c:pt idx="10">
                  <c:v>2002</c:v>
                </c:pt>
                <c:pt idx="11">
                  <c:v>2003</c:v>
                </c:pt>
                <c:pt idx="12">
                  <c:v>2004</c:v>
                </c:pt>
                <c:pt idx="13">
                  <c:v>2005</c:v>
                </c:pt>
                <c:pt idx="14">
                  <c:v>2006</c:v>
                </c:pt>
                <c:pt idx="15">
                  <c:v>2007</c:v>
                </c:pt>
                <c:pt idx="16">
                  <c:v>2008</c:v>
                </c:pt>
                <c:pt idx="17">
                  <c:v>2009</c:v>
                </c:pt>
                <c:pt idx="18">
                  <c:v>2010</c:v>
                </c:pt>
                <c:pt idx="19">
                  <c:v>2011</c:v>
                </c:pt>
                <c:pt idx="20">
                  <c:v>2012</c:v>
                </c:pt>
                <c:pt idx="21">
                  <c:v>2013</c:v>
                </c:pt>
                <c:pt idx="22">
                  <c:v>2014</c:v>
                </c:pt>
                <c:pt idx="23">
                  <c:v>2015</c:v>
                </c:pt>
                <c:pt idx="24">
                  <c:v>2016</c:v>
                </c:pt>
                <c:pt idx="25">
                  <c:v>2017</c:v>
                </c:pt>
                <c:pt idx="26">
                  <c:v>2018</c:v>
                </c:pt>
                <c:pt idx="27">
                  <c:v>Ne sait pas/non précisé</c:v>
                </c:pt>
              </c:strCache>
            </c:strRef>
          </c:cat>
          <c:val>
            <c:numRef>
              <c:f>'Q4.14'!$D$3:$D$30</c:f>
              <c:numCache>
                <c:formatCode>0.0%</c:formatCode>
                <c:ptCount val="28"/>
                <c:pt idx="0">
                  <c:v>8.0710250201775622E-4</c:v>
                </c:pt>
                <c:pt idx="1">
                  <c:v>8.0710250201775622E-4</c:v>
                </c:pt>
                <c:pt idx="2">
                  <c:v>1.6142050040355124E-3</c:v>
                </c:pt>
                <c:pt idx="3">
                  <c:v>8.0710250201775622E-4</c:v>
                </c:pt>
                <c:pt idx="4">
                  <c:v>8.0710250201775622E-4</c:v>
                </c:pt>
                <c:pt idx="5">
                  <c:v>8.0710250201775622E-4</c:v>
                </c:pt>
                <c:pt idx="6">
                  <c:v>1.6142050040355124E-3</c:v>
                </c:pt>
                <c:pt idx="7">
                  <c:v>8.0710250201775622E-4</c:v>
                </c:pt>
                <c:pt idx="8">
                  <c:v>4.0355125100887809E-3</c:v>
                </c:pt>
                <c:pt idx="9">
                  <c:v>8.0710250201775622E-4</c:v>
                </c:pt>
                <c:pt idx="10">
                  <c:v>4.0355125100887809E-3</c:v>
                </c:pt>
                <c:pt idx="11">
                  <c:v>5.6497175141242938E-3</c:v>
                </c:pt>
                <c:pt idx="12">
                  <c:v>4.0355125100887809E-3</c:v>
                </c:pt>
                <c:pt idx="13">
                  <c:v>6.4568200161420498E-3</c:v>
                </c:pt>
                <c:pt idx="14">
                  <c:v>1.6142050040355124E-2</c:v>
                </c:pt>
                <c:pt idx="15">
                  <c:v>1.0492332526230832E-2</c:v>
                </c:pt>
                <c:pt idx="16">
                  <c:v>1.6949152542372881E-2</c:v>
                </c:pt>
                <c:pt idx="17">
                  <c:v>6.4568200161420498E-3</c:v>
                </c:pt>
                <c:pt idx="18">
                  <c:v>2.5020177562550445E-2</c:v>
                </c:pt>
                <c:pt idx="19">
                  <c:v>1.6949152542372881E-2</c:v>
                </c:pt>
                <c:pt idx="20">
                  <c:v>2.2598870056497175E-2</c:v>
                </c:pt>
                <c:pt idx="21">
                  <c:v>2.7441485068603711E-2</c:v>
                </c:pt>
                <c:pt idx="22">
                  <c:v>3.470540758676352E-2</c:v>
                </c:pt>
                <c:pt idx="23">
                  <c:v>6.6989507667473774E-2</c:v>
                </c:pt>
                <c:pt idx="24">
                  <c:v>0.20500403551251009</c:v>
                </c:pt>
                <c:pt idx="25">
                  <c:v>0.30347054075867635</c:v>
                </c:pt>
                <c:pt idx="26">
                  <c:v>0.20984665052461662</c:v>
                </c:pt>
                <c:pt idx="27">
                  <c:v>4.8426150121065378E-3</c:v>
                </c:pt>
              </c:numCache>
            </c:numRef>
          </c:val>
          <c:extLst>
            <c:ext xmlns:c16="http://schemas.microsoft.com/office/drawing/2014/chart" uri="{C3380CC4-5D6E-409C-BE32-E72D297353CC}">
              <c16:uniqueId val="{00000000-7BBC-4E59-89A8-9BCD02E12543}"/>
            </c:ext>
          </c:extLst>
        </c:ser>
        <c:dLbls>
          <c:showLegendKey val="0"/>
          <c:showVal val="1"/>
          <c:showCatName val="0"/>
          <c:showSerName val="0"/>
          <c:showPercent val="0"/>
          <c:showBubbleSize val="0"/>
        </c:dLbls>
        <c:gapWidth val="150"/>
        <c:shape val="box"/>
        <c:axId val="966063064"/>
        <c:axId val="966085040"/>
        <c:axId val="0"/>
      </c:bar3DChart>
      <c:catAx>
        <c:axId val="9660630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fr-FR"/>
          </a:p>
        </c:txPr>
        <c:crossAx val="966085040"/>
        <c:crosses val="autoZero"/>
        <c:auto val="1"/>
        <c:lblAlgn val="ctr"/>
        <c:lblOffset val="100"/>
        <c:noMultiLvlLbl val="0"/>
      </c:catAx>
      <c:valAx>
        <c:axId val="966085040"/>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crossAx val="96606306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4">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fr-FR" sz="1600"/>
              <a:t>G3.32- Transparence dans le processus de désignation pour les formations</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'Module3&amp;4'!$B$233:$B$237</c:f>
              <c:strCache>
                <c:ptCount val="5"/>
                <c:pt idx="0">
                  <c:v>Toujours</c:v>
                </c:pt>
                <c:pt idx="1">
                  <c:v>Souvent</c:v>
                </c:pt>
                <c:pt idx="2">
                  <c:v>Rarement</c:v>
                </c:pt>
                <c:pt idx="3">
                  <c:v>Jamais</c:v>
                </c:pt>
                <c:pt idx="4">
                  <c:v>Non précisé</c:v>
                </c:pt>
              </c:strCache>
            </c:strRef>
          </c:cat>
          <c:val>
            <c:numRef>
              <c:f>'Module3&amp;4'!$E$233:$E$237</c:f>
              <c:numCache>
                <c:formatCode>0.0%</c:formatCode>
                <c:ptCount val="5"/>
                <c:pt idx="0">
                  <c:v>0.14702380952380953</c:v>
                </c:pt>
                <c:pt idx="1">
                  <c:v>0.40357142857142853</c:v>
                </c:pt>
                <c:pt idx="2">
                  <c:v>0.29285714285714287</c:v>
                </c:pt>
                <c:pt idx="3">
                  <c:v>0.11964285714285715</c:v>
                </c:pt>
                <c:pt idx="4">
                  <c:v>3.6904761904761905E-2</c:v>
                </c:pt>
              </c:numCache>
            </c:numRef>
          </c:val>
          <c:extLst>
            <c:ext xmlns:c16="http://schemas.microsoft.com/office/drawing/2014/chart" uri="{C3380CC4-5D6E-409C-BE32-E72D297353CC}">
              <c16:uniqueId val="{00000000-B171-45DC-ADC1-9D2692877C77}"/>
            </c:ext>
          </c:extLst>
        </c:ser>
        <c:dLbls>
          <c:showLegendKey val="0"/>
          <c:showVal val="0"/>
          <c:showCatName val="0"/>
          <c:showSerName val="0"/>
          <c:showPercent val="0"/>
          <c:showBubbleSize val="0"/>
        </c:dLbls>
        <c:gapWidth val="219"/>
        <c:overlap val="-27"/>
        <c:axId val="252538880"/>
        <c:axId val="252540416"/>
      </c:barChart>
      <c:catAx>
        <c:axId val="2525388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52540416"/>
        <c:crosses val="autoZero"/>
        <c:auto val="1"/>
        <c:lblAlgn val="ctr"/>
        <c:lblOffset val="100"/>
        <c:noMultiLvlLbl val="0"/>
      </c:catAx>
      <c:valAx>
        <c:axId val="252540416"/>
        <c:scaling>
          <c:orientation val="minMax"/>
        </c:scaling>
        <c:delete val="1"/>
        <c:axPos val="l"/>
        <c:numFmt formatCode="0.0%" sourceLinked="1"/>
        <c:majorTickMark val="none"/>
        <c:minorTickMark val="none"/>
        <c:tickLblPos val="nextTo"/>
        <c:crossAx val="2525388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fr-FR" sz="1600"/>
              <a:t>G3.33- Raisons de</a:t>
            </a:r>
            <a:r>
              <a:rPr lang="fr-FR" sz="1600" baseline="0"/>
              <a:t> la non t</a:t>
            </a:r>
            <a:r>
              <a:rPr lang="fr-FR" sz="1600"/>
              <a:t>ransparence dans le processus de désignation pour les formations</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'Module3&amp;4'!$B$242:$B$245</c:f>
              <c:strCache>
                <c:ptCount val="4"/>
                <c:pt idx="0">
                  <c:v>Elles sont faites par affinités</c:v>
                </c:pt>
                <c:pt idx="1">
                  <c:v>Elles sont faites par intérêt financier</c:v>
                </c:pt>
                <c:pt idx="2">
                  <c:v>Ne sait pas</c:v>
                </c:pt>
                <c:pt idx="3">
                  <c:v>Non précisé</c:v>
                </c:pt>
              </c:strCache>
            </c:strRef>
          </c:cat>
          <c:val>
            <c:numRef>
              <c:f>'Module3&amp;4'!$F$242:$F$245</c:f>
              <c:numCache>
                <c:formatCode>0.0%</c:formatCode>
                <c:ptCount val="4"/>
                <c:pt idx="0">
                  <c:v>0.55988455988455987</c:v>
                </c:pt>
                <c:pt idx="1">
                  <c:v>0.35497835497835512</c:v>
                </c:pt>
                <c:pt idx="2">
                  <c:v>6.3492063492063502E-2</c:v>
                </c:pt>
                <c:pt idx="3">
                  <c:v>2.1645021645021651E-2</c:v>
                </c:pt>
              </c:numCache>
            </c:numRef>
          </c:val>
          <c:extLst>
            <c:ext xmlns:c16="http://schemas.microsoft.com/office/drawing/2014/chart" uri="{C3380CC4-5D6E-409C-BE32-E72D297353CC}">
              <c16:uniqueId val="{00000000-A40F-497E-9B11-1E34ADC37064}"/>
            </c:ext>
          </c:extLst>
        </c:ser>
        <c:dLbls>
          <c:showLegendKey val="0"/>
          <c:showVal val="0"/>
          <c:showCatName val="0"/>
          <c:showSerName val="0"/>
          <c:showPercent val="0"/>
          <c:showBubbleSize val="0"/>
        </c:dLbls>
        <c:gapWidth val="219"/>
        <c:overlap val="-27"/>
        <c:axId val="252557184"/>
        <c:axId val="252558720"/>
      </c:barChart>
      <c:catAx>
        <c:axId val="2525571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52558720"/>
        <c:crosses val="autoZero"/>
        <c:auto val="1"/>
        <c:lblAlgn val="ctr"/>
        <c:lblOffset val="100"/>
        <c:noMultiLvlLbl val="0"/>
      </c:catAx>
      <c:valAx>
        <c:axId val="252558720"/>
        <c:scaling>
          <c:orientation val="minMax"/>
        </c:scaling>
        <c:delete val="1"/>
        <c:axPos val="l"/>
        <c:numFmt formatCode="0.0%" sourceLinked="1"/>
        <c:majorTickMark val="none"/>
        <c:minorTickMark val="none"/>
        <c:tickLblPos val="nextTo"/>
        <c:crossAx val="2525571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r>
              <a:rPr lang="fr-FR" sz="1100"/>
              <a:t>G3.35-</a:t>
            </a:r>
            <a:r>
              <a:rPr lang="fr-FR" sz="1100" baseline="0"/>
              <a:t> transparence Désignation aux formations selon la direction régionale</a:t>
            </a:r>
            <a:endParaRPr lang="fr-FR" sz="1100"/>
          </a:p>
        </c:rich>
      </c:tx>
      <c:overlay val="0"/>
      <c:spPr>
        <a:noFill/>
        <a:ln>
          <a:noFill/>
        </a:ln>
        <a:effectLst/>
      </c:spPr>
      <c:txPr>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'Q4.16'!$K$2</c:f>
              <c:strCache>
                <c:ptCount val="1"/>
                <c:pt idx="0">
                  <c:v>Toujours</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'Q4.16'!$K$3:$K$11</c:f>
              <c:numCache>
                <c:formatCode>0.0%</c:formatCode>
                <c:ptCount val="9"/>
                <c:pt idx="0">
                  <c:v>0.11497326203208556</c:v>
                </c:pt>
                <c:pt idx="1">
                  <c:v>0.25462962962962965</c:v>
                </c:pt>
                <c:pt idx="2">
                  <c:v>0.25196850393700787</c:v>
                </c:pt>
                <c:pt idx="3">
                  <c:v>4.065040650406504E-2</c:v>
                </c:pt>
                <c:pt idx="4">
                  <c:v>0.19444444444444445</c:v>
                </c:pt>
                <c:pt idx="5">
                  <c:v>0.21153846153846154</c:v>
                </c:pt>
                <c:pt idx="6">
                  <c:v>0.125</c:v>
                </c:pt>
                <c:pt idx="7">
                  <c:v>4.7337278106508875E-2</c:v>
                </c:pt>
                <c:pt idx="8">
                  <c:v>0.18518518518518517</c:v>
                </c:pt>
              </c:numCache>
            </c:numRef>
          </c:val>
          <c:extLst>
            <c:ext xmlns:c16="http://schemas.microsoft.com/office/drawing/2014/chart" uri="{C3380CC4-5D6E-409C-BE32-E72D297353CC}">
              <c16:uniqueId val="{00000000-4B2B-43E8-BCE9-7FC39CE88B2D}"/>
            </c:ext>
          </c:extLst>
        </c:ser>
        <c:ser>
          <c:idx val="1"/>
          <c:order val="1"/>
          <c:tx>
            <c:strRef>
              <c:f>'Q4.16'!$L$2</c:f>
              <c:strCache>
                <c:ptCount val="1"/>
                <c:pt idx="0">
                  <c:v>Souvent</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'Q4.16'!$L$3:$L$11</c:f>
              <c:numCache>
                <c:formatCode>0.0%</c:formatCode>
                <c:ptCount val="9"/>
                <c:pt idx="0">
                  <c:v>0.39037433155080214</c:v>
                </c:pt>
                <c:pt idx="1">
                  <c:v>0.27777777777777779</c:v>
                </c:pt>
                <c:pt idx="2">
                  <c:v>0.38582677165354329</c:v>
                </c:pt>
                <c:pt idx="3">
                  <c:v>0.4065040650406504</c:v>
                </c:pt>
                <c:pt idx="4">
                  <c:v>0.42592592592592593</c:v>
                </c:pt>
                <c:pt idx="5">
                  <c:v>0.28846153846153844</c:v>
                </c:pt>
                <c:pt idx="6">
                  <c:v>0.54166666666666663</c:v>
                </c:pt>
                <c:pt idx="7">
                  <c:v>0.56213017751479288</c:v>
                </c:pt>
                <c:pt idx="8">
                  <c:v>0.37962962962962965</c:v>
                </c:pt>
              </c:numCache>
            </c:numRef>
          </c:val>
          <c:extLst>
            <c:ext xmlns:c16="http://schemas.microsoft.com/office/drawing/2014/chart" uri="{C3380CC4-5D6E-409C-BE32-E72D297353CC}">
              <c16:uniqueId val="{00000001-4B2B-43E8-BCE9-7FC39CE88B2D}"/>
            </c:ext>
          </c:extLst>
        </c:ser>
        <c:ser>
          <c:idx val="2"/>
          <c:order val="2"/>
          <c:tx>
            <c:strRef>
              <c:f>'Q4.16'!$M$2</c:f>
              <c:strCache>
                <c:ptCount val="1"/>
                <c:pt idx="0">
                  <c:v>Rarement</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'Q4.16'!$M$3:$M$11</c:f>
              <c:numCache>
                <c:formatCode>0.0%</c:formatCode>
                <c:ptCount val="9"/>
                <c:pt idx="0">
                  <c:v>0.32887700534759357</c:v>
                </c:pt>
                <c:pt idx="1">
                  <c:v>0.30092592592592593</c:v>
                </c:pt>
                <c:pt idx="2">
                  <c:v>0.2125984251968504</c:v>
                </c:pt>
                <c:pt idx="3">
                  <c:v>0.33333333333333331</c:v>
                </c:pt>
                <c:pt idx="4">
                  <c:v>0.28703703703703703</c:v>
                </c:pt>
                <c:pt idx="5">
                  <c:v>0.28846153846153844</c:v>
                </c:pt>
                <c:pt idx="6">
                  <c:v>0.25833333333333336</c:v>
                </c:pt>
                <c:pt idx="7">
                  <c:v>0.21893491124260356</c:v>
                </c:pt>
                <c:pt idx="8">
                  <c:v>0.32407407407407407</c:v>
                </c:pt>
              </c:numCache>
            </c:numRef>
          </c:val>
          <c:extLst>
            <c:ext xmlns:c16="http://schemas.microsoft.com/office/drawing/2014/chart" uri="{C3380CC4-5D6E-409C-BE32-E72D297353CC}">
              <c16:uniqueId val="{00000002-4B2B-43E8-BCE9-7FC39CE88B2D}"/>
            </c:ext>
          </c:extLst>
        </c:ser>
        <c:ser>
          <c:idx val="3"/>
          <c:order val="3"/>
          <c:tx>
            <c:strRef>
              <c:f>'Q4.16'!$N$2</c:f>
              <c:strCache>
                <c:ptCount val="1"/>
                <c:pt idx="0">
                  <c:v>Jamais</c:v>
                </c:pt>
              </c:strCache>
            </c:strRef>
          </c:tx>
          <c:spPr>
            <a:pattFill prst="ltDnDiag">
              <a:fgClr>
                <a:schemeClr val="accent4"/>
              </a:fgClr>
              <a:bgClr>
                <a:schemeClr val="accent4">
                  <a:lumMod val="20000"/>
                  <a:lumOff val="80000"/>
                </a:schemeClr>
              </a:bgClr>
            </a:pattFill>
            <a:ln>
              <a:solidFill>
                <a:schemeClr val="accent4"/>
              </a:solidFill>
            </a:ln>
            <a:effectLst/>
            <a:sp3d>
              <a:contourClr>
                <a:schemeClr val="accent4"/>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'Q4.16'!$N$3:$N$11</c:f>
              <c:numCache>
                <c:formatCode>0.0%</c:formatCode>
                <c:ptCount val="9"/>
                <c:pt idx="0">
                  <c:v>0.15508021390374332</c:v>
                </c:pt>
                <c:pt idx="1">
                  <c:v>0.1388888888888889</c:v>
                </c:pt>
                <c:pt idx="2">
                  <c:v>8.6614173228346455E-2</c:v>
                </c:pt>
                <c:pt idx="3">
                  <c:v>8.943089430894309E-2</c:v>
                </c:pt>
                <c:pt idx="4">
                  <c:v>6.9444444444444448E-2</c:v>
                </c:pt>
                <c:pt idx="5">
                  <c:v>0.14423076923076922</c:v>
                </c:pt>
                <c:pt idx="6">
                  <c:v>7.4999999999999997E-2</c:v>
                </c:pt>
                <c:pt idx="7">
                  <c:v>0.17159763313609466</c:v>
                </c:pt>
                <c:pt idx="8">
                  <c:v>0.1111111111111111</c:v>
                </c:pt>
              </c:numCache>
            </c:numRef>
          </c:val>
          <c:extLst>
            <c:ext xmlns:c16="http://schemas.microsoft.com/office/drawing/2014/chart" uri="{C3380CC4-5D6E-409C-BE32-E72D297353CC}">
              <c16:uniqueId val="{00000003-4B2B-43E8-BCE9-7FC39CE88B2D}"/>
            </c:ext>
          </c:extLst>
        </c:ser>
        <c:ser>
          <c:idx val="4"/>
          <c:order val="4"/>
          <c:tx>
            <c:strRef>
              <c:f>'Q4.16'!$O$2</c:f>
              <c:strCache>
                <c:ptCount val="1"/>
                <c:pt idx="0">
                  <c:v>Non précisé</c:v>
                </c:pt>
              </c:strCache>
            </c:strRef>
          </c:tx>
          <c:spPr>
            <a:pattFill prst="ltDnDiag">
              <a:fgClr>
                <a:schemeClr val="accent5"/>
              </a:fgClr>
              <a:bgClr>
                <a:schemeClr val="accent5">
                  <a:lumMod val="20000"/>
                  <a:lumOff val="80000"/>
                </a:schemeClr>
              </a:bgClr>
            </a:pattFill>
            <a:ln>
              <a:solidFill>
                <a:schemeClr val="accent5"/>
              </a:solidFill>
            </a:ln>
            <a:effectLst/>
            <a:sp3d>
              <a:contourClr>
                <a:schemeClr val="accent5"/>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'Q4.16'!$O$3:$O$11</c:f>
              <c:numCache>
                <c:formatCode>0.0%</c:formatCode>
                <c:ptCount val="9"/>
                <c:pt idx="0">
                  <c:v>1.06951871657754E-2</c:v>
                </c:pt>
                <c:pt idx="1">
                  <c:v>2.7777777777777776E-2</c:v>
                </c:pt>
                <c:pt idx="2">
                  <c:v>6.2992125984251968E-2</c:v>
                </c:pt>
                <c:pt idx="3">
                  <c:v>0.13008130081300814</c:v>
                </c:pt>
                <c:pt idx="4">
                  <c:v>2.3148148148148147E-2</c:v>
                </c:pt>
                <c:pt idx="5">
                  <c:v>6.7307692307692304E-2</c:v>
                </c:pt>
                <c:pt idx="6">
                  <c:v>0</c:v>
                </c:pt>
                <c:pt idx="7">
                  <c:v>0</c:v>
                </c:pt>
                <c:pt idx="8">
                  <c:v>0</c:v>
                </c:pt>
              </c:numCache>
            </c:numRef>
          </c:val>
          <c:extLst>
            <c:ext xmlns:c16="http://schemas.microsoft.com/office/drawing/2014/chart" uri="{C3380CC4-5D6E-409C-BE32-E72D297353CC}">
              <c16:uniqueId val="{00000004-4B2B-43E8-BCE9-7FC39CE88B2D}"/>
            </c:ext>
          </c:extLst>
        </c:ser>
        <c:dLbls>
          <c:showLegendKey val="0"/>
          <c:showVal val="1"/>
          <c:showCatName val="0"/>
          <c:showSerName val="0"/>
          <c:showPercent val="0"/>
          <c:showBubbleSize val="0"/>
        </c:dLbls>
        <c:gapWidth val="150"/>
        <c:shape val="box"/>
        <c:axId val="690327016"/>
        <c:axId val="690329640"/>
        <c:axId val="0"/>
      </c:bar3DChart>
      <c:catAx>
        <c:axId val="690327016"/>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690329640"/>
        <c:crosses val="autoZero"/>
        <c:auto val="1"/>
        <c:lblAlgn val="ctr"/>
        <c:lblOffset val="100"/>
        <c:noMultiLvlLbl val="0"/>
      </c:catAx>
      <c:valAx>
        <c:axId val="690329640"/>
        <c:scaling>
          <c:orientation val="minMax"/>
        </c:scaling>
        <c:delete val="0"/>
        <c:axPos val="l"/>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6903270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fr-FR" sz="1600"/>
              <a:t>G3.32- Transparence dans le processus de désignation pour les formations</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'Module3&amp;4'!$B$233:$B$237</c:f>
              <c:strCache>
                <c:ptCount val="5"/>
                <c:pt idx="0">
                  <c:v>Toujours</c:v>
                </c:pt>
                <c:pt idx="1">
                  <c:v>Souvent</c:v>
                </c:pt>
                <c:pt idx="2">
                  <c:v>Rarement</c:v>
                </c:pt>
                <c:pt idx="3">
                  <c:v>Jamais</c:v>
                </c:pt>
                <c:pt idx="4">
                  <c:v>Non précisé</c:v>
                </c:pt>
              </c:strCache>
            </c:strRef>
          </c:cat>
          <c:val>
            <c:numRef>
              <c:f>'Module3&amp;4'!$E$233:$E$237</c:f>
              <c:numCache>
                <c:formatCode>0.0%</c:formatCode>
                <c:ptCount val="5"/>
                <c:pt idx="0">
                  <c:v>0.14702380952380953</c:v>
                </c:pt>
                <c:pt idx="1">
                  <c:v>0.40357142857142853</c:v>
                </c:pt>
                <c:pt idx="2">
                  <c:v>0.29285714285714287</c:v>
                </c:pt>
                <c:pt idx="3">
                  <c:v>0.11964285714285715</c:v>
                </c:pt>
                <c:pt idx="4">
                  <c:v>3.6904761904761905E-2</c:v>
                </c:pt>
              </c:numCache>
            </c:numRef>
          </c:val>
          <c:extLst>
            <c:ext xmlns:c16="http://schemas.microsoft.com/office/drawing/2014/chart" uri="{C3380CC4-5D6E-409C-BE32-E72D297353CC}">
              <c16:uniqueId val="{00000000-B171-45DC-ADC1-9D2692877C77}"/>
            </c:ext>
          </c:extLst>
        </c:ser>
        <c:dLbls>
          <c:showLegendKey val="0"/>
          <c:showVal val="0"/>
          <c:showCatName val="0"/>
          <c:showSerName val="0"/>
          <c:showPercent val="0"/>
          <c:showBubbleSize val="0"/>
        </c:dLbls>
        <c:gapWidth val="219"/>
        <c:overlap val="-27"/>
        <c:axId val="252538880"/>
        <c:axId val="252540416"/>
      </c:barChart>
      <c:catAx>
        <c:axId val="2525388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52540416"/>
        <c:crosses val="autoZero"/>
        <c:auto val="1"/>
        <c:lblAlgn val="ctr"/>
        <c:lblOffset val="100"/>
        <c:noMultiLvlLbl val="0"/>
      </c:catAx>
      <c:valAx>
        <c:axId val="252540416"/>
        <c:scaling>
          <c:orientation val="minMax"/>
        </c:scaling>
        <c:delete val="1"/>
        <c:axPos val="l"/>
        <c:numFmt formatCode="0.0%" sourceLinked="1"/>
        <c:majorTickMark val="none"/>
        <c:minorTickMark val="none"/>
        <c:tickLblPos val="nextTo"/>
        <c:crossAx val="2525388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fr-FR" sz="1600"/>
              <a:t>G3.33- Raisons de</a:t>
            </a:r>
            <a:r>
              <a:rPr lang="fr-FR" sz="1600" baseline="0"/>
              <a:t> la non t</a:t>
            </a:r>
            <a:r>
              <a:rPr lang="fr-FR" sz="1600"/>
              <a:t>ransparence dans le processus de désignation pour les formations</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'Module3&amp;4'!$B$242:$B$245</c:f>
              <c:strCache>
                <c:ptCount val="4"/>
                <c:pt idx="0">
                  <c:v>Elles sont faites par affinités</c:v>
                </c:pt>
                <c:pt idx="1">
                  <c:v>Elles sont faites par intérêt financier</c:v>
                </c:pt>
                <c:pt idx="2">
                  <c:v>Ne sait pas</c:v>
                </c:pt>
                <c:pt idx="3">
                  <c:v>Non précisé</c:v>
                </c:pt>
              </c:strCache>
            </c:strRef>
          </c:cat>
          <c:val>
            <c:numRef>
              <c:f>'Module3&amp;4'!$F$242:$F$245</c:f>
              <c:numCache>
                <c:formatCode>0.0%</c:formatCode>
                <c:ptCount val="4"/>
                <c:pt idx="0">
                  <c:v>0.55988455988455987</c:v>
                </c:pt>
                <c:pt idx="1">
                  <c:v>0.35497835497835512</c:v>
                </c:pt>
                <c:pt idx="2">
                  <c:v>6.3492063492063502E-2</c:v>
                </c:pt>
                <c:pt idx="3">
                  <c:v>2.1645021645021651E-2</c:v>
                </c:pt>
              </c:numCache>
            </c:numRef>
          </c:val>
          <c:extLst>
            <c:ext xmlns:c16="http://schemas.microsoft.com/office/drawing/2014/chart" uri="{C3380CC4-5D6E-409C-BE32-E72D297353CC}">
              <c16:uniqueId val="{00000000-A40F-497E-9B11-1E34ADC37064}"/>
            </c:ext>
          </c:extLst>
        </c:ser>
        <c:dLbls>
          <c:showLegendKey val="0"/>
          <c:showVal val="0"/>
          <c:showCatName val="0"/>
          <c:showSerName val="0"/>
          <c:showPercent val="0"/>
          <c:showBubbleSize val="0"/>
        </c:dLbls>
        <c:gapWidth val="219"/>
        <c:overlap val="-27"/>
        <c:axId val="252557184"/>
        <c:axId val="252558720"/>
      </c:barChart>
      <c:catAx>
        <c:axId val="2525571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crossAx val="252558720"/>
        <c:crosses val="autoZero"/>
        <c:auto val="1"/>
        <c:lblAlgn val="ctr"/>
        <c:lblOffset val="100"/>
        <c:noMultiLvlLbl val="0"/>
      </c:catAx>
      <c:valAx>
        <c:axId val="252558720"/>
        <c:scaling>
          <c:orientation val="minMax"/>
        </c:scaling>
        <c:delete val="1"/>
        <c:axPos val="l"/>
        <c:numFmt formatCode="0.0%" sourceLinked="1"/>
        <c:majorTickMark val="none"/>
        <c:minorTickMark val="none"/>
        <c:tickLblPos val="nextTo"/>
        <c:crossAx val="2525571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r>
              <a:rPr lang="fr-FR" sz="1100"/>
              <a:t>G3.35-</a:t>
            </a:r>
            <a:r>
              <a:rPr lang="fr-FR" sz="1100" baseline="0"/>
              <a:t> transparence Désignation aux formations selon la direction régionale</a:t>
            </a:r>
            <a:endParaRPr lang="fr-FR" sz="1100"/>
          </a:p>
        </c:rich>
      </c:tx>
      <c:overlay val="0"/>
      <c:spPr>
        <a:noFill/>
        <a:ln>
          <a:noFill/>
        </a:ln>
        <a:effectLst/>
      </c:spPr>
      <c:txPr>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'Q4.16'!$K$2</c:f>
              <c:strCache>
                <c:ptCount val="1"/>
                <c:pt idx="0">
                  <c:v>Toujours</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'Q4.16'!$K$3:$K$11</c:f>
              <c:numCache>
                <c:formatCode>0.0%</c:formatCode>
                <c:ptCount val="9"/>
                <c:pt idx="0">
                  <c:v>0.11497326203208556</c:v>
                </c:pt>
                <c:pt idx="1">
                  <c:v>0.25462962962962965</c:v>
                </c:pt>
                <c:pt idx="2">
                  <c:v>0.25196850393700787</c:v>
                </c:pt>
                <c:pt idx="3">
                  <c:v>4.065040650406504E-2</c:v>
                </c:pt>
                <c:pt idx="4">
                  <c:v>0.19444444444444445</c:v>
                </c:pt>
                <c:pt idx="5">
                  <c:v>0.21153846153846154</c:v>
                </c:pt>
                <c:pt idx="6">
                  <c:v>0.125</c:v>
                </c:pt>
                <c:pt idx="7">
                  <c:v>4.7337278106508875E-2</c:v>
                </c:pt>
                <c:pt idx="8">
                  <c:v>0.18518518518518517</c:v>
                </c:pt>
              </c:numCache>
            </c:numRef>
          </c:val>
          <c:extLst>
            <c:ext xmlns:c16="http://schemas.microsoft.com/office/drawing/2014/chart" uri="{C3380CC4-5D6E-409C-BE32-E72D297353CC}">
              <c16:uniqueId val="{00000000-4B2B-43E8-BCE9-7FC39CE88B2D}"/>
            </c:ext>
          </c:extLst>
        </c:ser>
        <c:ser>
          <c:idx val="1"/>
          <c:order val="1"/>
          <c:tx>
            <c:strRef>
              <c:f>'Q4.16'!$L$2</c:f>
              <c:strCache>
                <c:ptCount val="1"/>
                <c:pt idx="0">
                  <c:v>Souvent</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'Q4.16'!$L$3:$L$11</c:f>
              <c:numCache>
                <c:formatCode>0.0%</c:formatCode>
                <c:ptCount val="9"/>
                <c:pt idx="0">
                  <c:v>0.39037433155080214</c:v>
                </c:pt>
                <c:pt idx="1">
                  <c:v>0.27777777777777779</c:v>
                </c:pt>
                <c:pt idx="2">
                  <c:v>0.38582677165354329</c:v>
                </c:pt>
                <c:pt idx="3">
                  <c:v>0.4065040650406504</c:v>
                </c:pt>
                <c:pt idx="4">
                  <c:v>0.42592592592592593</c:v>
                </c:pt>
                <c:pt idx="5">
                  <c:v>0.28846153846153844</c:v>
                </c:pt>
                <c:pt idx="6">
                  <c:v>0.54166666666666663</c:v>
                </c:pt>
                <c:pt idx="7">
                  <c:v>0.56213017751479288</c:v>
                </c:pt>
                <c:pt idx="8">
                  <c:v>0.37962962962962965</c:v>
                </c:pt>
              </c:numCache>
            </c:numRef>
          </c:val>
          <c:extLst>
            <c:ext xmlns:c16="http://schemas.microsoft.com/office/drawing/2014/chart" uri="{C3380CC4-5D6E-409C-BE32-E72D297353CC}">
              <c16:uniqueId val="{00000001-4B2B-43E8-BCE9-7FC39CE88B2D}"/>
            </c:ext>
          </c:extLst>
        </c:ser>
        <c:ser>
          <c:idx val="2"/>
          <c:order val="2"/>
          <c:tx>
            <c:strRef>
              <c:f>'Q4.16'!$M$2</c:f>
              <c:strCache>
                <c:ptCount val="1"/>
                <c:pt idx="0">
                  <c:v>Rarement</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'Q4.16'!$M$3:$M$11</c:f>
              <c:numCache>
                <c:formatCode>0.0%</c:formatCode>
                <c:ptCount val="9"/>
                <c:pt idx="0">
                  <c:v>0.32887700534759357</c:v>
                </c:pt>
                <c:pt idx="1">
                  <c:v>0.30092592592592593</c:v>
                </c:pt>
                <c:pt idx="2">
                  <c:v>0.2125984251968504</c:v>
                </c:pt>
                <c:pt idx="3">
                  <c:v>0.33333333333333331</c:v>
                </c:pt>
                <c:pt idx="4">
                  <c:v>0.28703703703703703</c:v>
                </c:pt>
                <c:pt idx="5">
                  <c:v>0.28846153846153844</c:v>
                </c:pt>
                <c:pt idx="6">
                  <c:v>0.25833333333333336</c:v>
                </c:pt>
                <c:pt idx="7">
                  <c:v>0.21893491124260356</c:v>
                </c:pt>
                <c:pt idx="8">
                  <c:v>0.32407407407407407</c:v>
                </c:pt>
              </c:numCache>
            </c:numRef>
          </c:val>
          <c:extLst>
            <c:ext xmlns:c16="http://schemas.microsoft.com/office/drawing/2014/chart" uri="{C3380CC4-5D6E-409C-BE32-E72D297353CC}">
              <c16:uniqueId val="{00000002-4B2B-43E8-BCE9-7FC39CE88B2D}"/>
            </c:ext>
          </c:extLst>
        </c:ser>
        <c:ser>
          <c:idx val="3"/>
          <c:order val="3"/>
          <c:tx>
            <c:strRef>
              <c:f>'Q4.16'!$N$2</c:f>
              <c:strCache>
                <c:ptCount val="1"/>
                <c:pt idx="0">
                  <c:v>Jamais</c:v>
                </c:pt>
              </c:strCache>
            </c:strRef>
          </c:tx>
          <c:spPr>
            <a:pattFill prst="ltDnDiag">
              <a:fgClr>
                <a:schemeClr val="accent4"/>
              </a:fgClr>
              <a:bgClr>
                <a:schemeClr val="accent4">
                  <a:lumMod val="20000"/>
                  <a:lumOff val="80000"/>
                </a:schemeClr>
              </a:bgClr>
            </a:pattFill>
            <a:ln>
              <a:solidFill>
                <a:schemeClr val="accent4"/>
              </a:solidFill>
            </a:ln>
            <a:effectLst/>
            <a:sp3d>
              <a:contourClr>
                <a:schemeClr val="accent4"/>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'Q4.16'!$N$3:$N$11</c:f>
              <c:numCache>
                <c:formatCode>0.0%</c:formatCode>
                <c:ptCount val="9"/>
                <c:pt idx="0">
                  <c:v>0.15508021390374332</c:v>
                </c:pt>
                <c:pt idx="1">
                  <c:v>0.1388888888888889</c:v>
                </c:pt>
                <c:pt idx="2">
                  <c:v>8.6614173228346455E-2</c:v>
                </c:pt>
                <c:pt idx="3">
                  <c:v>8.943089430894309E-2</c:v>
                </c:pt>
                <c:pt idx="4">
                  <c:v>6.9444444444444448E-2</c:v>
                </c:pt>
                <c:pt idx="5">
                  <c:v>0.14423076923076922</c:v>
                </c:pt>
                <c:pt idx="6">
                  <c:v>7.4999999999999997E-2</c:v>
                </c:pt>
                <c:pt idx="7">
                  <c:v>0.17159763313609466</c:v>
                </c:pt>
                <c:pt idx="8">
                  <c:v>0.1111111111111111</c:v>
                </c:pt>
              </c:numCache>
            </c:numRef>
          </c:val>
          <c:extLst>
            <c:ext xmlns:c16="http://schemas.microsoft.com/office/drawing/2014/chart" uri="{C3380CC4-5D6E-409C-BE32-E72D297353CC}">
              <c16:uniqueId val="{00000003-4B2B-43E8-BCE9-7FC39CE88B2D}"/>
            </c:ext>
          </c:extLst>
        </c:ser>
        <c:ser>
          <c:idx val="4"/>
          <c:order val="4"/>
          <c:tx>
            <c:strRef>
              <c:f>'Q4.16'!$O$2</c:f>
              <c:strCache>
                <c:ptCount val="1"/>
                <c:pt idx="0">
                  <c:v>Non précisé</c:v>
                </c:pt>
              </c:strCache>
            </c:strRef>
          </c:tx>
          <c:spPr>
            <a:pattFill prst="ltDnDiag">
              <a:fgClr>
                <a:schemeClr val="accent5"/>
              </a:fgClr>
              <a:bgClr>
                <a:schemeClr val="accent5">
                  <a:lumMod val="20000"/>
                  <a:lumOff val="80000"/>
                </a:schemeClr>
              </a:bgClr>
            </a:pattFill>
            <a:ln>
              <a:solidFill>
                <a:schemeClr val="accent5"/>
              </a:solidFill>
            </a:ln>
            <a:effectLst/>
            <a:sp3d>
              <a:contourClr>
                <a:schemeClr val="accent5"/>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'Q4.16'!$J$3:$J$11</c:f>
              <c:strCache>
                <c:ptCount val="9"/>
                <c:pt idx="0">
                  <c:v>Siège</c:v>
                </c:pt>
                <c:pt idx="1">
                  <c:v>DRL1</c:v>
                </c:pt>
                <c:pt idx="2">
                  <c:v>DRL2</c:v>
                </c:pt>
                <c:pt idx="3">
                  <c:v>DRA</c:v>
                </c:pt>
                <c:pt idx="4">
                  <c:v>DRO-P</c:v>
                </c:pt>
                <c:pt idx="5">
                  <c:v>DRM-C</c:v>
                </c:pt>
                <c:pt idx="6">
                  <c:v>DRZ-C</c:v>
                </c:pt>
                <c:pt idx="7">
                  <c:v>DRB-A</c:v>
                </c:pt>
                <c:pt idx="8">
                  <c:v>DRATA-D</c:v>
                </c:pt>
              </c:strCache>
            </c:strRef>
          </c:cat>
          <c:val>
            <c:numRef>
              <c:f>'Q4.16'!$O$3:$O$11</c:f>
              <c:numCache>
                <c:formatCode>0.0%</c:formatCode>
                <c:ptCount val="9"/>
                <c:pt idx="0">
                  <c:v>1.06951871657754E-2</c:v>
                </c:pt>
                <c:pt idx="1">
                  <c:v>2.7777777777777776E-2</c:v>
                </c:pt>
                <c:pt idx="2">
                  <c:v>6.2992125984251968E-2</c:v>
                </c:pt>
                <c:pt idx="3">
                  <c:v>0.13008130081300814</c:v>
                </c:pt>
                <c:pt idx="4">
                  <c:v>2.3148148148148147E-2</c:v>
                </c:pt>
                <c:pt idx="5">
                  <c:v>6.7307692307692304E-2</c:v>
                </c:pt>
                <c:pt idx="6">
                  <c:v>0</c:v>
                </c:pt>
                <c:pt idx="7">
                  <c:v>0</c:v>
                </c:pt>
                <c:pt idx="8">
                  <c:v>0</c:v>
                </c:pt>
              </c:numCache>
            </c:numRef>
          </c:val>
          <c:extLst>
            <c:ext xmlns:c16="http://schemas.microsoft.com/office/drawing/2014/chart" uri="{C3380CC4-5D6E-409C-BE32-E72D297353CC}">
              <c16:uniqueId val="{00000004-4B2B-43E8-BCE9-7FC39CE88B2D}"/>
            </c:ext>
          </c:extLst>
        </c:ser>
        <c:dLbls>
          <c:showLegendKey val="0"/>
          <c:showVal val="1"/>
          <c:showCatName val="0"/>
          <c:showSerName val="0"/>
          <c:showPercent val="0"/>
          <c:showBubbleSize val="0"/>
        </c:dLbls>
        <c:gapWidth val="150"/>
        <c:shape val="box"/>
        <c:axId val="690327016"/>
        <c:axId val="690329640"/>
        <c:axId val="0"/>
      </c:bar3DChart>
      <c:catAx>
        <c:axId val="690327016"/>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690329640"/>
        <c:crosses val="autoZero"/>
        <c:auto val="1"/>
        <c:lblAlgn val="ctr"/>
        <c:lblOffset val="100"/>
        <c:noMultiLvlLbl val="0"/>
      </c:catAx>
      <c:valAx>
        <c:axId val="690329640"/>
        <c:scaling>
          <c:orientation val="minMax"/>
        </c:scaling>
        <c:delete val="0"/>
        <c:axPos val="l"/>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6903270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cap="all" spc="150" baseline="0">
                <a:solidFill>
                  <a:schemeClr val="tx1">
                    <a:lumMod val="50000"/>
                    <a:lumOff val="50000"/>
                  </a:schemeClr>
                </a:solidFill>
                <a:latin typeface="+mn-lt"/>
                <a:ea typeface="+mn-ea"/>
                <a:cs typeface="+mn-cs"/>
              </a:defRPr>
            </a:pPr>
            <a:r>
              <a:rPr lang="fr-FR" sz="900" b="1" i="0" u="none" strike="noStrike" cap="all" baseline="0" dirty="0">
                <a:effectLst/>
              </a:rPr>
              <a:t>Reconnaissance du travail selon le genre</a:t>
            </a:r>
            <a:endParaRPr lang="fr-FR" sz="900" dirty="0"/>
          </a:p>
        </c:rich>
      </c:tx>
      <c:overlay val="0"/>
      <c:spPr>
        <a:noFill/>
        <a:ln>
          <a:noFill/>
        </a:ln>
        <a:effectLst/>
      </c:spPr>
      <c:txPr>
        <a:bodyPr rot="0" spcFirstLastPara="1" vertOverflow="ellipsis" vert="horz" wrap="square" anchor="ctr" anchorCtr="1"/>
        <a:lstStyle/>
        <a:p>
          <a:pPr>
            <a:defRPr sz="18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'Q4.20'!$I$15</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'Q4.20'!$H$16:$H$18</c:f>
              <c:strCache>
                <c:ptCount val="3"/>
                <c:pt idx="0">
                  <c:v>Homme</c:v>
                </c:pt>
                <c:pt idx="1">
                  <c:v>Femme</c:v>
                </c:pt>
                <c:pt idx="2">
                  <c:v>Ensemble</c:v>
                </c:pt>
              </c:strCache>
            </c:strRef>
          </c:cat>
          <c:val>
            <c:numRef>
              <c:f>'Q4.20'!$I$16:$I$18</c:f>
              <c:numCache>
                <c:formatCode>0.0%</c:formatCode>
                <c:ptCount val="3"/>
                <c:pt idx="0">
                  <c:v>0.52784134248665138</c:v>
                </c:pt>
                <c:pt idx="1">
                  <c:v>0.49593495934959347</c:v>
                </c:pt>
                <c:pt idx="2">
                  <c:v>0.52083333333333337</c:v>
                </c:pt>
              </c:numCache>
            </c:numRef>
          </c:val>
          <c:extLst>
            <c:ext xmlns:c16="http://schemas.microsoft.com/office/drawing/2014/chart" uri="{C3380CC4-5D6E-409C-BE32-E72D297353CC}">
              <c16:uniqueId val="{00000000-C1F6-4688-A489-38AFB9822B9B}"/>
            </c:ext>
          </c:extLst>
        </c:ser>
        <c:ser>
          <c:idx val="1"/>
          <c:order val="1"/>
          <c:tx>
            <c:strRef>
              <c:f>'Q4.20'!$J$15</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'Q4.20'!$H$16:$H$18</c:f>
              <c:strCache>
                <c:ptCount val="3"/>
                <c:pt idx="0">
                  <c:v>Homme</c:v>
                </c:pt>
                <c:pt idx="1">
                  <c:v>Femme</c:v>
                </c:pt>
                <c:pt idx="2">
                  <c:v>Ensemble</c:v>
                </c:pt>
              </c:strCache>
            </c:strRef>
          </c:cat>
          <c:val>
            <c:numRef>
              <c:f>'Q4.20'!$J$16:$J$18</c:f>
              <c:numCache>
                <c:formatCode>0.0%</c:formatCode>
                <c:ptCount val="3"/>
                <c:pt idx="0">
                  <c:v>0.46529366895499619</c:v>
                </c:pt>
                <c:pt idx="1">
                  <c:v>0.49864498644986449</c:v>
                </c:pt>
                <c:pt idx="2">
                  <c:v>0.47261904761904761</c:v>
                </c:pt>
              </c:numCache>
            </c:numRef>
          </c:val>
          <c:extLst>
            <c:ext xmlns:c16="http://schemas.microsoft.com/office/drawing/2014/chart" uri="{C3380CC4-5D6E-409C-BE32-E72D297353CC}">
              <c16:uniqueId val="{00000001-C1F6-4688-A489-38AFB9822B9B}"/>
            </c:ext>
          </c:extLst>
        </c:ser>
        <c:ser>
          <c:idx val="2"/>
          <c:order val="2"/>
          <c:tx>
            <c:strRef>
              <c:f>'Q4.20'!$K$15</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'Q4.20'!$H$16:$H$18</c:f>
              <c:strCache>
                <c:ptCount val="3"/>
                <c:pt idx="0">
                  <c:v>Homme</c:v>
                </c:pt>
                <c:pt idx="1">
                  <c:v>Femme</c:v>
                </c:pt>
                <c:pt idx="2">
                  <c:v>Ensemble</c:v>
                </c:pt>
              </c:strCache>
            </c:strRef>
          </c:cat>
          <c:val>
            <c:numRef>
              <c:f>'Q4.20'!$K$16:$K$18</c:f>
              <c:numCache>
                <c:formatCode>0.0%</c:formatCode>
                <c:ptCount val="3"/>
                <c:pt idx="0">
                  <c:v>6.8649885583524023E-3</c:v>
                </c:pt>
                <c:pt idx="1">
                  <c:v>5.4200542005420054E-3</c:v>
                </c:pt>
                <c:pt idx="2">
                  <c:v>6.5476190476190478E-3</c:v>
                </c:pt>
              </c:numCache>
            </c:numRef>
          </c:val>
          <c:extLst>
            <c:ext xmlns:c16="http://schemas.microsoft.com/office/drawing/2014/chart" uri="{C3380CC4-5D6E-409C-BE32-E72D297353CC}">
              <c16:uniqueId val="{00000002-C1F6-4688-A489-38AFB9822B9B}"/>
            </c:ext>
          </c:extLst>
        </c:ser>
        <c:dLbls>
          <c:showLegendKey val="0"/>
          <c:showVal val="1"/>
          <c:showCatName val="0"/>
          <c:showSerName val="0"/>
          <c:showPercent val="0"/>
          <c:showBubbleSize val="0"/>
        </c:dLbls>
        <c:gapWidth val="150"/>
        <c:shape val="box"/>
        <c:axId val="479478120"/>
        <c:axId val="479480416"/>
        <c:axId val="0"/>
      </c:bar3DChart>
      <c:catAx>
        <c:axId val="479478120"/>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479480416"/>
        <c:crosses val="autoZero"/>
        <c:auto val="1"/>
        <c:lblAlgn val="ctr"/>
        <c:lblOffset val="100"/>
        <c:noMultiLvlLbl val="0"/>
      </c:catAx>
      <c:valAx>
        <c:axId val="479480416"/>
        <c:scaling>
          <c:orientation val="minMax"/>
        </c:scaling>
        <c:delete val="0"/>
        <c:axPos val="l"/>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4794781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r>
              <a:rPr lang="fr-FR" sz="1100" dirty="0"/>
              <a:t>Reconnaissance</a:t>
            </a:r>
            <a:r>
              <a:rPr lang="fr-FR" sz="1100" baseline="0" dirty="0"/>
              <a:t> du travail selon la direction </a:t>
            </a:r>
            <a:r>
              <a:rPr lang="fr-FR" sz="1100" baseline="0" dirty="0" err="1"/>
              <a:t>regionale</a:t>
            </a:r>
            <a:endParaRPr lang="fr-FR" sz="1100" dirty="0"/>
          </a:p>
        </c:rich>
      </c:tx>
      <c:overlay val="0"/>
      <c:spPr>
        <a:noFill/>
        <a:ln>
          <a:noFill/>
        </a:ln>
        <a:effectLst/>
      </c:spPr>
      <c:txPr>
        <a:bodyPr rot="0" spcFirstLastPara="1" vertOverflow="ellipsis" vert="horz" wrap="square" anchor="ctr" anchorCtr="1"/>
        <a:lstStyle/>
        <a:p>
          <a:pPr>
            <a:defRPr sz="11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'Q4.20'!$I$2</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'Q4.20'!$H$3:$H$11</c:f>
              <c:strCache>
                <c:ptCount val="9"/>
                <c:pt idx="0">
                  <c:v>Siège</c:v>
                </c:pt>
                <c:pt idx="1">
                  <c:v>DRL1</c:v>
                </c:pt>
                <c:pt idx="2">
                  <c:v>DRL2</c:v>
                </c:pt>
                <c:pt idx="3">
                  <c:v>DRA</c:v>
                </c:pt>
                <c:pt idx="4">
                  <c:v>DRO-P</c:v>
                </c:pt>
                <c:pt idx="5">
                  <c:v>DRM-C</c:v>
                </c:pt>
                <c:pt idx="6">
                  <c:v>DRZ-C</c:v>
                </c:pt>
                <c:pt idx="7">
                  <c:v>DRB-A</c:v>
                </c:pt>
                <c:pt idx="8">
                  <c:v>DRATA-D</c:v>
                </c:pt>
              </c:strCache>
            </c:strRef>
          </c:cat>
          <c:val>
            <c:numRef>
              <c:f>'Q4.20'!$I$3:$I$11</c:f>
              <c:numCache>
                <c:formatCode>0.0%</c:formatCode>
                <c:ptCount val="9"/>
                <c:pt idx="0">
                  <c:v>0.48663101604278075</c:v>
                </c:pt>
                <c:pt idx="1">
                  <c:v>0.46759259259259262</c:v>
                </c:pt>
                <c:pt idx="2">
                  <c:v>0.46456692913385828</c:v>
                </c:pt>
                <c:pt idx="3">
                  <c:v>0.54065040650406504</c:v>
                </c:pt>
                <c:pt idx="4">
                  <c:v>0.51851851851851849</c:v>
                </c:pt>
                <c:pt idx="5">
                  <c:v>0.56730769230769229</c:v>
                </c:pt>
                <c:pt idx="6">
                  <c:v>0.6</c:v>
                </c:pt>
                <c:pt idx="7">
                  <c:v>0.58579881656804733</c:v>
                </c:pt>
                <c:pt idx="8">
                  <c:v>0.53703703703703709</c:v>
                </c:pt>
              </c:numCache>
            </c:numRef>
          </c:val>
          <c:extLst>
            <c:ext xmlns:c16="http://schemas.microsoft.com/office/drawing/2014/chart" uri="{C3380CC4-5D6E-409C-BE32-E72D297353CC}">
              <c16:uniqueId val="{00000000-9A8C-45F0-880E-23519437AFFC}"/>
            </c:ext>
          </c:extLst>
        </c:ser>
        <c:ser>
          <c:idx val="1"/>
          <c:order val="1"/>
          <c:tx>
            <c:strRef>
              <c:f>'Q4.20'!$J$2</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'Q4.20'!$H$3:$H$11</c:f>
              <c:strCache>
                <c:ptCount val="9"/>
                <c:pt idx="0">
                  <c:v>Siège</c:v>
                </c:pt>
                <c:pt idx="1">
                  <c:v>DRL1</c:v>
                </c:pt>
                <c:pt idx="2">
                  <c:v>DRL2</c:v>
                </c:pt>
                <c:pt idx="3">
                  <c:v>DRA</c:v>
                </c:pt>
                <c:pt idx="4">
                  <c:v>DRO-P</c:v>
                </c:pt>
                <c:pt idx="5">
                  <c:v>DRM-C</c:v>
                </c:pt>
                <c:pt idx="6">
                  <c:v>DRZ-C</c:v>
                </c:pt>
                <c:pt idx="7">
                  <c:v>DRB-A</c:v>
                </c:pt>
                <c:pt idx="8">
                  <c:v>DRATA-D</c:v>
                </c:pt>
              </c:strCache>
            </c:strRef>
          </c:cat>
          <c:val>
            <c:numRef>
              <c:f>'Q4.20'!$J$3:$J$11</c:f>
              <c:numCache>
                <c:formatCode>0.0%</c:formatCode>
                <c:ptCount val="9"/>
                <c:pt idx="0">
                  <c:v>0.50534759358288772</c:v>
                </c:pt>
                <c:pt idx="1">
                  <c:v>0.52314814814814814</c:v>
                </c:pt>
                <c:pt idx="2">
                  <c:v>0.51181102362204722</c:v>
                </c:pt>
                <c:pt idx="3">
                  <c:v>0.45121951219512196</c:v>
                </c:pt>
                <c:pt idx="4">
                  <c:v>0.48148148148148145</c:v>
                </c:pt>
                <c:pt idx="5">
                  <c:v>0.42307692307692307</c:v>
                </c:pt>
                <c:pt idx="6">
                  <c:v>0.4</c:v>
                </c:pt>
                <c:pt idx="7">
                  <c:v>0.41420118343195267</c:v>
                </c:pt>
                <c:pt idx="8">
                  <c:v>0.46296296296296297</c:v>
                </c:pt>
              </c:numCache>
            </c:numRef>
          </c:val>
          <c:extLst>
            <c:ext xmlns:c16="http://schemas.microsoft.com/office/drawing/2014/chart" uri="{C3380CC4-5D6E-409C-BE32-E72D297353CC}">
              <c16:uniqueId val="{00000001-9A8C-45F0-880E-23519437AFFC}"/>
            </c:ext>
          </c:extLst>
        </c:ser>
        <c:ser>
          <c:idx val="2"/>
          <c:order val="2"/>
          <c:tx>
            <c:strRef>
              <c:f>'Q4.20'!$K$2</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'Q4.20'!$H$3:$H$11</c:f>
              <c:strCache>
                <c:ptCount val="9"/>
                <c:pt idx="0">
                  <c:v>Siège</c:v>
                </c:pt>
                <c:pt idx="1">
                  <c:v>DRL1</c:v>
                </c:pt>
                <c:pt idx="2">
                  <c:v>DRL2</c:v>
                </c:pt>
                <c:pt idx="3">
                  <c:v>DRA</c:v>
                </c:pt>
                <c:pt idx="4">
                  <c:v>DRO-P</c:v>
                </c:pt>
                <c:pt idx="5">
                  <c:v>DRM-C</c:v>
                </c:pt>
                <c:pt idx="6">
                  <c:v>DRZ-C</c:v>
                </c:pt>
                <c:pt idx="7">
                  <c:v>DRB-A</c:v>
                </c:pt>
                <c:pt idx="8">
                  <c:v>DRATA-D</c:v>
                </c:pt>
              </c:strCache>
            </c:strRef>
          </c:cat>
          <c:val>
            <c:numRef>
              <c:f>'Q4.20'!$K$3:$K$11</c:f>
              <c:numCache>
                <c:formatCode>0.0%</c:formatCode>
                <c:ptCount val="9"/>
                <c:pt idx="0">
                  <c:v>8.0213903743315516E-3</c:v>
                </c:pt>
                <c:pt idx="1">
                  <c:v>9.2592592592592587E-3</c:v>
                </c:pt>
                <c:pt idx="2">
                  <c:v>2.3622047244094488E-2</c:v>
                </c:pt>
                <c:pt idx="3">
                  <c:v>8.130081300813009E-3</c:v>
                </c:pt>
                <c:pt idx="4">
                  <c:v>0</c:v>
                </c:pt>
                <c:pt idx="5">
                  <c:v>9.6153846153846159E-3</c:v>
                </c:pt>
                <c:pt idx="6">
                  <c:v>0</c:v>
                </c:pt>
                <c:pt idx="7">
                  <c:v>0</c:v>
                </c:pt>
                <c:pt idx="8">
                  <c:v>0</c:v>
                </c:pt>
              </c:numCache>
            </c:numRef>
          </c:val>
          <c:extLst>
            <c:ext xmlns:c16="http://schemas.microsoft.com/office/drawing/2014/chart" uri="{C3380CC4-5D6E-409C-BE32-E72D297353CC}">
              <c16:uniqueId val="{00000002-9A8C-45F0-880E-23519437AFFC}"/>
            </c:ext>
          </c:extLst>
        </c:ser>
        <c:dLbls>
          <c:showLegendKey val="0"/>
          <c:showVal val="1"/>
          <c:showCatName val="0"/>
          <c:showSerName val="0"/>
          <c:showPercent val="0"/>
          <c:showBubbleSize val="0"/>
        </c:dLbls>
        <c:gapWidth val="150"/>
        <c:shape val="box"/>
        <c:axId val="876273880"/>
        <c:axId val="876278800"/>
        <c:axId val="0"/>
      </c:bar3DChart>
      <c:catAx>
        <c:axId val="876273880"/>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76278800"/>
        <c:crosses val="autoZero"/>
        <c:auto val="1"/>
        <c:lblAlgn val="ctr"/>
        <c:lblOffset val="100"/>
        <c:noMultiLvlLbl val="0"/>
      </c:catAx>
      <c:valAx>
        <c:axId val="876278800"/>
        <c:scaling>
          <c:orientation val="minMax"/>
        </c:scaling>
        <c:delete val="0"/>
        <c:axPos val="l"/>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762738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r>
              <a:rPr lang="fr-FR" sz="1050" b="1" i="0" u="none" strike="noStrike" cap="all" baseline="0" dirty="0">
                <a:effectLst/>
              </a:rPr>
              <a:t>Reconnaissance du travail selon la catégorie socio professionnelle</a:t>
            </a:r>
            <a:endParaRPr lang="fr-FR" sz="1050" dirty="0"/>
          </a:p>
        </c:rich>
      </c:tx>
      <c:overlay val="0"/>
      <c:spPr>
        <a:noFill/>
        <a:ln>
          <a:noFill/>
        </a:ln>
        <a:effectLst/>
      </c:spPr>
      <c:txPr>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'Q4.20'!$I$21</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'Q4.20'!$H$22:$H$25</c:f>
              <c:strCache>
                <c:ptCount val="4"/>
                <c:pt idx="0">
                  <c:v>Cadre</c:v>
                </c:pt>
                <c:pt idx="1">
                  <c:v>Agent de maîtrise</c:v>
                </c:pt>
                <c:pt idx="2">
                  <c:v>Agent d’exécution</c:v>
                </c:pt>
                <c:pt idx="3">
                  <c:v>Non précisé</c:v>
                </c:pt>
              </c:strCache>
            </c:strRef>
          </c:cat>
          <c:val>
            <c:numRef>
              <c:f>'Q4.20'!$I$22:$I$25</c:f>
              <c:numCache>
                <c:formatCode>0.0%</c:formatCode>
                <c:ptCount val="4"/>
                <c:pt idx="0">
                  <c:v>0.47868852459016392</c:v>
                </c:pt>
                <c:pt idx="1">
                  <c:v>0.50704225352112675</c:v>
                </c:pt>
                <c:pt idx="2">
                  <c:v>0.53591160220994472</c:v>
                </c:pt>
                <c:pt idx="3">
                  <c:v>0.6</c:v>
                </c:pt>
              </c:numCache>
            </c:numRef>
          </c:val>
          <c:extLst>
            <c:ext xmlns:c16="http://schemas.microsoft.com/office/drawing/2014/chart" uri="{C3380CC4-5D6E-409C-BE32-E72D297353CC}">
              <c16:uniqueId val="{00000000-595F-45A7-A191-B57A6AC7F5EE}"/>
            </c:ext>
          </c:extLst>
        </c:ser>
        <c:ser>
          <c:idx val="1"/>
          <c:order val="1"/>
          <c:tx>
            <c:strRef>
              <c:f>'Q4.20'!$J$21</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'Q4.20'!$H$22:$H$25</c:f>
              <c:strCache>
                <c:ptCount val="4"/>
                <c:pt idx="0">
                  <c:v>Cadre</c:v>
                </c:pt>
                <c:pt idx="1">
                  <c:v>Agent de maîtrise</c:v>
                </c:pt>
                <c:pt idx="2">
                  <c:v>Agent d’exécution</c:v>
                </c:pt>
                <c:pt idx="3">
                  <c:v>Non précisé</c:v>
                </c:pt>
              </c:strCache>
            </c:strRef>
          </c:cat>
          <c:val>
            <c:numRef>
              <c:f>'Q4.20'!$J$22:$J$25</c:f>
              <c:numCache>
                <c:formatCode>0.0%</c:formatCode>
                <c:ptCount val="4"/>
                <c:pt idx="0">
                  <c:v>0.5049180327868853</c:v>
                </c:pt>
                <c:pt idx="1">
                  <c:v>0.49295774647887325</c:v>
                </c:pt>
                <c:pt idx="2">
                  <c:v>0.4585635359116022</c:v>
                </c:pt>
                <c:pt idx="3">
                  <c:v>0.4</c:v>
                </c:pt>
              </c:numCache>
            </c:numRef>
          </c:val>
          <c:extLst>
            <c:ext xmlns:c16="http://schemas.microsoft.com/office/drawing/2014/chart" uri="{C3380CC4-5D6E-409C-BE32-E72D297353CC}">
              <c16:uniqueId val="{00000001-595F-45A7-A191-B57A6AC7F5EE}"/>
            </c:ext>
          </c:extLst>
        </c:ser>
        <c:ser>
          <c:idx val="2"/>
          <c:order val="2"/>
          <c:tx>
            <c:strRef>
              <c:f>'Q4.20'!$K$21</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'Q4.20'!$H$22:$H$25</c:f>
              <c:strCache>
                <c:ptCount val="4"/>
                <c:pt idx="0">
                  <c:v>Cadre</c:v>
                </c:pt>
                <c:pt idx="1">
                  <c:v>Agent de maîtrise</c:v>
                </c:pt>
                <c:pt idx="2">
                  <c:v>Agent d’exécution</c:v>
                </c:pt>
                <c:pt idx="3">
                  <c:v>Non précisé</c:v>
                </c:pt>
              </c:strCache>
            </c:strRef>
          </c:cat>
          <c:val>
            <c:numRef>
              <c:f>'Q4.20'!$K$22:$K$25</c:f>
              <c:numCache>
                <c:formatCode>0.0%</c:formatCode>
                <c:ptCount val="4"/>
                <c:pt idx="0">
                  <c:v>1.6393442622950821E-2</c:v>
                </c:pt>
                <c:pt idx="1">
                  <c:v>0</c:v>
                </c:pt>
                <c:pt idx="2">
                  <c:v>5.5248618784530384E-3</c:v>
                </c:pt>
                <c:pt idx="3">
                  <c:v>0</c:v>
                </c:pt>
              </c:numCache>
            </c:numRef>
          </c:val>
          <c:extLst>
            <c:ext xmlns:c16="http://schemas.microsoft.com/office/drawing/2014/chart" uri="{C3380CC4-5D6E-409C-BE32-E72D297353CC}">
              <c16:uniqueId val="{00000002-595F-45A7-A191-B57A6AC7F5EE}"/>
            </c:ext>
          </c:extLst>
        </c:ser>
        <c:dLbls>
          <c:showLegendKey val="0"/>
          <c:showVal val="1"/>
          <c:showCatName val="0"/>
          <c:showSerName val="0"/>
          <c:showPercent val="0"/>
          <c:showBubbleSize val="0"/>
        </c:dLbls>
        <c:gapWidth val="150"/>
        <c:shape val="box"/>
        <c:axId val="971944112"/>
        <c:axId val="876277488"/>
        <c:axId val="0"/>
      </c:bar3DChart>
      <c:catAx>
        <c:axId val="97194411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76277488"/>
        <c:crosses val="autoZero"/>
        <c:auto val="1"/>
        <c:lblAlgn val="ctr"/>
        <c:lblOffset val="100"/>
        <c:noMultiLvlLbl val="0"/>
      </c:catAx>
      <c:valAx>
        <c:axId val="876277488"/>
        <c:scaling>
          <c:orientation val="minMax"/>
        </c:scaling>
        <c:delete val="0"/>
        <c:axPos val="l"/>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9719441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fr-FR" sz="1800"/>
              <a:t>G3.51- Victime</a:t>
            </a:r>
            <a:r>
              <a:rPr lang="fr-FR" sz="1800" baseline="0"/>
              <a:t> de harcèlement</a:t>
            </a:r>
            <a:endParaRPr lang="fr-FR" sz="1800"/>
          </a:p>
        </c:rich>
      </c:tx>
      <c:overlay val="0"/>
      <c:spPr>
        <a:noFill/>
        <a:ln>
          <a:noFill/>
        </a:ln>
        <a:effectLst/>
      </c:spPr>
    </c:title>
    <c:autoTitleDeleted val="0"/>
    <c:plotArea>
      <c:layout/>
      <c:pieChart>
        <c:varyColors val="1"/>
        <c:ser>
          <c:idx val="0"/>
          <c:order val="0"/>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0C86-47BE-8269-E70700105400}"/>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0C86-47BE-8269-E70700105400}"/>
              </c:ext>
            </c:extLst>
          </c:dPt>
          <c:dPt>
            <c:idx val="2"/>
            <c:bubble3D val="0"/>
            <c:spPr>
              <a:solidFill>
                <a:schemeClr val="accent3"/>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5-0C86-47BE-8269-E70700105400}"/>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'Module3&amp;4'!$B$285:$B$287</c:f>
              <c:strCache>
                <c:ptCount val="3"/>
                <c:pt idx="0">
                  <c:v>Oui</c:v>
                </c:pt>
                <c:pt idx="1">
                  <c:v>Non</c:v>
                </c:pt>
                <c:pt idx="2">
                  <c:v>Non précisé</c:v>
                </c:pt>
              </c:strCache>
            </c:strRef>
          </c:cat>
          <c:val>
            <c:numRef>
              <c:f>'Module3&amp;4'!$E$285:$E$287</c:f>
              <c:numCache>
                <c:formatCode>0.0%</c:formatCode>
                <c:ptCount val="3"/>
                <c:pt idx="0">
                  <c:v>0.25714285714285723</c:v>
                </c:pt>
                <c:pt idx="1">
                  <c:v>0.731547619047619</c:v>
                </c:pt>
                <c:pt idx="2">
                  <c:v>1.1309523809523813E-2</c:v>
                </c:pt>
              </c:numCache>
            </c:numRef>
          </c:val>
          <c:extLst>
            <c:ext xmlns:c16="http://schemas.microsoft.com/office/drawing/2014/chart" uri="{C3380CC4-5D6E-409C-BE32-E72D297353CC}">
              <c16:uniqueId val="{00000006-0C86-47BE-8269-E7070010540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cap="all" spc="150" baseline="0">
                <a:solidFill>
                  <a:schemeClr val="tx1">
                    <a:lumMod val="50000"/>
                    <a:lumOff val="50000"/>
                  </a:schemeClr>
                </a:solidFill>
                <a:latin typeface="+mn-lt"/>
                <a:ea typeface="+mn-ea"/>
                <a:cs typeface="+mn-cs"/>
              </a:defRPr>
            </a:pPr>
            <a:r>
              <a:rPr lang="fr-FR" sz="1200" b="1" i="0" u="none" strike="noStrike" cap="all" baseline="0">
                <a:effectLst/>
              </a:rPr>
              <a:t>G3.52- Harcèlement selon le genre</a:t>
            </a:r>
            <a:endParaRPr lang="fr-FR" sz="1200"/>
          </a:p>
        </c:rich>
      </c:tx>
      <c:overlay val="0"/>
      <c:spPr>
        <a:noFill/>
        <a:ln>
          <a:noFill/>
        </a:ln>
        <a:effectLst/>
      </c:spPr>
      <c:txPr>
        <a:bodyPr rot="0" spcFirstLastPara="1" vertOverflow="ellipsis" vert="horz" wrap="square" anchor="ctr" anchorCtr="1"/>
        <a:lstStyle/>
        <a:p>
          <a:pPr>
            <a:defRPr sz="12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'Q4.23'!$I$16</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'Q4.23'!$H$17:$H$18</c:f>
              <c:strCache>
                <c:ptCount val="2"/>
                <c:pt idx="0">
                  <c:v>Masculin</c:v>
                </c:pt>
                <c:pt idx="1">
                  <c:v>Féminin</c:v>
                </c:pt>
              </c:strCache>
            </c:strRef>
          </c:cat>
          <c:val>
            <c:numRef>
              <c:f>'Q4.23'!$I$17:$I$18</c:f>
              <c:numCache>
                <c:formatCode>0.0%</c:formatCode>
                <c:ptCount val="2"/>
                <c:pt idx="0">
                  <c:v>0.24332570556826849</c:v>
                </c:pt>
                <c:pt idx="1">
                  <c:v>0.30623306233062331</c:v>
                </c:pt>
              </c:numCache>
            </c:numRef>
          </c:val>
          <c:extLst>
            <c:ext xmlns:c16="http://schemas.microsoft.com/office/drawing/2014/chart" uri="{C3380CC4-5D6E-409C-BE32-E72D297353CC}">
              <c16:uniqueId val="{00000000-8872-4879-B036-1134188A02CC}"/>
            </c:ext>
          </c:extLst>
        </c:ser>
        <c:ser>
          <c:idx val="1"/>
          <c:order val="1"/>
          <c:tx>
            <c:strRef>
              <c:f>'Q4.23'!$J$16</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'Q4.23'!$H$17:$H$18</c:f>
              <c:strCache>
                <c:ptCount val="2"/>
                <c:pt idx="0">
                  <c:v>Masculin</c:v>
                </c:pt>
                <c:pt idx="1">
                  <c:v>Féminin</c:v>
                </c:pt>
              </c:strCache>
            </c:strRef>
          </c:cat>
          <c:val>
            <c:numRef>
              <c:f>'Q4.23'!$J$17:$J$18</c:f>
              <c:numCache>
                <c:formatCode>0.0%</c:formatCode>
                <c:ptCount val="2"/>
                <c:pt idx="0">
                  <c:v>0.74446987032799394</c:v>
                </c:pt>
                <c:pt idx="1">
                  <c:v>0.68563685636856364</c:v>
                </c:pt>
              </c:numCache>
            </c:numRef>
          </c:val>
          <c:extLst>
            <c:ext xmlns:c16="http://schemas.microsoft.com/office/drawing/2014/chart" uri="{C3380CC4-5D6E-409C-BE32-E72D297353CC}">
              <c16:uniqueId val="{00000001-8872-4879-B036-1134188A02CC}"/>
            </c:ext>
          </c:extLst>
        </c:ser>
        <c:ser>
          <c:idx val="2"/>
          <c:order val="2"/>
          <c:tx>
            <c:strRef>
              <c:f>'Q4.23'!$K$16</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'Q4.23'!$H$17:$H$18</c:f>
              <c:strCache>
                <c:ptCount val="2"/>
                <c:pt idx="0">
                  <c:v>Masculin</c:v>
                </c:pt>
                <c:pt idx="1">
                  <c:v>Féminin</c:v>
                </c:pt>
              </c:strCache>
            </c:strRef>
          </c:cat>
          <c:val>
            <c:numRef>
              <c:f>'Q4.23'!$K$17:$K$18</c:f>
              <c:numCache>
                <c:formatCode>0.0%</c:formatCode>
                <c:ptCount val="2"/>
                <c:pt idx="0">
                  <c:v>1.2204424103737605E-2</c:v>
                </c:pt>
                <c:pt idx="1">
                  <c:v>8.130081300813009E-3</c:v>
                </c:pt>
              </c:numCache>
            </c:numRef>
          </c:val>
          <c:extLst>
            <c:ext xmlns:c16="http://schemas.microsoft.com/office/drawing/2014/chart" uri="{C3380CC4-5D6E-409C-BE32-E72D297353CC}">
              <c16:uniqueId val="{00000002-8872-4879-B036-1134188A02CC}"/>
            </c:ext>
          </c:extLst>
        </c:ser>
        <c:dLbls>
          <c:showLegendKey val="0"/>
          <c:showVal val="1"/>
          <c:showCatName val="0"/>
          <c:showSerName val="0"/>
          <c:showPercent val="0"/>
          <c:showBubbleSize val="0"/>
        </c:dLbls>
        <c:gapWidth val="150"/>
        <c:shape val="box"/>
        <c:axId val="870221088"/>
        <c:axId val="929197040"/>
        <c:axId val="0"/>
      </c:bar3DChart>
      <c:catAx>
        <c:axId val="870221088"/>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929197040"/>
        <c:crosses val="autoZero"/>
        <c:auto val="1"/>
        <c:lblAlgn val="ctr"/>
        <c:lblOffset val="100"/>
        <c:noMultiLvlLbl val="0"/>
      </c:catAx>
      <c:valAx>
        <c:axId val="929197040"/>
        <c:scaling>
          <c:orientation val="minMax"/>
        </c:scaling>
        <c:delete val="0"/>
        <c:axPos val="l"/>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702210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cap="all" spc="150" baseline="0">
                <a:solidFill>
                  <a:schemeClr val="tx1">
                    <a:lumMod val="50000"/>
                    <a:lumOff val="50000"/>
                  </a:schemeClr>
                </a:solidFill>
                <a:latin typeface="+mn-lt"/>
                <a:ea typeface="+mn-ea"/>
                <a:cs typeface="+mn-cs"/>
              </a:defRPr>
            </a:pPr>
            <a:r>
              <a:rPr lang="fr-FR" sz="1200" b="1" i="0" u="none" strike="noStrike" cap="all" baseline="0">
                <a:effectLst/>
              </a:rPr>
              <a:t>G3.55- Harcèlement selon la fonction</a:t>
            </a:r>
            <a:endParaRPr lang="fr-FR" sz="1200"/>
          </a:p>
        </c:rich>
      </c:tx>
      <c:overlay val="0"/>
      <c:spPr>
        <a:noFill/>
        <a:ln>
          <a:noFill/>
        </a:ln>
        <a:effectLst/>
      </c:spPr>
      <c:txPr>
        <a:bodyPr rot="0" spcFirstLastPara="1" vertOverflow="ellipsis" vert="horz" wrap="square" anchor="ctr" anchorCtr="1"/>
        <a:lstStyle/>
        <a:p>
          <a:pPr>
            <a:defRPr sz="120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bar"/>
        <c:grouping val="percentStacked"/>
        <c:varyColors val="0"/>
        <c:ser>
          <c:idx val="0"/>
          <c:order val="0"/>
          <c:tx>
            <c:strRef>
              <c:f>'Q4.23'!$I$31</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'Q4.23'!$H$32:$H$37</c:f>
              <c:strCache>
                <c:ptCount val="6"/>
                <c:pt idx="0">
                  <c:v>Directeur et assimilé</c:v>
                </c:pt>
                <c:pt idx="1">
                  <c:v>Chef de service</c:v>
                </c:pt>
                <c:pt idx="2">
                  <c:v>Agent du service/Technicien</c:v>
                </c:pt>
                <c:pt idx="3">
                  <c:v>Chef section/secteur</c:v>
                </c:pt>
                <c:pt idx="4">
                  <c:v>Autre (à préciser)</c:v>
                </c:pt>
                <c:pt idx="5">
                  <c:v>Non précisé</c:v>
                </c:pt>
              </c:strCache>
            </c:strRef>
          </c:cat>
          <c:val>
            <c:numRef>
              <c:f>'Q4.23'!$I$32:$I$37</c:f>
              <c:numCache>
                <c:formatCode>0.0%</c:formatCode>
                <c:ptCount val="6"/>
                <c:pt idx="0">
                  <c:v>0.40740740740740738</c:v>
                </c:pt>
                <c:pt idx="1">
                  <c:v>0.31382978723404253</c:v>
                </c:pt>
                <c:pt idx="2">
                  <c:v>0.23061430010070494</c:v>
                </c:pt>
                <c:pt idx="3">
                  <c:v>0.28514056224899598</c:v>
                </c:pt>
                <c:pt idx="4">
                  <c:v>0.24324324324324326</c:v>
                </c:pt>
                <c:pt idx="5">
                  <c:v>0.19047619047619047</c:v>
                </c:pt>
              </c:numCache>
            </c:numRef>
          </c:val>
          <c:extLst>
            <c:ext xmlns:c16="http://schemas.microsoft.com/office/drawing/2014/chart" uri="{C3380CC4-5D6E-409C-BE32-E72D297353CC}">
              <c16:uniqueId val="{00000000-9E49-43F3-BFAA-C80080CD9114}"/>
            </c:ext>
          </c:extLst>
        </c:ser>
        <c:ser>
          <c:idx val="1"/>
          <c:order val="1"/>
          <c:tx>
            <c:strRef>
              <c:f>'Q4.23'!$J$31</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'Q4.23'!$H$32:$H$37</c:f>
              <c:strCache>
                <c:ptCount val="6"/>
                <c:pt idx="0">
                  <c:v>Directeur et assimilé</c:v>
                </c:pt>
                <c:pt idx="1">
                  <c:v>Chef de service</c:v>
                </c:pt>
                <c:pt idx="2">
                  <c:v>Agent du service/Technicien</c:v>
                </c:pt>
                <c:pt idx="3">
                  <c:v>Chef section/secteur</c:v>
                </c:pt>
                <c:pt idx="4">
                  <c:v>Autre (à préciser)</c:v>
                </c:pt>
                <c:pt idx="5">
                  <c:v>Non précisé</c:v>
                </c:pt>
              </c:strCache>
            </c:strRef>
          </c:cat>
          <c:val>
            <c:numRef>
              <c:f>'Q4.23'!$J$32:$J$37</c:f>
              <c:numCache>
                <c:formatCode>0.0%</c:formatCode>
                <c:ptCount val="6"/>
                <c:pt idx="0">
                  <c:v>0.5679012345679012</c:v>
                </c:pt>
                <c:pt idx="1">
                  <c:v>0.67021276595744683</c:v>
                </c:pt>
                <c:pt idx="2">
                  <c:v>0.7623363544813696</c:v>
                </c:pt>
                <c:pt idx="3">
                  <c:v>0.70281124497991965</c:v>
                </c:pt>
                <c:pt idx="4">
                  <c:v>0.72972972972972971</c:v>
                </c:pt>
                <c:pt idx="5">
                  <c:v>0.80952380952380953</c:v>
                </c:pt>
              </c:numCache>
            </c:numRef>
          </c:val>
          <c:extLst>
            <c:ext xmlns:c16="http://schemas.microsoft.com/office/drawing/2014/chart" uri="{C3380CC4-5D6E-409C-BE32-E72D297353CC}">
              <c16:uniqueId val="{00000001-9E49-43F3-BFAA-C80080CD9114}"/>
            </c:ext>
          </c:extLst>
        </c:ser>
        <c:ser>
          <c:idx val="2"/>
          <c:order val="2"/>
          <c:tx>
            <c:strRef>
              <c:f>'Q4.23'!$K$31</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'Q4.23'!$H$32:$H$37</c:f>
              <c:strCache>
                <c:ptCount val="6"/>
                <c:pt idx="0">
                  <c:v>Directeur et assimilé</c:v>
                </c:pt>
                <c:pt idx="1">
                  <c:v>Chef de service</c:v>
                </c:pt>
                <c:pt idx="2">
                  <c:v>Agent du service/Technicien</c:v>
                </c:pt>
                <c:pt idx="3">
                  <c:v>Chef section/secteur</c:v>
                </c:pt>
                <c:pt idx="4">
                  <c:v>Autre (à préciser)</c:v>
                </c:pt>
                <c:pt idx="5">
                  <c:v>Non précisé</c:v>
                </c:pt>
              </c:strCache>
            </c:strRef>
          </c:cat>
          <c:val>
            <c:numRef>
              <c:f>'Q4.23'!$K$32:$K$37</c:f>
              <c:numCache>
                <c:formatCode>0.0%</c:formatCode>
                <c:ptCount val="6"/>
                <c:pt idx="0">
                  <c:v>2.4691358024691357E-2</c:v>
                </c:pt>
                <c:pt idx="1">
                  <c:v>1.5957446808510637E-2</c:v>
                </c:pt>
                <c:pt idx="2">
                  <c:v>7.0493454179254783E-3</c:v>
                </c:pt>
                <c:pt idx="3">
                  <c:v>1.2048192771084338E-2</c:v>
                </c:pt>
                <c:pt idx="4">
                  <c:v>2.7027027027027029E-2</c:v>
                </c:pt>
                <c:pt idx="5">
                  <c:v>0</c:v>
                </c:pt>
              </c:numCache>
            </c:numRef>
          </c:val>
          <c:extLst>
            <c:ext xmlns:c16="http://schemas.microsoft.com/office/drawing/2014/chart" uri="{C3380CC4-5D6E-409C-BE32-E72D297353CC}">
              <c16:uniqueId val="{00000002-9E49-43F3-BFAA-C80080CD9114}"/>
            </c:ext>
          </c:extLst>
        </c:ser>
        <c:dLbls>
          <c:showLegendKey val="0"/>
          <c:showVal val="1"/>
          <c:showCatName val="0"/>
          <c:showSerName val="0"/>
          <c:showPercent val="0"/>
          <c:showBubbleSize val="0"/>
        </c:dLbls>
        <c:gapWidth val="150"/>
        <c:shape val="box"/>
        <c:axId val="847341768"/>
        <c:axId val="847348000"/>
        <c:axId val="0"/>
      </c:bar3DChart>
      <c:catAx>
        <c:axId val="847341768"/>
        <c:scaling>
          <c:orientation val="minMax"/>
        </c:scaling>
        <c:delete val="0"/>
        <c:axPos val="l"/>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fr-FR"/>
          </a:p>
        </c:txPr>
        <c:crossAx val="847348000"/>
        <c:crosses val="autoZero"/>
        <c:auto val="1"/>
        <c:lblAlgn val="ctr"/>
        <c:lblOffset val="100"/>
        <c:noMultiLvlLbl val="0"/>
      </c:catAx>
      <c:valAx>
        <c:axId val="847348000"/>
        <c:scaling>
          <c:orientation val="minMax"/>
        </c:scaling>
        <c:delete val="0"/>
        <c:axPos val="b"/>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473417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cap="none" spc="20" baseline="0">
                <a:solidFill>
                  <a:schemeClr val="tx1">
                    <a:lumMod val="50000"/>
                    <a:lumOff val="50000"/>
                  </a:schemeClr>
                </a:solidFill>
                <a:latin typeface="+mn-lt"/>
                <a:ea typeface="+mn-ea"/>
                <a:cs typeface="+mn-cs"/>
              </a:defRPr>
            </a:pPr>
            <a:r>
              <a:rPr lang="fr-FR" sz="2000"/>
              <a:t>G3.58- Ancienneté</a:t>
            </a:r>
            <a:r>
              <a:rPr lang="fr-FR" sz="2000" baseline="0"/>
              <a:t> moyenne (en année) au poste actuel</a:t>
            </a:r>
            <a:endParaRPr lang="fr-FR" sz="2000"/>
          </a:p>
        </c:rich>
      </c:tx>
      <c:overlay val="0"/>
      <c:spPr>
        <a:noFill/>
        <a:ln>
          <a:noFill/>
        </a:ln>
        <a:effectLst/>
      </c:spPr>
      <c:txPr>
        <a:bodyPr rot="0" spcFirstLastPara="1" vertOverflow="ellipsis" vert="horz" wrap="square" anchor="ctr" anchorCtr="1"/>
        <a:lstStyle/>
        <a:p>
          <a:pPr>
            <a:defRPr sz="2000" b="0" i="0" u="none" strike="noStrike" kern="1200" cap="none" spc="2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chemeClr>
              </a:solidFill>
              <a:round/>
            </a:ln>
            <a:effectLst>
              <a:outerShdw blurRad="40000" dist="20000" dir="5400000" rotWithShape="0">
                <a:srgbClr val="000000">
                  <a:alpha val="38000"/>
                </a:srgbClr>
              </a:outerShdw>
            </a:effectLst>
            <a:sp3d contourW="9525">
              <a:contourClr>
                <a:schemeClr val="accent1">
                  <a:shade val="9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50000"/>
                        <a:lumOff val="50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'Q5.4'!$B$3:$B$26</c:f>
              <c:strCache>
                <c:ptCount val="24"/>
                <c:pt idx="0">
                  <c:v>Siège</c:v>
                </c:pt>
                <c:pt idx="1">
                  <c:v>DRATA-D</c:v>
                </c:pt>
                <c:pt idx="2">
                  <c:v>DRL2</c:v>
                </c:pt>
                <c:pt idx="3">
                  <c:v>DRZ-C</c:v>
                </c:pt>
                <c:pt idx="4">
                  <c:v>DRA</c:v>
                </c:pt>
                <c:pt idx="5">
                  <c:v>DRO-P</c:v>
                </c:pt>
                <c:pt idx="6">
                  <c:v>DRM-C</c:v>
                </c:pt>
                <c:pt idx="7">
                  <c:v>DRB-A</c:v>
                </c:pt>
                <c:pt idx="8">
                  <c:v>DRL1</c:v>
                </c:pt>
                <c:pt idx="10">
                  <c:v>Femme</c:v>
                </c:pt>
                <c:pt idx="11">
                  <c:v>Homme</c:v>
                </c:pt>
                <c:pt idx="13">
                  <c:v>Directeur et assimilé</c:v>
                </c:pt>
                <c:pt idx="14">
                  <c:v>Chef de service</c:v>
                </c:pt>
                <c:pt idx="15">
                  <c:v>Chef section/secteur</c:v>
                </c:pt>
                <c:pt idx="16">
                  <c:v>Agent du service/Technicien</c:v>
                </c:pt>
                <c:pt idx="17">
                  <c:v>Autre</c:v>
                </c:pt>
                <c:pt idx="19">
                  <c:v>Cadre</c:v>
                </c:pt>
                <c:pt idx="20">
                  <c:v>Agent de maîtrise</c:v>
                </c:pt>
                <c:pt idx="21">
                  <c:v>Agent d’exécution</c:v>
                </c:pt>
                <c:pt idx="23">
                  <c:v>Ensemble</c:v>
                </c:pt>
              </c:strCache>
            </c:strRef>
          </c:cat>
          <c:val>
            <c:numRef>
              <c:f>'Q5.4'!$C$3:$C$26</c:f>
              <c:numCache>
                <c:formatCode>0.0</c:formatCode>
                <c:ptCount val="24"/>
                <c:pt idx="0">
                  <c:v>4.1098483333333329</c:v>
                </c:pt>
                <c:pt idx="1">
                  <c:v>4.347994166666667</c:v>
                </c:pt>
                <c:pt idx="2">
                  <c:v>4.6754033333333336</c:v>
                </c:pt>
                <c:pt idx="3">
                  <c:v>4.9326391666666671</c:v>
                </c:pt>
                <c:pt idx="4">
                  <c:v>5.2479508333333333</c:v>
                </c:pt>
                <c:pt idx="5">
                  <c:v>5.375</c:v>
                </c:pt>
                <c:pt idx="6">
                  <c:v>5.3822116666666666</c:v>
                </c:pt>
                <c:pt idx="7">
                  <c:v>5.4709075</c:v>
                </c:pt>
                <c:pt idx="8">
                  <c:v>5.802083333333333</c:v>
                </c:pt>
                <c:pt idx="10">
                  <c:v>4.2364133333333331</c:v>
                </c:pt>
                <c:pt idx="11">
                  <c:v>5.2015433333333334</c:v>
                </c:pt>
                <c:pt idx="13">
                  <c:v>3.0154324999999997</c:v>
                </c:pt>
                <c:pt idx="14">
                  <c:v>3.5178250000000002</c:v>
                </c:pt>
                <c:pt idx="15">
                  <c:v>3.8771749999999998</c:v>
                </c:pt>
                <c:pt idx="16">
                  <c:v>5.4947866666666663</c:v>
                </c:pt>
                <c:pt idx="17">
                  <c:v>6.3242008333333333</c:v>
                </c:pt>
                <c:pt idx="19">
                  <c:v>3.0975874999999999</c:v>
                </c:pt>
                <c:pt idx="20">
                  <c:v>3.9759391666666666</c:v>
                </c:pt>
                <c:pt idx="21">
                  <c:v>5.7546983333333337</c:v>
                </c:pt>
                <c:pt idx="23">
                  <c:v>4.9895024999999995</c:v>
                </c:pt>
              </c:numCache>
            </c:numRef>
          </c:val>
          <c:extLst>
            <c:ext xmlns:c16="http://schemas.microsoft.com/office/drawing/2014/chart" uri="{C3380CC4-5D6E-409C-BE32-E72D297353CC}">
              <c16:uniqueId val="{00000000-F840-462D-9A42-488DAF2764DF}"/>
            </c:ext>
          </c:extLst>
        </c:ser>
        <c:dLbls>
          <c:showLegendKey val="0"/>
          <c:showVal val="1"/>
          <c:showCatName val="0"/>
          <c:showSerName val="0"/>
          <c:showPercent val="0"/>
          <c:showBubbleSize val="0"/>
        </c:dLbls>
        <c:gapWidth val="150"/>
        <c:shape val="box"/>
        <c:axId val="568092096"/>
        <c:axId val="568092424"/>
        <c:axId val="0"/>
      </c:bar3DChart>
      <c:catAx>
        <c:axId val="5680920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50000"/>
                    <a:lumOff val="50000"/>
                  </a:schemeClr>
                </a:solidFill>
                <a:latin typeface="+mn-lt"/>
                <a:ea typeface="+mn-ea"/>
                <a:cs typeface="+mn-cs"/>
              </a:defRPr>
            </a:pPr>
            <a:endParaRPr lang="fr-FR"/>
          </a:p>
        </c:txPr>
        <c:crossAx val="568092424"/>
        <c:crosses val="autoZero"/>
        <c:auto val="1"/>
        <c:lblAlgn val="ctr"/>
        <c:lblOffset val="100"/>
        <c:noMultiLvlLbl val="0"/>
      </c:catAx>
      <c:valAx>
        <c:axId val="56809242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fr-FR"/>
          </a:p>
        </c:txPr>
        <c:crossAx val="56809209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4">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0" i="0" u="none" strike="noStrike" kern="1200" spc="0" baseline="0">
                <a:solidFill>
                  <a:schemeClr val="tx1">
                    <a:lumMod val="65000"/>
                    <a:lumOff val="35000"/>
                  </a:schemeClr>
                </a:solidFill>
                <a:latin typeface="+mn-lt"/>
                <a:ea typeface="+mn-ea"/>
                <a:cs typeface="+mn-cs"/>
              </a:defRPr>
            </a:pPr>
            <a:r>
              <a:rPr lang="en-US" sz="1100"/>
              <a:t>G3.59-</a:t>
            </a:r>
            <a:r>
              <a:rPr lang="en-US" sz="1100" baseline="0"/>
              <a:t> </a:t>
            </a:r>
            <a:r>
              <a:rPr lang="en-US" sz="1100"/>
              <a:t>Promotion depuis entrée à la SBEE</a:t>
            </a:r>
          </a:p>
        </c:rich>
      </c:tx>
      <c:overlay val="0"/>
      <c:spPr>
        <a:noFill/>
        <a:ln>
          <a:noFill/>
        </a:ln>
        <a:effectLst/>
      </c:spPr>
    </c:title>
    <c:autoTitleDeleted val="0"/>
    <c:plotArea>
      <c:layout/>
      <c:pieChart>
        <c:varyColors val="1"/>
        <c:ser>
          <c:idx val="0"/>
          <c:order val="0"/>
          <c:tx>
            <c:strRef>
              <c:f>'Module5&amp;6&amp;7'!$E$2</c:f>
              <c:strCache>
                <c:ptCount val="1"/>
              </c:strCache>
            </c:strRef>
          </c:tx>
          <c:spPr>
            <a:scene3d>
              <a:camera prst="orthographicFront"/>
              <a:lightRig rig="threePt" dir="t"/>
            </a:scene3d>
            <a:sp3d>
              <a:bevelT/>
            </a:sp3d>
          </c:spPr>
          <c:dPt>
            <c:idx val="0"/>
            <c:bubble3D val="0"/>
            <c:spPr>
              <a:solidFill>
                <a:schemeClr val="accent1"/>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1-C05C-4FB4-A7D8-CAFDFC9BF36C}"/>
              </c:ext>
            </c:extLst>
          </c:dPt>
          <c:dPt>
            <c:idx val="1"/>
            <c:bubble3D val="0"/>
            <c:spPr>
              <a:solidFill>
                <a:schemeClr val="accent2"/>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3-C05C-4FB4-A7D8-CAFDFC9BF36C}"/>
              </c:ext>
            </c:extLst>
          </c:dPt>
          <c:dPt>
            <c:idx val="2"/>
            <c:bubble3D val="0"/>
            <c:spPr>
              <a:solidFill>
                <a:schemeClr val="accent3"/>
              </a:solidFill>
              <a:ln w="19050">
                <a:solidFill>
                  <a:schemeClr val="lt1"/>
                </a:solidFill>
              </a:ln>
              <a:effectLst/>
              <a:scene3d>
                <a:camera prst="orthographicFront"/>
                <a:lightRig rig="threePt" dir="t"/>
              </a:scene3d>
              <a:sp3d>
                <a:bevelT/>
              </a:sp3d>
            </c:spPr>
            <c:extLst>
              <c:ext xmlns:c16="http://schemas.microsoft.com/office/drawing/2014/chart" uri="{C3380CC4-5D6E-409C-BE32-E72D297353CC}">
                <c16:uniqueId val="{00000005-C05C-4FB4-A7D8-CAFDFC9BF36C}"/>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'Module5&amp;6&amp;7'!$B$61:$B$63</c:f>
              <c:strCache>
                <c:ptCount val="3"/>
                <c:pt idx="0">
                  <c:v>Oui</c:v>
                </c:pt>
                <c:pt idx="1">
                  <c:v>Non</c:v>
                </c:pt>
                <c:pt idx="2">
                  <c:v>Non précisé</c:v>
                </c:pt>
              </c:strCache>
            </c:strRef>
          </c:cat>
          <c:val>
            <c:numRef>
              <c:f>'Module5&amp;6&amp;7'!$E$61:$E$63</c:f>
              <c:numCache>
                <c:formatCode>0.0%</c:formatCode>
                <c:ptCount val="3"/>
                <c:pt idx="0">
                  <c:v>0.38690476190476225</c:v>
                </c:pt>
                <c:pt idx="1">
                  <c:v>0.61011904761904789</c:v>
                </c:pt>
                <c:pt idx="2">
                  <c:v>2.9761904761904778E-3</c:v>
                </c:pt>
              </c:numCache>
            </c:numRef>
          </c:val>
          <c:extLst>
            <c:ext xmlns:c16="http://schemas.microsoft.com/office/drawing/2014/chart" uri="{C3380CC4-5D6E-409C-BE32-E72D297353CC}">
              <c16:uniqueId val="{00000006-C05C-4FB4-A7D8-CAFDFC9BF36C}"/>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fr-FR" sz="1200"/>
              <a:t>G3.60-</a:t>
            </a:r>
            <a:r>
              <a:rPr lang="fr-FR" sz="1200" baseline="0"/>
              <a:t> Satisfaction par rapport aux opportunités de carrière à la SBEE</a:t>
            </a:r>
            <a:endParaRPr lang="fr-FR" sz="1200"/>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'Module5&amp;6&amp;7'!$B$69:$B$73</c:f>
              <c:strCache>
                <c:ptCount val="5"/>
                <c:pt idx="0">
                  <c:v>Très satisfait</c:v>
                </c:pt>
                <c:pt idx="1">
                  <c:v>Satisfait</c:v>
                </c:pt>
                <c:pt idx="2">
                  <c:v>Pas satisfait</c:v>
                </c:pt>
                <c:pt idx="3">
                  <c:v>Pas du tout satisfait</c:v>
                </c:pt>
                <c:pt idx="4">
                  <c:v>Non précisé</c:v>
                </c:pt>
              </c:strCache>
            </c:strRef>
          </c:cat>
          <c:val>
            <c:numRef>
              <c:f>'Module5&amp;6&amp;7'!$E$69:$E$73</c:f>
              <c:numCache>
                <c:formatCode>0.0%</c:formatCode>
                <c:ptCount val="5"/>
                <c:pt idx="0">
                  <c:v>2.3809523809523812E-2</c:v>
                </c:pt>
                <c:pt idx="1">
                  <c:v>0.45238095238095255</c:v>
                </c:pt>
                <c:pt idx="2">
                  <c:v>0.39761904761904782</c:v>
                </c:pt>
                <c:pt idx="3">
                  <c:v>0.1172619047619048</c:v>
                </c:pt>
                <c:pt idx="4">
                  <c:v>8.9285714285714229E-3</c:v>
                </c:pt>
              </c:numCache>
            </c:numRef>
          </c:val>
          <c:extLst>
            <c:ext xmlns:c16="http://schemas.microsoft.com/office/drawing/2014/chart" uri="{C3380CC4-5D6E-409C-BE32-E72D297353CC}">
              <c16:uniqueId val="{00000000-1694-496F-AE2B-62A3E2996F7E}"/>
            </c:ext>
          </c:extLst>
        </c:ser>
        <c:dLbls>
          <c:showLegendKey val="0"/>
          <c:showVal val="0"/>
          <c:showCatName val="0"/>
          <c:showSerName val="0"/>
          <c:showPercent val="0"/>
          <c:showBubbleSize val="0"/>
        </c:dLbls>
        <c:gapWidth val="219"/>
        <c:overlap val="-27"/>
        <c:axId val="253608320"/>
        <c:axId val="253609856"/>
      </c:barChart>
      <c:catAx>
        <c:axId val="253608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53609856"/>
        <c:crosses val="autoZero"/>
        <c:auto val="1"/>
        <c:lblAlgn val="ctr"/>
        <c:lblOffset val="100"/>
        <c:noMultiLvlLbl val="0"/>
      </c:catAx>
      <c:valAx>
        <c:axId val="253609856"/>
        <c:scaling>
          <c:orientation val="minMax"/>
        </c:scaling>
        <c:delete val="1"/>
        <c:axPos val="l"/>
        <c:numFmt formatCode="0.0%" sourceLinked="1"/>
        <c:majorTickMark val="none"/>
        <c:minorTickMark val="none"/>
        <c:tickLblPos val="nextTo"/>
        <c:crossAx val="25360832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r>
              <a:rPr lang="fr-FR" sz="1050"/>
              <a:t>G3.62-</a:t>
            </a:r>
            <a:r>
              <a:rPr lang="fr-FR" sz="1050" baseline="0"/>
              <a:t> Promotion selon la direction régionale</a:t>
            </a:r>
            <a:endParaRPr lang="fr-FR" sz="1050"/>
          </a:p>
        </c:rich>
      </c:tx>
      <c:overlay val="0"/>
      <c:spPr>
        <a:noFill/>
        <a:ln>
          <a:noFill/>
        </a:ln>
        <a:effectLst/>
      </c:spPr>
      <c:txPr>
        <a:bodyPr rot="0" spcFirstLastPara="1" vertOverflow="ellipsis" vert="horz" wrap="square" anchor="ctr" anchorCtr="1"/>
        <a:lstStyle/>
        <a:p>
          <a:pPr>
            <a:defRPr sz="1050" b="1" i="0" u="none" strike="noStrike" kern="1200" cap="all" spc="150" baseline="0">
              <a:solidFill>
                <a:schemeClr val="tx1">
                  <a:lumMod val="50000"/>
                  <a:lumOff val="50000"/>
                </a:schemeClr>
              </a:solidFill>
              <a:latin typeface="+mn-lt"/>
              <a:ea typeface="+mn-ea"/>
              <a:cs typeface="+mn-cs"/>
            </a:defRPr>
          </a:pPr>
          <a:endParaRPr lang="fr-FR"/>
        </a:p>
      </c:txPr>
    </c:title>
    <c:autoTitleDeleted val="0"/>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'Q5.5'!$I$2</c:f>
              <c:strCache>
                <c:ptCount val="1"/>
                <c:pt idx="0">
                  <c:v>Oui</c:v>
                </c:pt>
              </c:strCache>
            </c:strRef>
          </c:tx>
          <c:spPr>
            <a:pattFill prst="ltDnDiag">
              <a:fgClr>
                <a:schemeClr val="accent1"/>
              </a:fgClr>
              <a:bgClr>
                <a:schemeClr val="accent1">
                  <a:lumMod val="20000"/>
                  <a:lumOff val="80000"/>
                </a:schemeClr>
              </a:bgClr>
            </a:pattFill>
            <a:ln>
              <a:solidFill>
                <a:schemeClr val="accent1"/>
              </a:solidFill>
            </a:ln>
            <a:effectLst/>
            <a:sp3d>
              <a:contourClr>
                <a:schemeClr val="accent1"/>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'Q5.5'!$H$3:$H$11</c:f>
              <c:strCache>
                <c:ptCount val="9"/>
                <c:pt idx="0">
                  <c:v>Siège</c:v>
                </c:pt>
                <c:pt idx="1">
                  <c:v>DRL1</c:v>
                </c:pt>
                <c:pt idx="2">
                  <c:v>DRL2</c:v>
                </c:pt>
                <c:pt idx="3">
                  <c:v>DRA</c:v>
                </c:pt>
                <c:pt idx="4">
                  <c:v>DRO-P</c:v>
                </c:pt>
                <c:pt idx="5">
                  <c:v>DRM-C</c:v>
                </c:pt>
                <c:pt idx="6">
                  <c:v>DRZ-C</c:v>
                </c:pt>
                <c:pt idx="7">
                  <c:v>DRB-A</c:v>
                </c:pt>
                <c:pt idx="8">
                  <c:v>DRATA-D</c:v>
                </c:pt>
              </c:strCache>
            </c:strRef>
          </c:cat>
          <c:val>
            <c:numRef>
              <c:f>'Q5.5'!$I$3:$I$11</c:f>
              <c:numCache>
                <c:formatCode>0.0%</c:formatCode>
                <c:ptCount val="9"/>
                <c:pt idx="0">
                  <c:v>0.54545454545454541</c:v>
                </c:pt>
                <c:pt idx="1">
                  <c:v>0.27777777777777779</c:v>
                </c:pt>
                <c:pt idx="2">
                  <c:v>0.40944881889763779</c:v>
                </c:pt>
                <c:pt idx="3">
                  <c:v>0.36585365853658536</c:v>
                </c:pt>
                <c:pt idx="4">
                  <c:v>0.27777777777777779</c:v>
                </c:pt>
                <c:pt idx="5">
                  <c:v>0.41346153846153844</c:v>
                </c:pt>
                <c:pt idx="6">
                  <c:v>0.36666666666666664</c:v>
                </c:pt>
                <c:pt idx="7">
                  <c:v>0.34319526627218933</c:v>
                </c:pt>
                <c:pt idx="8">
                  <c:v>0.3611111111111111</c:v>
                </c:pt>
              </c:numCache>
            </c:numRef>
          </c:val>
          <c:extLst>
            <c:ext xmlns:c16="http://schemas.microsoft.com/office/drawing/2014/chart" uri="{C3380CC4-5D6E-409C-BE32-E72D297353CC}">
              <c16:uniqueId val="{00000000-AB52-4B6D-BF72-4DCCD9E2C6C3}"/>
            </c:ext>
          </c:extLst>
        </c:ser>
        <c:ser>
          <c:idx val="1"/>
          <c:order val="1"/>
          <c:tx>
            <c:strRef>
              <c:f>'Q5.5'!$J$2</c:f>
              <c:strCache>
                <c:ptCount val="1"/>
                <c:pt idx="0">
                  <c:v>Non</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'Q5.5'!$H$3:$H$11</c:f>
              <c:strCache>
                <c:ptCount val="9"/>
                <c:pt idx="0">
                  <c:v>Siège</c:v>
                </c:pt>
                <c:pt idx="1">
                  <c:v>DRL1</c:v>
                </c:pt>
                <c:pt idx="2">
                  <c:v>DRL2</c:v>
                </c:pt>
                <c:pt idx="3">
                  <c:v>DRA</c:v>
                </c:pt>
                <c:pt idx="4">
                  <c:v>DRO-P</c:v>
                </c:pt>
                <c:pt idx="5">
                  <c:v>DRM-C</c:v>
                </c:pt>
                <c:pt idx="6">
                  <c:v>DRZ-C</c:v>
                </c:pt>
                <c:pt idx="7">
                  <c:v>DRB-A</c:v>
                </c:pt>
                <c:pt idx="8">
                  <c:v>DRATA-D</c:v>
                </c:pt>
              </c:strCache>
            </c:strRef>
          </c:cat>
          <c:val>
            <c:numRef>
              <c:f>'Q5.5'!$J$3:$J$11</c:f>
              <c:numCache>
                <c:formatCode>0.0%</c:formatCode>
                <c:ptCount val="9"/>
                <c:pt idx="0">
                  <c:v>0.45187165775401067</c:v>
                </c:pt>
                <c:pt idx="1">
                  <c:v>0.72222222222222221</c:v>
                </c:pt>
                <c:pt idx="2">
                  <c:v>0.58267716535433067</c:v>
                </c:pt>
                <c:pt idx="3">
                  <c:v>0.62601626016260159</c:v>
                </c:pt>
                <c:pt idx="4">
                  <c:v>0.72222222222222221</c:v>
                </c:pt>
                <c:pt idx="5">
                  <c:v>0.57692307692307687</c:v>
                </c:pt>
                <c:pt idx="6">
                  <c:v>0.6333333333333333</c:v>
                </c:pt>
                <c:pt idx="7">
                  <c:v>0.65680473372781067</c:v>
                </c:pt>
                <c:pt idx="8">
                  <c:v>0.63888888888888884</c:v>
                </c:pt>
              </c:numCache>
            </c:numRef>
          </c:val>
          <c:extLst>
            <c:ext xmlns:c16="http://schemas.microsoft.com/office/drawing/2014/chart" uri="{C3380CC4-5D6E-409C-BE32-E72D297353CC}">
              <c16:uniqueId val="{00000001-AB52-4B6D-BF72-4DCCD9E2C6C3}"/>
            </c:ext>
          </c:extLst>
        </c:ser>
        <c:ser>
          <c:idx val="2"/>
          <c:order val="2"/>
          <c:tx>
            <c:strRef>
              <c:f>'Q5.5'!$K$2</c:f>
              <c:strCache>
                <c:ptCount val="1"/>
                <c:pt idx="0">
                  <c:v>Non précisé</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'Q5.5'!$H$3:$H$11</c:f>
              <c:strCache>
                <c:ptCount val="9"/>
                <c:pt idx="0">
                  <c:v>Siège</c:v>
                </c:pt>
                <c:pt idx="1">
                  <c:v>DRL1</c:v>
                </c:pt>
                <c:pt idx="2">
                  <c:v>DRL2</c:v>
                </c:pt>
                <c:pt idx="3">
                  <c:v>DRA</c:v>
                </c:pt>
                <c:pt idx="4">
                  <c:v>DRO-P</c:v>
                </c:pt>
                <c:pt idx="5">
                  <c:v>DRM-C</c:v>
                </c:pt>
                <c:pt idx="6">
                  <c:v>DRZ-C</c:v>
                </c:pt>
                <c:pt idx="7">
                  <c:v>DRB-A</c:v>
                </c:pt>
                <c:pt idx="8">
                  <c:v>DRATA-D</c:v>
                </c:pt>
              </c:strCache>
            </c:strRef>
          </c:cat>
          <c:val>
            <c:numRef>
              <c:f>'Q5.5'!$K$3:$K$11</c:f>
              <c:numCache>
                <c:formatCode>0.0%</c:formatCode>
                <c:ptCount val="9"/>
                <c:pt idx="0">
                  <c:v>2.6737967914438501E-3</c:v>
                </c:pt>
                <c:pt idx="1">
                  <c:v>0</c:v>
                </c:pt>
                <c:pt idx="2">
                  <c:v>7.874015748031496E-3</c:v>
                </c:pt>
                <c:pt idx="3">
                  <c:v>8.130081300813009E-3</c:v>
                </c:pt>
                <c:pt idx="4">
                  <c:v>0</c:v>
                </c:pt>
                <c:pt idx="5">
                  <c:v>9.6153846153846159E-3</c:v>
                </c:pt>
                <c:pt idx="6">
                  <c:v>0</c:v>
                </c:pt>
                <c:pt idx="7">
                  <c:v>0</c:v>
                </c:pt>
                <c:pt idx="8">
                  <c:v>0</c:v>
                </c:pt>
              </c:numCache>
            </c:numRef>
          </c:val>
          <c:extLst>
            <c:ext xmlns:c16="http://schemas.microsoft.com/office/drawing/2014/chart" uri="{C3380CC4-5D6E-409C-BE32-E72D297353CC}">
              <c16:uniqueId val="{00000002-AB52-4B6D-BF72-4DCCD9E2C6C3}"/>
            </c:ext>
          </c:extLst>
        </c:ser>
        <c:dLbls>
          <c:showLegendKey val="0"/>
          <c:showVal val="1"/>
          <c:showCatName val="0"/>
          <c:showSerName val="0"/>
          <c:showPercent val="0"/>
          <c:showBubbleSize val="0"/>
        </c:dLbls>
        <c:gapWidth val="150"/>
        <c:shape val="box"/>
        <c:axId val="662210408"/>
        <c:axId val="662210736"/>
        <c:axId val="0"/>
      </c:bar3DChart>
      <c:catAx>
        <c:axId val="662210408"/>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662210736"/>
        <c:crosses val="autoZero"/>
        <c:auto val="1"/>
        <c:lblAlgn val="ctr"/>
        <c:lblOffset val="100"/>
        <c:noMultiLvlLbl val="0"/>
      </c:catAx>
      <c:valAx>
        <c:axId val="662210736"/>
        <c:scaling>
          <c:orientation val="minMax"/>
        </c:scaling>
        <c:delete val="0"/>
        <c:axPos val="l"/>
        <c:majorGridlines>
          <c:spPr>
            <a:ln>
              <a:solidFill>
                <a:schemeClr val="tx1">
                  <a:lumMod val="15000"/>
                  <a:lumOff val="85000"/>
                </a:schemeClr>
              </a:solidFill>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6622104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4">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fr-FR" sz="1800"/>
              <a:t>G3.65-</a:t>
            </a:r>
            <a:r>
              <a:rPr lang="fr-FR" sz="1800" baseline="0"/>
              <a:t> Objectivité des mouvements du personnel à la SBEE</a:t>
            </a:r>
            <a:endParaRPr lang="fr-FR" sz="1800"/>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a:scene3d>
              <a:camera prst="orthographicFront"/>
              <a:lightRig rig="threePt" dir="t"/>
            </a:scene3d>
            <a:sp3d>
              <a:bevelT/>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'Module5&amp;6&amp;7'!$B$78:$B$82</c:f>
              <c:strCache>
                <c:ptCount val="5"/>
                <c:pt idx="0">
                  <c:v>Toujours</c:v>
                </c:pt>
                <c:pt idx="1">
                  <c:v>Souvent</c:v>
                </c:pt>
                <c:pt idx="2">
                  <c:v>Rarement</c:v>
                </c:pt>
                <c:pt idx="3">
                  <c:v>Jamais</c:v>
                </c:pt>
                <c:pt idx="4">
                  <c:v>Non précisé</c:v>
                </c:pt>
              </c:strCache>
            </c:strRef>
          </c:cat>
          <c:val>
            <c:numRef>
              <c:f>'Module5&amp;6&amp;7'!$E$78:$E$82</c:f>
              <c:numCache>
                <c:formatCode>0.0%</c:formatCode>
                <c:ptCount val="5"/>
                <c:pt idx="0">
                  <c:v>6.8452380952380987E-2</c:v>
                </c:pt>
                <c:pt idx="1">
                  <c:v>0.37261904761904785</c:v>
                </c:pt>
                <c:pt idx="2">
                  <c:v>0.39523809523809533</c:v>
                </c:pt>
                <c:pt idx="3">
                  <c:v>0.14166666666666666</c:v>
                </c:pt>
                <c:pt idx="4">
                  <c:v>2.2023809523809546E-2</c:v>
                </c:pt>
              </c:numCache>
            </c:numRef>
          </c:val>
          <c:extLst>
            <c:ext xmlns:c16="http://schemas.microsoft.com/office/drawing/2014/chart" uri="{C3380CC4-5D6E-409C-BE32-E72D297353CC}">
              <c16:uniqueId val="{00000000-F04E-4FC9-8C8B-46218747E836}"/>
            </c:ext>
          </c:extLst>
        </c:ser>
        <c:dLbls>
          <c:showLegendKey val="0"/>
          <c:showVal val="0"/>
          <c:showCatName val="0"/>
          <c:showSerName val="0"/>
          <c:showPercent val="0"/>
          <c:showBubbleSize val="0"/>
        </c:dLbls>
        <c:gapWidth val="219"/>
        <c:overlap val="-27"/>
        <c:axId val="253962496"/>
        <c:axId val="254005248"/>
      </c:barChart>
      <c:catAx>
        <c:axId val="2539624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54005248"/>
        <c:crosses val="autoZero"/>
        <c:auto val="1"/>
        <c:lblAlgn val="ctr"/>
        <c:lblOffset val="100"/>
        <c:noMultiLvlLbl val="0"/>
      </c:catAx>
      <c:valAx>
        <c:axId val="254005248"/>
        <c:scaling>
          <c:orientation val="minMax"/>
        </c:scaling>
        <c:delete val="1"/>
        <c:axPos val="l"/>
        <c:numFmt formatCode="0.0%" sourceLinked="1"/>
        <c:majorTickMark val="none"/>
        <c:minorTickMark val="none"/>
        <c:tickLblPos val="nextTo"/>
        <c:crossAx val="25396249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500" b="1" i="0" u="none" strike="noStrike" kern="1200" spc="0" baseline="0">
                <a:solidFill>
                  <a:sysClr val="windowText" lastClr="000000"/>
                </a:solidFill>
                <a:latin typeface="+mn-lt"/>
                <a:ea typeface="+mn-ea"/>
                <a:cs typeface="+mn-cs"/>
              </a:defRPr>
            </a:pPr>
            <a:r>
              <a:rPr lang="en-US" sz="1500" b="1">
                <a:solidFill>
                  <a:sysClr val="windowText" lastClr="000000"/>
                </a:solidFill>
              </a:rPr>
              <a:t>G4.3 Connaissance des instances de prise de décision</a:t>
            </a:r>
          </a:p>
        </c:rich>
      </c:tx>
      <c:overlay val="0"/>
      <c:spPr>
        <a:noFill/>
        <a:ln>
          <a:noFill/>
        </a:ln>
        <a:effectLst/>
      </c:sp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38284039958748844"/>
          <c:y val="7.5508540335362292E-2"/>
          <c:w val="0.55856488427985274"/>
          <c:h val="0.74213732145565747"/>
        </c:manualLayout>
      </c:layout>
      <c:bar3DChart>
        <c:barDir val="bar"/>
        <c:grouping val="percentStacked"/>
        <c:varyColors val="0"/>
        <c:ser>
          <c:idx val="0"/>
          <c:order val="0"/>
          <c:tx>
            <c:strRef>
              <c:f>'Module3&amp;4'!$C$37</c:f>
              <c:strCache>
                <c:ptCount val="1"/>
                <c:pt idx="0">
                  <c:v>Oui</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'Module3&amp;4'!$B$38:$B$41</c:f>
              <c:strCache>
                <c:ptCount val="4"/>
                <c:pt idx="0">
                  <c:v>La direction générale</c:v>
                </c:pt>
                <c:pt idx="1">
                  <c:v> Le CODIR</c:v>
                </c:pt>
                <c:pt idx="2">
                  <c:v>Le conseil d’administration</c:v>
                </c:pt>
                <c:pt idx="3">
                  <c:v>La clientèle</c:v>
                </c:pt>
              </c:strCache>
            </c:strRef>
          </c:cat>
          <c:val>
            <c:numRef>
              <c:f>'Module3&amp;4'!$C$38:$C$41</c:f>
              <c:numCache>
                <c:formatCode>0.0%</c:formatCode>
                <c:ptCount val="4"/>
                <c:pt idx="0">
                  <c:v>0.89702380952381044</c:v>
                </c:pt>
                <c:pt idx="1">
                  <c:v>0.82500000000000062</c:v>
                </c:pt>
                <c:pt idx="2">
                  <c:v>0.82023809523809565</c:v>
                </c:pt>
                <c:pt idx="3">
                  <c:v>0.30833333333333335</c:v>
                </c:pt>
              </c:numCache>
            </c:numRef>
          </c:val>
          <c:extLst>
            <c:ext xmlns:c16="http://schemas.microsoft.com/office/drawing/2014/chart" uri="{C3380CC4-5D6E-409C-BE32-E72D297353CC}">
              <c16:uniqueId val="{00000000-9D8E-4254-B8AC-ED9EA6C0E343}"/>
            </c:ext>
          </c:extLst>
        </c:ser>
        <c:ser>
          <c:idx val="1"/>
          <c:order val="1"/>
          <c:tx>
            <c:strRef>
              <c:f>'Module3&amp;4'!$D$37</c:f>
              <c:strCache>
                <c:ptCount val="1"/>
                <c:pt idx="0">
                  <c:v>Non</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'Module3&amp;4'!$B$38:$B$41</c:f>
              <c:strCache>
                <c:ptCount val="4"/>
                <c:pt idx="0">
                  <c:v>La direction générale</c:v>
                </c:pt>
                <c:pt idx="1">
                  <c:v> Le CODIR</c:v>
                </c:pt>
                <c:pt idx="2">
                  <c:v>Le conseil d’administration</c:v>
                </c:pt>
                <c:pt idx="3">
                  <c:v>La clientèle</c:v>
                </c:pt>
              </c:strCache>
            </c:strRef>
          </c:cat>
          <c:val>
            <c:numRef>
              <c:f>'Module3&amp;4'!$D$38:$D$41</c:f>
              <c:numCache>
                <c:formatCode>0.0%</c:formatCode>
                <c:ptCount val="4"/>
                <c:pt idx="0">
                  <c:v>5.9523809523809521E-3</c:v>
                </c:pt>
                <c:pt idx="1">
                  <c:v>1.8452380952380956E-2</c:v>
                </c:pt>
                <c:pt idx="2">
                  <c:v>1.6666666666666687E-2</c:v>
                </c:pt>
                <c:pt idx="3">
                  <c:v>0.30416666666666714</c:v>
                </c:pt>
              </c:numCache>
            </c:numRef>
          </c:val>
          <c:extLst>
            <c:ext xmlns:c16="http://schemas.microsoft.com/office/drawing/2014/chart" uri="{C3380CC4-5D6E-409C-BE32-E72D297353CC}">
              <c16:uniqueId val="{00000001-9D8E-4254-B8AC-ED9EA6C0E343}"/>
            </c:ext>
          </c:extLst>
        </c:ser>
        <c:ser>
          <c:idx val="2"/>
          <c:order val="2"/>
          <c:tx>
            <c:strRef>
              <c:f>'Module3&amp;4'!$E$37</c:f>
              <c:strCache>
                <c:ptCount val="1"/>
                <c:pt idx="0">
                  <c:v>Ne sait pas</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'Module3&amp;4'!$B$38:$B$41</c:f>
              <c:strCache>
                <c:ptCount val="4"/>
                <c:pt idx="0">
                  <c:v>La direction générale</c:v>
                </c:pt>
                <c:pt idx="1">
                  <c:v> Le CODIR</c:v>
                </c:pt>
                <c:pt idx="2">
                  <c:v>Le conseil d’administration</c:v>
                </c:pt>
                <c:pt idx="3">
                  <c:v>La clientèle</c:v>
                </c:pt>
              </c:strCache>
            </c:strRef>
          </c:cat>
          <c:val>
            <c:numRef>
              <c:f>'Module3&amp;4'!$E$38:$E$41</c:f>
              <c:numCache>
                <c:formatCode>0.0%</c:formatCode>
                <c:ptCount val="4"/>
                <c:pt idx="0">
                  <c:v>9.7023809523809582E-2</c:v>
                </c:pt>
                <c:pt idx="1">
                  <c:v>0.15654761904761921</c:v>
                </c:pt>
                <c:pt idx="2">
                  <c:v>0.1630952380952384</c:v>
                </c:pt>
                <c:pt idx="3">
                  <c:v>0.3875000000000004</c:v>
                </c:pt>
              </c:numCache>
            </c:numRef>
          </c:val>
          <c:extLst>
            <c:ext xmlns:c16="http://schemas.microsoft.com/office/drawing/2014/chart" uri="{C3380CC4-5D6E-409C-BE32-E72D297353CC}">
              <c16:uniqueId val="{00000002-9D8E-4254-B8AC-ED9EA6C0E343}"/>
            </c:ext>
          </c:extLst>
        </c:ser>
        <c:dLbls>
          <c:showLegendKey val="0"/>
          <c:showVal val="0"/>
          <c:showCatName val="0"/>
          <c:showSerName val="0"/>
          <c:showPercent val="0"/>
          <c:showBubbleSize val="0"/>
        </c:dLbls>
        <c:gapWidth val="40"/>
        <c:shape val="box"/>
        <c:axId val="79207424"/>
        <c:axId val="80880384"/>
        <c:axId val="0"/>
      </c:bar3DChart>
      <c:catAx>
        <c:axId val="7920742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500" b="1" i="0" u="none" strike="noStrike" kern="1200" baseline="0">
                <a:solidFill>
                  <a:schemeClr val="tx1">
                    <a:lumMod val="65000"/>
                    <a:lumOff val="35000"/>
                  </a:schemeClr>
                </a:solidFill>
                <a:latin typeface="+mn-lt"/>
                <a:ea typeface="+mn-ea"/>
                <a:cs typeface="+mn-cs"/>
              </a:defRPr>
            </a:pPr>
            <a:endParaRPr lang="fr-FR"/>
          </a:p>
        </c:txPr>
        <c:crossAx val="80880384"/>
        <c:crosses val="autoZero"/>
        <c:auto val="1"/>
        <c:lblAlgn val="ctr"/>
        <c:lblOffset val="100"/>
        <c:noMultiLvlLbl val="0"/>
      </c:catAx>
      <c:valAx>
        <c:axId val="8088038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fr-FR"/>
          </a:p>
        </c:txPr>
        <c:crossAx val="792074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fr-FR"/>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500" b="1" i="0" u="none" strike="noStrike" kern="1200" spc="0" baseline="0">
                <a:solidFill>
                  <a:sysClr val="windowText" lastClr="000000"/>
                </a:solidFill>
                <a:latin typeface="+mn-lt"/>
                <a:ea typeface="+mn-ea"/>
                <a:cs typeface="+mn-cs"/>
              </a:defRPr>
            </a:pPr>
            <a:r>
              <a:rPr lang="en-US" sz="1500" b="1">
                <a:solidFill>
                  <a:sysClr val="windowText" lastClr="000000"/>
                </a:solidFill>
              </a:rPr>
              <a:t>G4.3 Connaissance des instances de prise de décision</a:t>
            </a:r>
          </a:p>
        </c:rich>
      </c:tx>
      <c:overlay val="0"/>
      <c:spPr>
        <a:noFill/>
        <a:ln>
          <a:noFill/>
        </a:ln>
        <a:effectLst/>
      </c:sp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38284039958748856"/>
          <c:y val="7.5508540335362292E-2"/>
          <c:w val="0.55856488427985262"/>
          <c:h val="0.74213732145565747"/>
        </c:manualLayout>
      </c:layout>
      <c:bar3DChart>
        <c:barDir val="bar"/>
        <c:grouping val="percentStacked"/>
        <c:varyColors val="0"/>
        <c:ser>
          <c:idx val="0"/>
          <c:order val="0"/>
          <c:tx>
            <c:strRef>
              <c:f>'Module3&amp;4'!$C$37</c:f>
              <c:strCache>
                <c:ptCount val="1"/>
                <c:pt idx="0">
                  <c:v>Oui</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'Module3&amp;4'!$B$38:$B$41</c:f>
              <c:strCache>
                <c:ptCount val="4"/>
                <c:pt idx="0">
                  <c:v>La direction générale</c:v>
                </c:pt>
                <c:pt idx="1">
                  <c:v> Le CODIR</c:v>
                </c:pt>
                <c:pt idx="2">
                  <c:v>Le conseil d’administration</c:v>
                </c:pt>
                <c:pt idx="3">
                  <c:v>La clientèle</c:v>
                </c:pt>
              </c:strCache>
            </c:strRef>
          </c:cat>
          <c:val>
            <c:numRef>
              <c:f>'Module3&amp;4'!$C$38:$C$41</c:f>
              <c:numCache>
                <c:formatCode>0.0%</c:formatCode>
                <c:ptCount val="4"/>
                <c:pt idx="0">
                  <c:v>0.89702380952381056</c:v>
                </c:pt>
                <c:pt idx="1">
                  <c:v>0.82500000000000062</c:v>
                </c:pt>
                <c:pt idx="2">
                  <c:v>0.82023809523809565</c:v>
                </c:pt>
                <c:pt idx="3">
                  <c:v>0.30833333333333335</c:v>
                </c:pt>
              </c:numCache>
            </c:numRef>
          </c:val>
          <c:extLst>
            <c:ext xmlns:c16="http://schemas.microsoft.com/office/drawing/2014/chart" uri="{C3380CC4-5D6E-409C-BE32-E72D297353CC}">
              <c16:uniqueId val="{00000000-9D8E-4254-B8AC-ED9EA6C0E343}"/>
            </c:ext>
          </c:extLst>
        </c:ser>
        <c:ser>
          <c:idx val="1"/>
          <c:order val="1"/>
          <c:tx>
            <c:strRef>
              <c:f>'Module3&amp;4'!$D$37</c:f>
              <c:strCache>
                <c:ptCount val="1"/>
                <c:pt idx="0">
                  <c:v>Non</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'Module3&amp;4'!$B$38:$B$41</c:f>
              <c:strCache>
                <c:ptCount val="4"/>
                <c:pt idx="0">
                  <c:v>La direction générale</c:v>
                </c:pt>
                <c:pt idx="1">
                  <c:v> Le CODIR</c:v>
                </c:pt>
                <c:pt idx="2">
                  <c:v>Le conseil d’administration</c:v>
                </c:pt>
                <c:pt idx="3">
                  <c:v>La clientèle</c:v>
                </c:pt>
              </c:strCache>
            </c:strRef>
          </c:cat>
          <c:val>
            <c:numRef>
              <c:f>'Module3&amp;4'!$D$38:$D$41</c:f>
              <c:numCache>
                <c:formatCode>0.0%</c:formatCode>
                <c:ptCount val="4"/>
                <c:pt idx="0">
                  <c:v>5.9523809523809521E-3</c:v>
                </c:pt>
                <c:pt idx="1">
                  <c:v>1.8452380952380956E-2</c:v>
                </c:pt>
                <c:pt idx="2">
                  <c:v>1.6666666666666691E-2</c:v>
                </c:pt>
                <c:pt idx="3">
                  <c:v>0.30416666666666725</c:v>
                </c:pt>
              </c:numCache>
            </c:numRef>
          </c:val>
          <c:extLst>
            <c:ext xmlns:c16="http://schemas.microsoft.com/office/drawing/2014/chart" uri="{C3380CC4-5D6E-409C-BE32-E72D297353CC}">
              <c16:uniqueId val="{00000001-9D8E-4254-B8AC-ED9EA6C0E343}"/>
            </c:ext>
          </c:extLst>
        </c:ser>
        <c:ser>
          <c:idx val="2"/>
          <c:order val="2"/>
          <c:tx>
            <c:strRef>
              <c:f>'Module3&amp;4'!$E$37</c:f>
              <c:strCache>
                <c:ptCount val="1"/>
                <c:pt idx="0">
                  <c:v>Ne sait pas</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'Module3&amp;4'!$B$38:$B$41</c:f>
              <c:strCache>
                <c:ptCount val="4"/>
                <c:pt idx="0">
                  <c:v>La direction générale</c:v>
                </c:pt>
                <c:pt idx="1">
                  <c:v> Le CODIR</c:v>
                </c:pt>
                <c:pt idx="2">
                  <c:v>Le conseil d’administration</c:v>
                </c:pt>
                <c:pt idx="3">
                  <c:v>La clientèle</c:v>
                </c:pt>
              </c:strCache>
            </c:strRef>
          </c:cat>
          <c:val>
            <c:numRef>
              <c:f>'Module3&amp;4'!$E$38:$E$41</c:f>
              <c:numCache>
                <c:formatCode>0.0%</c:formatCode>
                <c:ptCount val="4"/>
                <c:pt idx="0">
                  <c:v>9.7023809523809609E-2</c:v>
                </c:pt>
                <c:pt idx="1">
                  <c:v>0.15654761904761921</c:v>
                </c:pt>
                <c:pt idx="2">
                  <c:v>0.16309523809523843</c:v>
                </c:pt>
                <c:pt idx="3">
                  <c:v>0.38750000000000046</c:v>
                </c:pt>
              </c:numCache>
            </c:numRef>
          </c:val>
          <c:extLst>
            <c:ext xmlns:c16="http://schemas.microsoft.com/office/drawing/2014/chart" uri="{C3380CC4-5D6E-409C-BE32-E72D297353CC}">
              <c16:uniqueId val="{00000002-9D8E-4254-B8AC-ED9EA6C0E343}"/>
            </c:ext>
          </c:extLst>
        </c:ser>
        <c:dLbls>
          <c:showLegendKey val="0"/>
          <c:showVal val="0"/>
          <c:showCatName val="0"/>
          <c:showSerName val="0"/>
          <c:showPercent val="0"/>
          <c:showBubbleSize val="0"/>
        </c:dLbls>
        <c:gapWidth val="40"/>
        <c:shape val="box"/>
        <c:axId val="107940480"/>
        <c:axId val="107968384"/>
        <c:axId val="0"/>
      </c:bar3DChart>
      <c:catAx>
        <c:axId val="10794048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500" b="1" i="0" u="none" strike="noStrike" kern="1200" baseline="0">
                <a:solidFill>
                  <a:schemeClr val="tx1">
                    <a:lumMod val="65000"/>
                    <a:lumOff val="35000"/>
                  </a:schemeClr>
                </a:solidFill>
                <a:latin typeface="+mn-lt"/>
                <a:ea typeface="+mn-ea"/>
                <a:cs typeface="+mn-cs"/>
              </a:defRPr>
            </a:pPr>
            <a:endParaRPr lang="fr-FR"/>
          </a:p>
        </c:txPr>
        <c:crossAx val="107968384"/>
        <c:crosses val="autoZero"/>
        <c:auto val="1"/>
        <c:lblAlgn val="ctr"/>
        <c:lblOffset val="100"/>
        <c:noMultiLvlLbl val="0"/>
      </c:catAx>
      <c:valAx>
        <c:axId val="10796838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fr-FR"/>
          </a:p>
        </c:txPr>
        <c:crossAx val="1079404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fr-FR"/>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fr-FR" dirty="0"/>
              <a:t>Facteurs d’influence</a:t>
            </a:r>
            <a:r>
              <a:rPr lang="fr-FR" baseline="0" dirty="0"/>
              <a:t> des prises de décision à la SBEE</a:t>
            </a:r>
            <a:endParaRPr lang="fr-FR" dirty="0"/>
          </a:p>
        </c:rich>
      </c:tx>
      <c:overlay val="0"/>
    </c:title>
    <c:autoTitleDeleted val="0"/>
    <c:plotArea>
      <c:layout>
        <c:manualLayout>
          <c:layoutTarget val="inner"/>
          <c:xMode val="edge"/>
          <c:yMode val="edge"/>
          <c:x val="0.45084517025570808"/>
          <c:y val="0.12592504456078468"/>
          <c:w val="0.53703370246036619"/>
          <c:h val="0.77551027153304664"/>
        </c:manualLayout>
      </c:layout>
      <c:barChart>
        <c:barDir val="bar"/>
        <c:grouping val="percentStacked"/>
        <c:varyColors val="0"/>
        <c:ser>
          <c:idx val="0"/>
          <c:order val="0"/>
          <c:tx>
            <c:strRef>
              <c:f>Q3.5!$F$3</c:f>
              <c:strCache>
                <c:ptCount val="1"/>
                <c:pt idx="0">
                  <c:v>Toujours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Q3.5!$G$2:$N$2</c:f>
              <c:strCache>
                <c:ptCount val="8"/>
                <c:pt idx="0">
                  <c:v>Mouvements du personnel (grève, etc.)</c:v>
                </c:pt>
                <c:pt idx="1">
                  <c:v>Facteurs socio-économiques</c:v>
                </c:pt>
                <c:pt idx="2">
                  <c:v>Informations dans la presse et les réseaux sociaux</c:v>
                </c:pt>
                <c:pt idx="3">
                  <c:v>Plaintes de la clientèle</c:v>
                </c:pt>
                <c:pt idx="4">
                  <c:v>Facteurs  institutionnels</c:v>
                </c:pt>
                <c:pt idx="5">
                  <c:v>Leadership/Personnalité du DG</c:v>
                </c:pt>
                <c:pt idx="6">
                  <c:v>Procédures des (PTF)</c:v>
                </c:pt>
                <c:pt idx="7">
                  <c:v>Facteurs politiques</c:v>
                </c:pt>
              </c:strCache>
            </c:strRef>
          </c:cat>
          <c:val>
            <c:numRef>
              <c:f>Q3.5!$G$3:$N$3</c:f>
              <c:numCache>
                <c:formatCode>0.0%</c:formatCode>
                <c:ptCount val="8"/>
                <c:pt idx="0">
                  <c:v>3.035714285714286E-2</c:v>
                </c:pt>
                <c:pt idx="1">
                  <c:v>8.928571428571426E-2</c:v>
                </c:pt>
                <c:pt idx="2">
                  <c:v>0.13154761904761905</c:v>
                </c:pt>
                <c:pt idx="3">
                  <c:v>0.16607142857142859</c:v>
                </c:pt>
                <c:pt idx="4">
                  <c:v>0.20297619047619053</c:v>
                </c:pt>
                <c:pt idx="5">
                  <c:v>0.28452380952380957</c:v>
                </c:pt>
                <c:pt idx="6">
                  <c:v>0.268452380952381</c:v>
                </c:pt>
                <c:pt idx="7">
                  <c:v>0.37023809523809531</c:v>
                </c:pt>
              </c:numCache>
            </c:numRef>
          </c:val>
          <c:extLst>
            <c:ext xmlns:c16="http://schemas.microsoft.com/office/drawing/2014/chart" uri="{C3380CC4-5D6E-409C-BE32-E72D297353CC}">
              <c16:uniqueId val="{00000000-E3B5-4293-88CB-F258EEE9A557}"/>
            </c:ext>
          </c:extLst>
        </c:ser>
        <c:ser>
          <c:idx val="1"/>
          <c:order val="1"/>
          <c:tx>
            <c:strRef>
              <c:f>Q3.5!$F$4</c:f>
              <c:strCache>
                <c:ptCount val="1"/>
                <c:pt idx="0">
                  <c:v>Souvent</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Q3.5!$G$2:$N$2</c:f>
              <c:strCache>
                <c:ptCount val="8"/>
                <c:pt idx="0">
                  <c:v>Mouvements du personnel (grève, etc.)</c:v>
                </c:pt>
                <c:pt idx="1">
                  <c:v>Facteurs socio-économiques</c:v>
                </c:pt>
                <c:pt idx="2">
                  <c:v>Informations dans la presse et les réseaux sociaux</c:v>
                </c:pt>
                <c:pt idx="3">
                  <c:v>Plaintes de la clientèle</c:v>
                </c:pt>
                <c:pt idx="4">
                  <c:v>Facteurs  institutionnels</c:v>
                </c:pt>
                <c:pt idx="5">
                  <c:v>Leadership/Personnalité du DG</c:v>
                </c:pt>
                <c:pt idx="6">
                  <c:v>Procédures des (PTF)</c:v>
                </c:pt>
                <c:pt idx="7">
                  <c:v>Facteurs politiques</c:v>
                </c:pt>
              </c:strCache>
            </c:strRef>
          </c:cat>
          <c:val>
            <c:numRef>
              <c:f>Q3.5!$G$4:$N$4</c:f>
              <c:numCache>
                <c:formatCode>0.0%</c:formatCode>
                <c:ptCount val="8"/>
                <c:pt idx="0">
                  <c:v>0.13869047619047623</c:v>
                </c:pt>
                <c:pt idx="1">
                  <c:v>0.39226190476190481</c:v>
                </c:pt>
                <c:pt idx="2">
                  <c:v>0.46607142857142853</c:v>
                </c:pt>
                <c:pt idx="3">
                  <c:v>0.44821428571428584</c:v>
                </c:pt>
                <c:pt idx="4">
                  <c:v>0.43095238095238103</c:v>
                </c:pt>
                <c:pt idx="5">
                  <c:v>0.36904761904761912</c:v>
                </c:pt>
                <c:pt idx="6">
                  <c:v>0.47976190476190478</c:v>
                </c:pt>
                <c:pt idx="7">
                  <c:v>0.37738095238095248</c:v>
                </c:pt>
              </c:numCache>
            </c:numRef>
          </c:val>
          <c:extLst>
            <c:ext xmlns:c16="http://schemas.microsoft.com/office/drawing/2014/chart" uri="{C3380CC4-5D6E-409C-BE32-E72D297353CC}">
              <c16:uniqueId val="{00000001-E3B5-4293-88CB-F258EEE9A557}"/>
            </c:ext>
          </c:extLst>
        </c:ser>
        <c:ser>
          <c:idx val="2"/>
          <c:order val="2"/>
          <c:tx>
            <c:strRef>
              <c:f>Q3.5!$F$5</c:f>
              <c:strCache>
                <c:ptCount val="1"/>
                <c:pt idx="0">
                  <c:v>Rarement</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Q3.5!$G$2:$N$2</c:f>
              <c:strCache>
                <c:ptCount val="8"/>
                <c:pt idx="0">
                  <c:v>Mouvements du personnel (grève, etc.)</c:v>
                </c:pt>
                <c:pt idx="1">
                  <c:v>Facteurs socio-économiques</c:v>
                </c:pt>
                <c:pt idx="2">
                  <c:v>Informations dans la presse et les réseaux sociaux</c:v>
                </c:pt>
                <c:pt idx="3">
                  <c:v>Plaintes de la clientèle</c:v>
                </c:pt>
                <c:pt idx="4">
                  <c:v>Facteurs  institutionnels</c:v>
                </c:pt>
                <c:pt idx="5">
                  <c:v>Leadership/Personnalité du DG</c:v>
                </c:pt>
                <c:pt idx="6">
                  <c:v>Procédures des (PTF)</c:v>
                </c:pt>
                <c:pt idx="7">
                  <c:v>Facteurs politiques</c:v>
                </c:pt>
              </c:strCache>
            </c:strRef>
          </c:cat>
          <c:val>
            <c:numRef>
              <c:f>Q3.5!$G$5:$N$5</c:f>
              <c:numCache>
                <c:formatCode>0.0%</c:formatCode>
                <c:ptCount val="8"/>
                <c:pt idx="0">
                  <c:v>0.30297619047619045</c:v>
                </c:pt>
                <c:pt idx="1">
                  <c:v>0.30297619047619045</c:v>
                </c:pt>
                <c:pt idx="2">
                  <c:v>0.26011904761904769</c:v>
                </c:pt>
                <c:pt idx="3">
                  <c:v>0.2392857142857143</c:v>
                </c:pt>
                <c:pt idx="4">
                  <c:v>0.21428571428571427</c:v>
                </c:pt>
                <c:pt idx="5">
                  <c:v>0.17321428571428574</c:v>
                </c:pt>
                <c:pt idx="6">
                  <c:v>0.1125</c:v>
                </c:pt>
                <c:pt idx="7">
                  <c:v>0.1297619047619048</c:v>
                </c:pt>
              </c:numCache>
            </c:numRef>
          </c:val>
          <c:extLst>
            <c:ext xmlns:c16="http://schemas.microsoft.com/office/drawing/2014/chart" uri="{C3380CC4-5D6E-409C-BE32-E72D297353CC}">
              <c16:uniqueId val="{00000002-E3B5-4293-88CB-F258EEE9A557}"/>
            </c:ext>
          </c:extLst>
        </c:ser>
        <c:ser>
          <c:idx val="3"/>
          <c:order val="3"/>
          <c:tx>
            <c:strRef>
              <c:f>Q3.5!$F$6</c:f>
              <c:strCache>
                <c:ptCount val="1"/>
                <c:pt idx="0">
                  <c:v>Jamais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Q3.5!$G$2:$N$2</c:f>
              <c:strCache>
                <c:ptCount val="8"/>
                <c:pt idx="0">
                  <c:v>Mouvements du personnel (grève, etc.)</c:v>
                </c:pt>
                <c:pt idx="1">
                  <c:v>Facteurs socio-économiques</c:v>
                </c:pt>
                <c:pt idx="2">
                  <c:v>Informations dans la presse et les réseaux sociaux</c:v>
                </c:pt>
                <c:pt idx="3">
                  <c:v>Plaintes de la clientèle</c:v>
                </c:pt>
                <c:pt idx="4">
                  <c:v>Facteurs  institutionnels</c:v>
                </c:pt>
                <c:pt idx="5">
                  <c:v>Leadership/Personnalité du DG</c:v>
                </c:pt>
                <c:pt idx="6">
                  <c:v>Procédures des (PTF)</c:v>
                </c:pt>
                <c:pt idx="7">
                  <c:v>Facteurs politiques</c:v>
                </c:pt>
              </c:strCache>
            </c:strRef>
          </c:cat>
          <c:val>
            <c:numRef>
              <c:f>Q3.5!$G$6:$N$6</c:f>
              <c:numCache>
                <c:formatCode>0.0%</c:formatCode>
                <c:ptCount val="8"/>
                <c:pt idx="0">
                  <c:v>0.47202380952380957</c:v>
                </c:pt>
                <c:pt idx="1">
                  <c:v>0.14226190476190478</c:v>
                </c:pt>
                <c:pt idx="2">
                  <c:v>8.095238095238097E-2</c:v>
                </c:pt>
                <c:pt idx="3">
                  <c:v>9.2261904761904739E-2</c:v>
                </c:pt>
                <c:pt idx="4">
                  <c:v>6.9642857142857145E-2</c:v>
                </c:pt>
                <c:pt idx="5">
                  <c:v>0.10119047619047618</c:v>
                </c:pt>
                <c:pt idx="6">
                  <c:v>4.8809523809523817E-2</c:v>
                </c:pt>
                <c:pt idx="7">
                  <c:v>0.05</c:v>
                </c:pt>
              </c:numCache>
            </c:numRef>
          </c:val>
          <c:extLst>
            <c:ext xmlns:c16="http://schemas.microsoft.com/office/drawing/2014/chart" uri="{C3380CC4-5D6E-409C-BE32-E72D297353CC}">
              <c16:uniqueId val="{00000003-E3B5-4293-88CB-F258EEE9A557}"/>
            </c:ext>
          </c:extLst>
        </c:ser>
        <c:ser>
          <c:idx val="4"/>
          <c:order val="4"/>
          <c:tx>
            <c:strRef>
              <c:f>Q3.5!$F$7</c:f>
              <c:strCache>
                <c:ptCount val="1"/>
                <c:pt idx="0">
                  <c:v>Ne sait pas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Q3.5!$G$2:$N$2</c:f>
              <c:strCache>
                <c:ptCount val="8"/>
                <c:pt idx="0">
                  <c:v>Mouvements du personnel (grève, etc.)</c:v>
                </c:pt>
                <c:pt idx="1">
                  <c:v>Facteurs socio-économiques</c:v>
                </c:pt>
                <c:pt idx="2">
                  <c:v>Informations dans la presse et les réseaux sociaux</c:v>
                </c:pt>
                <c:pt idx="3">
                  <c:v>Plaintes de la clientèle</c:v>
                </c:pt>
                <c:pt idx="4">
                  <c:v>Facteurs  institutionnels</c:v>
                </c:pt>
                <c:pt idx="5">
                  <c:v>Leadership/Personnalité du DG</c:v>
                </c:pt>
                <c:pt idx="6">
                  <c:v>Procédures des (PTF)</c:v>
                </c:pt>
                <c:pt idx="7">
                  <c:v>Facteurs politiques</c:v>
                </c:pt>
              </c:strCache>
            </c:strRef>
          </c:cat>
          <c:val>
            <c:numRef>
              <c:f>Q3.5!$G$7:$N$7</c:f>
              <c:numCache>
                <c:formatCode>0.0%</c:formatCode>
                <c:ptCount val="8"/>
                <c:pt idx="0">
                  <c:v>5.5952380952380976E-2</c:v>
                </c:pt>
                <c:pt idx="1">
                  <c:v>7.3214285714285718E-2</c:v>
                </c:pt>
                <c:pt idx="2">
                  <c:v>6.1309523809523821E-2</c:v>
                </c:pt>
                <c:pt idx="3">
                  <c:v>5.4166666666666682E-2</c:v>
                </c:pt>
                <c:pt idx="4">
                  <c:v>8.2142857142857142E-2</c:v>
                </c:pt>
                <c:pt idx="5">
                  <c:v>7.2023809523809518E-2</c:v>
                </c:pt>
                <c:pt idx="6">
                  <c:v>9.0476190476190488E-2</c:v>
                </c:pt>
                <c:pt idx="7">
                  <c:v>7.2619047619047639E-2</c:v>
                </c:pt>
              </c:numCache>
            </c:numRef>
          </c:val>
          <c:extLst>
            <c:ext xmlns:c16="http://schemas.microsoft.com/office/drawing/2014/chart" uri="{C3380CC4-5D6E-409C-BE32-E72D297353CC}">
              <c16:uniqueId val="{00000004-E3B5-4293-88CB-F258EEE9A557}"/>
            </c:ext>
          </c:extLst>
        </c:ser>
        <c:dLbls>
          <c:showLegendKey val="0"/>
          <c:showVal val="0"/>
          <c:showCatName val="0"/>
          <c:showSerName val="0"/>
          <c:showPercent val="0"/>
          <c:showBubbleSize val="0"/>
        </c:dLbls>
        <c:gapWidth val="27"/>
        <c:overlap val="100"/>
        <c:axId val="80918784"/>
        <c:axId val="79106048"/>
      </c:barChart>
      <c:catAx>
        <c:axId val="80918784"/>
        <c:scaling>
          <c:orientation val="minMax"/>
        </c:scaling>
        <c:delete val="0"/>
        <c:axPos val="l"/>
        <c:numFmt formatCode="General" sourceLinked="0"/>
        <c:majorTickMark val="out"/>
        <c:minorTickMark val="none"/>
        <c:tickLblPos val="nextTo"/>
        <c:txPr>
          <a:bodyPr/>
          <a:lstStyle/>
          <a:p>
            <a:pPr>
              <a:defRPr sz="1500"/>
            </a:pPr>
            <a:endParaRPr lang="fr-FR"/>
          </a:p>
        </c:txPr>
        <c:crossAx val="79106048"/>
        <c:crosses val="autoZero"/>
        <c:auto val="1"/>
        <c:lblAlgn val="ctr"/>
        <c:lblOffset val="100"/>
        <c:noMultiLvlLbl val="0"/>
      </c:catAx>
      <c:valAx>
        <c:axId val="79106048"/>
        <c:scaling>
          <c:orientation val="minMax"/>
        </c:scaling>
        <c:delete val="1"/>
        <c:axPos val="b"/>
        <c:numFmt formatCode="0%" sourceLinked="1"/>
        <c:majorTickMark val="out"/>
        <c:minorTickMark val="none"/>
        <c:tickLblPos val="nextTo"/>
        <c:crossAx val="80918784"/>
        <c:crosses val="autoZero"/>
        <c:crossBetween val="between"/>
      </c:valAx>
    </c:plotArea>
    <c:legend>
      <c:legendPos val="b"/>
      <c:overlay val="0"/>
      <c:txPr>
        <a:bodyPr/>
        <a:lstStyle/>
        <a:p>
          <a:pPr>
            <a:defRPr sz="1400"/>
          </a:pPr>
          <a:endParaRPr lang="fr-FR"/>
        </a:p>
      </c:txPr>
    </c:legend>
    <c:plotVisOnly val="1"/>
    <c:dispBlanksAs val="gap"/>
    <c:showDLblsOverMax val="0"/>
  </c:chart>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fr-FR" sz="1400"/>
              <a:t>Sentiment d'être</a:t>
            </a:r>
            <a:r>
              <a:rPr lang="fr-FR" sz="1400" baseline="0"/>
              <a:t> informé et délai d'information des agents de la SBEE</a:t>
            </a:r>
            <a:endParaRPr lang="fr-FR" sz="1400"/>
          </a:p>
        </c:rich>
      </c:tx>
      <c:overlay val="0"/>
    </c:title>
    <c:autoTitleDeleted val="0"/>
    <c:plotArea>
      <c:layout>
        <c:manualLayout>
          <c:layoutTarget val="inner"/>
          <c:xMode val="edge"/>
          <c:yMode val="edge"/>
          <c:x val="3.0555555555555565E-2"/>
          <c:y val="0.11478904784568439"/>
          <c:w val="0.93888888888888922"/>
          <c:h val="0.6788971855715048"/>
        </c:manualLayout>
      </c:layout>
      <c:barChart>
        <c:barDir val="col"/>
        <c:grouping val="percentStacked"/>
        <c:varyColors val="0"/>
        <c:ser>
          <c:idx val="0"/>
          <c:order val="0"/>
          <c:tx>
            <c:strRef>
              <c:f>Q3.1!$F$4</c:f>
              <c:strCache>
                <c:ptCount val="1"/>
                <c:pt idx="0">
                  <c:v>Toujours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Q3.1!$G$3:$H$3</c:f>
              <c:strCache>
                <c:ptCount val="2"/>
                <c:pt idx="0">
                  <c:v>Information des agents de la SBEE ?</c:v>
                </c:pt>
                <c:pt idx="1">
                  <c:v>Information des agents dans les délais ?</c:v>
                </c:pt>
              </c:strCache>
            </c:strRef>
          </c:cat>
          <c:val>
            <c:numRef>
              <c:f>Q3.1!$G$4:$H$4</c:f>
              <c:numCache>
                <c:formatCode>0.0%</c:formatCode>
                <c:ptCount val="2"/>
                <c:pt idx="0">
                  <c:v>0.14880952380952381</c:v>
                </c:pt>
                <c:pt idx="1">
                  <c:v>8.095238095238097E-2</c:v>
                </c:pt>
              </c:numCache>
            </c:numRef>
          </c:val>
          <c:extLst>
            <c:ext xmlns:c16="http://schemas.microsoft.com/office/drawing/2014/chart" uri="{C3380CC4-5D6E-409C-BE32-E72D297353CC}">
              <c16:uniqueId val="{00000000-3FCA-4777-8C3B-9D93C8092F7D}"/>
            </c:ext>
          </c:extLst>
        </c:ser>
        <c:ser>
          <c:idx val="1"/>
          <c:order val="1"/>
          <c:tx>
            <c:strRef>
              <c:f>Q3.1!$F$5</c:f>
              <c:strCache>
                <c:ptCount val="1"/>
                <c:pt idx="0">
                  <c:v>Souvent</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Q3.1!$G$3:$H$3</c:f>
              <c:strCache>
                <c:ptCount val="2"/>
                <c:pt idx="0">
                  <c:v>Information des agents de la SBEE ?</c:v>
                </c:pt>
                <c:pt idx="1">
                  <c:v>Information des agents dans les délais ?</c:v>
                </c:pt>
              </c:strCache>
            </c:strRef>
          </c:cat>
          <c:val>
            <c:numRef>
              <c:f>Q3.1!$G$5:$H$5</c:f>
              <c:numCache>
                <c:formatCode>0.0%</c:formatCode>
                <c:ptCount val="2"/>
                <c:pt idx="0">
                  <c:v>0.45357142857142851</c:v>
                </c:pt>
                <c:pt idx="1">
                  <c:v>0.28035714285714286</c:v>
                </c:pt>
              </c:numCache>
            </c:numRef>
          </c:val>
          <c:extLst>
            <c:ext xmlns:c16="http://schemas.microsoft.com/office/drawing/2014/chart" uri="{C3380CC4-5D6E-409C-BE32-E72D297353CC}">
              <c16:uniqueId val="{00000001-3FCA-4777-8C3B-9D93C8092F7D}"/>
            </c:ext>
          </c:extLst>
        </c:ser>
        <c:ser>
          <c:idx val="2"/>
          <c:order val="2"/>
          <c:tx>
            <c:strRef>
              <c:f>Q3.1!$F$6</c:f>
              <c:strCache>
                <c:ptCount val="1"/>
                <c:pt idx="0">
                  <c:v>Rarement</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Q3.1!$G$3:$H$3</c:f>
              <c:strCache>
                <c:ptCount val="2"/>
                <c:pt idx="0">
                  <c:v>Information des agents de la SBEE ?</c:v>
                </c:pt>
                <c:pt idx="1">
                  <c:v>Information des agents dans les délais ?</c:v>
                </c:pt>
              </c:strCache>
            </c:strRef>
          </c:cat>
          <c:val>
            <c:numRef>
              <c:f>Q3.1!$G$6:$H$6</c:f>
              <c:numCache>
                <c:formatCode>0.0%</c:formatCode>
                <c:ptCount val="2"/>
                <c:pt idx="0">
                  <c:v>0.33452380952380961</c:v>
                </c:pt>
                <c:pt idx="1">
                  <c:v>0.50297619047619058</c:v>
                </c:pt>
              </c:numCache>
            </c:numRef>
          </c:val>
          <c:extLst>
            <c:ext xmlns:c16="http://schemas.microsoft.com/office/drawing/2014/chart" uri="{C3380CC4-5D6E-409C-BE32-E72D297353CC}">
              <c16:uniqueId val="{00000002-3FCA-4777-8C3B-9D93C8092F7D}"/>
            </c:ext>
          </c:extLst>
        </c:ser>
        <c:ser>
          <c:idx val="3"/>
          <c:order val="3"/>
          <c:tx>
            <c:strRef>
              <c:f>Q3.1!$F$7</c:f>
              <c:strCache>
                <c:ptCount val="1"/>
                <c:pt idx="0">
                  <c:v>Jamais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Q3.1!$G$3:$H$3</c:f>
              <c:strCache>
                <c:ptCount val="2"/>
                <c:pt idx="0">
                  <c:v>Information des agents de la SBEE ?</c:v>
                </c:pt>
                <c:pt idx="1">
                  <c:v>Information des agents dans les délais ?</c:v>
                </c:pt>
              </c:strCache>
            </c:strRef>
          </c:cat>
          <c:val>
            <c:numRef>
              <c:f>Q3.1!$G$7:$H$7</c:f>
              <c:numCache>
                <c:formatCode>0.0%</c:formatCode>
                <c:ptCount val="2"/>
                <c:pt idx="0">
                  <c:v>4.5833333333333344E-2</c:v>
                </c:pt>
                <c:pt idx="1">
                  <c:v>0.12142857142857146</c:v>
                </c:pt>
              </c:numCache>
            </c:numRef>
          </c:val>
          <c:extLst>
            <c:ext xmlns:c16="http://schemas.microsoft.com/office/drawing/2014/chart" uri="{C3380CC4-5D6E-409C-BE32-E72D297353CC}">
              <c16:uniqueId val="{00000003-3FCA-4777-8C3B-9D93C8092F7D}"/>
            </c:ext>
          </c:extLst>
        </c:ser>
        <c:ser>
          <c:idx val="4"/>
          <c:order val="4"/>
          <c:tx>
            <c:strRef>
              <c:f>Q3.1!$F$8</c:f>
              <c:strCache>
                <c:ptCount val="1"/>
                <c:pt idx="0">
                  <c:v>Non précisé</c:v>
                </c:pt>
              </c:strCache>
            </c:strRef>
          </c:tx>
          <c:invertIfNegative val="0"/>
          <c:cat>
            <c:strRef>
              <c:f>Q3.1!$G$3:$H$3</c:f>
              <c:strCache>
                <c:ptCount val="2"/>
                <c:pt idx="0">
                  <c:v>Information des agents de la SBEE ?</c:v>
                </c:pt>
                <c:pt idx="1">
                  <c:v>Information des agents dans les délais ?</c:v>
                </c:pt>
              </c:strCache>
            </c:strRef>
          </c:cat>
          <c:val>
            <c:numRef>
              <c:f>Q3.1!$G$8:$H$8</c:f>
              <c:numCache>
                <c:formatCode>0.0%</c:formatCode>
                <c:ptCount val="2"/>
                <c:pt idx="0">
                  <c:v>1.7261904761904763E-2</c:v>
                </c:pt>
                <c:pt idx="1">
                  <c:v>1.4285714285714285E-2</c:v>
                </c:pt>
              </c:numCache>
            </c:numRef>
          </c:val>
          <c:extLst>
            <c:ext xmlns:c16="http://schemas.microsoft.com/office/drawing/2014/chart" uri="{C3380CC4-5D6E-409C-BE32-E72D297353CC}">
              <c16:uniqueId val="{00000004-3FCA-4777-8C3B-9D93C8092F7D}"/>
            </c:ext>
          </c:extLst>
        </c:ser>
        <c:dLbls>
          <c:showLegendKey val="0"/>
          <c:showVal val="0"/>
          <c:showCatName val="0"/>
          <c:showSerName val="0"/>
          <c:showPercent val="0"/>
          <c:showBubbleSize val="0"/>
        </c:dLbls>
        <c:gapWidth val="80"/>
        <c:overlap val="100"/>
        <c:axId val="79143680"/>
        <c:axId val="79145216"/>
      </c:barChart>
      <c:catAx>
        <c:axId val="79143680"/>
        <c:scaling>
          <c:orientation val="minMax"/>
        </c:scaling>
        <c:delete val="0"/>
        <c:axPos val="b"/>
        <c:numFmt formatCode="General" sourceLinked="0"/>
        <c:majorTickMark val="out"/>
        <c:minorTickMark val="none"/>
        <c:tickLblPos val="nextTo"/>
        <c:txPr>
          <a:bodyPr/>
          <a:lstStyle/>
          <a:p>
            <a:pPr>
              <a:defRPr sz="1200"/>
            </a:pPr>
            <a:endParaRPr lang="fr-FR"/>
          </a:p>
        </c:txPr>
        <c:crossAx val="79145216"/>
        <c:crosses val="autoZero"/>
        <c:auto val="1"/>
        <c:lblAlgn val="ctr"/>
        <c:lblOffset val="100"/>
        <c:noMultiLvlLbl val="0"/>
      </c:catAx>
      <c:valAx>
        <c:axId val="79145216"/>
        <c:scaling>
          <c:orientation val="minMax"/>
        </c:scaling>
        <c:delete val="1"/>
        <c:axPos val="l"/>
        <c:numFmt formatCode="0%" sourceLinked="1"/>
        <c:majorTickMark val="out"/>
        <c:minorTickMark val="none"/>
        <c:tickLblPos val="nextTo"/>
        <c:crossAx val="79143680"/>
        <c:crosses val="autoZero"/>
        <c:crossBetween val="between"/>
      </c:valAx>
    </c:plotArea>
    <c:legend>
      <c:legendPos val="b"/>
      <c:layout>
        <c:manualLayout>
          <c:xMode val="edge"/>
          <c:yMode val="edge"/>
          <c:x val="9.8134733158355206E-2"/>
          <c:y val="0.91628280839894982"/>
          <c:w val="0.79817497812773408"/>
          <c:h val="8.3717191601049915E-2"/>
        </c:manualLayout>
      </c:layout>
      <c:overlay val="0"/>
      <c:txPr>
        <a:bodyPr/>
        <a:lstStyle/>
        <a:p>
          <a:pPr>
            <a:defRPr sz="1200"/>
          </a:pPr>
          <a:endParaRPr lang="fr-FR"/>
        </a:p>
      </c:txPr>
    </c:legend>
    <c:plotVisOnly val="1"/>
    <c:dispBlanksAs val="gap"/>
    <c:showDLblsOverMax val="0"/>
  </c:chart>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0"/>
            </a:pPr>
            <a:r>
              <a:rPr lang="fr-FR" sz="1600" b="0"/>
              <a:t>Moyens de communication à la SBEE</a:t>
            </a:r>
          </a:p>
        </c:rich>
      </c:tx>
      <c:layout>
        <c:manualLayout>
          <c:xMode val="edge"/>
          <c:yMode val="edge"/>
          <c:x val="0.23867366579177596"/>
          <c:y val="9.2592592592592692E-3"/>
        </c:manualLayout>
      </c:layout>
      <c:overlay val="0"/>
    </c:title>
    <c:autoTitleDeleted val="0"/>
    <c:plotArea>
      <c:layout>
        <c:manualLayout>
          <c:layoutTarget val="inner"/>
          <c:xMode val="edge"/>
          <c:yMode val="edge"/>
          <c:x val="0.45126618547681541"/>
          <c:y val="0.11412037037037041"/>
          <c:w val="0.5181782589676287"/>
          <c:h val="0.77901428988043153"/>
        </c:manualLayout>
      </c:layout>
      <c:barChart>
        <c:barDir val="bar"/>
        <c:grouping val="percentStacked"/>
        <c:varyColors val="0"/>
        <c:ser>
          <c:idx val="0"/>
          <c:order val="0"/>
          <c:tx>
            <c:strRef>
              <c:f>Feuil4!$F$3</c:f>
              <c:strCache>
                <c:ptCount val="1"/>
                <c:pt idx="0">
                  <c:v>Oui</c:v>
                </c:pt>
              </c:strCache>
            </c:strRef>
          </c:tx>
          <c:invertIfNegative val="0"/>
          <c:dLbls>
            <c:spPr>
              <a:noFill/>
              <a:ln>
                <a:noFill/>
              </a:ln>
              <a:effectLst/>
            </c:spPr>
            <c:txPr>
              <a:bodyPr/>
              <a:lstStyle/>
              <a:p>
                <a:pPr>
                  <a:defRPr sz="1200"/>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Feuil4!$G$2:$M$2</c:f>
              <c:strCache>
                <c:ptCount val="7"/>
                <c:pt idx="0">
                  <c:v>Journal interne</c:v>
                </c:pt>
                <c:pt idx="1">
                  <c:v>Messagerie électronique</c:v>
                </c:pt>
                <c:pt idx="2">
                  <c:v>Réseaux sociaux</c:v>
                </c:pt>
                <c:pt idx="3">
                  <c:v>Réunions d’information dédiées au personnel</c:v>
                </c:pt>
                <c:pt idx="4">
                  <c:v>Affichage</c:v>
                </c:pt>
                <c:pt idx="5">
                  <c:v>Bouche à oreille</c:v>
                </c:pt>
                <c:pt idx="6">
                  <c:v>Notes de  services</c:v>
                </c:pt>
              </c:strCache>
            </c:strRef>
          </c:cat>
          <c:val>
            <c:numRef>
              <c:f>Feuil4!$G$3:$M$3</c:f>
              <c:numCache>
                <c:formatCode>0.0%</c:formatCode>
                <c:ptCount val="7"/>
                <c:pt idx="0">
                  <c:v>9.1666666666666688E-2</c:v>
                </c:pt>
                <c:pt idx="1">
                  <c:v>0.1494047619047619</c:v>
                </c:pt>
                <c:pt idx="2">
                  <c:v>0.57440476190476175</c:v>
                </c:pt>
                <c:pt idx="3">
                  <c:v>0.71666666666666667</c:v>
                </c:pt>
                <c:pt idx="4">
                  <c:v>0.87797619047619069</c:v>
                </c:pt>
                <c:pt idx="5">
                  <c:v>0.92797619047619062</c:v>
                </c:pt>
                <c:pt idx="6">
                  <c:v>0.94642857142857162</c:v>
                </c:pt>
              </c:numCache>
            </c:numRef>
          </c:val>
          <c:extLst>
            <c:ext xmlns:c16="http://schemas.microsoft.com/office/drawing/2014/chart" uri="{C3380CC4-5D6E-409C-BE32-E72D297353CC}">
              <c16:uniqueId val="{00000000-AAF9-4785-A927-75D61D67358E}"/>
            </c:ext>
          </c:extLst>
        </c:ser>
        <c:ser>
          <c:idx val="1"/>
          <c:order val="1"/>
          <c:tx>
            <c:strRef>
              <c:f>Feuil4!$F$4</c:f>
              <c:strCache>
                <c:ptCount val="1"/>
                <c:pt idx="0">
                  <c:v>Non</c:v>
                </c:pt>
              </c:strCache>
            </c:strRef>
          </c:tx>
          <c:invertIfNegative val="0"/>
          <c:dLbls>
            <c:spPr>
              <a:noFill/>
              <a:ln>
                <a:noFill/>
              </a:ln>
              <a:effectLst/>
            </c:spPr>
            <c:txPr>
              <a:bodyPr/>
              <a:lstStyle/>
              <a:p>
                <a:pPr>
                  <a:defRPr sz="1200"/>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Feuil4!$G$2:$M$2</c:f>
              <c:strCache>
                <c:ptCount val="7"/>
                <c:pt idx="0">
                  <c:v>Journal interne</c:v>
                </c:pt>
                <c:pt idx="1">
                  <c:v>Messagerie électronique</c:v>
                </c:pt>
                <c:pt idx="2">
                  <c:v>Réseaux sociaux</c:v>
                </c:pt>
                <c:pt idx="3">
                  <c:v>Réunions d’information dédiées au personnel</c:v>
                </c:pt>
                <c:pt idx="4">
                  <c:v>Affichage</c:v>
                </c:pt>
                <c:pt idx="5">
                  <c:v>Bouche à oreille</c:v>
                </c:pt>
                <c:pt idx="6">
                  <c:v>Notes de  services</c:v>
                </c:pt>
              </c:strCache>
            </c:strRef>
          </c:cat>
          <c:val>
            <c:numRef>
              <c:f>Feuil4!$G$4:$M$4</c:f>
              <c:numCache>
                <c:formatCode>0.0%</c:formatCode>
                <c:ptCount val="7"/>
                <c:pt idx="0">
                  <c:v>0.90357142857142869</c:v>
                </c:pt>
                <c:pt idx="1">
                  <c:v>0.84404761904761905</c:v>
                </c:pt>
                <c:pt idx="2">
                  <c:v>0.42380952380952386</c:v>
                </c:pt>
                <c:pt idx="3">
                  <c:v>0.2815476190476191</c:v>
                </c:pt>
                <c:pt idx="4">
                  <c:v>0.12083333333333333</c:v>
                </c:pt>
                <c:pt idx="5">
                  <c:v>6.9047619047619066E-2</c:v>
                </c:pt>
                <c:pt idx="6">
                  <c:v>5.2976190476190482E-2</c:v>
                </c:pt>
              </c:numCache>
            </c:numRef>
          </c:val>
          <c:extLst>
            <c:ext xmlns:c16="http://schemas.microsoft.com/office/drawing/2014/chart" uri="{C3380CC4-5D6E-409C-BE32-E72D297353CC}">
              <c16:uniqueId val="{00000001-AAF9-4785-A927-75D61D67358E}"/>
            </c:ext>
          </c:extLst>
        </c:ser>
        <c:ser>
          <c:idx val="2"/>
          <c:order val="2"/>
          <c:tx>
            <c:strRef>
              <c:f>Feuil4!$F$5</c:f>
              <c:strCache>
                <c:ptCount val="1"/>
                <c:pt idx="0">
                  <c:v>Non précisé</c:v>
                </c:pt>
              </c:strCache>
            </c:strRef>
          </c:tx>
          <c:invertIfNegative val="0"/>
          <c:cat>
            <c:strRef>
              <c:f>Feuil4!$G$2:$M$2</c:f>
              <c:strCache>
                <c:ptCount val="7"/>
                <c:pt idx="0">
                  <c:v>Journal interne</c:v>
                </c:pt>
                <c:pt idx="1">
                  <c:v>Messagerie électronique</c:v>
                </c:pt>
                <c:pt idx="2">
                  <c:v>Réseaux sociaux</c:v>
                </c:pt>
                <c:pt idx="3">
                  <c:v>Réunions d’information dédiées au personnel</c:v>
                </c:pt>
                <c:pt idx="4">
                  <c:v>Affichage</c:v>
                </c:pt>
                <c:pt idx="5">
                  <c:v>Bouche à oreille</c:v>
                </c:pt>
                <c:pt idx="6">
                  <c:v>Notes de  services</c:v>
                </c:pt>
              </c:strCache>
            </c:strRef>
          </c:cat>
          <c:val>
            <c:numRef>
              <c:f>Feuil4!$G$5:$M$5</c:f>
              <c:numCache>
                <c:formatCode>0.0%</c:formatCode>
                <c:ptCount val="7"/>
                <c:pt idx="0">
                  <c:v>4.7619047619047623E-3</c:v>
                </c:pt>
                <c:pt idx="1">
                  <c:v>6.5476190476190486E-3</c:v>
                </c:pt>
                <c:pt idx="2">
                  <c:v>1.7857142857142857E-3</c:v>
                </c:pt>
                <c:pt idx="3">
                  <c:v>1.7857142857142857E-3</c:v>
                </c:pt>
                <c:pt idx="4">
                  <c:v>1.1904761904761908E-3</c:v>
                </c:pt>
                <c:pt idx="5">
                  <c:v>2.9761904761904769E-3</c:v>
                </c:pt>
                <c:pt idx="6">
                  <c:v>5.9523809523809529E-4</c:v>
                </c:pt>
              </c:numCache>
            </c:numRef>
          </c:val>
          <c:extLst>
            <c:ext xmlns:c16="http://schemas.microsoft.com/office/drawing/2014/chart" uri="{C3380CC4-5D6E-409C-BE32-E72D297353CC}">
              <c16:uniqueId val="{00000002-AAF9-4785-A927-75D61D67358E}"/>
            </c:ext>
          </c:extLst>
        </c:ser>
        <c:dLbls>
          <c:showLegendKey val="0"/>
          <c:showVal val="0"/>
          <c:showCatName val="0"/>
          <c:showSerName val="0"/>
          <c:showPercent val="0"/>
          <c:showBubbleSize val="0"/>
        </c:dLbls>
        <c:gapWidth val="35"/>
        <c:overlap val="100"/>
        <c:axId val="81363712"/>
        <c:axId val="81365248"/>
      </c:barChart>
      <c:catAx>
        <c:axId val="81363712"/>
        <c:scaling>
          <c:orientation val="minMax"/>
        </c:scaling>
        <c:delete val="0"/>
        <c:axPos val="l"/>
        <c:numFmt formatCode="General" sourceLinked="0"/>
        <c:majorTickMark val="out"/>
        <c:minorTickMark val="none"/>
        <c:tickLblPos val="nextTo"/>
        <c:txPr>
          <a:bodyPr/>
          <a:lstStyle/>
          <a:p>
            <a:pPr>
              <a:defRPr sz="1200"/>
            </a:pPr>
            <a:endParaRPr lang="fr-FR"/>
          </a:p>
        </c:txPr>
        <c:crossAx val="81365248"/>
        <c:crosses val="autoZero"/>
        <c:auto val="1"/>
        <c:lblAlgn val="ctr"/>
        <c:lblOffset val="100"/>
        <c:noMultiLvlLbl val="0"/>
      </c:catAx>
      <c:valAx>
        <c:axId val="81365248"/>
        <c:scaling>
          <c:orientation val="minMax"/>
        </c:scaling>
        <c:delete val="1"/>
        <c:axPos val="b"/>
        <c:numFmt formatCode="0%" sourceLinked="1"/>
        <c:majorTickMark val="out"/>
        <c:minorTickMark val="none"/>
        <c:tickLblPos val="nextTo"/>
        <c:crossAx val="81363712"/>
        <c:crosses val="autoZero"/>
        <c:crossBetween val="between"/>
      </c:valAx>
    </c:plotArea>
    <c:legend>
      <c:legendPos val="b"/>
      <c:layout>
        <c:manualLayout>
          <c:xMode val="edge"/>
          <c:yMode val="edge"/>
          <c:x val="0.31531364829396347"/>
          <c:y val="0.9023939195100612"/>
          <c:w val="0.33222433288807007"/>
          <c:h val="9.0543470484118316E-2"/>
        </c:manualLayout>
      </c:layout>
      <c:overlay val="0"/>
      <c:txPr>
        <a:bodyPr/>
        <a:lstStyle/>
        <a:p>
          <a:pPr>
            <a:defRPr sz="1400"/>
          </a:pPr>
          <a:endParaRPr lang="fr-FR"/>
        </a:p>
      </c:txPr>
    </c:legend>
    <c:plotVisOnly val="1"/>
    <c:dispBlanksAs val="gap"/>
    <c:showDLblsOverMax val="0"/>
  </c:chart>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50" b="1" i="0" u="none" strike="noStrike" kern="1200" spc="0" baseline="0">
                <a:solidFill>
                  <a:schemeClr val="tx1">
                    <a:lumMod val="65000"/>
                    <a:lumOff val="35000"/>
                  </a:schemeClr>
                </a:solidFill>
                <a:latin typeface="Trebuchet MS" panose="020B0603020202020204" pitchFamily="34" charset="0"/>
                <a:ea typeface="+mn-ea"/>
                <a:cs typeface="+mn-cs"/>
              </a:defRPr>
            </a:pPr>
            <a:r>
              <a:rPr lang="en-US" sz="1050" b="1">
                <a:latin typeface="Trebuchet MS" panose="020B0603020202020204" pitchFamily="34" charset="0"/>
              </a:rPr>
              <a:t>G4.6 Disponibilité d'internet ou d'intranet</a:t>
            </a:r>
          </a:p>
        </c:rich>
      </c:tx>
      <c:layout>
        <c:manualLayout>
          <c:xMode val="edge"/>
          <c:yMode val="edge"/>
          <c:x val="0.15040957089666132"/>
          <c:y val="0"/>
        </c:manualLayout>
      </c:layout>
      <c:overlay val="0"/>
      <c:spPr>
        <a:noFill/>
        <a:ln>
          <a:noFill/>
        </a:ln>
        <a:effectLst/>
      </c:spPr>
    </c:title>
    <c:autoTitleDeleted val="0"/>
    <c:plotArea>
      <c:layout>
        <c:manualLayout>
          <c:layoutTarget val="inner"/>
          <c:xMode val="edge"/>
          <c:yMode val="edge"/>
          <c:x val="4.8726467331118531E-2"/>
          <c:y val="0.16648967551622423"/>
          <c:w val="0.90254706533776241"/>
          <c:h val="0.4647587856827633"/>
        </c:manualLayout>
      </c:layout>
      <c:barChart>
        <c:barDir val="col"/>
        <c:grouping val="percentStacked"/>
        <c:varyColors val="0"/>
        <c:ser>
          <c:idx val="0"/>
          <c:order val="0"/>
          <c:tx>
            <c:strRef>
              <c:f>'Module5&amp;6&amp;7'!$G$115</c:f>
              <c:strCache>
                <c:ptCount val="1"/>
                <c:pt idx="0">
                  <c:v>Oui</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'Module5&amp;6&amp;7'!$F$116:$F$117</c:f>
              <c:strCache>
                <c:ptCount val="2"/>
                <c:pt idx="0">
                  <c:v>Disponibilité d'internet depuis le local de travail </c:v>
                </c:pt>
                <c:pt idx="1">
                  <c:v>Disponibilité d'un réseau intranet au sein de l'agence ou antenne</c:v>
                </c:pt>
              </c:strCache>
            </c:strRef>
          </c:cat>
          <c:val>
            <c:numRef>
              <c:f>'Module5&amp;6&amp;7'!$G$116:$G$117</c:f>
              <c:numCache>
                <c:formatCode>0%</c:formatCode>
                <c:ptCount val="2"/>
                <c:pt idx="0">
                  <c:v>0.29226190476190478</c:v>
                </c:pt>
                <c:pt idx="1">
                  <c:v>0.1363095238095238</c:v>
                </c:pt>
              </c:numCache>
            </c:numRef>
          </c:val>
          <c:extLst>
            <c:ext xmlns:c16="http://schemas.microsoft.com/office/drawing/2014/chart" uri="{C3380CC4-5D6E-409C-BE32-E72D297353CC}">
              <c16:uniqueId val="{00000000-6F99-427A-8F3B-34B00E6C4E5B}"/>
            </c:ext>
          </c:extLst>
        </c:ser>
        <c:ser>
          <c:idx val="1"/>
          <c:order val="1"/>
          <c:tx>
            <c:strRef>
              <c:f>'Module5&amp;6&amp;7'!$H$115</c:f>
              <c:strCache>
                <c:ptCount val="1"/>
                <c:pt idx="0">
                  <c:v>Non</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'Module5&amp;6&amp;7'!$F$116:$F$117</c:f>
              <c:strCache>
                <c:ptCount val="2"/>
                <c:pt idx="0">
                  <c:v>Disponibilité d'internet depuis le local de travail </c:v>
                </c:pt>
                <c:pt idx="1">
                  <c:v>Disponibilité d'un réseau intranet au sein de l'agence ou antenne</c:v>
                </c:pt>
              </c:strCache>
            </c:strRef>
          </c:cat>
          <c:val>
            <c:numRef>
              <c:f>'Module5&amp;6&amp;7'!$H$116:$H$117</c:f>
              <c:numCache>
                <c:formatCode>0%</c:formatCode>
                <c:ptCount val="2"/>
                <c:pt idx="0">
                  <c:v>0.70773809523809683</c:v>
                </c:pt>
                <c:pt idx="1">
                  <c:v>0.86369047619047967</c:v>
                </c:pt>
              </c:numCache>
            </c:numRef>
          </c:val>
          <c:extLst>
            <c:ext xmlns:c16="http://schemas.microsoft.com/office/drawing/2014/chart" uri="{C3380CC4-5D6E-409C-BE32-E72D297353CC}">
              <c16:uniqueId val="{00000001-6F99-427A-8F3B-34B00E6C4E5B}"/>
            </c:ext>
          </c:extLst>
        </c:ser>
        <c:dLbls>
          <c:showLegendKey val="0"/>
          <c:showVal val="0"/>
          <c:showCatName val="0"/>
          <c:showSerName val="0"/>
          <c:showPercent val="0"/>
          <c:showBubbleSize val="0"/>
        </c:dLbls>
        <c:gapWidth val="219"/>
        <c:overlap val="100"/>
        <c:axId val="81494016"/>
        <c:axId val="81495552"/>
      </c:barChart>
      <c:catAx>
        <c:axId val="814940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1495552"/>
        <c:crosses val="autoZero"/>
        <c:auto val="1"/>
        <c:lblAlgn val="ctr"/>
        <c:lblOffset val="100"/>
        <c:noMultiLvlLbl val="0"/>
      </c:catAx>
      <c:valAx>
        <c:axId val="81495552"/>
        <c:scaling>
          <c:orientation val="minMax"/>
        </c:scaling>
        <c:delete val="1"/>
        <c:axPos val="l"/>
        <c:numFmt formatCode="0%" sourceLinked="1"/>
        <c:majorTickMark val="none"/>
        <c:minorTickMark val="none"/>
        <c:tickLblPos val="nextTo"/>
        <c:crossAx val="81494016"/>
        <c:crosses val="autoZero"/>
        <c:crossBetween val="between"/>
      </c:valAx>
      <c:spPr>
        <a:noFill/>
        <a:ln>
          <a:noFill/>
        </a:ln>
        <a:effectLst/>
      </c:spPr>
    </c:plotArea>
    <c:legend>
      <c:legendPos val="b"/>
      <c:layout>
        <c:manualLayout>
          <c:xMode val="edge"/>
          <c:yMode val="edge"/>
          <c:x val="0.3517451016297381"/>
          <c:y val="0.88972429331289382"/>
          <c:w val="0.2965097967405238"/>
          <c:h val="0.11027570668710659"/>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900" b="1" i="0" u="none" strike="noStrike" kern="1200" spc="0" baseline="0">
                <a:solidFill>
                  <a:schemeClr val="tx1">
                    <a:lumMod val="65000"/>
                    <a:lumOff val="35000"/>
                  </a:schemeClr>
                </a:solidFill>
                <a:latin typeface="Trebuchet MS" panose="020B0603020202020204" pitchFamily="34" charset="0"/>
                <a:ea typeface="+mn-ea"/>
                <a:cs typeface="+mn-cs"/>
              </a:defRPr>
            </a:pPr>
            <a:r>
              <a:rPr lang="en-US" sz="900" b="1" i="0" u="none" strike="noStrike" baseline="0" dirty="0">
                <a:effectLst/>
              </a:rPr>
              <a:t>G4.11 </a:t>
            </a:r>
            <a:r>
              <a:rPr lang="fr-FR" sz="900" b="1" i="0" u="none" strike="noStrike" baseline="0" noProof="0" dirty="0">
                <a:effectLst/>
              </a:rPr>
              <a:t>Appréciation</a:t>
            </a:r>
            <a:r>
              <a:rPr lang="en-US" sz="900" b="1" dirty="0">
                <a:latin typeface="Trebuchet MS" panose="020B0603020202020204" pitchFamily="34" charset="0"/>
              </a:rPr>
              <a:t> des relations avec la </a:t>
            </a:r>
            <a:r>
              <a:rPr lang="fr-FR" sz="900" b="1" noProof="0" dirty="0">
                <a:latin typeface="Trebuchet MS" panose="020B0603020202020204" pitchFamily="34" charset="0"/>
              </a:rPr>
              <a:t>hiérarchie</a:t>
            </a:r>
          </a:p>
        </c:rich>
      </c:tx>
      <c:overlay val="0"/>
      <c:spPr>
        <a:noFill/>
        <a:ln>
          <a:noFill/>
        </a:ln>
        <a:effectLst/>
      </c:spPr>
    </c:title>
    <c:autoTitleDeleted val="0"/>
    <c:plotArea>
      <c:layout>
        <c:manualLayout>
          <c:layoutTarget val="inner"/>
          <c:xMode val="edge"/>
          <c:yMode val="edge"/>
          <c:x val="4.3456485966074702E-2"/>
          <c:y val="0.20088748285226354"/>
          <c:w val="0.91308702806785058"/>
          <c:h val="0.56759801039596103"/>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'Module5&amp;6&amp;7'!$F$215:$F$219</c:f>
              <c:strCache>
                <c:ptCount val="5"/>
                <c:pt idx="0">
                  <c:v>Très à l’aise</c:v>
                </c:pt>
                <c:pt idx="1">
                  <c:v>Assez à l’aise</c:v>
                </c:pt>
                <c:pt idx="2">
                  <c:v>Indifférent</c:v>
                </c:pt>
                <c:pt idx="3">
                  <c:v>Peu à l’aise</c:v>
                </c:pt>
                <c:pt idx="4">
                  <c:v>Pas du tout à l’aise</c:v>
                </c:pt>
              </c:strCache>
            </c:strRef>
          </c:cat>
          <c:val>
            <c:numRef>
              <c:f>'Module5&amp;6&amp;7'!$G$215:$G$219</c:f>
              <c:numCache>
                <c:formatCode>0%</c:formatCode>
                <c:ptCount val="5"/>
                <c:pt idx="0">
                  <c:v>0.26726190476190476</c:v>
                </c:pt>
                <c:pt idx="1">
                  <c:v>0.49880952380952442</c:v>
                </c:pt>
                <c:pt idx="2">
                  <c:v>7.3214285714285718E-2</c:v>
                </c:pt>
                <c:pt idx="3">
                  <c:v>0.13452380952380952</c:v>
                </c:pt>
                <c:pt idx="4">
                  <c:v>2.6190476190476188E-2</c:v>
                </c:pt>
              </c:numCache>
            </c:numRef>
          </c:val>
          <c:extLst>
            <c:ext xmlns:c16="http://schemas.microsoft.com/office/drawing/2014/chart" uri="{C3380CC4-5D6E-409C-BE32-E72D297353CC}">
              <c16:uniqueId val="{00000000-5F83-4D2D-A28B-E2085FBF1320}"/>
            </c:ext>
          </c:extLst>
        </c:ser>
        <c:dLbls>
          <c:showLegendKey val="0"/>
          <c:showVal val="0"/>
          <c:showCatName val="0"/>
          <c:showSerName val="0"/>
          <c:showPercent val="0"/>
          <c:showBubbleSize val="0"/>
        </c:dLbls>
        <c:gapWidth val="219"/>
        <c:overlap val="-27"/>
        <c:axId val="81602816"/>
        <c:axId val="81629184"/>
      </c:barChart>
      <c:catAx>
        <c:axId val="81602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fr-FR"/>
          </a:p>
        </c:txPr>
        <c:crossAx val="81629184"/>
        <c:crosses val="autoZero"/>
        <c:auto val="1"/>
        <c:lblAlgn val="ctr"/>
        <c:lblOffset val="100"/>
        <c:noMultiLvlLbl val="0"/>
      </c:catAx>
      <c:valAx>
        <c:axId val="81629184"/>
        <c:scaling>
          <c:orientation val="minMax"/>
        </c:scaling>
        <c:delete val="1"/>
        <c:axPos val="l"/>
        <c:numFmt formatCode="0%" sourceLinked="1"/>
        <c:majorTickMark val="none"/>
        <c:minorTickMark val="none"/>
        <c:tickLblPos val="nextTo"/>
        <c:crossAx val="816028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900" b="1" i="0" u="none" strike="noStrike" kern="1200" spc="0" baseline="0">
                <a:solidFill>
                  <a:schemeClr val="tx1">
                    <a:lumMod val="65000"/>
                    <a:lumOff val="35000"/>
                  </a:schemeClr>
                </a:solidFill>
                <a:latin typeface="Trebuchet MS" panose="020B0603020202020204" pitchFamily="34" charset="0"/>
                <a:ea typeface="+mn-ea"/>
                <a:cs typeface="+mn-cs"/>
              </a:defRPr>
            </a:pPr>
            <a:r>
              <a:rPr lang="en-US" sz="900" b="1" dirty="0">
                <a:latin typeface="Trebuchet MS" panose="020B0603020202020204" pitchFamily="34" charset="0"/>
              </a:rPr>
              <a:t>G4.12 </a:t>
            </a:r>
            <a:r>
              <a:rPr lang="fr-FR" sz="900" b="1" noProof="0" dirty="0">
                <a:latin typeface="Trebuchet MS" panose="020B0603020202020204" pitchFamily="34" charset="0"/>
              </a:rPr>
              <a:t>Appréciation</a:t>
            </a:r>
            <a:r>
              <a:rPr lang="en-US" sz="900" b="1" dirty="0">
                <a:latin typeface="Trebuchet MS" panose="020B0603020202020204" pitchFamily="34" charset="0"/>
              </a:rPr>
              <a:t> des relations </a:t>
            </a:r>
            <a:r>
              <a:rPr lang="fr-FR" sz="900" b="1" noProof="0" dirty="0">
                <a:latin typeface="Trebuchet MS" panose="020B0603020202020204" pitchFamily="34" charset="0"/>
              </a:rPr>
              <a:t>internes</a:t>
            </a:r>
            <a:r>
              <a:rPr lang="en-US" sz="900" b="1" dirty="0">
                <a:latin typeface="Trebuchet MS" panose="020B0603020202020204" pitchFamily="34" charset="0"/>
              </a:rPr>
              <a:t> avec les </a:t>
            </a:r>
            <a:r>
              <a:rPr lang="fr-FR" sz="900" b="1" noProof="0" dirty="0">
                <a:latin typeface="Trebuchet MS" panose="020B0603020202020204" pitchFamily="34" charset="0"/>
              </a:rPr>
              <a:t>collègues</a:t>
            </a:r>
            <a:r>
              <a:rPr lang="en-US" sz="900" b="1" dirty="0">
                <a:latin typeface="Trebuchet MS" panose="020B0603020202020204" pitchFamily="34" charset="0"/>
              </a:rPr>
              <a:t> de travail</a:t>
            </a:r>
          </a:p>
        </c:rich>
      </c:tx>
      <c:overlay val="0"/>
      <c:spPr>
        <a:noFill/>
        <a:ln>
          <a:noFill/>
        </a:ln>
        <a:effectLst/>
      </c:spPr>
    </c:title>
    <c:autoTitleDeleted val="0"/>
    <c:plotArea>
      <c:layout>
        <c:manualLayout>
          <c:layoutTarget val="inner"/>
          <c:xMode val="edge"/>
          <c:yMode val="edge"/>
          <c:x val="6.3218390804597721E-2"/>
          <c:y val="0.27450034458993799"/>
          <c:w val="0.87356321839080464"/>
          <c:h val="0.49070746756241967"/>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'Module5&amp;6&amp;7'!$F$224:$F$228</c:f>
              <c:strCache>
                <c:ptCount val="5"/>
                <c:pt idx="0">
                  <c:v>Très amicales</c:v>
                </c:pt>
                <c:pt idx="1">
                  <c:v>Assez amicales</c:v>
                </c:pt>
                <c:pt idx="2">
                  <c:v>Amicales</c:v>
                </c:pt>
                <c:pt idx="3">
                  <c:v>Peu amicales</c:v>
                </c:pt>
                <c:pt idx="4">
                  <c:v>Pas du tout amicales</c:v>
                </c:pt>
              </c:strCache>
            </c:strRef>
          </c:cat>
          <c:val>
            <c:numRef>
              <c:f>'Module5&amp;6&amp;7'!$G$224:$G$228</c:f>
              <c:numCache>
                <c:formatCode>0%</c:formatCode>
                <c:ptCount val="5"/>
                <c:pt idx="0">
                  <c:v>0.29940476190476328</c:v>
                </c:pt>
                <c:pt idx="1">
                  <c:v>0.18928571428571428</c:v>
                </c:pt>
                <c:pt idx="2">
                  <c:v>0.44821428571428623</c:v>
                </c:pt>
                <c:pt idx="3">
                  <c:v>5.9523809523809507E-2</c:v>
                </c:pt>
                <c:pt idx="4">
                  <c:v>3.5714285714285748E-3</c:v>
                </c:pt>
              </c:numCache>
            </c:numRef>
          </c:val>
          <c:extLst>
            <c:ext xmlns:c16="http://schemas.microsoft.com/office/drawing/2014/chart" uri="{C3380CC4-5D6E-409C-BE32-E72D297353CC}">
              <c16:uniqueId val="{00000000-E760-4688-99B1-D73D3B2B7AC3}"/>
            </c:ext>
          </c:extLst>
        </c:ser>
        <c:dLbls>
          <c:showLegendKey val="0"/>
          <c:showVal val="0"/>
          <c:showCatName val="0"/>
          <c:showSerName val="0"/>
          <c:showPercent val="0"/>
          <c:showBubbleSize val="0"/>
        </c:dLbls>
        <c:gapWidth val="219"/>
        <c:overlap val="-27"/>
        <c:axId val="81661952"/>
        <c:axId val="81663488"/>
      </c:barChart>
      <c:catAx>
        <c:axId val="81661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fr-FR"/>
          </a:p>
        </c:txPr>
        <c:crossAx val="81663488"/>
        <c:crosses val="autoZero"/>
        <c:auto val="1"/>
        <c:lblAlgn val="ctr"/>
        <c:lblOffset val="100"/>
        <c:noMultiLvlLbl val="0"/>
      </c:catAx>
      <c:valAx>
        <c:axId val="81663488"/>
        <c:scaling>
          <c:orientation val="minMax"/>
        </c:scaling>
        <c:delete val="1"/>
        <c:axPos val="l"/>
        <c:numFmt formatCode="0%" sourceLinked="1"/>
        <c:majorTickMark val="none"/>
        <c:minorTickMark val="none"/>
        <c:tickLblPos val="nextTo"/>
        <c:crossAx val="8166195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900" b="1" i="0" u="none" strike="noStrike" kern="1200" spc="0" baseline="0">
                <a:solidFill>
                  <a:schemeClr val="tx1">
                    <a:lumMod val="65000"/>
                    <a:lumOff val="35000"/>
                  </a:schemeClr>
                </a:solidFill>
                <a:latin typeface="Trebuchet MS" panose="020B0603020202020204" pitchFamily="34" charset="0"/>
                <a:ea typeface="+mn-ea"/>
                <a:cs typeface="+mn-cs"/>
              </a:defRPr>
            </a:pPr>
            <a:r>
              <a:rPr lang="en-US" sz="900" b="1">
                <a:latin typeface="Trebuchet MS" panose="020B0603020202020204" pitchFamily="34" charset="0"/>
              </a:rPr>
              <a:t>G4.13 Appréciation de la compétence des collègues</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'Module5&amp;6&amp;7'!$F$233:$F$237</c:f>
              <c:strCache>
                <c:ptCount val="5"/>
                <c:pt idx="0">
                  <c:v>Très compétents</c:v>
                </c:pt>
                <c:pt idx="1">
                  <c:v>Assez compétents</c:v>
                </c:pt>
                <c:pt idx="2">
                  <c:v>Compétents</c:v>
                </c:pt>
                <c:pt idx="3">
                  <c:v>Peu compétents</c:v>
                </c:pt>
                <c:pt idx="4">
                  <c:v>Pas du tout compétents</c:v>
                </c:pt>
              </c:strCache>
            </c:strRef>
          </c:cat>
          <c:val>
            <c:numRef>
              <c:f>'Module5&amp;6&amp;7'!$G$233:$G$237</c:f>
              <c:numCache>
                <c:formatCode>0%</c:formatCode>
                <c:ptCount val="5"/>
                <c:pt idx="0">
                  <c:v>0.11964285714285715</c:v>
                </c:pt>
                <c:pt idx="1">
                  <c:v>0.1767857142857143</c:v>
                </c:pt>
                <c:pt idx="2">
                  <c:v>0.65416666666666667</c:v>
                </c:pt>
                <c:pt idx="3">
                  <c:v>4.8214285714285716E-2</c:v>
                </c:pt>
                <c:pt idx="4">
                  <c:v>1.1904761904761925E-3</c:v>
                </c:pt>
              </c:numCache>
            </c:numRef>
          </c:val>
          <c:extLst>
            <c:ext xmlns:c16="http://schemas.microsoft.com/office/drawing/2014/chart" uri="{C3380CC4-5D6E-409C-BE32-E72D297353CC}">
              <c16:uniqueId val="{00000000-1AAA-4948-9187-8D29264DA450}"/>
            </c:ext>
          </c:extLst>
        </c:ser>
        <c:dLbls>
          <c:showLegendKey val="0"/>
          <c:showVal val="0"/>
          <c:showCatName val="0"/>
          <c:showSerName val="0"/>
          <c:showPercent val="0"/>
          <c:showBubbleSize val="0"/>
        </c:dLbls>
        <c:gapWidth val="219"/>
        <c:overlap val="-27"/>
        <c:axId val="81700352"/>
        <c:axId val="81701888"/>
      </c:barChart>
      <c:catAx>
        <c:axId val="81700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fr-FR"/>
          </a:p>
        </c:txPr>
        <c:crossAx val="81701888"/>
        <c:crosses val="autoZero"/>
        <c:auto val="1"/>
        <c:lblAlgn val="ctr"/>
        <c:lblOffset val="100"/>
        <c:noMultiLvlLbl val="0"/>
      </c:catAx>
      <c:valAx>
        <c:axId val="81701888"/>
        <c:scaling>
          <c:orientation val="minMax"/>
        </c:scaling>
        <c:delete val="1"/>
        <c:axPos val="l"/>
        <c:numFmt formatCode="0%" sourceLinked="1"/>
        <c:majorTickMark val="none"/>
        <c:minorTickMark val="none"/>
        <c:tickLblPos val="nextTo"/>
        <c:crossAx val="8170035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900" b="1" i="0" u="none" strike="noStrike" kern="1200" spc="0" baseline="0">
                <a:solidFill>
                  <a:schemeClr val="tx1">
                    <a:lumMod val="65000"/>
                    <a:lumOff val="35000"/>
                  </a:schemeClr>
                </a:solidFill>
                <a:latin typeface="Trebuchet MS" panose="020B0603020202020204" pitchFamily="34" charset="0"/>
                <a:ea typeface="+mn-ea"/>
                <a:cs typeface="+mn-cs"/>
              </a:defRPr>
            </a:pPr>
            <a:r>
              <a:rPr lang="en-US" sz="900" b="1">
                <a:latin typeface="Trebuchet MS" panose="020B0603020202020204" pitchFamily="34" charset="0"/>
              </a:rPr>
              <a:t>G4.14 Appréciation de l'ambiance de travail dans le service ou au bureau</a:t>
            </a:r>
          </a:p>
        </c:rich>
      </c:tx>
      <c:overlay val="0"/>
      <c:spPr>
        <a:noFill/>
        <a:ln>
          <a:noFill/>
        </a:ln>
        <a:effectLst/>
      </c:sp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'Module5&amp;6&amp;7'!$F$243:$F$246</c:f>
              <c:strCache>
                <c:ptCount val="4"/>
                <c:pt idx="0">
                  <c:v>Très bonne</c:v>
                </c:pt>
                <c:pt idx="1">
                  <c:v>Bonne</c:v>
                </c:pt>
                <c:pt idx="2">
                  <c:v>Mauvaise</c:v>
                </c:pt>
                <c:pt idx="3">
                  <c:v>Très mauvaise</c:v>
                </c:pt>
              </c:strCache>
            </c:strRef>
          </c:cat>
          <c:val>
            <c:numRef>
              <c:f>'Module5&amp;6&amp;7'!$G$243:$G$246</c:f>
              <c:numCache>
                <c:formatCode>0%</c:formatCode>
                <c:ptCount val="4"/>
                <c:pt idx="0">
                  <c:v>0.24821428571428614</c:v>
                </c:pt>
                <c:pt idx="1">
                  <c:v>0.70952380952381056</c:v>
                </c:pt>
                <c:pt idx="2">
                  <c:v>3.8095238095238099E-2</c:v>
                </c:pt>
                <c:pt idx="3">
                  <c:v>4.1666666666666683E-3</c:v>
                </c:pt>
              </c:numCache>
            </c:numRef>
          </c:val>
          <c:extLst>
            <c:ext xmlns:c16="http://schemas.microsoft.com/office/drawing/2014/chart" uri="{C3380CC4-5D6E-409C-BE32-E72D297353CC}">
              <c16:uniqueId val="{00000000-2A27-4AAA-99CE-1DD82D08CB8D}"/>
            </c:ext>
          </c:extLst>
        </c:ser>
        <c:dLbls>
          <c:showLegendKey val="0"/>
          <c:showVal val="0"/>
          <c:showCatName val="0"/>
          <c:showSerName val="0"/>
          <c:showPercent val="0"/>
          <c:showBubbleSize val="0"/>
        </c:dLbls>
        <c:gapWidth val="219"/>
        <c:overlap val="-27"/>
        <c:axId val="81726464"/>
        <c:axId val="81736448"/>
      </c:barChart>
      <c:catAx>
        <c:axId val="817264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81736448"/>
        <c:crosses val="autoZero"/>
        <c:auto val="1"/>
        <c:lblAlgn val="ctr"/>
        <c:lblOffset val="100"/>
        <c:noMultiLvlLbl val="0"/>
      </c:catAx>
      <c:valAx>
        <c:axId val="81736448"/>
        <c:scaling>
          <c:orientation val="minMax"/>
        </c:scaling>
        <c:delete val="1"/>
        <c:axPos val="l"/>
        <c:numFmt formatCode="0%" sourceLinked="1"/>
        <c:majorTickMark val="none"/>
        <c:minorTickMark val="none"/>
        <c:tickLblPos val="nextTo"/>
        <c:crossAx val="8172646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fr-FR"/>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fr-FR" sz="1400"/>
              <a:t>G5.1 Information sur la réforme en cours</a:t>
            </a:r>
          </a:p>
        </c:rich>
      </c:tx>
      <c:layout>
        <c:manualLayout>
          <c:xMode val="edge"/>
          <c:yMode val="edge"/>
          <c:x val="0.18799680457196344"/>
          <c:y val="4.4996416182078577E-3"/>
        </c:manualLayout>
      </c:layout>
      <c:overlay val="0"/>
      <c:spPr>
        <a:noFill/>
        <a:ln>
          <a:noFill/>
        </a:ln>
        <a:effectLst/>
      </c:spPr>
    </c:title>
    <c:autoTitleDeleted val="0"/>
    <c:plotArea>
      <c:layout>
        <c:manualLayout>
          <c:layoutTarget val="inner"/>
          <c:xMode val="edge"/>
          <c:yMode val="edge"/>
          <c:x val="0.19637725021051672"/>
          <c:y val="0.13126303457390842"/>
          <c:w val="0.77908441993460908"/>
          <c:h val="0.76184278887265"/>
        </c:manualLayout>
      </c:layout>
      <c:barChart>
        <c:barDir val="bar"/>
        <c:grouping val="percentStacked"/>
        <c:varyColors val="0"/>
        <c:ser>
          <c:idx val="0"/>
          <c:order val="0"/>
          <c:tx>
            <c:strRef>
              <c:f>'Chap 8 début'!$B$17</c:f>
              <c:strCache>
                <c:ptCount val="1"/>
                <c:pt idx="0">
                  <c:v>Oui</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'Chap 8 début'!$C$16:$G$16</c:f>
              <c:strCache>
                <c:ptCount val="5"/>
                <c:pt idx="0">
                  <c:v>Cadre</c:v>
                </c:pt>
                <c:pt idx="1">
                  <c:v>Agent de maitrise</c:v>
                </c:pt>
                <c:pt idx="2">
                  <c:v>Agent d’exécution</c:v>
                </c:pt>
                <c:pt idx="3">
                  <c:v>Non précisé</c:v>
                </c:pt>
                <c:pt idx="4">
                  <c:v>Ensemble</c:v>
                </c:pt>
              </c:strCache>
            </c:strRef>
          </c:cat>
          <c:val>
            <c:numRef>
              <c:f>'Chap 8 début'!$C$17:$G$17</c:f>
              <c:numCache>
                <c:formatCode>0.0%</c:formatCode>
                <c:ptCount val="5"/>
                <c:pt idx="0">
                  <c:v>0.9278688524590174</c:v>
                </c:pt>
                <c:pt idx="1">
                  <c:v>0.87676056338028174</c:v>
                </c:pt>
                <c:pt idx="2">
                  <c:v>0.72099447513812276</c:v>
                </c:pt>
                <c:pt idx="3">
                  <c:v>0.2</c:v>
                </c:pt>
                <c:pt idx="4">
                  <c:v>0.78333333333333333</c:v>
                </c:pt>
              </c:numCache>
            </c:numRef>
          </c:val>
          <c:extLst>
            <c:ext xmlns:c16="http://schemas.microsoft.com/office/drawing/2014/chart" uri="{C3380CC4-5D6E-409C-BE32-E72D297353CC}">
              <c16:uniqueId val="{00000000-1DD8-4DD2-A578-3093EEBEFDB1}"/>
            </c:ext>
          </c:extLst>
        </c:ser>
        <c:ser>
          <c:idx val="1"/>
          <c:order val="1"/>
          <c:tx>
            <c:strRef>
              <c:f>'Chap 8 début'!$B$18</c:f>
              <c:strCache>
                <c:ptCount val="1"/>
                <c:pt idx="0">
                  <c:v>Non</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'Chap 8 début'!$C$16:$G$16</c:f>
              <c:strCache>
                <c:ptCount val="5"/>
                <c:pt idx="0">
                  <c:v>Cadre</c:v>
                </c:pt>
                <c:pt idx="1">
                  <c:v>Agent de maitrise</c:v>
                </c:pt>
                <c:pt idx="2">
                  <c:v>Agent d’exécution</c:v>
                </c:pt>
                <c:pt idx="3">
                  <c:v>Non précisé</c:v>
                </c:pt>
                <c:pt idx="4">
                  <c:v>Ensemble</c:v>
                </c:pt>
              </c:strCache>
            </c:strRef>
          </c:cat>
          <c:val>
            <c:numRef>
              <c:f>'Chap 8 début'!$C$18:$G$18</c:f>
              <c:numCache>
                <c:formatCode>0.0%</c:formatCode>
                <c:ptCount val="5"/>
                <c:pt idx="0">
                  <c:v>6.5573770491803282E-2</c:v>
                </c:pt>
                <c:pt idx="1">
                  <c:v>0.12323943661971831</c:v>
                </c:pt>
                <c:pt idx="2">
                  <c:v>0.27348066298342605</c:v>
                </c:pt>
                <c:pt idx="3">
                  <c:v>0.8</c:v>
                </c:pt>
                <c:pt idx="4">
                  <c:v>0.2119047619047619</c:v>
                </c:pt>
              </c:numCache>
            </c:numRef>
          </c:val>
          <c:extLst>
            <c:ext xmlns:c16="http://schemas.microsoft.com/office/drawing/2014/chart" uri="{C3380CC4-5D6E-409C-BE32-E72D297353CC}">
              <c16:uniqueId val="{00000001-1DD8-4DD2-A578-3093EEBEFDB1}"/>
            </c:ext>
          </c:extLst>
        </c:ser>
        <c:ser>
          <c:idx val="2"/>
          <c:order val="2"/>
          <c:tx>
            <c:strRef>
              <c:f>'Chap 8 début'!$B$19</c:f>
              <c:strCache>
                <c:ptCount val="1"/>
                <c:pt idx="0">
                  <c:v>Non précisé</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'Chap 8 début'!$C$16:$G$16</c:f>
              <c:strCache>
                <c:ptCount val="5"/>
                <c:pt idx="0">
                  <c:v>Cadre</c:v>
                </c:pt>
                <c:pt idx="1">
                  <c:v>Agent de maitrise</c:v>
                </c:pt>
                <c:pt idx="2">
                  <c:v>Agent d’exécution</c:v>
                </c:pt>
                <c:pt idx="3">
                  <c:v>Non précisé</c:v>
                </c:pt>
                <c:pt idx="4">
                  <c:v>Ensemble</c:v>
                </c:pt>
              </c:strCache>
            </c:strRef>
          </c:cat>
          <c:val>
            <c:numRef>
              <c:f>'Chap 8 début'!$C$19:$G$19</c:f>
              <c:numCache>
                <c:formatCode>0.0%</c:formatCode>
                <c:ptCount val="5"/>
                <c:pt idx="0">
                  <c:v>6.5573770491803339E-3</c:v>
                </c:pt>
                <c:pt idx="1">
                  <c:v>0</c:v>
                </c:pt>
                <c:pt idx="2">
                  <c:v>5.5248618784530376E-3</c:v>
                </c:pt>
                <c:pt idx="3">
                  <c:v>0</c:v>
                </c:pt>
                <c:pt idx="4">
                  <c:v>4.7619047619047623E-3</c:v>
                </c:pt>
              </c:numCache>
            </c:numRef>
          </c:val>
          <c:extLst>
            <c:ext xmlns:c16="http://schemas.microsoft.com/office/drawing/2014/chart" uri="{C3380CC4-5D6E-409C-BE32-E72D297353CC}">
              <c16:uniqueId val="{00000002-1DD8-4DD2-A578-3093EEBEFDB1}"/>
            </c:ext>
          </c:extLst>
        </c:ser>
        <c:dLbls>
          <c:showLegendKey val="0"/>
          <c:showVal val="0"/>
          <c:showCatName val="0"/>
          <c:showSerName val="0"/>
          <c:showPercent val="0"/>
          <c:showBubbleSize val="0"/>
        </c:dLbls>
        <c:gapWidth val="30"/>
        <c:overlap val="100"/>
        <c:axId val="84896768"/>
        <c:axId val="84910848"/>
      </c:barChart>
      <c:catAx>
        <c:axId val="84896768"/>
        <c:scaling>
          <c:orientation val="minMax"/>
        </c:scaling>
        <c:delete val="0"/>
        <c:axPos val="l"/>
        <c:numFmt formatCode="General" sourceLinked="0"/>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300" b="1" i="0" u="none" strike="noStrike" kern="1200" baseline="0">
                <a:solidFill>
                  <a:schemeClr val="tx1">
                    <a:lumMod val="65000"/>
                    <a:lumOff val="35000"/>
                  </a:schemeClr>
                </a:solidFill>
                <a:latin typeface="+mn-lt"/>
                <a:ea typeface="+mn-ea"/>
                <a:cs typeface="+mn-cs"/>
              </a:defRPr>
            </a:pPr>
            <a:endParaRPr lang="fr-FR"/>
          </a:p>
        </c:txPr>
        <c:crossAx val="84910848"/>
        <c:crosses val="autoZero"/>
        <c:auto val="1"/>
        <c:lblAlgn val="ctr"/>
        <c:lblOffset val="100"/>
        <c:noMultiLvlLbl val="0"/>
      </c:catAx>
      <c:valAx>
        <c:axId val="84910848"/>
        <c:scaling>
          <c:orientation val="minMax"/>
        </c:scaling>
        <c:delete val="1"/>
        <c:axPos val="b"/>
        <c:numFmt formatCode="0%" sourceLinked="1"/>
        <c:majorTickMark val="none"/>
        <c:minorTickMark val="none"/>
        <c:tickLblPos val="nextTo"/>
        <c:crossAx val="84896768"/>
        <c:crosses val="autoZero"/>
        <c:crossBetween val="between"/>
      </c:valAx>
      <c:spPr>
        <a:noFill/>
        <a:ln>
          <a:noFill/>
        </a:ln>
        <a:effectLst/>
      </c:spPr>
    </c:plotArea>
    <c:legend>
      <c:legendPos val="b"/>
      <c:layout>
        <c:manualLayout>
          <c:xMode val="edge"/>
          <c:yMode val="edge"/>
          <c:x val="0.36449537284736322"/>
          <c:y val="0.91647055014180734"/>
          <c:w val="0.36092791773388794"/>
          <c:h val="8.3529449858192703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fr-FR"/>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r>
              <a:rPr lang="fr-FR" sz="1000"/>
              <a:t>G5.2 Information ou non du personnel suivant la fonction sur la réforme en cours à la SBEE</a:t>
            </a:r>
          </a:p>
        </c:rich>
      </c:tx>
      <c:layout>
        <c:manualLayout>
          <c:xMode val="edge"/>
          <c:yMode val="edge"/>
          <c:x val="0.11128601024664746"/>
          <c:y val="0"/>
        </c:manualLayout>
      </c:layout>
      <c:overlay val="0"/>
      <c:spPr>
        <a:noFill/>
        <a:ln>
          <a:noFill/>
        </a:ln>
        <a:effectLst/>
      </c:spPr>
    </c:title>
    <c:autoTitleDeleted val="0"/>
    <c:plotArea>
      <c:layout>
        <c:manualLayout>
          <c:layoutTarget val="inner"/>
          <c:xMode val="edge"/>
          <c:yMode val="edge"/>
          <c:x val="0.28770962232985248"/>
          <c:y val="0.1274185533929921"/>
          <c:w val="0.70418509756712122"/>
          <c:h val="0.73855526219459977"/>
        </c:manualLayout>
      </c:layout>
      <c:barChart>
        <c:barDir val="bar"/>
        <c:grouping val="percentStacked"/>
        <c:varyColors val="0"/>
        <c:ser>
          <c:idx val="0"/>
          <c:order val="0"/>
          <c:tx>
            <c:strRef>
              <c:f>'Q8.1'!$C$35</c:f>
              <c:strCache>
                <c:ptCount val="1"/>
                <c:pt idx="0">
                  <c:v>Oui</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1200000"/>
              </a:lightRig>
            </a:scene3d>
            <a:sp3d>
              <a:bevelT w="63500" h="50800"/>
              <a:bevelB/>
            </a:sp3d>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446-41C2-8919-AF8BD7B880F3}"/>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446-41C2-8919-AF8BD7B880F3}"/>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446-41C2-8919-AF8BD7B880F3}"/>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446-41C2-8919-AF8BD7B880F3}"/>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446-41C2-8919-AF8BD7B880F3}"/>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446-41C2-8919-AF8BD7B880F3}"/>
                </c:ext>
              </c:extLst>
            </c:dLbl>
            <c:dLbl>
              <c:idx val="6"/>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446-41C2-8919-AF8BD7B880F3}"/>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'Q8.1'!$B$36:$B$42</c:f>
              <c:strCache>
                <c:ptCount val="7"/>
                <c:pt idx="0">
                  <c:v>Directeur et assimilé</c:v>
                </c:pt>
                <c:pt idx="1">
                  <c:v>Chef de service</c:v>
                </c:pt>
                <c:pt idx="2">
                  <c:v>Chef section/secteur</c:v>
                </c:pt>
                <c:pt idx="3">
                  <c:v>Agent du service / Te</c:v>
                </c:pt>
                <c:pt idx="4">
                  <c:v>Autre</c:v>
                </c:pt>
                <c:pt idx="5">
                  <c:v>Non précisé</c:v>
                </c:pt>
                <c:pt idx="6">
                  <c:v>Ensemble</c:v>
                </c:pt>
              </c:strCache>
            </c:strRef>
          </c:cat>
          <c:val>
            <c:numRef>
              <c:f>'Q8.1'!$C$36:$C$42</c:f>
              <c:numCache>
                <c:formatCode>0.0%</c:formatCode>
                <c:ptCount val="7"/>
                <c:pt idx="0">
                  <c:v>0.95061728395061729</c:v>
                </c:pt>
                <c:pt idx="1">
                  <c:v>0.92553191489361697</c:v>
                </c:pt>
                <c:pt idx="2">
                  <c:v>0.83935742971887561</c:v>
                </c:pt>
                <c:pt idx="3">
                  <c:v>0.72809667673716061</c:v>
                </c:pt>
                <c:pt idx="4">
                  <c:v>0.81756756756756688</c:v>
                </c:pt>
                <c:pt idx="5">
                  <c:v>0.57142857142857229</c:v>
                </c:pt>
                <c:pt idx="6">
                  <c:v>0.78333333333333333</c:v>
                </c:pt>
              </c:numCache>
            </c:numRef>
          </c:val>
          <c:extLst>
            <c:ext xmlns:c16="http://schemas.microsoft.com/office/drawing/2014/chart" uri="{C3380CC4-5D6E-409C-BE32-E72D297353CC}">
              <c16:uniqueId val="{00000007-5C24-4A4C-BAAE-E63B44263C5D}"/>
            </c:ext>
          </c:extLst>
        </c:ser>
        <c:ser>
          <c:idx val="1"/>
          <c:order val="1"/>
          <c:tx>
            <c:strRef>
              <c:f>'Q8.1'!$D$35</c:f>
              <c:strCache>
                <c:ptCount val="1"/>
                <c:pt idx="0">
                  <c:v>Non</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'Q8.1'!$B$36:$B$42</c:f>
              <c:strCache>
                <c:ptCount val="7"/>
                <c:pt idx="0">
                  <c:v>Directeur et assimilé</c:v>
                </c:pt>
                <c:pt idx="1">
                  <c:v>Chef de service</c:v>
                </c:pt>
                <c:pt idx="2">
                  <c:v>Chef section/secteur</c:v>
                </c:pt>
                <c:pt idx="3">
                  <c:v>Agent du service / Te</c:v>
                </c:pt>
                <c:pt idx="4">
                  <c:v>Autre</c:v>
                </c:pt>
                <c:pt idx="5">
                  <c:v>Non précisé</c:v>
                </c:pt>
                <c:pt idx="6">
                  <c:v>Ensemble</c:v>
                </c:pt>
              </c:strCache>
            </c:strRef>
          </c:cat>
          <c:val>
            <c:numRef>
              <c:f>'Q8.1'!$D$36:$D$42</c:f>
              <c:numCache>
                <c:formatCode>0.0%</c:formatCode>
                <c:ptCount val="7"/>
                <c:pt idx="0">
                  <c:v>4.9382716049382824E-2</c:v>
                </c:pt>
                <c:pt idx="1">
                  <c:v>6.9148936170212782E-2</c:v>
                </c:pt>
                <c:pt idx="2">
                  <c:v>0.1606425702811245</c:v>
                </c:pt>
                <c:pt idx="3">
                  <c:v>0.26586102719033233</c:v>
                </c:pt>
                <c:pt idx="4">
                  <c:v>0.18243243243243298</c:v>
                </c:pt>
                <c:pt idx="5">
                  <c:v>0.38095238095238154</c:v>
                </c:pt>
                <c:pt idx="6">
                  <c:v>0.2119047619047619</c:v>
                </c:pt>
              </c:numCache>
            </c:numRef>
          </c:val>
          <c:extLst>
            <c:ext xmlns:c16="http://schemas.microsoft.com/office/drawing/2014/chart" uri="{C3380CC4-5D6E-409C-BE32-E72D297353CC}">
              <c16:uniqueId val="{00000008-5C24-4A4C-BAAE-E63B44263C5D}"/>
            </c:ext>
          </c:extLst>
        </c:ser>
        <c:ser>
          <c:idx val="2"/>
          <c:order val="2"/>
          <c:tx>
            <c:strRef>
              <c:f>'Q8.1'!$E$35</c:f>
              <c:strCache>
                <c:ptCount val="1"/>
                <c:pt idx="0">
                  <c:v>Non précisé</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'Q8.1'!$B$36:$B$42</c:f>
              <c:strCache>
                <c:ptCount val="7"/>
                <c:pt idx="0">
                  <c:v>Directeur et assimilé</c:v>
                </c:pt>
                <c:pt idx="1">
                  <c:v>Chef de service</c:v>
                </c:pt>
                <c:pt idx="2">
                  <c:v>Chef section/secteur</c:v>
                </c:pt>
                <c:pt idx="3">
                  <c:v>Agent du service / Te</c:v>
                </c:pt>
                <c:pt idx="4">
                  <c:v>Autre</c:v>
                </c:pt>
                <c:pt idx="5">
                  <c:v>Non précisé</c:v>
                </c:pt>
                <c:pt idx="6">
                  <c:v>Ensemble</c:v>
                </c:pt>
              </c:strCache>
            </c:strRef>
          </c:cat>
          <c:val>
            <c:numRef>
              <c:f>'Q8.1'!$E$36:$E$42</c:f>
              <c:numCache>
                <c:formatCode>0.0%</c:formatCode>
                <c:ptCount val="7"/>
                <c:pt idx="0">
                  <c:v>0</c:v>
                </c:pt>
                <c:pt idx="1">
                  <c:v>5.3191489361702126E-3</c:v>
                </c:pt>
                <c:pt idx="2">
                  <c:v>0</c:v>
                </c:pt>
                <c:pt idx="3">
                  <c:v>6.0422960725075589E-3</c:v>
                </c:pt>
                <c:pt idx="4">
                  <c:v>0</c:v>
                </c:pt>
                <c:pt idx="5">
                  <c:v>4.7619047619047623E-2</c:v>
                </c:pt>
                <c:pt idx="6">
                  <c:v>4.7619047619047623E-3</c:v>
                </c:pt>
              </c:numCache>
            </c:numRef>
          </c:val>
          <c:extLst>
            <c:ext xmlns:c16="http://schemas.microsoft.com/office/drawing/2014/chart" uri="{C3380CC4-5D6E-409C-BE32-E72D297353CC}">
              <c16:uniqueId val="{00000009-5C24-4A4C-BAAE-E63B44263C5D}"/>
            </c:ext>
          </c:extLst>
        </c:ser>
        <c:dLbls>
          <c:showLegendKey val="0"/>
          <c:showVal val="0"/>
          <c:showCatName val="0"/>
          <c:showSerName val="0"/>
          <c:showPercent val="0"/>
          <c:showBubbleSize val="0"/>
        </c:dLbls>
        <c:gapWidth val="40"/>
        <c:overlap val="100"/>
        <c:axId val="84294656"/>
        <c:axId val="84312832"/>
      </c:barChart>
      <c:catAx>
        <c:axId val="84294656"/>
        <c:scaling>
          <c:orientation val="minMax"/>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fr-FR"/>
          </a:p>
        </c:txPr>
        <c:crossAx val="84312832"/>
        <c:crosses val="autoZero"/>
        <c:auto val="1"/>
        <c:lblAlgn val="ctr"/>
        <c:lblOffset val="100"/>
        <c:noMultiLvlLbl val="0"/>
      </c:catAx>
      <c:valAx>
        <c:axId val="84312832"/>
        <c:scaling>
          <c:orientation val="minMax"/>
        </c:scaling>
        <c:delete val="1"/>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84294656"/>
        <c:crosses val="autoZero"/>
        <c:crossBetween val="between"/>
      </c:valAx>
      <c:spPr>
        <a:noFill/>
        <a:ln>
          <a:solidFill>
            <a:schemeClr val="accent1"/>
          </a:solidFill>
        </a:ln>
        <a:effectLst/>
      </c:spPr>
    </c:plotArea>
    <c:legend>
      <c:legendPos val="b"/>
      <c:layout>
        <c:manualLayout>
          <c:xMode val="edge"/>
          <c:yMode val="edge"/>
          <c:x val="0.33724190906800305"/>
          <c:y val="0.90471337411204034"/>
          <c:w val="0.32996042022453043"/>
          <c:h val="9.5286625887959525E-2"/>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fr-FR"/>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00"/>
            </a:pPr>
            <a:r>
              <a:rPr lang="fr-FR" sz="1000" b="1" i="0" baseline="0"/>
              <a:t>Information ou non du personnel suivant le sexe sur la réforme en cours à la SBEE</a:t>
            </a:r>
            <a:endParaRPr lang="fr-FR" sz="1000"/>
          </a:p>
        </c:rich>
      </c:tx>
      <c:layout>
        <c:manualLayout>
          <c:xMode val="edge"/>
          <c:yMode val="edge"/>
          <c:x val="0.11828477690288723"/>
          <c:y val="0"/>
        </c:manualLayout>
      </c:layout>
      <c:overlay val="0"/>
    </c:title>
    <c:autoTitleDeleted val="0"/>
    <c:plotArea>
      <c:layout>
        <c:manualLayout>
          <c:layoutTarget val="inner"/>
          <c:xMode val="edge"/>
          <c:yMode val="edge"/>
          <c:x val="0.11843285214348206"/>
          <c:y val="0.15515055409740464"/>
          <c:w val="0.85101159230096235"/>
          <c:h val="0.5829800962379702"/>
        </c:manualLayout>
      </c:layout>
      <c:barChart>
        <c:barDir val="col"/>
        <c:grouping val="percentStacked"/>
        <c:varyColors val="0"/>
        <c:ser>
          <c:idx val="0"/>
          <c:order val="0"/>
          <c:tx>
            <c:strRef>
              <c:f>Q8.1!$I$17</c:f>
              <c:strCache>
                <c:ptCount val="1"/>
                <c:pt idx="0">
                  <c:v>Oui</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Q8.1!$H$18:$H$20</c:f>
              <c:strCache>
                <c:ptCount val="3"/>
                <c:pt idx="0">
                  <c:v>Masculin</c:v>
                </c:pt>
                <c:pt idx="1">
                  <c:v>Féminin</c:v>
                </c:pt>
                <c:pt idx="2">
                  <c:v>Ensemble</c:v>
                </c:pt>
              </c:strCache>
            </c:strRef>
          </c:cat>
          <c:val>
            <c:numRef>
              <c:f>Q8.1!$I$18:$I$20</c:f>
              <c:numCache>
                <c:formatCode>0.0%</c:formatCode>
                <c:ptCount val="3"/>
                <c:pt idx="0">
                  <c:v>0.77345537757437177</c:v>
                </c:pt>
                <c:pt idx="1">
                  <c:v>0.8184281842818425</c:v>
                </c:pt>
                <c:pt idx="2">
                  <c:v>0.78333333333333333</c:v>
                </c:pt>
              </c:numCache>
            </c:numRef>
          </c:val>
          <c:extLst>
            <c:ext xmlns:c16="http://schemas.microsoft.com/office/drawing/2014/chart" uri="{C3380CC4-5D6E-409C-BE32-E72D297353CC}">
              <c16:uniqueId val="{00000000-2DFA-4536-B915-36EA6196281B}"/>
            </c:ext>
          </c:extLst>
        </c:ser>
        <c:ser>
          <c:idx val="1"/>
          <c:order val="1"/>
          <c:tx>
            <c:strRef>
              <c:f>Q8.1!$J$17</c:f>
              <c:strCache>
                <c:ptCount val="1"/>
                <c:pt idx="0">
                  <c:v>Non</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Q8.1!$H$18:$H$20</c:f>
              <c:strCache>
                <c:ptCount val="3"/>
                <c:pt idx="0">
                  <c:v>Masculin</c:v>
                </c:pt>
                <c:pt idx="1">
                  <c:v>Féminin</c:v>
                </c:pt>
                <c:pt idx="2">
                  <c:v>Ensemble</c:v>
                </c:pt>
              </c:strCache>
            </c:strRef>
          </c:cat>
          <c:val>
            <c:numRef>
              <c:f>Q8.1!$J$18:$J$20</c:f>
              <c:numCache>
                <c:formatCode>0.0%</c:formatCode>
                <c:ptCount val="3"/>
                <c:pt idx="0">
                  <c:v>0.22273073989321129</c:v>
                </c:pt>
                <c:pt idx="1">
                  <c:v>0.17344173441734451</c:v>
                </c:pt>
                <c:pt idx="2">
                  <c:v>0.2119047619047619</c:v>
                </c:pt>
              </c:numCache>
            </c:numRef>
          </c:val>
          <c:extLst>
            <c:ext xmlns:c16="http://schemas.microsoft.com/office/drawing/2014/chart" uri="{C3380CC4-5D6E-409C-BE32-E72D297353CC}">
              <c16:uniqueId val="{00000001-2DFA-4536-B915-36EA6196281B}"/>
            </c:ext>
          </c:extLst>
        </c:ser>
        <c:ser>
          <c:idx val="2"/>
          <c:order val="2"/>
          <c:tx>
            <c:strRef>
              <c:f>Q8.1!$K$17</c:f>
              <c:strCache>
                <c:ptCount val="1"/>
                <c:pt idx="0">
                  <c:v>Non précisé</c:v>
                </c:pt>
              </c:strCache>
            </c:strRef>
          </c:tx>
          <c:invertIfNegative val="0"/>
          <c:cat>
            <c:strRef>
              <c:f>Q8.1!$H$18:$H$20</c:f>
              <c:strCache>
                <c:ptCount val="3"/>
                <c:pt idx="0">
                  <c:v>Masculin</c:v>
                </c:pt>
                <c:pt idx="1">
                  <c:v>Féminin</c:v>
                </c:pt>
                <c:pt idx="2">
                  <c:v>Ensemble</c:v>
                </c:pt>
              </c:strCache>
            </c:strRef>
          </c:cat>
          <c:val>
            <c:numRef>
              <c:f>Q8.1!$K$18:$K$20</c:f>
              <c:numCache>
                <c:formatCode>0.0%</c:formatCode>
                <c:ptCount val="3"/>
                <c:pt idx="0">
                  <c:v>3.8138825324180014E-3</c:v>
                </c:pt>
                <c:pt idx="1">
                  <c:v>8.130081300813009E-3</c:v>
                </c:pt>
                <c:pt idx="2">
                  <c:v>4.7619047619047623E-3</c:v>
                </c:pt>
              </c:numCache>
            </c:numRef>
          </c:val>
          <c:extLst>
            <c:ext xmlns:c16="http://schemas.microsoft.com/office/drawing/2014/chart" uri="{C3380CC4-5D6E-409C-BE32-E72D297353CC}">
              <c16:uniqueId val="{00000002-2DFA-4536-B915-36EA6196281B}"/>
            </c:ext>
          </c:extLst>
        </c:ser>
        <c:dLbls>
          <c:showLegendKey val="0"/>
          <c:showVal val="0"/>
          <c:showCatName val="0"/>
          <c:showSerName val="0"/>
          <c:showPercent val="0"/>
          <c:showBubbleSize val="0"/>
        </c:dLbls>
        <c:gapWidth val="150"/>
        <c:overlap val="100"/>
        <c:axId val="81405824"/>
        <c:axId val="81407360"/>
      </c:barChart>
      <c:catAx>
        <c:axId val="81405824"/>
        <c:scaling>
          <c:orientation val="minMax"/>
        </c:scaling>
        <c:delete val="0"/>
        <c:axPos val="b"/>
        <c:numFmt formatCode="General" sourceLinked="0"/>
        <c:majorTickMark val="out"/>
        <c:minorTickMark val="none"/>
        <c:tickLblPos val="nextTo"/>
        <c:crossAx val="81407360"/>
        <c:crosses val="autoZero"/>
        <c:auto val="1"/>
        <c:lblAlgn val="ctr"/>
        <c:lblOffset val="100"/>
        <c:noMultiLvlLbl val="0"/>
      </c:catAx>
      <c:valAx>
        <c:axId val="81407360"/>
        <c:scaling>
          <c:orientation val="minMax"/>
        </c:scaling>
        <c:delete val="1"/>
        <c:axPos val="l"/>
        <c:numFmt formatCode="0%" sourceLinked="1"/>
        <c:majorTickMark val="out"/>
        <c:minorTickMark val="none"/>
        <c:tickLblPos val="nextTo"/>
        <c:crossAx val="81405824"/>
        <c:crosses val="autoZero"/>
        <c:crossBetween val="between"/>
      </c:valAx>
    </c:plotArea>
    <c:legend>
      <c:legendPos val="b"/>
      <c:overlay val="0"/>
    </c:legend>
    <c:plotVisOnly val="1"/>
    <c:dispBlanksAs val="gap"/>
    <c:showDLblsOverMax val="0"/>
  </c:chart>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00"/>
            </a:pPr>
            <a:r>
              <a:rPr lang="fr-FR" sz="1000" b="1" i="0" baseline="0"/>
              <a:t>Information ou non du personnel par direction régionale sur la réforme en cours à la SBEE</a:t>
            </a:r>
            <a:endParaRPr lang="fr-FR" sz="1000"/>
          </a:p>
        </c:rich>
      </c:tx>
      <c:overlay val="0"/>
    </c:title>
    <c:autoTitleDeleted val="0"/>
    <c:plotArea>
      <c:layout/>
      <c:barChart>
        <c:barDir val="col"/>
        <c:grouping val="percentStacked"/>
        <c:varyColors val="0"/>
        <c:ser>
          <c:idx val="0"/>
          <c:order val="0"/>
          <c:tx>
            <c:strRef>
              <c:f>'Q8.1&amp;2 suite'!$C$3</c:f>
              <c:strCache>
                <c:ptCount val="1"/>
                <c:pt idx="0">
                  <c:v>Oui</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'Q8.1&amp;2 suite'!$B$4:$B$13</c:f>
              <c:strCache>
                <c:ptCount val="10"/>
                <c:pt idx="0">
                  <c:v>DRO-P</c:v>
                </c:pt>
                <c:pt idx="1">
                  <c:v>DRL2</c:v>
                </c:pt>
                <c:pt idx="2">
                  <c:v>Siège</c:v>
                </c:pt>
                <c:pt idx="3">
                  <c:v>DRATA-D</c:v>
                </c:pt>
                <c:pt idx="4">
                  <c:v>DRM-C</c:v>
                </c:pt>
                <c:pt idx="5">
                  <c:v>DRA</c:v>
                </c:pt>
                <c:pt idx="6">
                  <c:v>DRB-A</c:v>
                </c:pt>
                <c:pt idx="7">
                  <c:v>DRZ-C</c:v>
                </c:pt>
                <c:pt idx="8">
                  <c:v>DRL1</c:v>
                </c:pt>
                <c:pt idx="9">
                  <c:v>Ensemble</c:v>
                </c:pt>
              </c:strCache>
            </c:strRef>
          </c:cat>
          <c:val>
            <c:numRef>
              <c:f>'Q8.1&amp;2 suite'!$C$4:$C$13</c:f>
              <c:numCache>
                <c:formatCode>0%</c:formatCode>
                <c:ptCount val="10"/>
                <c:pt idx="0">
                  <c:v>0.89814814814814814</c:v>
                </c:pt>
                <c:pt idx="1">
                  <c:v>0.86614173228346492</c:v>
                </c:pt>
                <c:pt idx="2">
                  <c:v>0.82085561497326209</c:v>
                </c:pt>
                <c:pt idx="3">
                  <c:v>0.81481481481481488</c:v>
                </c:pt>
                <c:pt idx="4">
                  <c:v>0.79807692307692302</c:v>
                </c:pt>
                <c:pt idx="5">
                  <c:v>0.7804878048780487</c:v>
                </c:pt>
                <c:pt idx="6">
                  <c:v>0.77514792899408291</c:v>
                </c:pt>
                <c:pt idx="7">
                  <c:v>0.65000000000000013</c:v>
                </c:pt>
                <c:pt idx="8">
                  <c:v>0.6157407407407407</c:v>
                </c:pt>
                <c:pt idx="9">
                  <c:v>0.78333333333333333</c:v>
                </c:pt>
              </c:numCache>
            </c:numRef>
          </c:val>
          <c:extLst>
            <c:ext xmlns:c16="http://schemas.microsoft.com/office/drawing/2014/chart" uri="{C3380CC4-5D6E-409C-BE32-E72D297353CC}">
              <c16:uniqueId val="{00000000-E57D-4258-BA93-FA98CD90E848}"/>
            </c:ext>
          </c:extLst>
        </c:ser>
        <c:ser>
          <c:idx val="1"/>
          <c:order val="1"/>
          <c:tx>
            <c:strRef>
              <c:f>'Q8.1&amp;2 suite'!$D$3</c:f>
              <c:strCache>
                <c:ptCount val="1"/>
                <c:pt idx="0">
                  <c:v>Non</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'Q8.1&amp;2 suite'!$B$4:$B$13</c:f>
              <c:strCache>
                <c:ptCount val="10"/>
                <c:pt idx="0">
                  <c:v>DRO-P</c:v>
                </c:pt>
                <c:pt idx="1">
                  <c:v>DRL2</c:v>
                </c:pt>
                <c:pt idx="2">
                  <c:v>Siège</c:v>
                </c:pt>
                <c:pt idx="3">
                  <c:v>DRATA-D</c:v>
                </c:pt>
                <c:pt idx="4">
                  <c:v>DRM-C</c:v>
                </c:pt>
                <c:pt idx="5">
                  <c:v>DRA</c:v>
                </c:pt>
                <c:pt idx="6">
                  <c:v>DRB-A</c:v>
                </c:pt>
                <c:pt idx="7">
                  <c:v>DRZ-C</c:v>
                </c:pt>
                <c:pt idx="8">
                  <c:v>DRL1</c:v>
                </c:pt>
                <c:pt idx="9">
                  <c:v>Ensemble</c:v>
                </c:pt>
              </c:strCache>
            </c:strRef>
          </c:cat>
          <c:val>
            <c:numRef>
              <c:f>'Q8.1&amp;2 suite'!$D$4:$D$13</c:f>
              <c:numCache>
                <c:formatCode>0%</c:formatCode>
                <c:ptCount val="10"/>
                <c:pt idx="0">
                  <c:v>0.10185185185185186</c:v>
                </c:pt>
                <c:pt idx="1">
                  <c:v>0.13385826771653545</c:v>
                </c:pt>
                <c:pt idx="2">
                  <c:v>0.17647058823529416</c:v>
                </c:pt>
                <c:pt idx="3">
                  <c:v>0.17592592592592593</c:v>
                </c:pt>
                <c:pt idx="4">
                  <c:v>0.2019230769230769</c:v>
                </c:pt>
                <c:pt idx="5">
                  <c:v>0.21544715447154478</c:v>
                </c:pt>
                <c:pt idx="6">
                  <c:v>0.21301775147928997</c:v>
                </c:pt>
                <c:pt idx="7">
                  <c:v>0.34166666666666673</c:v>
                </c:pt>
                <c:pt idx="8">
                  <c:v>0.37500000000000006</c:v>
                </c:pt>
                <c:pt idx="9">
                  <c:v>0.2119047619047619</c:v>
                </c:pt>
              </c:numCache>
            </c:numRef>
          </c:val>
          <c:extLst>
            <c:ext xmlns:c16="http://schemas.microsoft.com/office/drawing/2014/chart" uri="{C3380CC4-5D6E-409C-BE32-E72D297353CC}">
              <c16:uniqueId val="{00000001-E57D-4258-BA93-FA98CD90E848}"/>
            </c:ext>
          </c:extLst>
        </c:ser>
        <c:ser>
          <c:idx val="2"/>
          <c:order val="2"/>
          <c:tx>
            <c:strRef>
              <c:f>'Q8.1&amp;2 suite'!$E$3</c:f>
              <c:strCache>
                <c:ptCount val="1"/>
                <c:pt idx="0">
                  <c:v>Non précisé</c:v>
                </c:pt>
              </c:strCache>
            </c:strRef>
          </c:tx>
          <c:invertIfNegative val="0"/>
          <c:cat>
            <c:strRef>
              <c:f>'Q8.1&amp;2 suite'!$B$4:$B$13</c:f>
              <c:strCache>
                <c:ptCount val="10"/>
                <c:pt idx="0">
                  <c:v>DRO-P</c:v>
                </c:pt>
                <c:pt idx="1">
                  <c:v>DRL2</c:v>
                </c:pt>
                <c:pt idx="2">
                  <c:v>Siège</c:v>
                </c:pt>
                <c:pt idx="3">
                  <c:v>DRATA-D</c:v>
                </c:pt>
                <c:pt idx="4">
                  <c:v>DRM-C</c:v>
                </c:pt>
                <c:pt idx="5">
                  <c:v>DRA</c:v>
                </c:pt>
                <c:pt idx="6">
                  <c:v>DRB-A</c:v>
                </c:pt>
                <c:pt idx="7">
                  <c:v>DRZ-C</c:v>
                </c:pt>
                <c:pt idx="8">
                  <c:v>DRL1</c:v>
                </c:pt>
                <c:pt idx="9">
                  <c:v>Ensemble</c:v>
                </c:pt>
              </c:strCache>
            </c:strRef>
          </c:cat>
          <c:val>
            <c:numRef>
              <c:f>'Q8.1&amp;2 suite'!$E$4:$E$13</c:f>
              <c:numCache>
                <c:formatCode>0%</c:formatCode>
                <c:ptCount val="10"/>
                <c:pt idx="0">
                  <c:v>0</c:v>
                </c:pt>
                <c:pt idx="1">
                  <c:v>0</c:v>
                </c:pt>
                <c:pt idx="2">
                  <c:v>2.6737967914438505E-3</c:v>
                </c:pt>
                <c:pt idx="3">
                  <c:v>9.2592592592592622E-3</c:v>
                </c:pt>
                <c:pt idx="4">
                  <c:v>0</c:v>
                </c:pt>
                <c:pt idx="5">
                  <c:v>4.0650406504065054E-3</c:v>
                </c:pt>
                <c:pt idx="6">
                  <c:v>1.183431952662722E-2</c:v>
                </c:pt>
                <c:pt idx="7">
                  <c:v>8.333333333333335E-3</c:v>
                </c:pt>
                <c:pt idx="8">
                  <c:v>9.2592592592592622E-3</c:v>
                </c:pt>
                <c:pt idx="9">
                  <c:v>4.7619047619047623E-3</c:v>
                </c:pt>
              </c:numCache>
            </c:numRef>
          </c:val>
          <c:extLst>
            <c:ext xmlns:c16="http://schemas.microsoft.com/office/drawing/2014/chart" uri="{C3380CC4-5D6E-409C-BE32-E72D297353CC}">
              <c16:uniqueId val="{00000002-E57D-4258-BA93-FA98CD90E848}"/>
            </c:ext>
          </c:extLst>
        </c:ser>
        <c:dLbls>
          <c:showLegendKey val="0"/>
          <c:showVal val="0"/>
          <c:showCatName val="0"/>
          <c:showSerName val="0"/>
          <c:showPercent val="0"/>
          <c:showBubbleSize val="0"/>
        </c:dLbls>
        <c:gapWidth val="12"/>
        <c:overlap val="100"/>
        <c:axId val="81455744"/>
        <c:axId val="84939136"/>
      </c:barChart>
      <c:catAx>
        <c:axId val="81455744"/>
        <c:scaling>
          <c:orientation val="minMax"/>
        </c:scaling>
        <c:delete val="0"/>
        <c:axPos val="b"/>
        <c:numFmt formatCode="General" sourceLinked="0"/>
        <c:majorTickMark val="out"/>
        <c:minorTickMark val="none"/>
        <c:tickLblPos val="nextTo"/>
        <c:txPr>
          <a:bodyPr/>
          <a:lstStyle/>
          <a:p>
            <a:pPr>
              <a:defRPr sz="800"/>
            </a:pPr>
            <a:endParaRPr lang="fr-FR"/>
          </a:p>
        </c:txPr>
        <c:crossAx val="84939136"/>
        <c:crosses val="autoZero"/>
        <c:auto val="1"/>
        <c:lblAlgn val="ctr"/>
        <c:lblOffset val="100"/>
        <c:noMultiLvlLbl val="0"/>
      </c:catAx>
      <c:valAx>
        <c:axId val="84939136"/>
        <c:scaling>
          <c:orientation val="minMax"/>
        </c:scaling>
        <c:delete val="1"/>
        <c:axPos val="l"/>
        <c:numFmt formatCode="0%" sourceLinked="1"/>
        <c:majorTickMark val="out"/>
        <c:minorTickMark val="none"/>
        <c:tickLblPos val="nextTo"/>
        <c:crossAx val="81455744"/>
        <c:crosses val="autoZero"/>
        <c:crossBetween val="between"/>
      </c:valAx>
    </c:plotArea>
    <c:legend>
      <c:legendPos val="b"/>
      <c:overlay val="0"/>
      <c:txPr>
        <a:bodyPr/>
        <a:lstStyle/>
        <a:p>
          <a:pPr>
            <a:defRPr sz="1050"/>
          </a:pPr>
          <a:endParaRPr lang="fr-FR"/>
        </a:p>
      </c:txPr>
    </c:legend>
    <c:plotVisOnly val="1"/>
    <c:dispBlanksAs val="gap"/>
    <c:showDLblsOverMax val="0"/>
  </c:chart>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fr-FR" sz="1050" b="1" i="0" baseline="0" dirty="0"/>
              <a:t>Connaissance du contenu de la réforme par Direction régionale</a:t>
            </a:r>
            <a:endParaRPr lang="fr-FR" sz="1050" dirty="0"/>
          </a:p>
        </c:rich>
      </c:tx>
      <c:overlay val="0"/>
    </c:title>
    <c:autoTitleDeleted val="0"/>
    <c:plotArea>
      <c:layout/>
      <c:barChart>
        <c:barDir val="col"/>
        <c:grouping val="percentStacked"/>
        <c:varyColors val="0"/>
        <c:ser>
          <c:idx val="0"/>
          <c:order val="0"/>
          <c:tx>
            <c:strRef>
              <c:f>'Q8.1&amp;2 suite'!$C$22</c:f>
              <c:strCache>
                <c:ptCount val="1"/>
                <c:pt idx="0">
                  <c:v>Contrat de gestion</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'Q8.1&amp;2 suite'!$B$23:$B$32</c:f>
              <c:strCache>
                <c:ptCount val="10"/>
                <c:pt idx="0">
                  <c:v>Siège</c:v>
                </c:pt>
                <c:pt idx="1">
                  <c:v>DRB-A</c:v>
                </c:pt>
                <c:pt idx="2">
                  <c:v>DRZ-C</c:v>
                </c:pt>
                <c:pt idx="3">
                  <c:v>DRL2</c:v>
                </c:pt>
                <c:pt idx="4">
                  <c:v>DRATA-D</c:v>
                </c:pt>
                <c:pt idx="5">
                  <c:v>DRO-P</c:v>
                </c:pt>
                <c:pt idx="6">
                  <c:v>DRM-C</c:v>
                </c:pt>
                <c:pt idx="7">
                  <c:v>DRA</c:v>
                </c:pt>
                <c:pt idx="8">
                  <c:v>DRL1</c:v>
                </c:pt>
                <c:pt idx="9">
                  <c:v>Ensemble</c:v>
                </c:pt>
              </c:strCache>
            </c:strRef>
          </c:cat>
          <c:val>
            <c:numRef>
              <c:f>'Q8.1&amp;2 suite'!$C$23:$C$32</c:f>
              <c:numCache>
                <c:formatCode>0%</c:formatCode>
                <c:ptCount val="10"/>
                <c:pt idx="0">
                  <c:v>0.93485342019543971</c:v>
                </c:pt>
                <c:pt idx="1">
                  <c:v>0.92366412213740468</c:v>
                </c:pt>
                <c:pt idx="2">
                  <c:v>0.91025641025641024</c:v>
                </c:pt>
                <c:pt idx="3">
                  <c:v>0.9</c:v>
                </c:pt>
                <c:pt idx="4">
                  <c:v>0.89772727272727271</c:v>
                </c:pt>
                <c:pt idx="5">
                  <c:v>0.88659793814432986</c:v>
                </c:pt>
                <c:pt idx="6">
                  <c:v>0.86746987951807253</c:v>
                </c:pt>
                <c:pt idx="7">
                  <c:v>0.81770833333333359</c:v>
                </c:pt>
                <c:pt idx="8">
                  <c:v>0.72932330827067671</c:v>
                </c:pt>
                <c:pt idx="9">
                  <c:v>0.8776595744680854</c:v>
                </c:pt>
              </c:numCache>
            </c:numRef>
          </c:val>
          <c:extLst>
            <c:ext xmlns:c16="http://schemas.microsoft.com/office/drawing/2014/chart" uri="{C3380CC4-5D6E-409C-BE32-E72D297353CC}">
              <c16:uniqueId val="{00000000-6090-4B89-9E48-5B3785B9EC7B}"/>
            </c:ext>
          </c:extLst>
        </c:ser>
        <c:ser>
          <c:idx val="1"/>
          <c:order val="1"/>
          <c:tx>
            <c:strRef>
              <c:f>'Q8.1&amp;2 suite'!$D$22</c:f>
              <c:strCache>
                <c:ptCount val="1"/>
                <c:pt idx="0">
                  <c:v>Affermage</c:v>
                </c:pt>
              </c:strCache>
            </c:strRef>
          </c:tx>
          <c:invertIfNegative val="0"/>
          <c:dLbls>
            <c:dLbl>
              <c:idx val="8"/>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090-4B89-9E48-5B3785B9EC7B}"/>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strRef>
              <c:f>'Q8.1&amp;2 suite'!$B$23:$B$32</c:f>
              <c:strCache>
                <c:ptCount val="10"/>
                <c:pt idx="0">
                  <c:v>Siège</c:v>
                </c:pt>
                <c:pt idx="1">
                  <c:v>DRB-A</c:v>
                </c:pt>
                <c:pt idx="2">
                  <c:v>DRZ-C</c:v>
                </c:pt>
                <c:pt idx="3">
                  <c:v>DRL2</c:v>
                </c:pt>
                <c:pt idx="4">
                  <c:v>DRATA-D</c:v>
                </c:pt>
                <c:pt idx="5">
                  <c:v>DRO-P</c:v>
                </c:pt>
                <c:pt idx="6">
                  <c:v>DRM-C</c:v>
                </c:pt>
                <c:pt idx="7">
                  <c:v>DRA</c:v>
                </c:pt>
                <c:pt idx="8">
                  <c:v>DRL1</c:v>
                </c:pt>
                <c:pt idx="9">
                  <c:v>Ensemble</c:v>
                </c:pt>
              </c:strCache>
            </c:strRef>
          </c:cat>
          <c:val>
            <c:numRef>
              <c:f>'Q8.1&amp;2 suite'!$D$23:$D$32</c:f>
              <c:numCache>
                <c:formatCode>0%</c:formatCode>
                <c:ptCount val="10"/>
                <c:pt idx="0">
                  <c:v>2.6058631921824109E-2</c:v>
                </c:pt>
                <c:pt idx="1">
                  <c:v>1.5267175572519085E-2</c:v>
                </c:pt>
                <c:pt idx="2">
                  <c:v>2.5641025641025647E-2</c:v>
                </c:pt>
                <c:pt idx="3">
                  <c:v>9.0909090909090939E-3</c:v>
                </c:pt>
                <c:pt idx="4">
                  <c:v>0</c:v>
                </c:pt>
                <c:pt idx="5">
                  <c:v>2.5773195876288658E-2</c:v>
                </c:pt>
                <c:pt idx="6">
                  <c:v>3.614457831325301E-2</c:v>
                </c:pt>
                <c:pt idx="7">
                  <c:v>1.5625E-2</c:v>
                </c:pt>
                <c:pt idx="8">
                  <c:v>0.19548872180451127</c:v>
                </c:pt>
                <c:pt idx="9">
                  <c:v>3.7993920972644382E-2</c:v>
                </c:pt>
              </c:numCache>
            </c:numRef>
          </c:val>
          <c:extLst>
            <c:ext xmlns:c16="http://schemas.microsoft.com/office/drawing/2014/chart" uri="{C3380CC4-5D6E-409C-BE32-E72D297353CC}">
              <c16:uniqueId val="{00000002-6090-4B89-9E48-5B3785B9EC7B}"/>
            </c:ext>
          </c:extLst>
        </c:ser>
        <c:ser>
          <c:idx val="2"/>
          <c:order val="2"/>
          <c:tx>
            <c:strRef>
              <c:f>'Q8.1&amp;2 suite'!$E$22</c:f>
              <c:strCache>
                <c:ptCount val="1"/>
                <c:pt idx="0">
                  <c:v>Privatisation</c:v>
                </c:pt>
              </c:strCache>
            </c:strRef>
          </c:tx>
          <c:invertIfNegative val="0"/>
          <c:dLbls>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090-4B89-9E48-5B3785B9EC7B}"/>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6090-4B89-9E48-5B3785B9EC7B}"/>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6090-4B89-9E48-5B3785B9EC7B}"/>
                </c:ext>
              </c:extLst>
            </c:dLbl>
            <c:dLbl>
              <c:idx val="6"/>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6090-4B89-9E48-5B3785B9EC7B}"/>
                </c:ext>
              </c:extLst>
            </c:dLbl>
            <c:dLbl>
              <c:idx val="7"/>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6090-4B89-9E48-5B3785B9EC7B}"/>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strRef>
              <c:f>'Q8.1&amp;2 suite'!$B$23:$B$32</c:f>
              <c:strCache>
                <c:ptCount val="10"/>
                <c:pt idx="0">
                  <c:v>Siège</c:v>
                </c:pt>
                <c:pt idx="1">
                  <c:v>DRB-A</c:v>
                </c:pt>
                <c:pt idx="2">
                  <c:v>DRZ-C</c:v>
                </c:pt>
                <c:pt idx="3">
                  <c:v>DRL2</c:v>
                </c:pt>
                <c:pt idx="4">
                  <c:v>DRATA-D</c:v>
                </c:pt>
                <c:pt idx="5">
                  <c:v>DRO-P</c:v>
                </c:pt>
                <c:pt idx="6">
                  <c:v>DRM-C</c:v>
                </c:pt>
                <c:pt idx="7">
                  <c:v>DRA</c:v>
                </c:pt>
                <c:pt idx="8">
                  <c:v>DRL1</c:v>
                </c:pt>
                <c:pt idx="9">
                  <c:v>Ensemble</c:v>
                </c:pt>
              </c:strCache>
            </c:strRef>
          </c:cat>
          <c:val>
            <c:numRef>
              <c:f>'Q8.1&amp;2 suite'!$E$23:$E$32</c:f>
              <c:numCache>
                <c:formatCode>0%</c:formatCode>
                <c:ptCount val="10"/>
                <c:pt idx="0">
                  <c:v>2.6058631921824109E-2</c:v>
                </c:pt>
                <c:pt idx="1">
                  <c:v>3.053435114503817E-2</c:v>
                </c:pt>
                <c:pt idx="2">
                  <c:v>5.128205128205128E-2</c:v>
                </c:pt>
                <c:pt idx="3">
                  <c:v>6.363636363636363E-2</c:v>
                </c:pt>
                <c:pt idx="4">
                  <c:v>2.2727272727272742E-2</c:v>
                </c:pt>
                <c:pt idx="5">
                  <c:v>7.7319587628865982E-2</c:v>
                </c:pt>
                <c:pt idx="6">
                  <c:v>6.0240963855421707E-2</c:v>
                </c:pt>
                <c:pt idx="7">
                  <c:v>4.6874999999999993E-2</c:v>
                </c:pt>
                <c:pt idx="8">
                  <c:v>3.7593984962406013E-2</c:v>
                </c:pt>
                <c:pt idx="9">
                  <c:v>4.4832826747720378E-2</c:v>
                </c:pt>
              </c:numCache>
            </c:numRef>
          </c:val>
          <c:extLst>
            <c:ext xmlns:c16="http://schemas.microsoft.com/office/drawing/2014/chart" uri="{C3380CC4-5D6E-409C-BE32-E72D297353CC}">
              <c16:uniqueId val="{00000008-6090-4B89-9E48-5B3785B9EC7B}"/>
            </c:ext>
          </c:extLst>
        </c:ser>
        <c:ser>
          <c:idx val="3"/>
          <c:order val="3"/>
          <c:tx>
            <c:strRef>
              <c:f>'Q8.1&amp;2 suite'!$F$22</c:f>
              <c:strCache>
                <c:ptCount val="1"/>
                <c:pt idx="0">
                  <c:v>Autre</c:v>
                </c:pt>
              </c:strCache>
            </c:strRef>
          </c:tx>
          <c:invertIfNegative val="0"/>
          <c:cat>
            <c:strRef>
              <c:f>'Q8.1&amp;2 suite'!$B$23:$B$32</c:f>
              <c:strCache>
                <c:ptCount val="10"/>
                <c:pt idx="0">
                  <c:v>Siège</c:v>
                </c:pt>
                <c:pt idx="1">
                  <c:v>DRB-A</c:v>
                </c:pt>
                <c:pt idx="2">
                  <c:v>DRZ-C</c:v>
                </c:pt>
                <c:pt idx="3">
                  <c:v>DRL2</c:v>
                </c:pt>
                <c:pt idx="4">
                  <c:v>DRATA-D</c:v>
                </c:pt>
                <c:pt idx="5">
                  <c:v>DRO-P</c:v>
                </c:pt>
                <c:pt idx="6">
                  <c:v>DRM-C</c:v>
                </c:pt>
                <c:pt idx="7">
                  <c:v>DRA</c:v>
                </c:pt>
                <c:pt idx="8">
                  <c:v>DRL1</c:v>
                </c:pt>
                <c:pt idx="9">
                  <c:v>Ensemble</c:v>
                </c:pt>
              </c:strCache>
            </c:strRef>
          </c:cat>
          <c:val>
            <c:numRef>
              <c:f>'Q8.1&amp;2 suite'!$F$23:$F$32</c:f>
              <c:numCache>
                <c:formatCode>0%</c:formatCode>
                <c:ptCount val="10"/>
                <c:pt idx="0">
                  <c:v>3.2573289902280136E-3</c:v>
                </c:pt>
                <c:pt idx="1">
                  <c:v>1.5267175572519085E-2</c:v>
                </c:pt>
                <c:pt idx="2">
                  <c:v>0</c:v>
                </c:pt>
                <c:pt idx="3">
                  <c:v>1.8181818181818184E-2</c:v>
                </c:pt>
                <c:pt idx="4">
                  <c:v>5.681818181818183E-2</c:v>
                </c:pt>
                <c:pt idx="5">
                  <c:v>5.1546391752577319E-3</c:v>
                </c:pt>
                <c:pt idx="6">
                  <c:v>3.614457831325301E-2</c:v>
                </c:pt>
                <c:pt idx="7">
                  <c:v>1.0416666666666666E-2</c:v>
                </c:pt>
                <c:pt idx="8">
                  <c:v>7.5187969924812043E-3</c:v>
                </c:pt>
                <c:pt idx="9">
                  <c:v>1.2917933130699085E-2</c:v>
                </c:pt>
              </c:numCache>
            </c:numRef>
          </c:val>
          <c:extLst>
            <c:ext xmlns:c16="http://schemas.microsoft.com/office/drawing/2014/chart" uri="{C3380CC4-5D6E-409C-BE32-E72D297353CC}">
              <c16:uniqueId val="{00000009-6090-4B89-9E48-5B3785B9EC7B}"/>
            </c:ext>
          </c:extLst>
        </c:ser>
        <c:ser>
          <c:idx val="4"/>
          <c:order val="4"/>
          <c:tx>
            <c:strRef>
              <c:f>'Q8.1&amp;2 suite'!$G$22</c:f>
              <c:strCache>
                <c:ptCount val="1"/>
                <c:pt idx="0">
                  <c:v>Non précisé</c:v>
                </c:pt>
              </c:strCache>
            </c:strRef>
          </c:tx>
          <c:invertIfNegative val="0"/>
          <c:cat>
            <c:strRef>
              <c:f>'Q8.1&amp;2 suite'!$B$23:$B$32</c:f>
              <c:strCache>
                <c:ptCount val="10"/>
                <c:pt idx="0">
                  <c:v>Siège</c:v>
                </c:pt>
                <c:pt idx="1">
                  <c:v>DRB-A</c:v>
                </c:pt>
                <c:pt idx="2">
                  <c:v>DRZ-C</c:v>
                </c:pt>
                <c:pt idx="3">
                  <c:v>DRL2</c:v>
                </c:pt>
                <c:pt idx="4">
                  <c:v>DRATA-D</c:v>
                </c:pt>
                <c:pt idx="5">
                  <c:v>DRO-P</c:v>
                </c:pt>
                <c:pt idx="6">
                  <c:v>DRM-C</c:v>
                </c:pt>
                <c:pt idx="7">
                  <c:v>DRA</c:v>
                </c:pt>
                <c:pt idx="8">
                  <c:v>DRL1</c:v>
                </c:pt>
                <c:pt idx="9">
                  <c:v>Ensemble</c:v>
                </c:pt>
              </c:strCache>
            </c:strRef>
          </c:cat>
          <c:val>
            <c:numRef>
              <c:f>'Q8.1&amp;2 suite'!$G$23:$G$32</c:f>
              <c:numCache>
                <c:formatCode>0%</c:formatCode>
                <c:ptCount val="10"/>
                <c:pt idx="0">
                  <c:v>9.7719869706840417E-3</c:v>
                </c:pt>
                <c:pt idx="1">
                  <c:v>1.5267175572519085E-2</c:v>
                </c:pt>
                <c:pt idx="2">
                  <c:v>1.282051282051282E-2</c:v>
                </c:pt>
                <c:pt idx="3">
                  <c:v>9.0909090909090939E-3</c:v>
                </c:pt>
                <c:pt idx="4">
                  <c:v>2.2727272727272742E-2</c:v>
                </c:pt>
                <c:pt idx="5">
                  <c:v>5.1546391752577319E-3</c:v>
                </c:pt>
                <c:pt idx="6">
                  <c:v>0</c:v>
                </c:pt>
                <c:pt idx="7">
                  <c:v>0.10937500000000001</c:v>
                </c:pt>
                <c:pt idx="8">
                  <c:v>3.0075187969924817E-2</c:v>
                </c:pt>
                <c:pt idx="9">
                  <c:v>2.6595744680851071E-2</c:v>
                </c:pt>
              </c:numCache>
            </c:numRef>
          </c:val>
          <c:extLst>
            <c:ext xmlns:c16="http://schemas.microsoft.com/office/drawing/2014/chart" uri="{C3380CC4-5D6E-409C-BE32-E72D297353CC}">
              <c16:uniqueId val="{0000000A-6090-4B89-9E48-5B3785B9EC7B}"/>
            </c:ext>
          </c:extLst>
        </c:ser>
        <c:dLbls>
          <c:showLegendKey val="0"/>
          <c:showVal val="0"/>
          <c:showCatName val="0"/>
          <c:showSerName val="0"/>
          <c:showPercent val="0"/>
          <c:showBubbleSize val="0"/>
        </c:dLbls>
        <c:gapWidth val="20"/>
        <c:overlap val="100"/>
        <c:axId val="84996864"/>
        <c:axId val="84998400"/>
      </c:barChart>
      <c:catAx>
        <c:axId val="84996864"/>
        <c:scaling>
          <c:orientation val="minMax"/>
        </c:scaling>
        <c:delete val="0"/>
        <c:axPos val="b"/>
        <c:numFmt formatCode="General" sourceLinked="0"/>
        <c:majorTickMark val="out"/>
        <c:minorTickMark val="none"/>
        <c:tickLblPos val="nextTo"/>
        <c:txPr>
          <a:bodyPr/>
          <a:lstStyle/>
          <a:p>
            <a:pPr>
              <a:defRPr sz="800"/>
            </a:pPr>
            <a:endParaRPr lang="fr-FR"/>
          </a:p>
        </c:txPr>
        <c:crossAx val="84998400"/>
        <c:crosses val="autoZero"/>
        <c:auto val="1"/>
        <c:lblAlgn val="ctr"/>
        <c:lblOffset val="100"/>
        <c:noMultiLvlLbl val="0"/>
      </c:catAx>
      <c:valAx>
        <c:axId val="84998400"/>
        <c:scaling>
          <c:orientation val="minMax"/>
        </c:scaling>
        <c:delete val="1"/>
        <c:axPos val="l"/>
        <c:numFmt formatCode="0%" sourceLinked="1"/>
        <c:majorTickMark val="out"/>
        <c:minorTickMark val="none"/>
        <c:tickLblPos val="nextTo"/>
        <c:crossAx val="84996864"/>
        <c:crosses val="autoZero"/>
        <c:crossBetween val="between"/>
      </c:valAx>
    </c:plotArea>
    <c:legend>
      <c:legendPos val="b"/>
      <c:overlay val="0"/>
    </c:legend>
    <c:plotVisOnly val="1"/>
    <c:dispBlanksAs val="gap"/>
    <c:showDLblsOverMax val="0"/>
  </c:chart>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fr-FR" sz="1050" b="1" i="0" baseline="0" dirty="0"/>
              <a:t>Connaissance des objectifs de la réforme par Direction régionale</a:t>
            </a:r>
          </a:p>
        </c:rich>
      </c:tx>
      <c:layout>
        <c:manualLayout>
          <c:xMode val="edge"/>
          <c:yMode val="edge"/>
          <c:x val="9.3909667541557357E-2"/>
          <c:y val="1.38888888888889E-2"/>
        </c:manualLayout>
      </c:layout>
      <c:overlay val="0"/>
    </c:title>
    <c:autoTitleDeleted val="0"/>
    <c:plotArea>
      <c:layout>
        <c:manualLayout>
          <c:layoutTarget val="inner"/>
          <c:xMode val="edge"/>
          <c:yMode val="edge"/>
          <c:x val="1.5655074365704295E-2"/>
          <c:y val="0.11621536891221938"/>
          <c:w val="0.97601159230096235"/>
          <c:h val="0.65935695538057792"/>
        </c:manualLayout>
      </c:layout>
      <c:barChart>
        <c:barDir val="col"/>
        <c:grouping val="percentStacked"/>
        <c:varyColors val="0"/>
        <c:ser>
          <c:idx val="0"/>
          <c:order val="0"/>
          <c:tx>
            <c:strRef>
              <c:f>'Q8.1&amp;2 suite'!$C$41</c:f>
              <c:strCache>
                <c:ptCount val="1"/>
                <c:pt idx="0">
                  <c:v>Oui, très bien</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'Q8.1&amp;2 suite'!$B$42:$B$51</c:f>
              <c:strCache>
                <c:ptCount val="10"/>
                <c:pt idx="0">
                  <c:v>Siège</c:v>
                </c:pt>
                <c:pt idx="1">
                  <c:v>DRL2</c:v>
                </c:pt>
                <c:pt idx="2">
                  <c:v>DRO-P</c:v>
                </c:pt>
                <c:pt idx="3">
                  <c:v>DRL1</c:v>
                </c:pt>
                <c:pt idx="4">
                  <c:v>DRA</c:v>
                </c:pt>
                <c:pt idx="5">
                  <c:v>DRM-C</c:v>
                </c:pt>
                <c:pt idx="6">
                  <c:v>DRB-A</c:v>
                </c:pt>
                <c:pt idx="7">
                  <c:v>DRATA-D</c:v>
                </c:pt>
                <c:pt idx="8">
                  <c:v>DRZ-C</c:v>
                </c:pt>
                <c:pt idx="9">
                  <c:v>Ensemble</c:v>
                </c:pt>
              </c:strCache>
            </c:strRef>
          </c:cat>
          <c:val>
            <c:numRef>
              <c:f>'Q8.1&amp;2 suite'!$C$42:$C$51</c:f>
              <c:numCache>
                <c:formatCode>0.0%</c:formatCode>
                <c:ptCount val="10"/>
                <c:pt idx="0">
                  <c:v>0.11726384364820849</c:v>
                </c:pt>
                <c:pt idx="1">
                  <c:v>7.2727272727272724E-2</c:v>
                </c:pt>
                <c:pt idx="2">
                  <c:v>0.1082474226804124</c:v>
                </c:pt>
                <c:pt idx="3">
                  <c:v>8.2706766917293242E-2</c:v>
                </c:pt>
                <c:pt idx="4">
                  <c:v>5.2083333333333356E-2</c:v>
                </c:pt>
                <c:pt idx="5">
                  <c:v>9.6385542168674718E-2</c:v>
                </c:pt>
                <c:pt idx="6">
                  <c:v>3.053435114503817E-2</c:v>
                </c:pt>
                <c:pt idx="7">
                  <c:v>5.681818181818183E-2</c:v>
                </c:pt>
                <c:pt idx="8">
                  <c:v>8.974358974358973E-2</c:v>
                </c:pt>
                <c:pt idx="9">
                  <c:v>8.3586626139817655E-2</c:v>
                </c:pt>
              </c:numCache>
            </c:numRef>
          </c:val>
          <c:extLst>
            <c:ext xmlns:c16="http://schemas.microsoft.com/office/drawing/2014/chart" uri="{C3380CC4-5D6E-409C-BE32-E72D297353CC}">
              <c16:uniqueId val="{00000000-28C4-4927-A223-C444DCC0088A}"/>
            </c:ext>
          </c:extLst>
        </c:ser>
        <c:ser>
          <c:idx val="1"/>
          <c:order val="1"/>
          <c:tx>
            <c:strRef>
              <c:f>'Q8.1&amp;2 suite'!$D$41</c:f>
              <c:strCache>
                <c:ptCount val="1"/>
                <c:pt idx="0">
                  <c:v>Oui, assez bien</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'Q8.1&amp;2 suite'!$B$42:$B$51</c:f>
              <c:strCache>
                <c:ptCount val="10"/>
                <c:pt idx="0">
                  <c:v>Siège</c:v>
                </c:pt>
                <c:pt idx="1">
                  <c:v>DRL2</c:v>
                </c:pt>
                <c:pt idx="2">
                  <c:v>DRO-P</c:v>
                </c:pt>
                <c:pt idx="3">
                  <c:v>DRL1</c:v>
                </c:pt>
                <c:pt idx="4">
                  <c:v>DRA</c:v>
                </c:pt>
                <c:pt idx="5">
                  <c:v>DRM-C</c:v>
                </c:pt>
                <c:pt idx="6">
                  <c:v>DRB-A</c:v>
                </c:pt>
                <c:pt idx="7">
                  <c:v>DRATA-D</c:v>
                </c:pt>
                <c:pt idx="8">
                  <c:v>DRZ-C</c:v>
                </c:pt>
                <c:pt idx="9">
                  <c:v>Ensemble</c:v>
                </c:pt>
              </c:strCache>
            </c:strRef>
          </c:cat>
          <c:val>
            <c:numRef>
              <c:f>'Q8.1&amp;2 suite'!$D$42:$D$51</c:f>
              <c:numCache>
                <c:formatCode>0.0%</c:formatCode>
                <c:ptCount val="10"/>
                <c:pt idx="0">
                  <c:v>0.41693811074918574</c:v>
                </c:pt>
                <c:pt idx="1">
                  <c:v>0.45454545454545453</c:v>
                </c:pt>
                <c:pt idx="2">
                  <c:v>0.37113402061855671</c:v>
                </c:pt>
                <c:pt idx="3">
                  <c:v>0.37593984962406024</c:v>
                </c:pt>
                <c:pt idx="4">
                  <c:v>0.38541666666666685</c:v>
                </c:pt>
                <c:pt idx="5">
                  <c:v>0.32530120481927721</c:v>
                </c:pt>
                <c:pt idx="6">
                  <c:v>0.38167938931297724</c:v>
                </c:pt>
                <c:pt idx="7">
                  <c:v>0.34090909090909088</c:v>
                </c:pt>
                <c:pt idx="8">
                  <c:v>0.24358974358974361</c:v>
                </c:pt>
                <c:pt idx="9">
                  <c:v>0.3799392097264439</c:v>
                </c:pt>
              </c:numCache>
            </c:numRef>
          </c:val>
          <c:extLst>
            <c:ext xmlns:c16="http://schemas.microsoft.com/office/drawing/2014/chart" uri="{C3380CC4-5D6E-409C-BE32-E72D297353CC}">
              <c16:uniqueId val="{00000001-28C4-4927-A223-C444DCC0088A}"/>
            </c:ext>
          </c:extLst>
        </c:ser>
        <c:ser>
          <c:idx val="2"/>
          <c:order val="2"/>
          <c:tx>
            <c:strRef>
              <c:f>'Q8.1&amp;2 suite'!$E$41</c:f>
              <c:strCache>
                <c:ptCount val="1"/>
                <c:pt idx="0">
                  <c:v>Non, pas vraiment</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'Q8.1&amp;2 suite'!$B$42:$B$51</c:f>
              <c:strCache>
                <c:ptCount val="10"/>
                <c:pt idx="0">
                  <c:v>Siège</c:v>
                </c:pt>
                <c:pt idx="1">
                  <c:v>DRL2</c:v>
                </c:pt>
                <c:pt idx="2">
                  <c:v>DRO-P</c:v>
                </c:pt>
                <c:pt idx="3">
                  <c:v>DRL1</c:v>
                </c:pt>
                <c:pt idx="4">
                  <c:v>DRA</c:v>
                </c:pt>
                <c:pt idx="5">
                  <c:v>DRM-C</c:v>
                </c:pt>
                <c:pt idx="6">
                  <c:v>DRB-A</c:v>
                </c:pt>
                <c:pt idx="7">
                  <c:v>DRATA-D</c:v>
                </c:pt>
                <c:pt idx="8">
                  <c:v>DRZ-C</c:v>
                </c:pt>
                <c:pt idx="9">
                  <c:v>Ensemble</c:v>
                </c:pt>
              </c:strCache>
            </c:strRef>
          </c:cat>
          <c:val>
            <c:numRef>
              <c:f>'Q8.1&amp;2 suite'!$E$42:$E$51</c:f>
              <c:numCache>
                <c:formatCode>0.0%</c:formatCode>
                <c:ptCount val="10"/>
                <c:pt idx="0">
                  <c:v>0.36807817589576558</c:v>
                </c:pt>
                <c:pt idx="1">
                  <c:v>0.30000000000000004</c:v>
                </c:pt>
                <c:pt idx="2">
                  <c:v>0.42268041237113402</c:v>
                </c:pt>
                <c:pt idx="3">
                  <c:v>0.39849624060150379</c:v>
                </c:pt>
                <c:pt idx="4">
                  <c:v>0.34895833333333331</c:v>
                </c:pt>
                <c:pt idx="5">
                  <c:v>0.32530120481927721</c:v>
                </c:pt>
                <c:pt idx="6">
                  <c:v>0.35877862595419852</c:v>
                </c:pt>
                <c:pt idx="7">
                  <c:v>0.34090909090909088</c:v>
                </c:pt>
                <c:pt idx="8">
                  <c:v>0.58974358974358976</c:v>
                </c:pt>
                <c:pt idx="9">
                  <c:v>0.37841945288753798</c:v>
                </c:pt>
              </c:numCache>
            </c:numRef>
          </c:val>
          <c:extLst>
            <c:ext xmlns:c16="http://schemas.microsoft.com/office/drawing/2014/chart" uri="{C3380CC4-5D6E-409C-BE32-E72D297353CC}">
              <c16:uniqueId val="{00000002-28C4-4927-A223-C444DCC0088A}"/>
            </c:ext>
          </c:extLst>
        </c:ser>
        <c:ser>
          <c:idx val="3"/>
          <c:order val="3"/>
          <c:tx>
            <c:strRef>
              <c:f>'Q8.1&amp;2 suite'!$F$41</c:f>
              <c:strCache>
                <c:ptCount val="1"/>
                <c:pt idx="0">
                  <c:v>Non, pas du tout</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'Q8.1&amp;2 suite'!$B$42:$B$51</c:f>
              <c:strCache>
                <c:ptCount val="10"/>
                <c:pt idx="0">
                  <c:v>Siège</c:v>
                </c:pt>
                <c:pt idx="1">
                  <c:v>DRL2</c:v>
                </c:pt>
                <c:pt idx="2">
                  <c:v>DRO-P</c:v>
                </c:pt>
                <c:pt idx="3">
                  <c:v>DRL1</c:v>
                </c:pt>
                <c:pt idx="4">
                  <c:v>DRA</c:v>
                </c:pt>
                <c:pt idx="5">
                  <c:v>DRM-C</c:v>
                </c:pt>
                <c:pt idx="6">
                  <c:v>DRB-A</c:v>
                </c:pt>
                <c:pt idx="7">
                  <c:v>DRATA-D</c:v>
                </c:pt>
                <c:pt idx="8">
                  <c:v>DRZ-C</c:v>
                </c:pt>
                <c:pt idx="9">
                  <c:v>Ensemble</c:v>
                </c:pt>
              </c:strCache>
            </c:strRef>
          </c:cat>
          <c:val>
            <c:numRef>
              <c:f>'Q8.1&amp;2 suite'!$F$42:$F$51</c:f>
              <c:numCache>
                <c:formatCode>0.0%</c:formatCode>
                <c:ptCount val="10"/>
                <c:pt idx="0">
                  <c:v>9.4462540716612392E-2</c:v>
                </c:pt>
                <c:pt idx="1">
                  <c:v>0.1545454545454546</c:v>
                </c:pt>
                <c:pt idx="2">
                  <c:v>5.6701030927835072E-2</c:v>
                </c:pt>
                <c:pt idx="3">
                  <c:v>0.1428571428571429</c:v>
                </c:pt>
                <c:pt idx="4">
                  <c:v>0.16666666666666666</c:v>
                </c:pt>
                <c:pt idx="5">
                  <c:v>0.24096385542168677</c:v>
                </c:pt>
                <c:pt idx="6">
                  <c:v>0.22137404580152673</c:v>
                </c:pt>
                <c:pt idx="7">
                  <c:v>0.25</c:v>
                </c:pt>
                <c:pt idx="8">
                  <c:v>3.8461538461538464E-2</c:v>
                </c:pt>
                <c:pt idx="9">
                  <c:v>0.13829787234042556</c:v>
                </c:pt>
              </c:numCache>
            </c:numRef>
          </c:val>
          <c:extLst>
            <c:ext xmlns:c16="http://schemas.microsoft.com/office/drawing/2014/chart" uri="{C3380CC4-5D6E-409C-BE32-E72D297353CC}">
              <c16:uniqueId val="{00000003-28C4-4927-A223-C444DCC0088A}"/>
            </c:ext>
          </c:extLst>
        </c:ser>
        <c:ser>
          <c:idx val="4"/>
          <c:order val="4"/>
          <c:tx>
            <c:strRef>
              <c:f>'Q8.1&amp;2 suite'!$G$41</c:f>
              <c:strCache>
                <c:ptCount val="1"/>
                <c:pt idx="0">
                  <c:v>Non précisé</c:v>
                </c:pt>
              </c:strCache>
            </c:strRef>
          </c:tx>
          <c:invertIfNegative val="0"/>
          <c:cat>
            <c:strRef>
              <c:f>'Q8.1&amp;2 suite'!$B$42:$B$51</c:f>
              <c:strCache>
                <c:ptCount val="10"/>
                <c:pt idx="0">
                  <c:v>Siège</c:v>
                </c:pt>
                <c:pt idx="1">
                  <c:v>DRL2</c:v>
                </c:pt>
                <c:pt idx="2">
                  <c:v>DRO-P</c:v>
                </c:pt>
                <c:pt idx="3">
                  <c:v>DRL1</c:v>
                </c:pt>
                <c:pt idx="4">
                  <c:v>DRA</c:v>
                </c:pt>
                <c:pt idx="5">
                  <c:v>DRM-C</c:v>
                </c:pt>
                <c:pt idx="6">
                  <c:v>DRB-A</c:v>
                </c:pt>
                <c:pt idx="7">
                  <c:v>DRATA-D</c:v>
                </c:pt>
                <c:pt idx="8">
                  <c:v>DRZ-C</c:v>
                </c:pt>
                <c:pt idx="9">
                  <c:v>Ensemble</c:v>
                </c:pt>
              </c:strCache>
            </c:strRef>
          </c:cat>
          <c:val>
            <c:numRef>
              <c:f>'Q8.1&amp;2 suite'!$G$42:$G$51</c:f>
              <c:numCache>
                <c:formatCode>0.0%</c:formatCode>
                <c:ptCount val="10"/>
                <c:pt idx="0">
                  <c:v>3.2573289902280136E-3</c:v>
                </c:pt>
                <c:pt idx="1">
                  <c:v>1.8181818181818184E-2</c:v>
                </c:pt>
                <c:pt idx="2">
                  <c:v>4.1237113402061855E-2</c:v>
                </c:pt>
                <c:pt idx="3">
                  <c:v>0</c:v>
                </c:pt>
                <c:pt idx="4">
                  <c:v>4.6874999999999993E-2</c:v>
                </c:pt>
                <c:pt idx="5">
                  <c:v>1.2048192771084338E-2</c:v>
                </c:pt>
                <c:pt idx="6">
                  <c:v>7.6335877862595426E-3</c:v>
                </c:pt>
                <c:pt idx="7">
                  <c:v>1.1363636363636366E-2</c:v>
                </c:pt>
                <c:pt idx="8">
                  <c:v>3.8461538461538464E-2</c:v>
                </c:pt>
                <c:pt idx="9">
                  <c:v>1.9756838905775079E-2</c:v>
                </c:pt>
              </c:numCache>
            </c:numRef>
          </c:val>
          <c:extLst>
            <c:ext xmlns:c16="http://schemas.microsoft.com/office/drawing/2014/chart" uri="{C3380CC4-5D6E-409C-BE32-E72D297353CC}">
              <c16:uniqueId val="{00000004-28C4-4927-A223-C444DCC0088A}"/>
            </c:ext>
          </c:extLst>
        </c:ser>
        <c:dLbls>
          <c:showLegendKey val="0"/>
          <c:showVal val="0"/>
          <c:showCatName val="0"/>
          <c:showSerName val="0"/>
          <c:showPercent val="0"/>
          <c:showBubbleSize val="0"/>
        </c:dLbls>
        <c:gapWidth val="20"/>
        <c:overlap val="100"/>
        <c:axId val="85305984"/>
        <c:axId val="85332352"/>
      </c:barChart>
      <c:catAx>
        <c:axId val="85305984"/>
        <c:scaling>
          <c:orientation val="minMax"/>
        </c:scaling>
        <c:delete val="0"/>
        <c:axPos val="b"/>
        <c:numFmt formatCode="General" sourceLinked="0"/>
        <c:majorTickMark val="out"/>
        <c:minorTickMark val="none"/>
        <c:tickLblPos val="nextTo"/>
        <c:txPr>
          <a:bodyPr/>
          <a:lstStyle/>
          <a:p>
            <a:pPr>
              <a:defRPr sz="800" b="1"/>
            </a:pPr>
            <a:endParaRPr lang="fr-FR"/>
          </a:p>
        </c:txPr>
        <c:crossAx val="85332352"/>
        <c:crosses val="autoZero"/>
        <c:auto val="1"/>
        <c:lblAlgn val="ctr"/>
        <c:lblOffset val="100"/>
        <c:noMultiLvlLbl val="0"/>
      </c:catAx>
      <c:valAx>
        <c:axId val="85332352"/>
        <c:scaling>
          <c:orientation val="minMax"/>
        </c:scaling>
        <c:delete val="1"/>
        <c:axPos val="l"/>
        <c:numFmt formatCode="0%" sourceLinked="1"/>
        <c:majorTickMark val="out"/>
        <c:minorTickMark val="none"/>
        <c:tickLblPos val="nextTo"/>
        <c:crossAx val="85305984"/>
        <c:crosses val="autoZero"/>
        <c:crossBetween val="between"/>
      </c:valAx>
    </c:plotArea>
    <c:legend>
      <c:legendPos val="b"/>
      <c:overlay val="0"/>
      <c:txPr>
        <a:bodyPr/>
        <a:lstStyle/>
        <a:p>
          <a:pPr>
            <a:defRPr sz="800"/>
          </a:pPr>
          <a:endParaRPr lang="fr-FR"/>
        </a:p>
      </c:txPr>
    </c:legend>
    <c:plotVisOnly val="1"/>
    <c:dispBlanksAs val="gap"/>
    <c:showDLblsOverMax val="0"/>
  </c:chart>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sz="1600"/>
            </a:pPr>
            <a:r>
              <a:rPr lang="en-US" sz="1600">
                <a:latin typeface="Trebuchet MS" panose="020B0603020202020204" pitchFamily="34" charset="0"/>
              </a:rPr>
              <a:t>G5.6 Changements attendus de la réforme, selon le personnel</a:t>
            </a:r>
          </a:p>
        </c:rich>
      </c:tx>
      <c:layout>
        <c:manualLayout>
          <c:xMode val="edge"/>
          <c:yMode val="edge"/>
          <c:x val="0.16537451767110539"/>
          <c:y val="1.9915807477049397E-2"/>
        </c:manualLayout>
      </c:layout>
      <c:overlay val="0"/>
    </c:title>
    <c:autoTitleDeleted val="0"/>
    <c:plotArea>
      <c:layout>
        <c:manualLayout>
          <c:layoutTarget val="inner"/>
          <c:xMode val="edge"/>
          <c:yMode val="edge"/>
          <c:x val="0.43203237668495537"/>
          <c:y val="0.10968824842393535"/>
          <c:w val="0.56796762331504469"/>
          <c:h val="0.854756444876549"/>
        </c:manualLayout>
      </c:layout>
      <c:barChart>
        <c:barDir val="bar"/>
        <c:grouping val="clustered"/>
        <c:varyColors val="0"/>
        <c:ser>
          <c:idx val="0"/>
          <c:order val="0"/>
          <c:tx>
            <c:strRef>
              <c:f>TCD_Q84!$E$14</c:f>
              <c:strCache>
                <c:ptCount val="1"/>
                <c:pt idx="0">
                  <c:v>Part (%)</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TCD_Q84!$D$15:$D$21</c:f>
              <c:strCache>
                <c:ptCount val="7"/>
                <c:pt idx="0">
                  <c:v>Autres</c:v>
                </c:pt>
                <c:pt idx="1">
                  <c:v>Meilleure gestion des ressources financières</c:v>
                </c:pt>
                <c:pt idx="2">
                  <c:v>Amélioration des conditions de vie et de travail</c:v>
                </c:pt>
                <c:pt idx="3">
                  <c:v>Amélioration de la distribution et la qualité de l'énergie</c:v>
                </c:pt>
                <c:pt idx="4">
                  <c:v>Amélioration de la performance de la SBEE</c:v>
                </c:pt>
                <c:pt idx="5">
                  <c:v>Satisfaction de la clientèle</c:v>
                </c:pt>
                <c:pt idx="6">
                  <c:v>Meilleure gestion du personnel</c:v>
                </c:pt>
              </c:strCache>
            </c:strRef>
          </c:cat>
          <c:val>
            <c:numRef>
              <c:f>TCD_Q84!$E$15:$E$21</c:f>
              <c:numCache>
                <c:formatCode>0.0%</c:formatCode>
                <c:ptCount val="7"/>
                <c:pt idx="0">
                  <c:v>0.15210140093395597</c:v>
                </c:pt>
                <c:pt idx="1">
                  <c:v>4.8032021347565138E-2</c:v>
                </c:pt>
                <c:pt idx="2">
                  <c:v>0.14676450967311538</c:v>
                </c:pt>
                <c:pt idx="3">
                  <c:v>0.14743162108072067</c:v>
                </c:pt>
                <c:pt idx="4">
                  <c:v>0.15877251501000669</c:v>
                </c:pt>
                <c:pt idx="5">
                  <c:v>0.17211474316210831</c:v>
                </c:pt>
                <c:pt idx="6">
                  <c:v>0.17478318879252869</c:v>
                </c:pt>
              </c:numCache>
            </c:numRef>
          </c:val>
          <c:extLst>
            <c:ext xmlns:c16="http://schemas.microsoft.com/office/drawing/2014/chart" uri="{C3380CC4-5D6E-409C-BE32-E72D297353CC}">
              <c16:uniqueId val="{00000000-0339-44B9-8A87-03197F82C6CE}"/>
            </c:ext>
          </c:extLst>
        </c:ser>
        <c:dLbls>
          <c:showLegendKey val="0"/>
          <c:showVal val="0"/>
          <c:showCatName val="0"/>
          <c:showSerName val="0"/>
          <c:showPercent val="0"/>
          <c:showBubbleSize val="0"/>
        </c:dLbls>
        <c:gapWidth val="90"/>
        <c:axId val="85378176"/>
        <c:axId val="85379712"/>
      </c:barChart>
      <c:catAx>
        <c:axId val="85378176"/>
        <c:scaling>
          <c:orientation val="minMax"/>
        </c:scaling>
        <c:delete val="0"/>
        <c:axPos val="l"/>
        <c:numFmt formatCode="General" sourceLinked="0"/>
        <c:majorTickMark val="out"/>
        <c:minorTickMark val="none"/>
        <c:tickLblPos val="nextTo"/>
        <c:txPr>
          <a:bodyPr/>
          <a:lstStyle/>
          <a:p>
            <a:pPr>
              <a:defRPr sz="1400"/>
            </a:pPr>
            <a:endParaRPr lang="fr-FR"/>
          </a:p>
        </c:txPr>
        <c:crossAx val="85379712"/>
        <c:crosses val="autoZero"/>
        <c:auto val="1"/>
        <c:lblAlgn val="ctr"/>
        <c:lblOffset val="100"/>
        <c:noMultiLvlLbl val="0"/>
      </c:catAx>
      <c:valAx>
        <c:axId val="85379712"/>
        <c:scaling>
          <c:orientation val="minMax"/>
        </c:scaling>
        <c:delete val="1"/>
        <c:axPos val="b"/>
        <c:numFmt formatCode="0.0%" sourceLinked="1"/>
        <c:majorTickMark val="out"/>
        <c:minorTickMark val="none"/>
        <c:tickLblPos val="nextTo"/>
        <c:crossAx val="85378176"/>
        <c:crosses val="autoZero"/>
        <c:crossBetween val="between"/>
      </c:valAx>
    </c:plotArea>
    <c:plotVisOnly val="1"/>
    <c:dispBlanksAs val="gap"/>
    <c:showDLblsOverMax val="0"/>
  </c:chart>
  <c:spPr>
    <a:ln>
      <a:noFill/>
    </a:ln>
  </c:spPr>
  <c:txPr>
    <a:bodyPr/>
    <a:lstStyle/>
    <a:p>
      <a:pPr>
        <a:defRPr>
          <a:latin typeface="Trebuchet MS" panose="020B0603020202020204" pitchFamily="34" charset="0"/>
        </a:defRPr>
      </a:pPr>
      <a:endParaRPr lang="fr-FR"/>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latin typeface="Trebuchet MS" panose="020B0603020202020204" pitchFamily="34" charset="0"/>
              </a:defRPr>
            </a:pPr>
            <a:r>
              <a:rPr lang="en-US" sz="1400">
                <a:latin typeface="Trebuchet MS" panose="020B0603020202020204" pitchFamily="34" charset="0"/>
              </a:rPr>
              <a:t>G5.7 Facteurs pouvant constituer des freins à l'évolution normale du processus de réforme en cours</a:t>
            </a:r>
          </a:p>
        </c:rich>
      </c:tx>
      <c:layout>
        <c:manualLayout>
          <c:xMode val="edge"/>
          <c:yMode val="edge"/>
          <c:x val="0.13974300087489108"/>
          <c:y val="0"/>
        </c:manualLayout>
      </c:layout>
      <c:overlay val="0"/>
      <c:spPr>
        <a:ln>
          <a:noFill/>
        </a:ln>
      </c:spPr>
    </c:title>
    <c:autoTitleDeleted val="0"/>
    <c:plotArea>
      <c:layout>
        <c:manualLayout>
          <c:layoutTarget val="inner"/>
          <c:xMode val="edge"/>
          <c:yMode val="edge"/>
          <c:x val="0.50424540682414765"/>
          <c:y val="0.19432888597258677"/>
          <c:w val="0.48042891190325382"/>
          <c:h val="0.75474518810148861"/>
        </c:manualLayout>
      </c:layout>
      <c:barChart>
        <c:barDir val="bar"/>
        <c:grouping val="clustered"/>
        <c:varyColors val="0"/>
        <c:ser>
          <c:idx val="0"/>
          <c:order val="0"/>
          <c:tx>
            <c:strRef>
              <c:f>TCD_Q86!$E$18</c:f>
              <c:strCache>
                <c:ptCount val="1"/>
                <c:pt idx="0">
                  <c:v>Part (%)</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TCD_Q86!$D$19:$D$28</c:f>
              <c:strCache>
                <c:ptCount val="10"/>
                <c:pt idx="0">
                  <c:v>Autres</c:v>
                </c:pt>
                <c:pt idx="1">
                  <c:v>Inefficacité des agents</c:v>
                </c:pt>
                <c:pt idx="2">
                  <c:v>Réduction des salaires</c:v>
                </c:pt>
                <c:pt idx="3">
                  <c:v>Licenciement abusif</c:v>
                </c:pt>
                <c:pt idx="4">
                  <c:v>Corruption </c:v>
                </c:pt>
                <c:pt idx="5">
                  <c:v>Mauvaise communication</c:v>
                </c:pt>
                <c:pt idx="6">
                  <c:v>Non implication du personnel par la hiérarchie</c:v>
                </c:pt>
                <c:pt idx="7">
                  <c:v>Mauvaise gestion</c:v>
                </c:pt>
                <c:pt idx="8">
                  <c:v>Mauvaise foi des agents</c:v>
                </c:pt>
                <c:pt idx="9">
                  <c:v>Politique de l'Etat</c:v>
                </c:pt>
              </c:strCache>
            </c:strRef>
          </c:cat>
          <c:val>
            <c:numRef>
              <c:f>TCD_Q86!$E$19:$E$28</c:f>
              <c:numCache>
                <c:formatCode>0.0%</c:formatCode>
                <c:ptCount val="10"/>
                <c:pt idx="0">
                  <c:v>0.31578947368421151</c:v>
                </c:pt>
                <c:pt idx="1">
                  <c:v>1.0319917440660475E-2</c:v>
                </c:pt>
                <c:pt idx="2">
                  <c:v>1.4447884416924664E-2</c:v>
                </c:pt>
                <c:pt idx="3">
                  <c:v>1.8575851393188892E-2</c:v>
                </c:pt>
                <c:pt idx="4">
                  <c:v>5.5727554179566562E-2</c:v>
                </c:pt>
                <c:pt idx="5">
                  <c:v>5.8823529411764705E-2</c:v>
                </c:pt>
                <c:pt idx="6">
                  <c:v>6.7079463364293088E-2</c:v>
                </c:pt>
                <c:pt idx="7">
                  <c:v>0.11764705882352942</c:v>
                </c:pt>
                <c:pt idx="8">
                  <c:v>0.15686274509803921</c:v>
                </c:pt>
                <c:pt idx="9">
                  <c:v>0.18472652218782279</c:v>
                </c:pt>
              </c:numCache>
            </c:numRef>
          </c:val>
          <c:extLst>
            <c:ext xmlns:c16="http://schemas.microsoft.com/office/drawing/2014/chart" uri="{C3380CC4-5D6E-409C-BE32-E72D297353CC}">
              <c16:uniqueId val="{00000000-A904-4D37-8433-FE65DC735F61}"/>
            </c:ext>
          </c:extLst>
        </c:ser>
        <c:dLbls>
          <c:showLegendKey val="0"/>
          <c:showVal val="0"/>
          <c:showCatName val="0"/>
          <c:showSerName val="0"/>
          <c:showPercent val="0"/>
          <c:showBubbleSize val="0"/>
        </c:dLbls>
        <c:gapWidth val="50"/>
        <c:axId val="85998592"/>
        <c:axId val="86020864"/>
      </c:barChart>
      <c:catAx>
        <c:axId val="85998592"/>
        <c:scaling>
          <c:orientation val="minMax"/>
        </c:scaling>
        <c:delete val="0"/>
        <c:axPos val="l"/>
        <c:numFmt formatCode="General" sourceLinked="0"/>
        <c:majorTickMark val="out"/>
        <c:minorTickMark val="none"/>
        <c:tickLblPos val="nextTo"/>
        <c:txPr>
          <a:bodyPr/>
          <a:lstStyle/>
          <a:p>
            <a:pPr>
              <a:defRPr sz="1400">
                <a:latin typeface="Trebuchet MS" panose="020B0603020202020204" pitchFamily="34" charset="0"/>
              </a:defRPr>
            </a:pPr>
            <a:endParaRPr lang="fr-FR"/>
          </a:p>
        </c:txPr>
        <c:crossAx val="86020864"/>
        <c:crosses val="autoZero"/>
        <c:auto val="1"/>
        <c:lblAlgn val="ctr"/>
        <c:lblOffset val="100"/>
        <c:noMultiLvlLbl val="0"/>
      </c:catAx>
      <c:valAx>
        <c:axId val="86020864"/>
        <c:scaling>
          <c:orientation val="minMax"/>
        </c:scaling>
        <c:delete val="1"/>
        <c:axPos val="b"/>
        <c:numFmt formatCode="0.0%" sourceLinked="1"/>
        <c:majorTickMark val="out"/>
        <c:minorTickMark val="none"/>
        <c:tickLblPos val="nextTo"/>
        <c:crossAx val="85998592"/>
        <c:crosses val="autoZero"/>
        <c:crossBetween val="between"/>
      </c:valAx>
    </c:plotArea>
    <c:plotVisOnly val="1"/>
    <c:dispBlanksAs val="gap"/>
    <c:showDLblsOverMax val="0"/>
  </c:chart>
  <c:spPr>
    <a:ln>
      <a:noFill/>
    </a:ln>
  </c:sp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3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800" b="1"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3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800" b="1"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3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800" b="1"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3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800" b="1"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9.xml><?xml version="1.0" encoding="utf-8"?>
<cs:chartStyle xmlns:cs="http://schemas.microsoft.com/office/drawing/2012/chartStyle" xmlns:a="http://schemas.openxmlformats.org/drawingml/2006/main" id="3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800" b="1"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10.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2.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3.xml><?xml version="1.0" encoding="utf-8"?>
<cs:chartStyle xmlns:cs="http://schemas.microsoft.com/office/drawing/2012/chartStyle" xmlns:a="http://schemas.openxmlformats.org/drawingml/2006/main" id="292">
  <cs:axisTitle>
    <cs:lnRef idx="0"/>
    <cs:fillRef idx="0"/>
    <cs:effectRef idx="0"/>
    <cs:fontRef idx="minor">
      <a:schemeClr val="tx1">
        <a:lumMod val="50000"/>
        <a:lumOff val="50000"/>
      </a:schemeClr>
    </cs:fontRef>
    <cs:defRPr sz="900" kern="1200"/>
  </cs:axisTitle>
  <cs:categoryAxis>
    <cs:lnRef idx="0"/>
    <cs:fillRef idx="0"/>
    <cs:effectRef idx="0"/>
    <cs:fontRef idx="minor">
      <a:schemeClr val="tx1">
        <a:lumMod val="50000"/>
        <a:lumOff val="50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50000"/>
        <a:lumOff val="50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solidFill>
      <a:ln>
        <a:solidFill>
          <a:schemeClr val="phClr">
            <a:lumMod val="75000"/>
          </a:schemeClr>
        </a:solidFill>
      </a:ln>
    </cs:spPr>
  </cs:dataPoint>
  <cs:dataPoint3D>
    <cs:lnRef idx="0">
      <cs:styleClr val="auto"/>
    </cs:lnRef>
    <cs:fillRef idx="0">
      <cs:styleClr val="auto"/>
    </cs:fillRef>
    <cs:effectRef idx="0"/>
    <cs:fontRef idx="minor">
      <a:schemeClr val="tx1"/>
    </cs:fontRef>
    <cs:spPr>
      <a:solidFill>
        <a:schemeClr val="phClr"/>
      </a:solidFill>
      <a:ln>
        <a:solidFill>
          <a:schemeClr val="phClr">
            <a:lumMod val="75000"/>
          </a:schemeClr>
        </a:solidFill>
      </a:ln>
      <a:scene3d>
        <a:camera prst="orthographicFront"/>
        <a:lightRig rig="threePt" dir="t"/>
      </a:scene3d>
      <a:sp3d prstMaterial="translucentPowder"/>
    </cs:spPr>
  </cs:dataPoint3D>
  <cs:dataPointLine>
    <cs:lnRef idx="0">
      <cs:styleClr val="auto"/>
    </cs:lnRef>
    <cs:fillRef idx="0"/>
    <cs:effectRef idx="0"/>
    <cs:fontRef idx="minor">
      <a:schemeClr val="tx1"/>
    </cs:fontRef>
    <cs:spPr>
      <a:ln w="28575" cap="rnd">
        <a:solidFill>
          <a:schemeClr val="phClr">
            <a:alpha val="70000"/>
          </a:schemeClr>
        </a:solidFill>
        <a:round/>
      </a:ln>
    </cs:spPr>
  </cs:dataPointLine>
  <cs:dataPointMarker>
    <cs:lnRef idx="0">
      <cs:styleClr val="auto"/>
    </cs:lnRef>
    <cs:fillRef idx="0">
      <cs:styleClr val="auto"/>
    </cs:fillRef>
    <cs:effectRef idx="0"/>
    <cs:fontRef idx="minor">
      <a:schemeClr val="dk1"/>
    </cs:fontRef>
    <cs:spPr>
      <a:solidFill>
        <a:schemeClr val="phClr">
          <a:alpha val="70000"/>
        </a:schemeClr>
      </a:solidFill>
      <a:ln>
        <a:solidFill>
          <a:schemeClr val="phClr">
            <a:lumMod val="7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tx1"/>
    </cs:fontRef>
    <cs:spPr>
      <a:solidFill>
        <a:schemeClr val="lt1">
          <a:alpha val="27000"/>
        </a:schemeClr>
      </a:solidFill>
      <a:sp3d/>
    </cs:spPr>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50000"/>
        <a:lumOff val="50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0" kern="1200" cap="none" spc="5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tx1"/>
    </cs:fontRef>
    <cs:spPr>
      <a:sp3d/>
    </cs:spPr>
  </cs:wall>
</cs:chartStyle>
</file>

<file path=ppt/charts/style14.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5.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6.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7.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8.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19.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0.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1.xml><?xml version="1.0" encoding="utf-8"?>
<cs:chartStyle xmlns:cs="http://schemas.microsoft.com/office/drawing/2012/chartStyle" xmlns:a="http://schemas.openxmlformats.org/drawingml/2006/main" id="289">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22.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3.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4.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5.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6.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7.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8.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9.xml><?xml version="1.0" encoding="utf-8"?>
<cs:chartStyle xmlns:cs="http://schemas.microsoft.com/office/drawing/2012/chartStyle" xmlns:a="http://schemas.openxmlformats.org/drawingml/2006/main" id="289">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30.xml><?xml version="1.0" encoding="utf-8"?>
<cs:chartStyle xmlns:cs="http://schemas.microsoft.com/office/drawing/2012/chartStyle" xmlns:a="http://schemas.openxmlformats.org/drawingml/2006/main" id="299">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styleClr val="auto"/>
    </cs:lnRef>
    <cs:fillRef idx="0">
      <cs:styleClr val="auto"/>
    </cs:fillRef>
    <cs:effectRef idx="0"/>
    <cs:fontRef idx="minor">
      <a:schemeClr val="tx1"/>
    </cs:fontRef>
    <cs:spPr>
      <a:pattFill prst="ltDnDiag">
        <a:fgClr>
          <a:schemeClr val="phClr"/>
        </a:fgClr>
        <a:bgClr>
          <a:schemeClr val="phClr">
            <a:lumMod val="20000"/>
            <a:lumOff val="80000"/>
          </a:schemeClr>
        </a:bgClr>
      </a:pattFill>
      <a:ln>
        <a:solidFill>
          <a:schemeClr val="phClr"/>
        </a:solidFill>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spPr>
      <a:ln w="19050" cap="flat" cmpd="sng" algn="ctr">
        <a:solidFill>
          <a:schemeClr val="tx1">
            <a:lumMod val="25000"/>
            <a:lumOff val="75000"/>
          </a:schemeClr>
        </a:solidFill>
        <a:round/>
      </a:ln>
    </cs:spPr>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B6729-BBFD-4E3B-8E6F-AC339B61337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F32D321-9B19-4E14-8E21-33D5BCDF29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0F83C18-24C9-49BA-833E-AD19730B419F}"/>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5" name="Espace réservé du pied de page 4">
            <a:extLst>
              <a:ext uri="{FF2B5EF4-FFF2-40B4-BE49-F238E27FC236}">
                <a16:creationId xmlns:a16="http://schemas.microsoft.com/office/drawing/2014/main" id="{DA629502-D202-4CEC-8347-3AA6AA72F1B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FCDDFD-302A-4E2F-B280-DBF6B13E6A05}"/>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476747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1C167B-C152-4C95-BC32-498F3C3A0A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17DDCA2-45FA-4836-BF4C-3F13BF213B02}"/>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3F0F53-4043-4605-B6F6-46385CCC4B01}"/>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5" name="Espace réservé du pied de page 4">
            <a:extLst>
              <a:ext uri="{FF2B5EF4-FFF2-40B4-BE49-F238E27FC236}">
                <a16:creationId xmlns:a16="http://schemas.microsoft.com/office/drawing/2014/main" id="{B57138C1-C06E-4BE2-AF06-0E7EDC1C58E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7E5FDF0-C742-4937-A6E4-FC041D63F0B6}"/>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2210180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43BF0B-D23D-4729-B8B3-9AA00A8959B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6214846-6988-4139-B367-EEAC41CEE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74AD1A96-ABF2-4534-ADF9-59684FFC5D70}"/>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5" name="Espace réservé du pied de page 4">
            <a:extLst>
              <a:ext uri="{FF2B5EF4-FFF2-40B4-BE49-F238E27FC236}">
                <a16:creationId xmlns:a16="http://schemas.microsoft.com/office/drawing/2014/main" id="{EB2A8ED1-FB16-4438-A4A7-4FD844C7AB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F95D99-ADB6-4B59-BA97-852C1F4ED838}"/>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136055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56547E-A6DF-480C-A81C-9F62A5087F3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66F9E4D-5189-464D-A840-8DD90811544F}"/>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4D6ABD-96E4-4A49-B34E-39F75A176DF6}"/>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C119E8A-ADF1-469E-99F8-47D0F8A24AEE}"/>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6" name="Espace réservé du pied de page 5">
            <a:extLst>
              <a:ext uri="{FF2B5EF4-FFF2-40B4-BE49-F238E27FC236}">
                <a16:creationId xmlns:a16="http://schemas.microsoft.com/office/drawing/2014/main" id="{4D9B65F8-6BFE-4587-B25C-07B8E3A957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D91E404-FD3C-40D7-86AB-7F1C790FEFED}"/>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2419331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00D6CB-7AE1-4B09-A4C9-86C680BC07C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9649517-C117-4ADF-9CA7-85BDEBD4F9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0FF6C5BE-C333-48AF-865C-C34999A5BA7A}"/>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AB644AB-E927-42CF-A8C9-7E38545A2F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8E24E42C-A4E7-4884-8DE6-5A13152CA6BB}"/>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25B7103-F4C3-4914-BB30-EFB24E725876}"/>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8" name="Espace réservé du pied de page 7">
            <a:extLst>
              <a:ext uri="{FF2B5EF4-FFF2-40B4-BE49-F238E27FC236}">
                <a16:creationId xmlns:a16="http://schemas.microsoft.com/office/drawing/2014/main" id="{A436F348-1C8C-4EE1-BA08-D53B22AA394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54BD632-3C81-4453-928B-135050B85936}"/>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2985065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CE6CD4-A175-47B1-B7EF-BD44A6CECCA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3E20136-B2E6-43B9-8FCF-DC12C606EF56}"/>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4" name="Espace réservé du pied de page 3">
            <a:extLst>
              <a:ext uri="{FF2B5EF4-FFF2-40B4-BE49-F238E27FC236}">
                <a16:creationId xmlns:a16="http://schemas.microsoft.com/office/drawing/2014/main" id="{214EE489-CEB7-4D22-981D-84221CCF356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ADCBC5F-F5D9-44B1-9930-ADB86F0D8C51}"/>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44409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0B79261-D63F-49A2-8434-550ADE1124DF}"/>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3" name="Espace réservé du pied de page 2">
            <a:extLst>
              <a:ext uri="{FF2B5EF4-FFF2-40B4-BE49-F238E27FC236}">
                <a16:creationId xmlns:a16="http://schemas.microsoft.com/office/drawing/2014/main" id="{B418B981-72A1-4AF6-9CF4-1CBF74A1DEE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FEE9679-B843-49BA-BA67-9501C4B221D8}"/>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2674852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3086F1-E2F6-43BB-80ED-85858E02447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3AEC6EC-5678-42BB-B773-BA99E37DB5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7C3BD62-CD63-4956-A67C-21667D248E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5B179A75-A90E-47B6-88B6-5BA89ACAD6A8}"/>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6" name="Espace réservé du pied de page 5">
            <a:extLst>
              <a:ext uri="{FF2B5EF4-FFF2-40B4-BE49-F238E27FC236}">
                <a16:creationId xmlns:a16="http://schemas.microsoft.com/office/drawing/2014/main" id="{4D5D94BF-FA9E-4DAE-A84B-C772F5B2577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A892D3-D017-428D-B258-8D9C1A459CC3}"/>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632786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F50D0F-E6A4-4116-9EC2-6D5629F43A9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CB5DAE2-1D56-48B7-9E8E-058A3A9922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0A3D3D4-AC84-4AED-BC32-AECFEEA3F1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B3318C02-5BF9-478C-8341-D2368716E32C}"/>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6" name="Espace réservé du pied de page 5">
            <a:extLst>
              <a:ext uri="{FF2B5EF4-FFF2-40B4-BE49-F238E27FC236}">
                <a16:creationId xmlns:a16="http://schemas.microsoft.com/office/drawing/2014/main" id="{BC4822D2-485B-4889-89C1-FD75E1239B2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8F4B5A4-E37F-4D12-B9FB-81E1AE181698}"/>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2099068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37B916-4DB0-46D0-99B5-08E54F7AB64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2B87D6D-4134-4328-BFFF-A9996702A1F5}"/>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ED649E-4478-4DCE-9356-9239EAAAD7E0}"/>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5" name="Espace réservé du pied de page 4">
            <a:extLst>
              <a:ext uri="{FF2B5EF4-FFF2-40B4-BE49-F238E27FC236}">
                <a16:creationId xmlns:a16="http://schemas.microsoft.com/office/drawing/2014/main" id="{76854275-B253-44D5-A79D-DFC4E9A0857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8369736-66F3-4D60-AEF3-0DD32E6FCDC8}"/>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1537190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6A7B53D-D241-401D-8B59-6B8DEEED8DC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D62FD58-3051-4C58-A2AC-6C8B9D69B0CC}"/>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B838E41-0AB0-4A24-8D06-1CBED09B31F4}"/>
              </a:ext>
            </a:extLst>
          </p:cNvPr>
          <p:cNvSpPr>
            <a:spLocks noGrp="1"/>
          </p:cNvSpPr>
          <p:nvPr>
            <p:ph type="dt" sz="half" idx="10"/>
          </p:nvPr>
        </p:nvSpPr>
        <p:spPr/>
        <p:txBody>
          <a:bodyPr/>
          <a:lstStyle/>
          <a:p>
            <a:fld id="{28BD7799-BBFB-4AAF-908E-8F6FE8C9F669}" type="datetimeFigureOut">
              <a:rPr lang="fr-FR" smtClean="0"/>
              <a:t>13/11/2018</a:t>
            </a:fld>
            <a:endParaRPr lang="fr-FR"/>
          </a:p>
        </p:txBody>
      </p:sp>
      <p:sp>
        <p:nvSpPr>
          <p:cNvPr id="5" name="Espace réservé du pied de page 4">
            <a:extLst>
              <a:ext uri="{FF2B5EF4-FFF2-40B4-BE49-F238E27FC236}">
                <a16:creationId xmlns:a16="http://schemas.microsoft.com/office/drawing/2014/main" id="{CC14BBF9-F1A1-48C0-BD69-C4EF92905D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030DF9C-2127-41FF-BB74-88303275D33B}"/>
              </a:ext>
            </a:extLst>
          </p:cNvPr>
          <p:cNvSpPr>
            <a:spLocks noGrp="1"/>
          </p:cNvSpPr>
          <p:nvPr>
            <p:ph type="sldNum" sz="quarter" idx="12"/>
          </p:nvPr>
        </p:nvSpPr>
        <p:spPr/>
        <p:txBody>
          <a:bodyPr/>
          <a:lstStyle/>
          <a:p>
            <a:fld id="{3B16B5BA-037A-47B8-BF57-D6BE45B916B0}" type="slidenum">
              <a:rPr lang="fr-FR" smtClean="0"/>
              <a:t>‹N°›</a:t>
            </a:fld>
            <a:endParaRPr lang="fr-FR"/>
          </a:p>
        </p:txBody>
      </p:sp>
    </p:spTree>
    <p:extLst>
      <p:ext uri="{BB962C8B-B14F-4D97-AF65-F5344CB8AC3E}">
        <p14:creationId xmlns:p14="http://schemas.microsoft.com/office/powerpoint/2010/main" val="38947098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D9699944-285B-415C-8781-457CE22EAA07}" type="datetime1">
              <a:rPr lang="fr-FR" smtClean="0"/>
              <a:pPr/>
              <a:t>13/11/2018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2042738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5E01567-02A4-4010-A644-FDE6A279E325}" type="datetime1">
              <a:rPr lang="fr-FR" smtClean="0"/>
              <a:pPr/>
              <a:t>13/11/2018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34239722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BCE7891-B454-48EC-991E-EDA923AE7BA7}" type="datetime1">
              <a:rPr lang="fr-FR" smtClean="0"/>
              <a:pPr/>
              <a:t>13/11/2018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642554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56FEF963-3722-4F2E-A25E-F99426AA02A5}" type="datetime1">
              <a:rPr lang="fr-FR" smtClean="0"/>
              <a:pPr/>
              <a:t>13/11/2018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1167563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19F88DF9-464E-43C9-AD99-7A0F0944CBAB}" type="datetime1">
              <a:rPr lang="fr-FR" smtClean="0"/>
              <a:pPr/>
              <a:t>13/11/2018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37909178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98E40726-EA1F-417F-B7A0-2EDA6BB93CC2}" type="datetime1">
              <a:rPr lang="fr-FR" smtClean="0"/>
              <a:pPr/>
              <a:t>13/11/2018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24602187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B32521F-9D54-42FD-A94D-2B4D2BAD21DE}" type="datetime1">
              <a:rPr lang="fr-FR" smtClean="0"/>
              <a:pPr/>
              <a:t>13/11/2018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3581712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699926D1-6E30-47A1-A4E1-299C9BE8433D}" type="datetime1">
              <a:rPr lang="fr-FR" smtClean="0"/>
              <a:pPr/>
              <a:t>13/11/2018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41731040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5A91AEEB-FBEC-4E8C-8964-08D08458E367}" type="datetime1">
              <a:rPr lang="fr-FR" smtClean="0"/>
              <a:pPr/>
              <a:t>13/11/2018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21472890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8184CA2-32A0-425B-B1CD-9C5461D7EC15}" type="datetime1">
              <a:rPr lang="fr-FR" smtClean="0"/>
              <a:pPr/>
              <a:t>13/11/2018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9084552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7F0A7725-6C99-42D2-9CD1-632698C05C92}" type="datetime1">
              <a:rPr lang="fr-FR" smtClean="0"/>
              <a:pPr/>
              <a:t>13/11/2018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032297-CB05-4300-A41D-AF51DDE7E3BF}" type="slidenum">
              <a:rPr lang="fr-FR" smtClean="0"/>
              <a:pPr/>
              <a:t>‹N°›</a:t>
            </a:fld>
            <a:endParaRPr lang="fr-FR"/>
          </a:p>
        </p:txBody>
      </p:sp>
    </p:spTree>
    <p:extLst>
      <p:ext uri="{BB962C8B-B14F-4D97-AF65-F5344CB8AC3E}">
        <p14:creationId xmlns:p14="http://schemas.microsoft.com/office/powerpoint/2010/main" val="308183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252388F-1820-4464-A287-8C2335EC19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91CD140-2477-413C-AC45-24BC204E61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C1A8CA-A86B-4FA9-88F8-7BC2F055AC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BD7799-BBFB-4AAF-908E-8F6FE8C9F669}" type="datetimeFigureOut">
              <a:rPr lang="fr-FR" smtClean="0"/>
              <a:t>13/11/2018</a:t>
            </a:fld>
            <a:endParaRPr lang="fr-FR"/>
          </a:p>
        </p:txBody>
      </p:sp>
      <p:sp>
        <p:nvSpPr>
          <p:cNvPr id="5" name="Espace réservé du pied de page 4">
            <a:extLst>
              <a:ext uri="{FF2B5EF4-FFF2-40B4-BE49-F238E27FC236}">
                <a16:creationId xmlns:a16="http://schemas.microsoft.com/office/drawing/2014/main" id="{88C5B59C-D415-4438-8B41-42B9291305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E9CEE20-2C7C-464D-89EC-B640785FCB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16B5BA-037A-47B8-BF57-D6BE45B916B0}" type="slidenum">
              <a:rPr lang="fr-FR" smtClean="0"/>
              <a:t>‹N°›</a:t>
            </a:fld>
            <a:endParaRPr lang="fr-FR"/>
          </a:p>
        </p:txBody>
      </p:sp>
    </p:spTree>
    <p:extLst>
      <p:ext uri="{BB962C8B-B14F-4D97-AF65-F5344CB8AC3E}">
        <p14:creationId xmlns:p14="http://schemas.microsoft.com/office/powerpoint/2010/main" val="225152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E8A048-AEAA-4D16-AB6C-AC1561A4F98B}" type="datetime1">
              <a:rPr lang="fr-FR" smtClean="0"/>
              <a:pPr/>
              <a:t>13/11/2018</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032297-CB05-4300-A41D-AF51DDE7E3BF}" type="slidenum">
              <a:rPr lang="fr-FR" smtClean="0"/>
              <a:pPr/>
              <a:t>‹N°›</a:t>
            </a:fld>
            <a:endParaRPr lang="fr-FR"/>
          </a:p>
        </p:txBody>
      </p:sp>
    </p:spTree>
    <p:extLst>
      <p:ext uri="{BB962C8B-B14F-4D97-AF65-F5344CB8AC3E}">
        <p14:creationId xmlns:p14="http://schemas.microsoft.com/office/powerpoint/2010/main" val="5504050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4" Type="http://schemas.openxmlformats.org/officeDocument/2006/relationships/chart" Target="../charts/chart6.xml"/></Relationships>
</file>

<file path=ppt/slides/_rels/slide7.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2.xml"/><Relationship Id="rId4" Type="http://schemas.openxmlformats.org/officeDocument/2006/relationships/chart" Target="../charts/chart9.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2.xml"/><Relationship Id="rId4" Type="http://schemas.openxmlformats.org/officeDocument/2006/relationships/chart" Target="../charts/chart12.xml"/></Relationships>
</file>

<file path=ppt/slides/_rels/slide10.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chart" Target="../charts/chart17.xml"/><Relationship Id="rId1" Type="http://schemas.openxmlformats.org/officeDocument/2006/relationships/slideLayout" Target="../slideLayouts/slideLayout2.xml"/><Relationship Id="rId4" Type="http://schemas.openxmlformats.org/officeDocument/2006/relationships/chart" Target="../charts/chart19.xml"/></Relationships>
</file>

<file path=ppt/slides/_rels/slide13.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chart" Target="../charts/chart2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chart" Target="../charts/chart22.xml"/><Relationship Id="rId1" Type="http://schemas.openxmlformats.org/officeDocument/2006/relationships/slideLayout" Target="../slideLayouts/slideLayout2.xml"/><Relationship Id="rId4" Type="http://schemas.openxmlformats.org/officeDocument/2006/relationships/chart" Target="../charts/chart24.xml"/></Relationships>
</file>

<file path=ppt/slides/_rels/slide15.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2.xml"/><Relationship Id="rId4" Type="http://schemas.openxmlformats.org/officeDocument/2006/relationships/chart" Target="../charts/chart27.xml"/></Relationships>
</file>

<file path=ppt/slides/_rels/slide16.xml.rels><?xml version="1.0" encoding="UTF-8" standalone="yes"?>
<Relationships xmlns="http://schemas.openxmlformats.org/package/2006/relationships"><Relationship Id="rId3" Type="http://schemas.openxmlformats.org/officeDocument/2006/relationships/chart" Target="../charts/chart29.xml"/><Relationship Id="rId2" Type="http://schemas.openxmlformats.org/officeDocument/2006/relationships/chart" Target="../charts/chart28.xml"/><Relationship Id="rId1" Type="http://schemas.openxmlformats.org/officeDocument/2006/relationships/slideLayout" Target="../slideLayouts/slideLayout2.xml"/><Relationship Id="rId4" Type="http://schemas.openxmlformats.org/officeDocument/2006/relationships/chart" Target="../charts/chart30.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chart" Target="../charts/chart31.xml"/><Relationship Id="rId1" Type="http://schemas.openxmlformats.org/officeDocument/2006/relationships/slideLayout" Target="../slideLayouts/slideLayout2.xml"/><Relationship Id="rId4" Type="http://schemas.openxmlformats.org/officeDocument/2006/relationships/chart" Target="../charts/chart33.xml"/></Relationships>
</file>

<file path=ppt/slides/_rels/slide19.xml.rels><?xml version="1.0" encoding="UTF-8" standalone="yes"?>
<Relationships xmlns="http://schemas.openxmlformats.org/package/2006/relationships"><Relationship Id="rId3" Type="http://schemas.openxmlformats.org/officeDocument/2006/relationships/chart" Target="../charts/chart35.xml"/><Relationship Id="rId2" Type="http://schemas.openxmlformats.org/officeDocument/2006/relationships/chart" Target="../charts/chart34.xml"/><Relationship Id="rId1" Type="http://schemas.openxmlformats.org/officeDocument/2006/relationships/slideLayout" Target="../slideLayouts/slideLayout2.xml"/><Relationship Id="rId4" Type="http://schemas.openxmlformats.org/officeDocument/2006/relationships/chart" Target="../charts/chart36.xml"/></Relationships>
</file>

<file path=ppt/slides/_rels/slide20.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chart" Target="../charts/chart37.xml"/><Relationship Id="rId1" Type="http://schemas.openxmlformats.org/officeDocument/2006/relationships/slideLayout" Target="../slideLayouts/slideLayout2.xml"/><Relationship Id="rId4" Type="http://schemas.openxmlformats.org/officeDocument/2006/relationships/chart" Target="../charts/chart39.xml"/></Relationships>
</file>

<file path=ppt/slides/_rels/slide21.xml.rels><?xml version="1.0" encoding="UTF-8" standalone="yes"?>
<Relationships xmlns="http://schemas.openxmlformats.org/package/2006/relationships"><Relationship Id="rId2" Type="http://schemas.openxmlformats.org/officeDocument/2006/relationships/chart" Target="../charts/chart4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chart" Target="../charts/chart41.xml"/><Relationship Id="rId1" Type="http://schemas.openxmlformats.org/officeDocument/2006/relationships/slideLayout" Target="../slideLayouts/slideLayout2.xml"/><Relationship Id="rId5" Type="http://schemas.openxmlformats.org/officeDocument/2006/relationships/chart" Target="../charts/chart44.xml"/><Relationship Id="rId4" Type="http://schemas.openxmlformats.org/officeDocument/2006/relationships/chart" Target="../charts/chart43.xml"/></Relationships>
</file>

<file path=ppt/slides/_rels/slide23.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chart" Target="../charts/chart45.xml"/><Relationship Id="rId1" Type="http://schemas.openxmlformats.org/officeDocument/2006/relationships/slideLayout" Target="../slideLayouts/slideLayout2.xml"/><Relationship Id="rId4" Type="http://schemas.openxmlformats.org/officeDocument/2006/relationships/chart" Target="../charts/chart47.xml"/></Relationships>
</file>

<file path=ppt/slides/_rels/slide24.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chart" Target="../charts/chart48.xml"/><Relationship Id="rId1" Type="http://schemas.openxmlformats.org/officeDocument/2006/relationships/slideLayout" Target="../slideLayouts/slideLayout2.xml"/><Relationship Id="rId4" Type="http://schemas.openxmlformats.org/officeDocument/2006/relationships/chart" Target="../charts/chart50.xml"/></Relationships>
</file>

<file path=ppt/slides/_rels/slide25.xml.rels><?xml version="1.0" encoding="UTF-8" standalone="yes"?>
<Relationships xmlns="http://schemas.openxmlformats.org/package/2006/relationships"><Relationship Id="rId3" Type="http://schemas.openxmlformats.org/officeDocument/2006/relationships/chart" Target="../charts/chart52.xml"/><Relationship Id="rId2" Type="http://schemas.openxmlformats.org/officeDocument/2006/relationships/chart" Target="../charts/chart51.xml"/><Relationship Id="rId1" Type="http://schemas.openxmlformats.org/officeDocument/2006/relationships/slideLayout" Target="../slideLayouts/slideLayout2.xml"/><Relationship Id="rId4" Type="http://schemas.openxmlformats.org/officeDocument/2006/relationships/chart" Target="../charts/chart53.xml"/></Relationships>
</file>

<file path=ppt/slides/_rels/slide26.xml.rels><?xml version="1.0" encoding="UTF-8" standalone="yes"?>
<Relationships xmlns="http://schemas.openxmlformats.org/package/2006/relationships"><Relationship Id="rId3" Type="http://schemas.openxmlformats.org/officeDocument/2006/relationships/chart" Target="../charts/chart55.xml"/><Relationship Id="rId2" Type="http://schemas.openxmlformats.org/officeDocument/2006/relationships/chart" Target="../charts/chart54.xml"/><Relationship Id="rId1" Type="http://schemas.openxmlformats.org/officeDocument/2006/relationships/slideLayout" Target="../slideLayouts/slideLayout2.xml"/><Relationship Id="rId4" Type="http://schemas.openxmlformats.org/officeDocument/2006/relationships/chart" Target="../charts/chart56.xml"/></Relationships>
</file>

<file path=ppt/slides/_rels/slide27.xml.rels><?xml version="1.0" encoding="UTF-8" standalone="yes"?>
<Relationships xmlns="http://schemas.openxmlformats.org/package/2006/relationships"><Relationship Id="rId2" Type="http://schemas.openxmlformats.org/officeDocument/2006/relationships/chart" Target="../charts/chart5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chart" Target="../charts/chart58.xml"/><Relationship Id="rId1" Type="http://schemas.openxmlformats.org/officeDocument/2006/relationships/slideLayout" Target="../slideLayouts/slideLayout2.xml"/><Relationship Id="rId5" Type="http://schemas.openxmlformats.org/officeDocument/2006/relationships/chart" Target="../charts/chart61.xml"/><Relationship Id="rId4" Type="http://schemas.openxmlformats.org/officeDocument/2006/relationships/chart" Target="../charts/chart60.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chart" Target="../charts/chart62.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chart" Target="../charts/chart63.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chart" Target="../charts/chart64.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chart" Target="../charts/chart65.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chart" Target="../charts/chart67.xml"/><Relationship Id="rId2" Type="http://schemas.openxmlformats.org/officeDocument/2006/relationships/chart" Target="../charts/chart6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chart" Target="../charts/chart69.xml"/><Relationship Id="rId2" Type="http://schemas.openxmlformats.org/officeDocument/2006/relationships/chart" Target="../charts/chart68.xml"/><Relationship Id="rId1" Type="http://schemas.openxmlformats.org/officeDocument/2006/relationships/slideLayout" Target="../slideLayouts/slideLayout13.xml"/><Relationship Id="rId5" Type="http://schemas.openxmlformats.org/officeDocument/2006/relationships/chart" Target="../charts/chart71.xml"/><Relationship Id="rId4" Type="http://schemas.openxmlformats.org/officeDocument/2006/relationships/chart" Target="../charts/chart70.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chart" Target="../charts/chart7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chart" Target="../charts/chart75.xml"/><Relationship Id="rId2" Type="http://schemas.openxmlformats.org/officeDocument/2006/relationships/chart" Target="../charts/chart74.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chart" Target="../charts/chart77.xml"/><Relationship Id="rId2" Type="http://schemas.openxmlformats.org/officeDocument/2006/relationships/chart" Target="../charts/chart76.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chart" Target="../charts/chart78.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chart" Target="../charts/chart79.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Top Corners Rounded 28">
            <a:extLst>
              <a:ext uri="{FF2B5EF4-FFF2-40B4-BE49-F238E27FC236}">
                <a16:creationId xmlns:a16="http://schemas.microsoft.com/office/drawing/2014/main" id="{B1E3044D-AD17-4052-A453-8AA654EFA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797978" y="996722"/>
            <a:ext cx="5923488" cy="4864556"/>
          </a:xfrm>
          <a:prstGeom prst="round2SameRect">
            <a:avLst>
              <a:gd name="adj1" fmla="val 3762"/>
              <a:gd name="adj2" fmla="val 0"/>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A481BE4B-4684-4D10-8658-583993982AF3}"/>
              </a:ext>
            </a:extLst>
          </p:cNvPr>
          <p:cNvSpPr>
            <a:spLocks noGrp="1"/>
          </p:cNvSpPr>
          <p:nvPr>
            <p:ph type="title"/>
          </p:nvPr>
        </p:nvSpPr>
        <p:spPr>
          <a:xfrm>
            <a:off x="7856388" y="975365"/>
            <a:ext cx="4227760" cy="1881229"/>
          </a:xfrm>
        </p:spPr>
        <p:txBody>
          <a:bodyPr anchor="ctr">
            <a:normAutofit/>
          </a:bodyPr>
          <a:lstStyle/>
          <a:p>
            <a:r>
              <a:rPr lang="fr-FR" sz="2800" b="1" dirty="0">
                <a:solidFill>
                  <a:srgbClr val="FFFFFF"/>
                </a:solidFill>
              </a:rPr>
              <a:t>PRESENTATION DES RESULTATS PRELIMINAIRES DE L’ENQUETE AUPRES DES AGENTS DE LA SBEE</a:t>
            </a:r>
          </a:p>
        </p:txBody>
      </p:sp>
      <p:sp>
        <p:nvSpPr>
          <p:cNvPr id="31" name="Round Single Corner Rectangle 24">
            <a:extLst>
              <a:ext uri="{FF2B5EF4-FFF2-40B4-BE49-F238E27FC236}">
                <a16:creationId xmlns:a16="http://schemas.microsoft.com/office/drawing/2014/main" id="{81289F98-975F-4EB2-9553-8E1A9946B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11284" y="635058"/>
            <a:ext cx="2657864" cy="2657864"/>
          </a:xfrm>
          <a:prstGeom prst="round1Rect">
            <a:avLst>
              <a:gd name="adj" fmla="val 11295"/>
            </a:avLst>
          </a:prstGeom>
          <a:solidFill>
            <a:srgbClr val="FFFFFF"/>
          </a:solidFill>
          <a:ln w="57150">
            <a:solidFill>
              <a:srgbClr val="54552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Image 3" descr="C:\Users\bnobime\Desktop\Logo-INSAE-2.jpg">
            <a:extLst>
              <a:ext uri="{FF2B5EF4-FFF2-40B4-BE49-F238E27FC236}">
                <a16:creationId xmlns:a16="http://schemas.microsoft.com/office/drawing/2014/main" id="{422E4EE6-14F2-4453-88B6-DFD52580A330}"/>
              </a:ext>
            </a:extLst>
          </p:cNvPr>
          <p:cNvPicPr/>
          <p:nvPr/>
        </p:nvPicPr>
        <p:blipFill>
          <a:blip r:embed="rId2" cstate="print"/>
          <a:srcRect/>
          <a:stretch>
            <a:fillRect/>
          </a:stretch>
        </p:blipFill>
        <p:spPr bwMode="auto">
          <a:xfrm>
            <a:off x="1063492" y="775380"/>
            <a:ext cx="2353448" cy="2377220"/>
          </a:xfrm>
          <a:prstGeom prst="rect">
            <a:avLst/>
          </a:prstGeom>
          <a:noFill/>
        </p:spPr>
      </p:pic>
      <p:sp>
        <p:nvSpPr>
          <p:cNvPr id="33" name="Round Single Corner Rectangle 22">
            <a:extLst>
              <a:ext uri="{FF2B5EF4-FFF2-40B4-BE49-F238E27FC236}">
                <a16:creationId xmlns:a16="http://schemas.microsoft.com/office/drawing/2014/main" id="{1F564BCF-97B6-4D86-94EE-DD1B587F2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7533" y="1300271"/>
            <a:ext cx="1992651" cy="1992652"/>
          </a:xfrm>
          <a:prstGeom prst="round1Rect">
            <a:avLst>
              <a:gd name="adj" fmla="val 11295"/>
            </a:avLst>
          </a:prstGeom>
          <a:solidFill>
            <a:srgbClr val="5455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5" name="Round Single Corner Rectangle 23">
            <a:extLst>
              <a:ext uri="{FF2B5EF4-FFF2-40B4-BE49-F238E27FC236}">
                <a16:creationId xmlns:a16="http://schemas.microsoft.com/office/drawing/2014/main" id="{54600AC1-F146-4567-9C5E-A96D6D3492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287904" y="3438135"/>
            <a:ext cx="2281244" cy="2281245"/>
          </a:xfrm>
          <a:prstGeom prst="round1Rect">
            <a:avLst>
              <a:gd name="adj" fmla="val 11295"/>
            </a:avLst>
          </a:prstGeom>
          <a:solidFill>
            <a:srgbClr val="5455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7" name="Round Single Corner Rectangle 25">
            <a:extLst>
              <a:ext uri="{FF2B5EF4-FFF2-40B4-BE49-F238E27FC236}">
                <a16:creationId xmlns:a16="http://schemas.microsoft.com/office/drawing/2014/main" id="{EBA7E638-205A-4579-864F-125BAC629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17533" y="3438135"/>
            <a:ext cx="2657864" cy="2657864"/>
          </a:xfrm>
          <a:prstGeom prst="round1Rect">
            <a:avLst>
              <a:gd name="adj" fmla="val 11295"/>
            </a:avLst>
          </a:prstGeom>
          <a:solidFill>
            <a:srgbClr val="FFFFFF"/>
          </a:solidFill>
          <a:ln w="57150">
            <a:solidFill>
              <a:srgbClr val="54552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1" descr="22662F9F-C097-4505-9DD5-E6FD19DF7759@www">
            <a:extLst>
              <a:ext uri="{FF2B5EF4-FFF2-40B4-BE49-F238E27FC236}">
                <a16:creationId xmlns:a16="http://schemas.microsoft.com/office/drawing/2014/main" id="{5FD70E98-5815-4E98-9DBA-934E8EA7C4D1}"/>
              </a:ext>
            </a:extLst>
          </p:cNvPr>
          <p:cNvPicPr/>
          <p:nvPr/>
        </p:nvPicPr>
        <p:blipFill>
          <a:blip r:embed="rId3"/>
          <a:srcRect/>
          <a:stretch>
            <a:fillRect/>
          </a:stretch>
        </p:blipFill>
        <p:spPr bwMode="auto">
          <a:xfrm>
            <a:off x="3858847" y="3790743"/>
            <a:ext cx="2375236" cy="1952647"/>
          </a:xfrm>
          <a:prstGeom prst="rect">
            <a:avLst/>
          </a:prstGeom>
          <a:noFill/>
        </p:spPr>
      </p:pic>
      <p:sp>
        <p:nvSpPr>
          <p:cNvPr id="3" name="Espace réservé du contenu 2">
            <a:extLst>
              <a:ext uri="{FF2B5EF4-FFF2-40B4-BE49-F238E27FC236}">
                <a16:creationId xmlns:a16="http://schemas.microsoft.com/office/drawing/2014/main" id="{69F2EDE4-6E94-465B-B8EF-9F17F501DCB3}"/>
              </a:ext>
            </a:extLst>
          </p:cNvPr>
          <p:cNvSpPr>
            <a:spLocks noGrp="1"/>
          </p:cNvSpPr>
          <p:nvPr>
            <p:ph idx="1"/>
          </p:nvPr>
        </p:nvSpPr>
        <p:spPr>
          <a:xfrm>
            <a:off x="7856389" y="3038478"/>
            <a:ext cx="3795142" cy="2843844"/>
          </a:xfrm>
        </p:spPr>
        <p:txBody>
          <a:bodyPr anchor="ctr">
            <a:normAutofit/>
          </a:bodyPr>
          <a:lstStyle/>
          <a:p>
            <a:pPr marL="0" indent="0">
              <a:buNone/>
            </a:pPr>
            <a:r>
              <a:rPr lang="fr-FR" sz="1800">
                <a:solidFill>
                  <a:srgbClr val="FFFFFF"/>
                </a:solidFill>
              </a:rPr>
              <a:t>SBEE, le 13 novembre 2018</a:t>
            </a:r>
          </a:p>
          <a:p>
            <a:endParaRPr lang="fr-FR" sz="1800">
              <a:solidFill>
                <a:srgbClr val="FFFFFF"/>
              </a:solidFill>
            </a:endParaRPr>
          </a:p>
        </p:txBody>
      </p:sp>
      <p:sp>
        <p:nvSpPr>
          <p:cNvPr id="39" name="Rectangle: Top Corners Rounded 38">
            <a:extLst>
              <a:ext uri="{FF2B5EF4-FFF2-40B4-BE49-F238E27FC236}">
                <a16:creationId xmlns:a16="http://schemas.microsoft.com/office/drawing/2014/main" id="{2854001E-6E9D-464A-9B65-A4012F7B3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052315" y="1050468"/>
            <a:ext cx="5609397" cy="4757058"/>
          </a:xfrm>
          <a:prstGeom prst="round2SameRect">
            <a:avLst>
              <a:gd name="adj1" fmla="val 2061"/>
              <a:gd name="adj2" fmla="val 0"/>
            </a:avLst>
          </a:prstGeom>
          <a:noFill/>
          <a:ln w="508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41" name="Straight Connector 40">
            <a:extLst>
              <a:ext uri="{FF2B5EF4-FFF2-40B4-BE49-F238E27FC236}">
                <a16:creationId xmlns:a16="http://schemas.microsoft.com/office/drawing/2014/main" id="{62C9802A-EFBD-41D4-894F-AFD985DBA5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52907" y="2856601"/>
            <a:ext cx="1597456" cy="0"/>
          </a:xfrm>
          <a:prstGeom prst="line">
            <a:avLst/>
          </a:prstGeom>
          <a:ln w="50800">
            <a:solidFill>
              <a:srgbClr val="A6A6A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2168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66910" y="-24"/>
            <a:ext cx="8286776" cy="796908"/>
          </a:xfrm>
        </p:spPr>
        <p:txBody>
          <a:bodyPr>
            <a:noAutofit/>
          </a:bodyPr>
          <a:lstStyle/>
          <a:p>
            <a:pPr algn="just"/>
            <a:r>
              <a:rPr lang="fr-FR" sz="2400" b="1" dirty="0">
                <a:latin typeface="Trebuchet MS" pitchFamily="34" charset="0"/>
                <a:ea typeface="+mn-ea"/>
                <a:cs typeface="Times New Roman" pitchFamily="18" charset="0"/>
              </a:rPr>
              <a:t>1- </a:t>
            </a:r>
            <a:r>
              <a:rPr lang="fr-CA" sz="2400" b="1" dirty="0">
                <a:latin typeface="Trebuchet MS" pitchFamily="34" charset="0"/>
                <a:ea typeface="+mn-ea"/>
                <a:cs typeface="Times New Roman" pitchFamily="18" charset="0"/>
              </a:rPr>
              <a:t>CONTEXTE</a:t>
            </a:r>
            <a:endParaRPr lang="fr-FR" sz="2400" b="1" dirty="0">
              <a:latin typeface="Trebuchet MS" pitchFamily="34" charset="0"/>
              <a:ea typeface="+mn-ea"/>
              <a:cs typeface="Times New Roman" pitchFamily="18" charset="0"/>
            </a:endParaRPr>
          </a:p>
        </p:txBody>
      </p:sp>
      <p:sp>
        <p:nvSpPr>
          <p:cNvPr id="4" name="Rectangle 3"/>
          <p:cNvSpPr/>
          <p:nvPr/>
        </p:nvSpPr>
        <p:spPr>
          <a:xfrm>
            <a:off x="1679290" y="857233"/>
            <a:ext cx="8929718" cy="4524315"/>
          </a:xfrm>
          <a:prstGeom prst="rect">
            <a:avLst/>
          </a:prstGeom>
        </p:spPr>
        <p:txBody>
          <a:bodyPr wrap="square">
            <a:spAutoFit/>
          </a:bodyPr>
          <a:lstStyle/>
          <a:p>
            <a:pPr algn="just">
              <a:buFont typeface="Wingdings" pitchFamily="2" charset="2"/>
              <a:buChar char="§"/>
            </a:pPr>
            <a:r>
              <a:rPr lang="fr-FR" sz="3200" dirty="0"/>
              <a:t>L’enquête auprès des agents de la SBEE s’inscrit dans le cadre du projet « Réformes des politiques et renforcement des institutions » de MCA Bénin II. </a:t>
            </a:r>
          </a:p>
          <a:p>
            <a:pPr>
              <a:buFont typeface="Wingdings" pitchFamily="2" charset="2"/>
              <a:buChar char="§"/>
            </a:pPr>
            <a:endParaRPr lang="fr-FR" sz="3200" dirty="0"/>
          </a:p>
          <a:p>
            <a:pPr algn="just">
              <a:buFont typeface="Wingdings" pitchFamily="2" charset="2"/>
              <a:buChar char="§"/>
            </a:pPr>
            <a:r>
              <a:rPr lang="fr-FR" sz="3200" dirty="0"/>
              <a:t>Il s’agit d’une enquête de perception auprès du personnel de la SBEE en vue de disposer des données de référence pour l’élaboration d’outils de gestion des ressources humaines et de management.</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smtClean="0"/>
              <a:pPr/>
              <a:t>2</a:t>
            </a:fld>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66910" y="-24"/>
            <a:ext cx="8286776" cy="796908"/>
          </a:xfrm>
        </p:spPr>
        <p:txBody>
          <a:bodyPr>
            <a:noAutofit/>
          </a:bodyPr>
          <a:lstStyle/>
          <a:p>
            <a:pPr algn="just"/>
            <a:r>
              <a:rPr lang="fr-FR" sz="2400" b="1" dirty="0">
                <a:latin typeface="Trebuchet MS" pitchFamily="34" charset="0"/>
                <a:ea typeface="+mn-ea"/>
                <a:cs typeface="Times New Roman" pitchFamily="18" charset="0"/>
              </a:rPr>
              <a:t>1- </a:t>
            </a:r>
            <a:r>
              <a:rPr lang="fr-CA" sz="2400" b="1" dirty="0">
                <a:latin typeface="Trebuchet MS" pitchFamily="34" charset="0"/>
                <a:ea typeface="+mn-ea"/>
                <a:cs typeface="Times New Roman" pitchFamily="18" charset="0"/>
              </a:rPr>
              <a:t>CONTEXTE</a:t>
            </a:r>
            <a:endParaRPr lang="fr-FR" sz="2400" b="1" dirty="0">
              <a:latin typeface="Trebuchet MS" pitchFamily="34" charset="0"/>
              <a:ea typeface="+mn-ea"/>
              <a:cs typeface="Times New Roman" pitchFamily="18" charset="0"/>
            </a:endParaRPr>
          </a:p>
        </p:txBody>
      </p:sp>
      <p:sp>
        <p:nvSpPr>
          <p:cNvPr id="4" name="Rectangle 3"/>
          <p:cNvSpPr/>
          <p:nvPr/>
        </p:nvSpPr>
        <p:spPr>
          <a:xfrm>
            <a:off x="1679290" y="857232"/>
            <a:ext cx="8929718" cy="5509200"/>
          </a:xfrm>
          <a:prstGeom prst="rect">
            <a:avLst/>
          </a:prstGeom>
        </p:spPr>
        <p:txBody>
          <a:bodyPr wrap="square">
            <a:spAutoFit/>
          </a:bodyPr>
          <a:lstStyle/>
          <a:p>
            <a:pPr algn="just">
              <a:buFont typeface="Wingdings" pitchFamily="2" charset="2"/>
              <a:buChar char="§"/>
            </a:pPr>
            <a:r>
              <a:rPr lang="fr-FR" sz="3200" dirty="0"/>
              <a:t>Elle vise globalement l’amélioration de la gouvernance de la SBEE et permettra spécifiquement de connaitre la perception qu’ont les agents de la SBEE de leur entreprises et de la réforme en cours. </a:t>
            </a:r>
          </a:p>
          <a:p>
            <a:pPr>
              <a:buFont typeface="Wingdings" pitchFamily="2" charset="2"/>
              <a:buChar char="§"/>
            </a:pPr>
            <a:endParaRPr lang="fr-FR" sz="3200" dirty="0"/>
          </a:p>
          <a:p>
            <a:pPr algn="just">
              <a:buFont typeface="Wingdings" pitchFamily="2" charset="2"/>
              <a:buChar char="§"/>
            </a:pPr>
            <a:r>
              <a:rPr lang="fr-FR" sz="3200" dirty="0"/>
              <a:t>L’étude a été réalisée auprès de tout le personnel de la SBEE; </a:t>
            </a:r>
          </a:p>
          <a:p>
            <a:pPr algn="just">
              <a:buFont typeface="Wingdings" pitchFamily="2" charset="2"/>
              <a:buChar char="§"/>
            </a:pPr>
            <a:endParaRPr lang="fr-FR" sz="3200" dirty="0"/>
          </a:p>
          <a:p>
            <a:pPr algn="just">
              <a:buFont typeface="Wingdings" pitchFamily="2" charset="2"/>
              <a:buChar char="§"/>
            </a:pPr>
            <a:r>
              <a:rPr lang="fr-FR" sz="3200" dirty="0"/>
              <a:t>Un questionnaire d’enquête a été administré à chaque membre du personnel</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smtClean="0"/>
              <a:pPr/>
              <a:t>3</a:t>
            </a:fld>
            <a:endParaRPr lang="fr-F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66910" y="-24"/>
            <a:ext cx="8286776" cy="796908"/>
          </a:xfrm>
        </p:spPr>
        <p:txBody>
          <a:bodyPr>
            <a:noAutofit/>
          </a:bodyPr>
          <a:lstStyle/>
          <a:p>
            <a:pPr algn="just"/>
            <a:r>
              <a:rPr lang="fr-FR" sz="2400" b="1" dirty="0">
                <a:latin typeface="Trebuchet MS" pitchFamily="34" charset="0"/>
                <a:ea typeface="+mn-ea"/>
                <a:cs typeface="Times New Roman" pitchFamily="18" charset="0"/>
              </a:rPr>
              <a:t>1- </a:t>
            </a:r>
            <a:r>
              <a:rPr lang="fr-CA" sz="2400" b="1" dirty="0">
                <a:latin typeface="Trebuchet MS" pitchFamily="34" charset="0"/>
                <a:ea typeface="+mn-ea"/>
                <a:cs typeface="Times New Roman" pitchFamily="18" charset="0"/>
              </a:rPr>
              <a:t>CONTEXTE</a:t>
            </a:r>
            <a:endParaRPr lang="fr-FR" sz="2400" b="1" dirty="0">
              <a:latin typeface="Trebuchet MS" pitchFamily="34" charset="0"/>
              <a:ea typeface="+mn-ea"/>
              <a:cs typeface="Times New Roman" pitchFamily="18" charset="0"/>
            </a:endParaRPr>
          </a:p>
        </p:txBody>
      </p:sp>
      <p:sp>
        <p:nvSpPr>
          <p:cNvPr id="4" name="Rectangle 3"/>
          <p:cNvSpPr/>
          <p:nvPr/>
        </p:nvSpPr>
        <p:spPr>
          <a:xfrm>
            <a:off x="1679290" y="857233"/>
            <a:ext cx="8929718" cy="6494085"/>
          </a:xfrm>
          <a:prstGeom prst="rect">
            <a:avLst/>
          </a:prstGeom>
        </p:spPr>
        <p:txBody>
          <a:bodyPr wrap="square">
            <a:spAutoFit/>
          </a:bodyPr>
          <a:lstStyle/>
          <a:p>
            <a:pPr algn="just">
              <a:buFont typeface="Wingdings" pitchFamily="2" charset="2"/>
              <a:buChar char="§"/>
            </a:pPr>
            <a:r>
              <a:rPr lang="fr-FR" sz="3200" dirty="0"/>
              <a:t>Les données collectées à partir du questionnaire ont été complétées par des entretiens approfondis réalisés avec certaines organisations ou associations professionnelles de l’entreprise ; </a:t>
            </a:r>
          </a:p>
          <a:p>
            <a:pPr algn="just">
              <a:buFont typeface="Wingdings" pitchFamily="2" charset="2"/>
              <a:buChar char="§"/>
            </a:pPr>
            <a:endParaRPr lang="fr-FR" sz="3200" dirty="0"/>
          </a:p>
          <a:p>
            <a:pPr algn="just">
              <a:buFont typeface="Wingdings" pitchFamily="2" charset="2"/>
              <a:buChar char="§"/>
            </a:pPr>
            <a:r>
              <a:rPr lang="fr-FR" sz="3200" dirty="0"/>
              <a:t>Réalisation d’une enquête pilote dans les agences de </a:t>
            </a:r>
            <a:r>
              <a:rPr lang="fr-FR" sz="3200" dirty="0" err="1"/>
              <a:t>Kouhounou</a:t>
            </a:r>
            <a:r>
              <a:rPr lang="fr-FR" sz="3200" dirty="0"/>
              <a:t>, </a:t>
            </a:r>
            <a:r>
              <a:rPr lang="fr-FR" sz="3200" dirty="0" err="1"/>
              <a:t>Ganhi</a:t>
            </a:r>
            <a:r>
              <a:rPr lang="fr-FR" sz="3200" dirty="0"/>
              <a:t>, </a:t>
            </a:r>
            <a:r>
              <a:rPr lang="fr-FR" sz="3200" dirty="0" err="1"/>
              <a:t>Vêdoko</a:t>
            </a:r>
            <a:r>
              <a:rPr lang="fr-FR" sz="3200" dirty="0"/>
              <a:t>, </a:t>
            </a:r>
            <a:r>
              <a:rPr lang="fr-FR" sz="3200" dirty="0" err="1"/>
              <a:t>Godomey</a:t>
            </a:r>
            <a:r>
              <a:rPr lang="fr-FR" sz="3200" dirty="0"/>
              <a:t> et au siège de la SBEE pour consolider les outils de l’enquête ;</a:t>
            </a:r>
          </a:p>
          <a:p>
            <a:pPr algn="just">
              <a:buFont typeface="Wingdings" pitchFamily="2" charset="2"/>
              <a:buChar char="§"/>
            </a:pPr>
            <a:endParaRPr lang="fr-FR" sz="3200" dirty="0"/>
          </a:p>
          <a:p>
            <a:pPr algn="just">
              <a:buFont typeface="Wingdings" pitchFamily="2" charset="2"/>
              <a:buChar char="§"/>
            </a:pPr>
            <a:r>
              <a:rPr lang="fr-FR" sz="3200" dirty="0"/>
              <a:t>Au total 1683 agents enquêtés sur 1767 prévus soit une couverture de 95,2%. A noter 3 cas de refus. </a:t>
            </a:r>
          </a:p>
          <a:p>
            <a:pPr>
              <a:buFont typeface="Wingdings" pitchFamily="2" charset="2"/>
              <a:buChar char="§"/>
            </a:pPr>
            <a:endParaRPr lang="fr-FR" sz="3200" dirty="0"/>
          </a:p>
          <a:p>
            <a:pPr>
              <a:buFont typeface="Wingdings" pitchFamily="2" charset="2"/>
              <a:buChar char="§"/>
            </a:pPr>
            <a:endParaRPr lang="fr-FR" sz="3200" dirty="0"/>
          </a:p>
        </p:txBody>
      </p:sp>
      <p:sp>
        <p:nvSpPr>
          <p:cNvPr id="5" name="Espace réservé du numéro de diapositive 4"/>
          <p:cNvSpPr>
            <a:spLocks noGrp="1"/>
          </p:cNvSpPr>
          <p:nvPr>
            <p:ph type="sldNum" sz="quarter" idx="12"/>
          </p:nvPr>
        </p:nvSpPr>
        <p:spPr/>
        <p:txBody>
          <a:bodyPr/>
          <a:lstStyle/>
          <a:p>
            <a:fld id="{5C032297-CB05-4300-A41D-AF51DDE7E3BF}" type="slidenum">
              <a:rPr lang="fr-FR" smtClean="0"/>
              <a:pPr/>
              <a:t>4</a:t>
            </a:fld>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CARACTERISTIQUES SOCIO-PROFESSIONNELLES DES ENQUETES</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825625"/>
            <a:ext cx="5261111" cy="2560845"/>
          </a:xfrm>
        </p:spPr>
        <p:txBody>
          <a:bodyPr>
            <a:normAutofit fontScale="92500" lnSpcReduction="10000"/>
          </a:bodyPr>
          <a:lstStyle/>
          <a:p>
            <a:r>
              <a:rPr lang="fr-FR" dirty="0"/>
              <a:t>1 680 répondants sur 1 767 employés (95,2%)</a:t>
            </a:r>
          </a:p>
          <a:p>
            <a:r>
              <a:rPr lang="fr-FR" dirty="0"/>
              <a:t>Effectif concentré à Cotonou et environs, …</a:t>
            </a:r>
          </a:p>
          <a:p>
            <a:r>
              <a:rPr lang="fr-FR" dirty="0"/>
              <a:t>… et constitué à majorité d’hommes</a:t>
            </a:r>
          </a:p>
          <a:p>
            <a:r>
              <a:rPr lang="fr-FR" dirty="0"/>
              <a:t>ayant un statut permanent</a:t>
            </a:r>
          </a:p>
        </p:txBody>
      </p:sp>
      <p:graphicFrame>
        <p:nvGraphicFramePr>
          <p:cNvPr id="4" name="Graphique 3">
            <a:extLst>
              <a:ext uri="{FF2B5EF4-FFF2-40B4-BE49-F238E27FC236}">
                <a16:creationId xmlns:a16="http://schemas.microsoft.com/office/drawing/2014/main" id="{00000000-0008-0000-0000-000003000000}"/>
              </a:ext>
            </a:extLst>
          </p:cNvPr>
          <p:cNvGraphicFramePr/>
          <p:nvPr>
            <p:extLst>
              <p:ext uri="{D42A27DB-BD31-4B8C-83A1-F6EECF244321}">
                <p14:modId xmlns:p14="http://schemas.microsoft.com/office/powerpoint/2010/main" val="1323271999"/>
              </p:ext>
            </p:extLst>
          </p:nvPr>
        </p:nvGraphicFramePr>
        <p:xfrm>
          <a:off x="381802" y="1690688"/>
          <a:ext cx="5051589" cy="240423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Graphique 4">
            <a:extLst>
              <a:ext uri="{FF2B5EF4-FFF2-40B4-BE49-F238E27FC236}">
                <a16:creationId xmlns:a16="http://schemas.microsoft.com/office/drawing/2014/main" id="{17F8EAF6-0C3D-4BB7-B860-46866838824D}"/>
              </a:ext>
            </a:extLst>
          </p:cNvPr>
          <p:cNvGraphicFramePr/>
          <p:nvPr>
            <p:extLst>
              <p:ext uri="{D42A27DB-BD31-4B8C-83A1-F6EECF244321}">
                <p14:modId xmlns:p14="http://schemas.microsoft.com/office/powerpoint/2010/main" val="2848902606"/>
              </p:ext>
            </p:extLst>
          </p:nvPr>
        </p:nvGraphicFramePr>
        <p:xfrm>
          <a:off x="381802" y="4507381"/>
          <a:ext cx="4309468" cy="21634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Graphique 5">
            <a:extLst>
              <a:ext uri="{FF2B5EF4-FFF2-40B4-BE49-F238E27FC236}">
                <a16:creationId xmlns:a16="http://schemas.microsoft.com/office/drawing/2014/main" id="{2683C25E-7D97-4906-961D-5A7D92D14116}"/>
              </a:ext>
            </a:extLst>
          </p:cNvPr>
          <p:cNvGraphicFramePr/>
          <p:nvPr>
            <p:extLst>
              <p:ext uri="{D42A27DB-BD31-4B8C-83A1-F6EECF244321}">
                <p14:modId xmlns:p14="http://schemas.microsoft.com/office/powerpoint/2010/main" val="868929003"/>
              </p:ext>
            </p:extLst>
          </p:nvPr>
        </p:nvGraphicFramePr>
        <p:xfrm>
          <a:off x="6374293" y="4518990"/>
          <a:ext cx="4412974" cy="228435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18684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CARACTERISTIQUES SOCIO-PROFESSIONNELLES DES ENQUETES</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825625"/>
            <a:ext cx="5261111" cy="2560845"/>
          </a:xfrm>
        </p:spPr>
        <p:txBody>
          <a:bodyPr>
            <a:normAutofit/>
          </a:bodyPr>
          <a:lstStyle/>
          <a:p>
            <a:r>
              <a:rPr lang="fr-FR" sz="2400" dirty="0"/>
              <a:t>Effectif constitué en majorité d’agents d’exécution et d’agents du service/technicien</a:t>
            </a:r>
          </a:p>
          <a:p>
            <a:r>
              <a:rPr lang="fr-FR" sz="2400" dirty="0"/>
              <a:t>Chef de service : fonction ayant la plus forte proportion de femmes</a:t>
            </a:r>
          </a:p>
        </p:txBody>
      </p:sp>
      <p:graphicFrame>
        <p:nvGraphicFramePr>
          <p:cNvPr id="7" name="Graphique 6">
            <a:extLst>
              <a:ext uri="{FF2B5EF4-FFF2-40B4-BE49-F238E27FC236}">
                <a16:creationId xmlns:a16="http://schemas.microsoft.com/office/drawing/2014/main" id="{CFF7F114-E118-4084-A0EB-5E7AE35A32A8}"/>
              </a:ext>
            </a:extLst>
          </p:cNvPr>
          <p:cNvGraphicFramePr/>
          <p:nvPr>
            <p:extLst>
              <p:ext uri="{D42A27DB-BD31-4B8C-83A1-F6EECF244321}">
                <p14:modId xmlns:p14="http://schemas.microsoft.com/office/powerpoint/2010/main" val="775899477"/>
              </p:ext>
            </p:extLst>
          </p:nvPr>
        </p:nvGraphicFramePr>
        <p:xfrm>
          <a:off x="381802" y="1825625"/>
          <a:ext cx="4667276" cy="236206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5B0FE563-E6EA-4D7F-A547-7F680204A04F}"/>
              </a:ext>
            </a:extLst>
          </p:cNvPr>
          <p:cNvGraphicFramePr/>
          <p:nvPr>
            <p:extLst>
              <p:ext uri="{D42A27DB-BD31-4B8C-83A1-F6EECF244321}">
                <p14:modId xmlns:p14="http://schemas.microsoft.com/office/powerpoint/2010/main" val="3897544748"/>
              </p:ext>
            </p:extLst>
          </p:nvPr>
        </p:nvGraphicFramePr>
        <p:xfrm>
          <a:off x="278296" y="4386471"/>
          <a:ext cx="5406887" cy="247153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Graphique 8">
            <a:extLst>
              <a:ext uri="{FF2B5EF4-FFF2-40B4-BE49-F238E27FC236}">
                <a16:creationId xmlns:a16="http://schemas.microsoft.com/office/drawing/2014/main" id="{EE69FB0B-36B4-44D6-8E79-05F9CDBF561F}"/>
              </a:ext>
            </a:extLst>
          </p:cNvPr>
          <p:cNvGraphicFramePr/>
          <p:nvPr>
            <p:extLst>
              <p:ext uri="{D42A27DB-BD31-4B8C-83A1-F6EECF244321}">
                <p14:modId xmlns:p14="http://schemas.microsoft.com/office/powerpoint/2010/main" val="1323592667"/>
              </p:ext>
            </p:extLst>
          </p:nvPr>
        </p:nvGraphicFramePr>
        <p:xfrm>
          <a:off x="6288155" y="4114800"/>
          <a:ext cx="5625549"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750439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CARACTERISTIQUES SOCIO-PROFESSIONNELLES DES ENQUETES</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600341"/>
            <a:ext cx="5261111" cy="2560845"/>
          </a:xfrm>
        </p:spPr>
        <p:txBody>
          <a:bodyPr>
            <a:normAutofit fontScale="85000" lnSpcReduction="10000"/>
          </a:bodyPr>
          <a:lstStyle/>
          <a:p>
            <a:r>
              <a:rPr lang="fr-FR" sz="2400" dirty="0"/>
              <a:t>Moyenne d’ancienneté : 12,4 ans</a:t>
            </a:r>
          </a:p>
          <a:p>
            <a:r>
              <a:rPr lang="fr-FR" sz="2400" dirty="0"/>
              <a:t>Le moins ancien a moins d’un an et le plus ancien à 40 ans</a:t>
            </a:r>
          </a:p>
          <a:p>
            <a:r>
              <a:rPr lang="fr-FR" sz="2400" dirty="0"/>
              <a:t>Par direction régionale : DRZ-C, Siège</a:t>
            </a:r>
          </a:p>
          <a:p>
            <a:r>
              <a:rPr lang="fr-FR" sz="2400" dirty="0"/>
              <a:t>Par genre : les hommes ont plus d’ancienneté que les femmes</a:t>
            </a:r>
          </a:p>
          <a:p>
            <a:r>
              <a:rPr lang="fr-FR" sz="2400" dirty="0"/>
              <a:t>Selon la fonction, les postes de responsabilité sont occupés par les plus anciens</a:t>
            </a:r>
          </a:p>
        </p:txBody>
      </p:sp>
      <p:graphicFrame>
        <p:nvGraphicFramePr>
          <p:cNvPr id="10" name="Graphique 9">
            <a:extLst>
              <a:ext uri="{FF2B5EF4-FFF2-40B4-BE49-F238E27FC236}">
                <a16:creationId xmlns:a16="http://schemas.microsoft.com/office/drawing/2014/main" id="{7F6A0F6E-FA2C-4FB1-81B7-0E2ED499D8D9}"/>
              </a:ext>
            </a:extLst>
          </p:cNvPr>
          <p:cNvGraphicFramePr/>
          <p:nvPr>
            <p:extLst>
              <p:ext uri="{D42A27DB-BD31-4B8C-83A1-F6EECF244321}">
                <p14:modId xmlns:p14="http://schemas.microsoft.com/office/powerpoint/2010/main" val="2163391042"/>
              </p:ext>
            </p:extLst>
          </p:nvPr>
        </p:nvGraphicFramePr>
        <p:xfrm>
          <a:off x="444139" y="1690688"/>
          <a:ext cx="5261111" cy="256084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Graphique 10">
            <a:extLst>
              <a:ext uri="{FF2B5EF4-FFF2-40B4-BE49-F238E27FC236}">
                <a16:creationId xmlns:a16="http://schemas.microsoft.com/office/drawing/2014/main" id="{00000000-0008-0000-0000-000006000000}"/>
              </a:ext>
            </a:extLst>
          </p:cNvPr>
          <p:cNvGraphicFramePr/>
          <p:nvPr>
            <p:extLst>
              <p:ext uri="{D42A27DB-BD31-4B8C-83A1-F6EECF244321}">
                <p14:modId xmlns:p14="http://schemas.microsoft.com/office/powerpoint/2010/main" val="3031644600"/>
              </p:ext>
            </p:extLst>
          </p:nvPr>
        </p:nvGraphicFramePr>
        <p:xfrm>
          <a:off x="444138" y="4251533"/>
          <a:ext cx="4260383" cy="25608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Graphique 11">
            <a:extLst>
              <a:ext uri="{FF2B5EF4-FFF2-40B4-BE49-F238E27FC236}">
                <a16:creationId xmlns:a16="http://schemas.microsoft.com/office/drawing/2014/main" id="{00000000-0008-0000-0000-000008000000}"/>
              </a:ext>
            </a:extLst>
          </p:cNvPr>
          <p:cNvGraphicFramePr/>
          <p:nvPr>
            <p:extLst>
              <p:ext uri="{D42A27DB-BD31-4B8C-83A1-F6EECF244321}">
                <p14:modId xmlns:p14="http://schemas.microsoft.com/office/powerpoint/2010/main" val="1953037859"/>
              </p:ext>
            </p:extLst>
          </p:nvPr>
        </p:nvGraphicFramePr>
        <p:xfrm>
          <a:off x="6162314" y="4072145"/>
          <a:ext cx="5751389" cy="260985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89109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A97A6-C6A2-4C20-AA55-96557ED46FEF}"/>
              </a:ext>
            </a:extLst>
          </p:cNvPr>
          <p:cNvSpPr>
            <a:spLocks noGrp="1"/>
          </p:cNvSpPr>
          <p:nvPr>
            <p:ph type="ctrTitle"/>
          </p:nvPr>
        </p:nvSpPr>
        <p:spPr>
          <a:xfrm>
            <a:off x="6746628" y="1783959"/>
            <a:ext cx="4645250" cy="2889114"/>
          </a:xfrm>
        </p:spPr>
        <p:txBody>
          <a:bodyPr anchor="b">
            <a:normAutofit/>
          </a:bodyPr>
          <a:lstStyle/>
          <a:p>
            <a:pPr algn="l"/>
            <a:r>
              <a:rPr lang="fr-FR" sz="3800" dirty="0"/>
              <a:t>CONDITIONS ET CADRE DE TRAVAIL</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 6" descr="C:\Users\bnobime\Desktop\Logo-INSAE-2.jpg">
            <a:extLst>
              <a:ext uri="{FF2B5EF4-FFF2-40B4-BE49-F238E27FC236}">
                <a16:creationId xmlns:a16="http://schemas.microsoft.com/office/drawing/2014/main" id="{D57D8124-98AB-48E3-97DA-BBC2E3A9BD4C}"/>
              </a:ext>
            </a:extLst>
          </p:cNvPr>
          <p:cNvPicPr/>
          <p:nvPr/>
        </p:nvPicPr>
        <p:blipFill rotWithShape="1">
          <a:blip r:embed="rId2" cstate="print"/>
          <a:srcRect l="718" r="10554"/>
          <a:stretch/>
        </p:blipFill>
        <p:spPr bwMode="auto">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p:spPr>
      </p:pic>
    </p:spTree>
    <p:extLst>
      <p:ext uri="{BB962C8B-B14F-4D97-AF65-F5344CB8AC3E}">
        <p14:creationId xmlns:p14="http://schemas.microsoft.com/office/powerpoint/2010/main" val="8264200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MATÉRIEL DE TRAVAIL</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600341"/>
            <a:ext cx="5261111" cy="2651191"/>
          </a:xfrm>
        </p:spPr>
        <p:txBody>
          <a:bodyPr>
            <a:normAutofit fontScale="92500" lnSpcReduction="20000"/>
          </a:bodyPr>
          <a:lstStyle/>
          <a:p>
            <a:r>
              <a:rPr lang="fr-FR" sz="2400" dirty="0"/>
              <a:t>86,1%  ont le matériel et les équipements nécessaires pour travailler (13,8% disent ne pas en avoir)</a:t>
            </a:r>
          </a:p>
          <a:p>
            <a:r>
              <a:rPr lang="fr-FR" sz="2400" dirty="0"/>
              <a:t>Forte proportion de ceux qui n’ont pas le matériel nécessaire</a:t>
            </a:r>
          </a:p>
          <a:p>
            <a:pPr lvl="1"/>
            <a:r>
              <a:rPr lang="fr-FR" sz="1800" dirty="0"/>
              <a:t>à la DRATA-D, DRL2, DRO-P</a:t>
            </a:r>
          </a:p>
          <a:p>
            <a:pPr lvl="1"/>
            <a:r>
              <a:rPr lang="fr-FR" sz="1800" dirty="0"/>
              <a:t>Chez les agents du service / technicien et les chefs de section/secteur</a:t>
            </a:r>
          </a:p>
          <a:p>
            <a:pPr lvl="1"/>
            <a:r>
              <a:rPr lang="fr-FR" sz="1800" dirty="0"/>
              <a:t>Chez les agents d’exécution et les agents de maîtrise</a:t>
            </a:r>
          </a:p>
        </p:txBody>
      </p:sp>
      <p:graphicFrame>
        <p:nvGraphicFramePr>
          <p:cNvPr id="14" name="Graphique 13">
            <a:extLst>
              <a:ext uri="{FF2B5EF4-FFF2-40B4-BE49-F238E27FC236}">
                <a16:creationId xmlns:a16="http://schemas.microsoft.com/office/drawing/2014/main" id="{C3AC519F-0999-47A5-B80A-BCE6F420EB5B}"/>
              </a:ext>
            </a:extLst>
          </p:cNvPr>
          <p:cNvGraphicFramePr/>
          <p:nvPr>
            <p:extLst>
              <p:ext uri="{D42A27DB-BD31-4B8C-83A1-F6EECF244321}">
                <p14:modId xmlns:p14="http://schemas.microsoft.com/office/powerpoint/2010/main" val="2515738461"/>
              </p:ext>
            </p:extLst>
          </p:nvPr>
        </p:nvGraphicFramePr>
        <p:xfrm>
          <a:off x="592078" y="1328945"/>
          <a:ext cx="5261111" cy="292258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5" name="Graphique 14">
            <a:extLst>
              <a:ext uri="{FF2B5EF4-FFF2-40B4-BE49-F238E27FC236}">
                <a16:creationId xmlns:a16="http://schemas.microsoft.com/office/drawing/2014/main" id="{8948FE60-50CD-4113-AB34-0647AF9F7FCB}"/>
              </a:ext>
            </a:extLst>
          </p:cNvPr>
          <p:cNvGraphicFramePr/>
          <p:nvPr>
            <p:extLst>
              <p:ext uri="{D42A27DB-BD31-4B8C-83A1-F6EECF244321}">
                <p14:modId xmlns:p14="http://schemas.microsoft.com/office/powerpoint/2010/main" val="665274479"/>
              </p:ext>
            </p:extLst>
          </p:nvPr>
        </p:nvGraphicFramePr>
        <p:xfrm>
          <a:off x="592078" y="4251532"/>
          <a:ext cx="4960583" cy="249713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6" name="Graphique 15">
            <a:extLst>
              <a:ext uri="{FF2B5EF4-FFF2-40B4-BE49-F238E27FC236}">
                <a16:creationId xmlns:a16="http://schemas.microsoft.com/office/drawing/2014/main" id="{70B7A2E5-1084-4B69-B8E2-5D6DB41BCDB0}"/>
              </a:ext>
            </a:extLst>
          </p:cNvPr>
          <p:cNvGraphicFramePr/>
          <p:nvPr>
            <p:extLst>
              <p:ext uri="{D42A27DB-BD31-4B8C-83A1-F6EECF244321}">
                <p14:modId xmlns:p14="http://schemas.microsoft.com/office/powerpoint/2010/main" val="3142341322"/>
              </p:ext>
            </p:extLst>
          </p:nvPr>
        </p:nvGraphicFramePr>
        <p:xfrm>
          <a:off x="6528214" y="4207564"/>
          <a:ext cx="5261110" cy="256084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863181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LOCAUX</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508332"/>
            <a:ext cx="5261111" cy="4097337"/>
          </a:xfrm>
        </p:spPr>
        <p:txBody>
          <a:bodyPr>
            <a:noAutofit/>
          </a:bodyPr>
          <a:lstStyle/>
          <a:p>
            <a:r>
              <a:rPr lang="fr-FR" dirty="0"/>
              <a:t>88,7%  ont un bureau/local où rester (la moitié le partageant avec d’autres collègues)</a:t>
            </a:r>
          </a:p>
          <a:p>
            <a:r>
              <a:rPr lang="fr-FR" dirty="0"/>
              <a:t>85,5% possèdent un siège et 79,2% une table</a:t>
            </a:r>
          </a:p>
          <a:p>
            <a:r>
              <a:rPr lang="fr-FR" dirty="0"/>
              <a:t>Ce sont parmi les agents d’exécution et parmi les agents du service/technicien qu’on a des enquêtés sans local</a:t>
            </a:r>
          </a:p>
        </p:txBody>
      </p:sp>
      <p:graphicFrame>
        <p:nvGraphicFramePr>
          <p:cNvPr id="7" name="Graphique 6">
            <a:extLst>
              <a:ext uri="{FF2B5EF4-FFF2-40B4-BE49-F238E27FC236}">
                <a16:creationId xmlns:a16="http://schemas.microsoft.com/office/drawing/2014/main" id="{B7E18C31-44C0-4C95-9004-599903D4BC15}"/>
              </a:ext>
            </a:extLst>
          </p:cNvPr>
          <p:cNvGraphicFramePr/>
          <p:nvPr/>
        </p:nvGraphicFramePr>
        <p:xfrm>
          <a:off x="838200" y="1477755"/>
          <a:ext cx="4078357" cy="249713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01C0668F-7E17-4C3C-8BC5-3A58C8B4E0E6}"/>
              </a:ext>
            </a:extLst>
          </p:cNvPr>
          <p:cNvGraphicFramePr/>
          <p:nvPr/>
        </p:nvGraphicFramePr>
        <p:xfrm>
          <a:off x="569843" y="4178299"/>
          <a:ext cx="4078357" cy="24971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64135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CONDITIONS D’HYGIÈNE ET DE SÉCURITÉ</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508333"/>
            <a:ext cx="5261111" cy="2743200"/>
          </a:xfrm>
        </p:spPr>
        <p:txBody>
          <a:bodyPr>
            <a:noAutofit/>
          </a:bodyPr>
          <a:lstStyle/>
          <a:p>
            <a:r>
              <a:rPr lang="fr-FR" sz="1700" dirty="0"/>
              <a:t>Sur les conditions d’hygiène et les conditions de sécurité, respectivement 53,0% et 51,8% sont satisfaits.</a:t>
            </a:r>
          </a:p>
          <a:p>
            <a:r>
              <a:rPr lang="fr-FR" sz="1700" dirty="0"/>
              <a:t>Note moyenne de 5,6 sur 10 pour l’appréciation globale des conditions de travail (qui semble influencé par l’appréciation sur les conditions d’hygiène et de sécurité)</a:t>
            </a:r>
          </a:p>
        </p:txBody>
      </p:sp>
      <p:graphicFrame>
        <p:nvGraphicFramePr>
          <p:cNvPr id="13" name="Graphique 12">
            <a:extLst>
              <a:ext uri="{FF2B5EF4-FFF2-40B4-BE49-F238E27FC236}">
                <a16:creationId xmlns:a16="http://schemas.microsoft.com/office/drawing/2014/main" id="{11D0B38C-D962-420D-A19D-3CC3F662330A}"/>
              </a:ext>
            </a:extLst>
          </p:cNvPr>
          <p:cNvGraphicFramePr/>
          <p:nvPr>
            <p:extLst>
              <p:ext uri="{D42A27DB-BD31-4B8C-83A1-F6EECF244321}">
                <p14:modId xmlns:p14="http://schemas.microsoft.com/office/powerpoint/2010/main" val="2432320736"/>
              </p:ext>
            </p:extLst>
          </p:nvPr>
        </p:nvGraphicFramePr>
        <p:xfrm>
          <a:off x="761201" y="1690688"/>
          <a:ext cx="5334799" cy="256084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7" name="Graphique 16">
            <a:extLst>
              <a:ext uri="{FF2B5EF4-FFF2-40B4-BE49-F238E27FC236}">
                <a16:creationId xmlns:a16="http://schemas.microsoft.com/office/drawing/2014/main" id="{00000000-0008-0000-0100-00000C000000}"/>
              </a:ext>
            </a:extLst>
          </p:cNvPr>
          <p:cNvGraphicFramePr/>
          <p:nvPr>
            <p:extLst>
              <p:ext uri="{D42A27DB-BD31-4B8C-83A1-F6EECF244321}">
                <p14:modId xmlns:p14="http://schemas.microsoft.com/office/powerpoint/2010/main" val="3987799754"/>
              </p:ext>
            </p:extLst>
          </p:nvPr>
        </p:nvGraphicFramePr>
        <p:xfrm>
          <a:off x="424070" y="4102653"/>
          <a:ext cx="11006729" cy="2743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47875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CHARGE DE TRAVAIL</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508333"/>
            <a:ext cx="5261111" cy="2743200"/>
          </a:xfrm>
        </p:spPr>
        <p:txBody>
          <a:bodyPr>
            <a:noAutofit/>
          </a:bodyPr>
          <a:lstStyle/>
          <a:p>
            <a:r>
              <a:rPr lang="fr-FR" sz="1700" dirty="0"/>
              <a:t>57,4% des enquêtés ont une charge de travail raisonnable</a:t>
            </a:r>
          </a:p>
          <a:p>
            <a:r>
              <a:rPr lang="fr-FR" sz="1700" dirty="0"/>
              <a:t>38,1% qui sont surchargés, en raison du manque d’effectif</a:t>
            </a:r>
          </a:p>
          <a:p>
            <a:r>
              <a:rPr lang="fr-FR" sz="1700" dirty="0"/>
              <a:t>Selon le genre, la proportion d’hommes surchargés est de 39,1% contre 34,4% pour les femmes. Les directeurs et assimilés ont la plus forte proportion d’enquêtés surchargés (42,0%) et la DRL2 est la proportion d’enquêtés surchargés est la plus élevée (53,5%)</a:t>
            </a:r>
          </a:p>
        </p:txBody>
      </p:sp>
      <p:graphicFrame>
        <p:nvGraphicFramePr>
          <p:cNvPr id="6" name="Graphique 5">
            <a:extLst>
              <a:ext uri="{FF2B5EF4-FFF2-40B4-BE49-F238E27FC236}">
                <a16:creationId xmlns:a16="http://schemas.microsoft.com/office/drawing/2014/main" id="{E558AD4C-005A-4086-9152-BC116497A513}"/>
              </a:ext>
            </a:extLst>
          </p:cNvPr>
          <p:cNvGraphicFramePr/>
          <p:nvPr>
            <p:extLst>
              <p:ext uri="{D42A27DB-BD31-4B8C-83A1-F6EECF244321}">
                <p14:modId xmlns:p14="http://schemas.microsoft.com/office/powerpoint/2010/main" val="3723504513"/>
              </p:ext>
            </p:extLst>
          </p:nvPr>
        </p:nvGraphicFramePr>
        <p:xfrm>
          <a:off x="424070" y="1508333"/>
          <a:ext cx="5102087" cy="259432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Graphique 6">
            <a:extLst>
              <a:ext uri="{FF2B5EF4-FFF2-40B4-BE49-F238E27FC236}">
                <a16:creationId xmlns:a16="http://schemas.microsoft.com/office/drawing/2014/main" id="{EA994323-E60C-430A-A624-8DD6EB549173}"/>
              </a:ext>
            </a:extLst>
          </p:cNvPr>
          <p:cNvGraphicFramePr/>
          <p:nvPr>
            <p:extLst>
              <p:ext uri="{D42A27DB-BD31-4B8C-83A1-F6EECF244321}">
                <p14:modId xmlns:p14="http://schemas.microsoft.com/office/powerpoint/2010/main" val="1112830118"/>
              </p:ext>
            </p:extLst>
          </p:nvPr>
        </p:nvGraphicFramePr>
        <p:xfrm>
          <a:off x="172278" y="4102653"/>
          <a:ext cx="5261111" cy="25943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Graphique 7">
            <a:extLst>
              <a:ext uri="{FF2B5EF4-FFF2-40B4-BE49-F238E27FC236}">
                <a16:creationId xmlns:a16="http://schemas.microsoft.com/office/drawing/2014/main" id="{20E37C17-3AF9-4A93-9F24-B87F2626646B}"/>
              </a:ext>
            </a:extLst>
          </p:cNvPr>
          <p:cNvGraphicFramePr/>
          <p:nvPr>
            <p:extLst>
              <p:ext uri="{D42A27DB-BD31-4B8C-83A1-F6EECF244321}">
                <p14:modId xmlns:p14="http://schemas.microsoft.com/office/powerpoint/2010/main" val="3456131256"/>
              </p:ext>
            </p:extLst>
          </p:nvPr>
        </p:nvGraphicFramePr>
        <p:xfrm>
          <a:off x="5930348" y="4026453"/>
          <a:ext cx="6261652"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560333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CHARGE DE TRAVAIL ET ADEQUATION TRAVAIL/ATTENTES</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534837"/>
            <a:ext cx="5261111" cy="2743200"/>
          </a:xfrm>
        </p:spPr>
        <p:txBody>
          <a:bodyPr>
            <a:noAutofit/>
          </a:bodyPr>
          <a:lstStyle/>
          <a:p>
            <a:r>
              <a:rPr lang="fr-FR" sz="1700" dirty="0"/>
              <a:t>62,7% des enquêtés ne sont pas stressés au bureau.</a:t>
            </a:r>
          </a:p>
          <a:p>
            <a:r>
              <a:rPr lang="fr-FR" sz="1700" dirty="0"/>
              <a:t>Croisement charge de travail avec niveau de stress : les enquêtés ayant le plus de charge de travail sont les plus stressés : ceux qui sont surchargés sont à 50,9% sujet au stress (toujours et souvent) contre 27,8% pour ceux qui sont chargés à la bonne mesure et 27,4% pour ceux qui ne sont pas assez chargés.</a:t>
            </a:r>
          </a:p>
          <a:p>
            <a:r>
              <a:rPr lang="fr-FR" sz="1700" dirty="0"/>
              <a:t>Note moyenne de 6,8 sur 10 pour l’appréciation de l’adéquation entre travail actuel et attentes</a:t>
            </a:r>
          </a:p>
        </p:txBody>
      </p:sp>
      <p:graphicFrame>
        <p:nvGraphicFramePr>
          <p:cNvPr id="10" name="Graphique 9">
            <a:extLst>
              <a:ext uri="{FF2B5EF4-FFF2-40B4-BE49-F238E27FC236}">
                <a16:creationId xmlns:a16="http://schemas.microsoft.com/office/drawing/2014/main" id="{DA818BB0-4E19-4C00-BD30-C46087A5796F}"/>
              </a:ext>
            </a:extLst>
          </p:cNvPr>
          <p:cNvGraphicFramePr/>
          <p:nvPr>
            <p:extLst>
              <p:ext uri="{D42A27DB-BD31-4B8C-83A1-F6EECF244321}">
                <p14:modId xmlns:p14="http://schemas.microsoft.com/office/powerpoint/2010/main" val="2132625631"/>
              </p:ext>
            </p:extLst>
          </p:nvPr>
        </p:nvGraphicFramePr>
        <p:xfrm>
          <a:off x="323129" y="1542770"/>
          <a:ext cx="5796063" cy="28646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Graphique 10">
            <a:extLst>
              <a:ext uri="{FF2B5EF4-FFF2-40B4-BE49-F238E27FC236}">
                <a16:creationId xmlns:a16="http://schemas.microsoft.com/office/drawing/2014/main" id="{00000000-0008-0000-0100-00000F000000}"/>
              </a:ext>
            </a:extLst>
          </p:cNvPr>
          <p:cNvGraphicFramePr/>
          <p:nvPr>
            <p:extLst>
              <p:ext uri="{D42A27DB-BD31-4B8C-83A1-F6EECF244321}">
                <p14:modId xmlns:p14="http://schemas.microsoft.com/office/powerpoint/2010/main" val="769391498"/>
              </p:ext>
            </p:extLst>
          </p:nvPr>
        </p:nvGraphicFramePr>
        <p:xfrm>
          <a:off x="190884" y="4251533"/>
          <a:ext cx="11189420" cy="26263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983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HORAIRES DE TRAVAIL</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534837"/>
            <a:ext cx="5261111" cy="2743200"/>
          </a:xfrm>
        </p:spPr>
        <p:txBody>
          <a:bodyPr>
            <a:noAutofit/>
          </a:bodyPr>
          <a:lstStyle/>
          <a:p>
            <a:r>
              <a:rPr lang="fr-FR" sz="1700" dirty="0"/>
              <a:t>89,2% des enquêtés travaillent plus de 40h par semaine.</a:t>
            </a:r>
          </a:p>
          <a:p>
            <a:r>
              <a:rPr lang="fr-FR" sz="1700" dirty="0"/>
              <a:t>45,5% prennent rarement de pause ou n’en prennent jamais (à cause de la charge de travail trop importante et de la difficulté à interrompre un travail en cours)</a:t>
            </a:r>
          </a:p>
          <a:p>
            <a:r>
              <a:rPr lang="fr-FR" sz="1700" dirty="0"/>
              <a:t>91,8% font des heures supplémentaires</a:t>
            </a:r>
          </a:p>
        </p:txBody>
      </p:sp>
      <p:graphicFrame>
        <p:nvGraphicFramePr>
          <p:cNvPr id="6" name="Graphique 5">
            <a:extLst>
              <a:ext uri="{FF2B5EF4-FFF2-40B4-BE49-F238E27FC236}">
                <a16:creationId xmlns:a16="http://schemas.microsoft.com/office/drawing/2014/main" id="{5740D11E-5BE2-4031-A996-798A3F093C4A}"/>
              </a:ext>
            </a:extLst>
          </p:cNvPr>
          <p:cNvGraphicFramePr/>
          <p:nvPr>
            <p:extLst>
              <p:ext uri="{D42A27DB-BD31-4B8C-83A1-F6EECF244321}">
                <p14:modId xmlns:p14="http://schemas.microsoft.com/office/powerpoint/2010/main" val="2541229147"/>
              </p:ext>
            </p:extLst>
          </p:nvPr>
        </p:nvGraphicFramePr>
        <p:xfrm>
          <a:off x="331304" y="1521585"/>
          <a:ext cx="5380383"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Graphique 6">
            <a:extLst>
              <a:ext uri="{FF2B5EF4-FFF2-40B4-BE49-F238E27FC236}">
                <a16:creationId xmlns:a16="http://schemas.microsoft.com/office/drawing/2014/main" id="{8D2A9674-E677-48A4-ACA1-F8F26B637471}"/>
              </a:ext>
            </a:extLst>
          </p:cNvPr>
          <p:cNvGraphicFramePr/>
          <p:nvPr>
            <p:extLst>
              <p:ext uri="{D42A27DB-BD31-4B8C-83A1-F6EECF244321}">
                <p14:modId xmlns:p14="http://schemas.microsoft.com/office/powerpoint/2010/main" val="4061126859"/>
              </p:ext>
            </p:extLst>
          </p:nvPr>
        </p:nvGraphicFramePr>
        <p:xfrm>
          <a:off x="463826" y="4114800"/>
          <a:ext cx="4859821"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Graphique 7">
            <a:extLst>
              <a:ext uri="{FF2B5EF4-FFF2-40B4-BE49-F238E27FC236}">
                <a16:creationId xmlns:a16="http://schemas.microsoft.com/office/drawing/2014/main" id="{5ABD8031-FEC6-4BE0-98D0-D6F068A0775C}"/>
              </a:ext>
            </a:extLst>
          </p:cNvPr>
          <p:cNvGraphicFramePr/>
          <p:nvPr>
            <p:extLst>
              <p:ext uri="{D42A27DB-BD31-4B8C-83A1-F6EECF244321}">
                <p14:modId xmlns:p14="http://schemas.microsoft.com/office/powerpoint/2010/main" val="136399993"/>
              </p:ext>
            </p:extLst>
          </p:nvPr>
        </p:nvGraphicFramePr>
        <p:xfrm>
          <a:off x="6868354" y="4114800"/>
          <a:ext cx="4077942"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18193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CONCILIATION VIE PROFESSIONNELLE ET VIE PRIVEE</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322805"/>
            <a:ext cx="5261111" cy="2743200"/>
          </a:xfrm>
        </p:spPr>
        <p:txBody>
          <a:bodyPr>
            <a:noAutofit/>
          </a:bodyPr>
          <a:lstStyle/>
          <a:p>
            <a:r>
              <a:rPr lang="fr-FR" sz="1700" dirty="0"/>
              <a:t>74,0% des enquêtés pensent que le travail à la SBEE permet de concilier vie professionnelle et vie personnelle.</a:t>
            </a:r>
          </a:p>
          <a:p>
            <a:r>
              <a:rPr lang="fr-FR" sz="1700" dirty="0"/>
              <a:t>Le croisement avec certaines qui pourraient influencer la conciliation de la vie professionnelle et de la vie personnelle montre une discrimination nette pour les variables suivantes : le nombre d’heures travaillées par semaine, les heures supplémentaires, le travail les week-ends, les jours fériés et la nuit et la satisfaction par rapport à la rémunération.</a:t>
            </a:r>
          </a:p>
        </p:txBody>
      </p:sp>
      <p:graphicFrame>
        <p:nvGraphicFramePr>
          <p:cNvPr id="9" name="Graphique 8">
            <a:extLst>
              <a:ext uri="{FF2B5EF4-FFF2-40B4-BE49-F238E27FC236}">
                <a16:creationId xmlns:a16="http://schemas.microsoft.com/office/drawing/2014/main" id="{65695141-8965-4B0E-BA31-A616B82FE8E2}"/>
              </a:ext>
            </a:extLst>
          </p:cNvPr>
          <p:cNvGraphicFramePr/>
          <p:nvPr>
            <p:extLst>
              <p:ext uri="{D42A27DB-BD31-4B8C-83A1-F6EECF244321}">
                <p14:modId xmlns:p14="http://schemas.microsoft.com/office/powerpoint/2010/main" val="1431772945"/>
              </p:ext>
            </p:extLst>
          </p:nvPr>
        </p:nvGraphicFramePr>
        <p:xfrm>
          <a:off x="516832" y="1534837"/>
          <a:ext cx="5446646" cy="2579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Graphique 9">
            <a:extLst>
              <a:ext uri="{FF2B5EF4-FFF2-40B4-BE49-F238E27FC236}">
                <a16:creationId xmlns:a16="http://schemas.microsoft.com/office/drawing/2014/main" id="{A949B4E6-7144-4E96-97BB-3B8A5A911A94}"/>
              </a:ext>
            </a:extLst>
          </p:cNvPr>
          <p:cNvGraphicFramePr/>
          <p:nvPr>
            <p:extLst>
              <p:ext uri="{D42A27DB-BD31-4B8C-83A1-F6EECF244321}">
                <p14:modId xmlns:p14="http://schemas.microsoft.com/office/powerpoint/2010/main" val="3731840479"/>
              </p:ext>
            </p:extLst>
          </p:nvPr>
        </p:nvGraphicFramePr>
        <p:xfrm>
          <a:off x="6758611" y="4076149"/>
          <a:ext cx="5128591"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Graphique 10">
            <a:extLst>
              <a:ext uri="{FF2B5EF4-FFF2-40B4-BE49-F238E27FC236}">
                <a16:creationId xmlns:a16="http://schemas.microsoft.com/office/drawing/2014/main" id="{997AAC47-BED4-4441-859C-171F10819DC4}"/>
              </a:ext>
            </a:extLst>
          </p:cNvPr>
          <p:cNvGraphicFramePr/>
          <p:nvPr>
            <p:extLst>
              <p:ext uri="{D42A27DB-BD31-4B8C-83A1-F6EECF244321}">
                <p14:modId xmlns:p14="http://schemas.microsoft.com/office/powerpoint/2010/main" val="4282578241"/>
              </p:ext>
            </p:extLst>
          </p:nvPr>
        </p:nvGraphicFramePr>
        <p:xfrm>
          <a:off x="516831" y="4046124"/>
          <a:ext cx="5128591"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55674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GESTION DES CONGES</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322805"/>
            <a:ext cx="5261111" cy="2743200"/>
          </a:xfrm>
        </p:spPr>
        <p:txBody>
          <a:bodyPr>
            <a:noAutofit/>
          </a:bodyPr>
          <a:lstStyle/>
          <a:p>
            <a:r>
              <a:rPr lang="fr-FR" sz="1700" dirty="0"/>
              <a:t>54,5% des enquêtés ont leurs congés quand ils en font la demande.</a:t>
            </a:r>
          </a:p>
          <a:p>
            <a:r>
              <a:rPr lang="fr-FR" sz="1700" dirty="0"/>
              <a:t>La dernière fois que les congés ont été pris, remonte en moyenne à 2,5 ans pour l’ensemble des enquêtés.</a:t>
            </a:r>
          </a:p>
          <a:p>
            <a:r>
              <a:rPr lang="fr-FR" sz="1700" dirty="0"/>
              <a:t>Toutefois, 42,9% des enquêtés prennent leurs congés chaque année.</a:t>
            </a:r>
          </a:p>
          <a:p>
            <a:r>
              <a:rPr lang="fr-FR" sz="1700" dirty="0"/>
              <a:t>Néanmoins, 18,3% des enquêtés n’ont jamais pris de congés (à 87,6% au niveau des enquêtés ayant au plus 3 ans révolus d’ancienneté)</a:t>
            </a:r>
          </a:p>
        </p:txBody>
      </p:sp>
      <p:graphicFrame>
        <p:nvGraphicFramePr>
          <p:cNvPr id="7" name="Graphique 6">
            <a:extLst>
              <a:ext uri="{FF2B5EF4-FFF2-40B4-BE49-F238E27FC236}">
                <a16:creationId xmlns:a16="http://schemas.microsoft.com/office/drawing/2014/main" id="{2A7B0621-3BE9-42CB-AD61-004322281033}"/>
              </a:ext>
            </a:extLst>
          </p:cNvPr>
          <p:cNvGraphicFramePr/>
          <p:nvPr>
            <p:extLst>
              <p:ext uri="{D42A27DB-BD31-4B8C-83A1-F6EECF244321}">
                <p14:modId xmlns:p14="http://schemas.microsoft.com/office/powerpoint/2010/main" val="4166320280"/>
              </p:ext>
            </p:extLst>
          </p:nvPr>
        </p:nvGraphicFramePr>
        <p:xfrm>
          <a:off x="1114213" y="1466850"/>
          <a:ext cx="4531209" cy="236302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AFFAD8A4-7D5E-4E33-8652-B319B52F4280}"/>
              </a:ext>
            </a:extLst>
          </p:cNvPr>
          <p:cNvGraphicFramePr/>
          <p:nvPr>
            <p:extLst>
              <p:ext uri="{D42A27DB-BD31-4B8C-83A1-F6EECF244321}">
                <p14:modId xmlns:p14="http://schemas.microsoft.com/office/powerpoint/2010/main" val="2585580936"/>
              </p:ext>
            </p:extLst>
          </p:nvPr>
        </p:nvGraphicFramePr>
        <p:xfrm>
          <a:off x="159021" y="3993946"/>
          <a:ext cx="5760719"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Graphique 11">
            <a:extLst>
              <a:ext uri="{FF2B5EF4-FFF2-40B4-BE49-F238E27FC236}">
                <a16:creationId xmlns:a16="http://schemas.microsoft.com/office/drawing/2014/main" id="{97D460DB-E90B-472E-8790-81A6DBF6FACE}"/>
              </a:ext>
            </a:extLst>
          </p:cNvPr>
          <p:cNvGraphicFramePr/>
          <p:nvPr>
            <p:extLst>
              <p:ext uri="{D42A27DB-BD31-4B8C-83A1-F6EECF244321}">
                <p14:modId xmlns:p14="http://schemas.microsoft.com/office/powerpoint/2010/main" val="2640547942"/>
              </p:ext>
            </p:extLst>
          </p:nvPr>
        </p:nvGraphicFramePr>
        <p:xfrm>
          <a:off x="6096000" y="4066005"/>
          <a:ext cx="6096000" cy="255016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924888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A97A6-C6A2-4C20-AA55-96557ED46FEF}"/>
              </a:ext>
            </a:extLst>
          </p:cNvPr>
          <p:cNvSpPr>
            <a:spLocks noGrp="1"/>
          </p:cNvSpPr>
          <p:nvPr>
            <p:ph type="ctrTitle"/>
          </p:nvPr>
        </p:nvSpPr>
        <p:spPr>
          <a:xfrm>
            <a:off x="6746628" y="1783959"/>
            <a:ext cx="4645250" cy="2889114"/>
          </a:xfrm>
        </p:spPr>
        <p:txBody>
          <a:bodyPr anchor="b">
            <a:normAutofit fontScale="90000"/>
          </a:bodyPr>
          <a:lstStyle/>
          <a:p>
            <a:pPr algn="l"/>
            <a:r>
              <a:rPr lang="fr-FR" sz="3800" dirty="0"/>
              <a:t>ELEMENTS DE MOTIVATION DU PERSONNEL ET POSSIBILITE D’EVOLITION AU SEIN DE LA SBEE</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 6" descr="C:\Users\bnobime\Desktop\Logo-INSAE-2.jpg">
            <a:extLst>
              <a:ext uri="{FF2B5EF4-FFF2-40B4-BE49-F238E27FC236}">
                <a16:creationId xmlns:a16="http://schemas.microsoft.com/office/drawing/2014/main" id="{D57D8124-98AB-48E3-97DA-BBC2E3A9BD4C}"/>
              </a:ext>
            </a:extLst>
          </p:cNvPr>
          <p:cNvPicPr/>
          <p:nvPr/>
        </p:nvPicPr>
        <p:blipFill rotWithShape="1">
          <a:blip r:embed="rId2" cstate="print"/>
          <a:srcRect l="718" r="10554"/>
          <a:stretch/>
        </p:blipFill>
        <p:spPr bwMode="auto">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p:spPr>
      </p:pic>
    </p:spTree>
    <p:extLst>
      <p:ext uri="{BB962C8B-B14F-4D97-AF65-F5344CB8AC3E}">
        <p14:creationId xmlns:p14="http://schemas.microsoft.com/office/powerpoint/2010/main" val="2264490045"/>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MOTIVATION AU TRAVAIL</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322805"/>
            <a:ext cx="5261111" cy="2743200"/>
          </a:xfrm>
        </p:spPr>
        <p:txBody>
          <a:bodyPr>
            <a:noAutofit/>
          </a:bodyPr>
          <a:lstStyle/>
          <a:p>
            <a:r>
              <a:rPr lang="fr-FR" sz="1700" dirty="0"/>
              <a:t>71,6% des enquêtés sont motivés au travail.</a:t>
            </a:r>
          </a:p>
          <a:p>
            <a:r>
              <a:rPr lang="fr-FR" sz="1700" dirty="0"/>
              <a:t>Selon la direction régionale, la DRL2 (36,2%), la DRZ-C (30,8%) et la DRL1 (31,0%) ont les plus fortes proportions d’enquêtés non motivés au travail.</a:t>
            </a:r>
          </a:p>
          <a:p>
            <a:r>
              <a:rPr lang="fr-FR" sz="1700" dirty="0"/>
              <a:t>Selon la fonction, les chefs section/secteur (34,5%) et les chefs de service (30,9%) ont les proportions les plus élevés de personnel non motivés au travail.</a:t>
            </a:r>
          </a:p>
        </p:txBody>
      </p:sp>
      <p:graphicFrame>
        <p:nvGraphicFramePr>
          <p:cNvPr id="9" name="Graphique 8">
            <a:extLst>
              <a:ext uri="{FF2B5EF4-FFF2-40B4-BE49-F238E27FC236}">
                <a16:creationId xmlns:a16="http://schemas.microsoft.com/office/drawing/2014/main" id="{4CB32178-B1B7-473A-A92B-FF1431EEC3F4}"/>
              </a:ext>
            </a:extLst>
          </p:cNvPr>
          <p:cNvGraphicFramePr/>
          <p:nvPr>
            <p:extLst>
              <p:ext uri="{D42A27DB-BD31-4B8C-83A1-F6EECF244321}">
                <p14:modId xmlns:p14="http://schemas.microsoft.com/office/powerpoint/2010/main" val="107088185"/>
              </p:ext>
            </p:extLst>
          </p:nvPr>
        </p:nvGraphicFramePr>
        <p:xfrm>
          <a:off x="955193" y="1609724"/>
          <a:ext cx="4676981" cy="238422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Graphique 10">
            <a:extLst>
              <a:ext uri="{FF2B5EF4-FFF2-40B4-BE49-F238E27FC236}">
                <a16:creationId xmlns:a16="http://schemas.microsoft.com/office/drawing/2014/main" id="{82E07A81-EA5D-4C6D-8CAF-2B1BA21DAB81}"/>
              </a:ext>
            </a:extLst>
          </p:cNvPr>
          <p:cNvGraphicFramePr/>
          <p:nvPr>
            <p:extLst>
              <p:ext uri="{D42A27DB-BD31-4B8C-83A1-F6EECF244321}">
                <p14:modId xmlns:p14="http://schemas.microsoft.com/office/powerpoint/2010/main" val="283340480"/>
              </p:ext>
            </p:extLst>
          </p:nvPr>
        </p:nvGraphicFramePr>
        <p:xfrm>
          <a:off x="1" y="3936740"/>
          <a:ext cx="5830956"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Graphique 12">
            <a:extLst>
              <a:ext uri="{FF2B5EF4-FFF2-40B4-BE49-F238E27FC236}">
                <a16:creationId xmlns:a16="http://schemas.microsoft.com/office/drawing/2014/main" id="{A014AE40-BA93-4CF5-AC46-D42C2214CD96}"/>
              </a:ext>
            </a:extLst>
          </p:cNvPr>
          <p:cNvGraphicFramePr/>
          <p:nvPr>
            <p:extLst>
              <p:ext uri="{D42A27DB-BD31-4B8C-83A1-F6EECF244321}">
                <p14:modId xmlns:p14="http://schemas.microsoft.com/office/powerpoint/2010/main" val="329178252"/>
              </p:ext>
            </p:extLst>
          </p:nvPr>
        </p:nvGraphicFramePr>
        <p:xfrm>
          <a:off x="6652590" y="3843130"/>
          <a:ext cx="5261111" cy="288981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305961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p:txBody>
          <a:bodyPr/>
          <a:lstStyle/>
          <a:p>
            <a:r>
              <a:rPr lang="fr-FR" dirty="0"/>
              <a:t>SATISFACTION REMUNERATION</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322805"/>
            <a:ext cx="5261111" cy="2743200"/>
          </a:xfrm>
        </p:spPr>
        <p:txBody>
          <a:bodyPr>
            <a:noAutofit/>
          </a:bodyPr>
          <a:lstStyle/>
          <a:p>
            <a:r>
              <a:rPr lang="fr-FR" sz="1700" dirty="0"/>
              <a:t>54,6% se disent satisfaits contre 45,0% qui ne le sont pas.</a:t>
            </a:r>
          </a:p>
          <a:p>
            <a:r>
              <a:rPr lang="fr-FR" sz="1700" dirty="0"/>
              <a:t>Par direction régionale, la DRO-P (52,8%) et la DRL2 (50,4%) ont les proportions d’enquêtés insatisfaits les plus élevés.</a:t>
            </a:r>
          </a:p>
          <a:p>
            <a:r>
              <a:rPr lang="fr-FR" sz="1700" dirty="0"/>
              <a:t>Selon la fonction, l’insatisfaction est plus prononcée chez les chefs section/secteur (48,2%).</a:t>
            </a:r>
          </a:p>
        </p:txBody>
      </p:sp>
      <p:graphicFrame>
        <p:nvGraphicFramePr>
          <p:cNvPr id="7" name="Graphique 6">
            <a:extLst>
              <a:ext uri="{FF2B5EF4-FFF2-40B4-BE49-F238E27FC236}">
                <a16:creationId xmlns:a16="http://schemas.microsoft.com/office/drawing/2014/main" id="{E542C276-670D-45ED-A9E5-528CF21FE1D0}"/>
              </a:ext>
            </a:extLst>
          </p:cNvPr>
          <p:cNvGraphicFramePr/>
          <p:nvPr>
            <p:extLst>
              <p:ext uri="{D42A27DB-BD31-4B8C-83A1-F6EECF244321}">
                <p14:modId xmlns:p14="http://schemas.microsoft.com/office/powerpoint/2010/main" val="742924482"/>
              </p:ext>
            </p:extLst>
          </p:nvPr>
        </p:nvGraphicFramePr>
        <p:xfrm>
          <a:off x="172278" y="3871003"/>
          <a:ext cx="6042992" cy="298699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4A80AD58-8E48-4DEA-A0AE-A7B9BBA19334}"/>
              </a:ext>
            </a:extLst>
          </p:cNvPr>
          <p:cNvGraphicFramePr/>
          <p:nvPr>
            <p:extLst>
              <p:ext uri="{D42A27DB-BD31-4B8C-83A1-F6EECF244321}">
                <p14:modId xmlns:p14="http://schemas.microsoft.com/office/powerpoint/2010/main" val="4245890049"/>
              </p:ext>
            </p:extLst>
          </p:nvPr>
        </p:nvGraphicFramePr>
        <p:xfrm>
          <a:off x="6526694" y="3871002"/>
          <a:ext cx="5665306" cy="298699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Graphique 9">
            <a:extLst>
              <a:ext uri="{FF2B5EF4-FFF2-40B4-BE49-F238E27FC236}">
                <a16:creationId xmlns:a16="http://schemas.microsoft.com/office/drawing/2014/main" id="{BB9CAD7C-DCBD-4A5A-89DB-9CCE18472D36}"/>
              </a:ext>
            </a:extLst>
          </p:cNvPr>
          <p:cNvGraphicFramePr/>
          <p:nvPr>
            <p:extLst>
              <p:ext uri="{D42A27DB-BD31-4B8C-83A1-F6EECF244321}">
                <p14:modId xmlns:p14="http://schemas.microsoft.com/office/powerpoint/2010/main" val="1806162389"/>
              </p:ext>
            </p:extLst>
          </p:nvPr>
        </p:nvGraphicFramePr>
        <p:xfrm>
          <a:off x="838200" y="1468579"/>
          <a:ext cx="4780722" cy="225425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5739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AUGMENTATION REMUNERATION</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322805"/>
            <a:ext cx="5261111" cy="2743200"/>
          </a:xfrm>
        </p:spPr>
        <p:txBody>
          <a:bodyPr>
            <a:noAutofit/>
          </a:bodyPr>
          <a:lstStyle/>
          <a:p>
            <a:r>
              <a:rPr lang="fr-FR" sz="1700" dirty="0"/>
              <a:t>77,1% des enquêtés ont connu une augmentation depuis leur entrée à la SBEE, essentiellement à cause de l’ancienneté.</a:t>
            </a:r>
          </a:p>
          <a:p>
            <a:r>
              <a:rPr lang="fr-FR" sz="1700" dirty="0"/>
              <a:t>Par direction régionale, la DRATA-D présenté le taux le plus élevé de personnes n’ayant pas connu d’augmentation de salaire (32,5%).</a:t>
            </a:r>
          </a:p>
          <a:p>
            <a:r>
              <a:rPr lang="fr-FR" sz="1700" dirty="0"/>
              <a:t>Selon la fonction, c’est uniquement chez les agents du service / techniciens (31,1%) que l’on remarque des enquêtés qui n’ont pas eu d’augmentation de salaire depuis qu’ils travaillent à la SBEE</a:t>
            </a:r>
          </a:p>
        </p:txBody>
      </p:sp>
      <p:graphicFrame>
        <p:nvGraphicFramePr>
          <p:cNvPr id="9" name="Graphique 8">
            <a:extLst>
              <a:ext uri="{FF2B5EF4-FFF2-40B4-BE49-F238E27FC236}">
                <a16:creationId xmlns:a16="http://schemas.microsoft.com/office/drawing/2014/main" id="{4CB32178-B1B7-473A-A92B-FF1431EEC3F4}"/>
              </a:ext>
            </a:extLst>
          </p:cNvPr>
          <p:cNvGraphicFramePr/>
          <p:nvPr/>
        </p:nvGraphicFramePr>
        <p:xfrm>
          <a:off x="955193" y="1609724"/>
          <a:ext cx="4676981" cy="238422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Graphique 9">
            <a:extLst>
              <a:ext uri="{FF2B5EF4-FFF2-40B4-BE49-F238E27FC236}">
                <a16:creationId xmlns:a16="http://schemas.microsoft.com/office/drawing/2014/main" id="{B757573C-5C74-4653-92B8-0D82A0AB1400}"/>
              </a:ext>
            </a:extLst>
          </p:cNvPr>
          <p:cNvGraphicFramePr/>
          <p:nvPr>
            <p:extLst>
              <p:ext uri="{D42A27DB-BD31-4B8C-83A1-F6EECF244321}">
                <p14:modId xmlns:p14="http://schemas.microsoft.com/office/powerpoint/2010/main" val="3964606519"/>
              </p:ext>
            </p:extLst>
          </p:nvPr>
        </p:nvGraphicFramePr>
        <p:xfrm>
          <a:off x="48866" y="3992900"/>
          <a:ext cx="6060387"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Graphique 10">
            <a:extLst>
              <a:ext uri="{FF2B5EF4-FFF2-40B4-BE49-F238E27FC236}">
                <a16:creationId xmlns:a16="http://schemas.microsoft.com/office/drawing/2014/main" id="{8F1ADBA6-7593-4CA2-896D-FE74AB4238F6}"/>
              </a:ext>
            </a:extLst>
          </p:cNvPr>
          <p:cNvGraphicFramePr/>
          <p:nvPr>
            <p:extLst>
              <p:ext uri="{D42A27DB-BD31-4B8C-83A1-F6EECF244321}">
                <p14:modId xmlns:p14="http://schemas.microsoft.com/office/powerpoint/2010/main" val="3184419829"/>
              </p:ext>
            </p:extLst>
          </p:nvPr>
        </p:nvGraphicFramePr>
        <p:xfrm>
          <a:off x="6458990" y="3963982"/>
          <a:ext cx="5560732" cy="289401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139978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AUGMENTATION REMUNERATION</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1000541" y="1375813"/>
            <a:ext cx="10515599" cy="1652307"/>
          </a:xfrm>
        </p:spPr>
        <p:txBody>
          <a:bodyPr>
            <a:noAutofit/>
          </a:bodyPr>
          <a:lstStyle/>
          <a:p>
            <a:r>
              <a:rPr lang="fr-FR" sz="1700" dirty="0"/>
              <a:t>La répartition de ceux qui n’ont jamais eu d’augmentation de salaire montre que 91,6% d’entre eux ont 4 ans d’ancienneté au plus (toutefois, 8,4% ont au moins 5 ans d’ancienneté).</a:t>
            </a:r>
          </a:p>
        </p:txBody>
      </p:sp>
      <p:graphicFrame>
        <p:nvGraphicFramePr>
          <p:cNvPr id="7" name="Graphique 6">
            <a:extLst>
              <a:ext uri="{FF2B5EF4-FFF2-40B4-BE49-F238E27FC236}">
                <a16:creationId xmlns:a16="http://schemas.microsoft.com/office/drawing/2014/main" id="{7B6A3DB6-BCE2-4568-B39A-3CD882910B99}"/>
              </a:ext>
            </a:extLst>
          </p:cNvPr>
          <p:cNvGraphicFramePr/>
          <p:nvPr>
            <p:extLst>
              <p:ext uri="{D42A27DB-BD31-4B8C-83A1-F6EECF244321}">
                <p14:modId xmlns:p14="http://schemas.microsoft.com/office/powerpoint/2010/main" val="1122203482"/>
              </p:ext>
            </p:extLst>
          </p:nvPr>
        </p:nvGraphicFramePr>
        <p:xfrm>
          <a:off x="172278" y="2213113"/>
          <a:ext cx="11847444" cy="454247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540895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PLAN DE FORMATION</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673448"/>
            <a:ext cx="5261111" cy="3261616"/>
          </a:xfrm>
        </p:spPr>
        <p:txBody>
          <a:bodyPr>
            <a:noAutofit/>
          </a:bodyPr>
          <a:lstStyle/>
          <a:p>
            <a:r>
              <a:rPr lang="fr-FR" sz="2000" dirty="0"/>
              <a:t>65,5% des enquêtés connaissent l’existence d’un plan de formation.</a:t>
            </a:r>
          </a:p>
          <a:p>
            <a:r>
              <a:rPr lang="fr-FR" sz="2000" dirty="0"/>
              <a:t>Toutefois, 73,8% ont déjà bénéficié d’une formation à la SBEE.</a:t>
            </a:r>
          </a:p>
          <a:p>
            <a:r>
              <a:rPr lang="fr-FR" sz="2000" dirty="0"/>
              <a:t>Ceux qui ont bénéficié de la formation sont satisfaits des formations reçues (93,8%).</a:t>
            </a:r>
          </a:p>
          <a:p>
            <a:r>
              <a:rPr lang="fr-FR" sz="2000" dirty="0"/>
              <a:t>La répartition selon la dernière année de formation montre que 71,8% de ceux qui ont suivi une formation l’ont reçue sur les 3 dernières années (2016-2018)</a:t>
            </a:r>
          </a:p>
        </p:txBody>
      </p:sp>
      <p:graphicFrame>
        <p:nvGraphicFramePr>
          <p:cNvPr id="7" name="Graphique 6">
            <a:extLst>
              <a:ext uri="{FF2B5EF4-FFF2-40B4-BE49-F238E27FC236}">
                <a16:creationId xmlns:a16="http://schemas.microsoft.com/office/drawing/2014/main" id="{E9E32026-1BB2-4BED-A566-95EE25480068}"/>
              </a:ext>
            </a:extLst>
          </p:cNvPr>
          <p:cNvGraphicFramePr/>
          <p:nvPr>
            <p:extLst>
              <p:ext uri="{D42A27DB-BD31-4B8C-83A1-F6EECF244321}">
                <p14:modId xmlns:p14="http://schemas.microsoft.com/office/powerpoint/2010/main" val="795635418"/>
              </p:ext>
            </p:extLst>
          </p:nvPr>
        </p:nvGraphicFramePr>
        <p:xfrm>
          <a:off x="172277" y="1372398"/>
          <a:ext cx="3140765" cy="244913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5B90D71B-A01E-4FC9-98CE-9B04EC77D849}"/>
              </a:ext>
            </a:extLst>
          </p:cNvPr>
          <p:cNvGraphicFramePr/>
          <p:nvPr>
            <p:extLst>
              <p:ext uri="{D42A27DB-BD31-4B8C-83A1-F6EECF244321}">
                <p14:modId xmlns:p14="http://schemas.microsoft.com/office/powerpoint/2010/main" val="2837022939"/>
              </p:ext>
            </p:extLst>
          </p:nvPr>
        </p:nvGraphicFramePr>
        <p:xfrm>
          <a:off x="3715789" y="1457739"/>
          <a:ext cx="3042821" cy="244913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Graphique 11">
            <a:extLst>
              <a:ext uri="{FF2B5EF4-FFF2-40B4-BE49-F238E27FC236}">
                <a16:creationId xmlns:a16="http://schemas.microsoft.com/office/drawing/2014/main" id="{7571224E-EE21-466E-9017-9A6D90E49866}"/>
              </a:ext>
            </a:extLst>
          </p:cNvPr>
          <p:cNvGraphicFramePr/>
          <p:nvPr>
            <p:extLst>
              <p:ext uri="{D42A27DB-BD31-4B8C-83A1-F6EECF244321}">
                <p14:modId xmlns:p14="http://schemas.microsoft.com/office/powerpoint/2010/main" val="570062897"/>
              </p:ext>
            </p:extLst>
          </p:nvPr>
        </p:nvGraphicFramePr>
        <p:xfrm>
          <a:off x="0" y="4066006"/>
          <a:ext cx="3715789" cy="268597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Graphique 12">
            <a:extLst>
              <a:ext uri="{FF2B5EF4-FFF2-40B4-BE49-F238E27FC236}">
                <a16:creationId xmlns:a16="http://schemas.microsoft.com/office/drawing/2014/main" id="{DB8ABCE2-7446-4DAB-BA42-94790803707D}"/>
              </a:ext>
            </a:extLst>
          </p:cNvPr>
          <p:cNvGraphicFramePr/>
          <p:nvPr>
            <p:extLst>
              <p:ext uri="{D42A27DB-BD31-4B8C-83A1-F6EECF244321}">
                <p14:modId xmlns:p14="http://schemas.microsoft.com/office/powerpoint/2010/main" val="480719168"/>
              </p:ext>
            </p:extLst>
          </p:nvPr>
        </p:nvGraphicFramePr>
        <p:xfrm>
          <a:off x="3498573" y="3935064"/>
          <a:ext cx="8693427" cy="290022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2576214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DESIGNATION AUX FORMATIONS</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137277"/>
            <a:ext cx="5261111" cy="2743200"/>
          </a:xfrm>
        </p:spPr>
        <p:txBody>
          <a:bodyPr>
            <a:noAutofit/>
          </a:bodyPr>
          <a:lstStyle/>
          <a:p>
            <a:r>
              <a:rPr lang="fr-FR" sz="1700" dirty="0"/>
              <a:t>55,1% des enquêtés pensent que les désignations du personnel aux formations à la SBEE sont généralement transparentes et appropriées. Pour ceux qui pensent le contraire (41,3%), la principale raison avancée, est la désignation par affinité (56,0%).</a:t>
            </a:r>
          </a:p>
          <a:p>
            <a:r>
              <a:rPr lang="fr-FR" sz="1700" dirty="0"/>
              <a:t>Selon la direction régionale, la DRA (44,7%), la DRM-C (50,5%) et le Siège (50,5%) présentent les plus faibles proportions d’enquêtés qui pensent que les désignations aux formations sont transparentes et appropriées.</a:t>
            </a:r>
          </a:p>
        </p:txBody>
      </p:sp>
      <p:graphicFrame>
        <p:nvGraphicFramePr>
          <p:cNvPr id="7" name="Graphique 6">
            <a:extLst>
              <a:ext uri="{FF2B5EF4-FFF2-40B4-BE49-F238E27FC236}">
                <a16:creationId xmlns:a16="http://schemas.microsoft.com/office/drawing/2014/main" id="{EE63BB79-C185-4385-979B-CF1079E3222D}"/>
              </a:ext>
            </a:extLst>
          </p:cNvPr>
          <p:cNvGraphicFramePr/>
          <p:nvPr>
            <p:extLst>
              <p:ext uri="{D42A27DB-BD31-4B8C-83A1-F6EECF244321}">
                <p14:modId xmlns:p14="http://schemas.microsoft.com/office/powerpoint/2010/main" val="1271817095"/>
              </p:ext>
            </p:extLst>
          </p:nvPr>
        </p:nvGraphicFramePr>
        <p:xfrm>
          <a:off x="344817" y="1470990"/>
          <a:ext cx="5388193" cy="252190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A567BB0E-67EF-4BAB-80B9-5C34678F5C45}"/>
              </a:ext>
            </a:extLst>
          </p:cNvPr>
          <p:cNvGraphicFramePr/>
          <p:nvPr>
            <p:extLst>
              <p:ext uri="{D42A27DB-BD31-4B8C-83A1-F6EECF244321}">
                <p14:modId xmlns:p14="http://schemas.microsoft.com/office/powerpoint/2010/main" val="3118701501"/>
              </p:ext>
            </p:extLst>
          </p:nvPr>
        </p:nvGraphicFramePr>
        <p:xfrm>
          <a:off x="344817" y="4066005"/>
          <a:ext cx="5234348"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Graphique 11">
            <a:extLst>
              <a:ext uri="{FF2B5EF4-FFF2-40B4-BE49-F238E27FC236}">
                <a16:creationId xmlns:a16="http://schemas.microsoft.com/office/drawing/2014/main" id="{137A40F6-0858-45A3-BE86-2ABD4F617B89}"/>
              </a:ext>
            </a:extLst>
          </p:cNvPr>
          <p:cNvGraphicFramePr/>
          <p:nvPr>
            <p:extLst>
              <p:ext uri="{D42A27DB-BD31-4B8C-83A1-F6EECF244321}">
                <p14:modId xmlns:p14="http://schemas.microsoft.com/office/powerpoint/2010/main" val="813501040"/>
              </p:ext>
            </p:extLst>
          </p:nvPr>
        </p:nvGraphicFramePr>
        <p:xfrm>
          <a:off x="5733010" y="3657600"/>
          <a:ext cx="6458990" cy="315160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857579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DESIGNATION AUX FORMATIONS</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758611" y="1137277"/>
            <a:ext cx="5261111" cy="2743200"/>
          </a:xfrm>
        </p:spPr>
        <p:txBody>
          <a:bodyPr>
            <a:noAutofit/>
          </a:bodyPr>
          <a:lstStyle/>
          <a:p>
            <a:r>
              <a:rPr lang="fr-FR" sz="1700" dirty="0"/>
              <a:t>55,1% des enquêtés pensent que les désignations du personnel aux formations à la SBEE sont généralement transparentes et appropriées. Pour ceux qui pensent le contraire (41,3%), la principale raison avancée, est la désignation par affinité (56,0%).</a:t>
            </a:r>
          </a:p>
          <a:p>
            <a:r>
              <a:rPr lang="fr-FR" sz="1700" dirty="0"/>
              <a:t>Selon la direction régionale, la DRA (44,7%), la DRM-C (50,5%) et le Siège (50,5%) présentent les plus faibles proportions d’enquêtés qui pensent que les désignations aux formations sont transparentes et appropriées.</a:t>
            </a:r>
          </a:p>
        </p:txBody>
      </p:sp>
      <p:graphicFrame>
        <p:nvGraphicFramePr>
          <p:cNvPr id="7" name="Graphique 6">
            <a:extLst>
              <a:ext uri="{FF2B5EF4-FFF2-40B4-BE49-F238E27FC236}">
                <a16:creationId xmlns:a16="http://schemas.microsoft.com/office/drawing/2014/main" id="{EE63BB79-C185-4385-979B-CF1079E3222D}"/>
              </a:ext>
            </a:extLst>
          </p:cNvPr>
          <p:cNvGraphicFramePr/>
          <p:nvPr/>
        </p:nvGraphicFramePr>
        <p:xfrm>
          <a:off x="344817" y="1470990"/>
          <a:ext cx="5388193" cy="252190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A567BB0E-67EF-4BAB-80B9-5C34678F5C45}"/>
              </a:ext>
            </a:extLst>
          </p:cNvPr>
          <p:cNvGraphicFramePr/>
          <p:nvPr/>
        </p:nvGraphicFramePr>
        <p:xfrm>
          <a:off x="344817" y="4066005"/>
          <a:ext cx="5234348"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Graphique 11">
            <a:extLst>
              <a:ext uri="{FF2B5EF4-FFF2-40B4-BE49-F238E27FC236}">
                <a16:creationId xmlns:a16="http://schemas.microsoft.com/office/drawing/2014/main" id="{137A40F6-0858-45A3-BE86-2ABD4F617B89}"/>
              </a:ext>
            </a:extLst>
          </p:cNvPr>
          <p:cNvGraphicFramePr/>
          <p:nvPr/>
        </p:nvGraphicFramePr>
        <p:xfrm>
          <a:off x="5733010" y="3657600"/>
          <a:ext cx="6458990" cy="315160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162051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RECONNAISSANCE DU TRAVAIL</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308035" y="1216789"/>
            <a:ext cx="5711687" cy="2743200"/>
          </a:xfrm>
        </p:spPr>
        <p:txBody>
          <a:bodyPr>
            <a:noAutofit/>
          </a:bodyPr>
          <a:lstStyle/>
          <a:p>
            <a:r>
              <a:rPr lang="fr-FR" sz="1700" dirty="0"/>
              <a:t>La moitié des enquêtés (52,1%) pense que leur travail est reconnu à sa juste valeur. Les hommes le déclarent à 52,8% contre 49,6% pour les femmes. </a:t>
            </a:r>
          </a:p>
          <a:p>
            <a:r>
              <a:rPr lang="fr-FR" sz="1700" dirty="0"/>
              <a:t>La DRL2 (46,5%), la DRL1 (46,8%) et le Siège (48,7%) ont les taux les plus faibles d’enquêtés affirmant que leur travail est reconnu à sa juste valeur.</a:t>
            </a:r>
          </a:p>
          <a:p>
            <a:r>
              <a:rPr lang="fr-FR" sz="1700" dirty="0"/>
              <a:t>Selon la catégorie socio-professionnelle, la proportion augmente en partant des cadres (47,9%) et agents de maîtrise (50,7%) pour aboutir aux agents d’exécution (53,6%). </a:t>
            </a:r>
          </a:p>
        </p:txBody>
      </p:sp>
      <p:graphicFrame>
        <p:nvGraphicFramePr>
          <p:cNvPr id="9" name="Graphique 8">
            <a:extLst>
              <a:ext uri="{FF2B5EF4-FFF2-40B4-BE49-F238E27FC236}">
                <a16:creationId xmlns:a16="http://schemas.microsoft.com/office/drawing/2014/main" id="{EC28BA86-875D-4EC8-8D17-2C71A906349C}"/>
              </a:ext>
            </a:extLst>
          </p:cNvPr>
          <p:cNvGraphicFramePr>
            <a:graphicFrameLocks/>
          </p:cNvGraphicFramePr>
          <p:nvPr>
            <p:extLst>
              <p:ext uri="{D42A27DB-BD31-4B8C-83A1-F6EECF244321}">
                <p14:modId xmlns:p14="http://schemas.microsoft.com/office/powerpoint/2010/main" val="2508345449"/>
              </p:ext>
            </p:extLst>
          </p:nvPr>
        </p:nvGraphicFramePr>
        <p:xfrm>
          <a:off x="756098" y="1322805"/>
          <a:ext cx="4572000"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Graphique 9">
            <a:extLst>
              <a:ext uri="{FF2B5EF4-FFF2-40B4-BE49-F238E27FC236}">
                <a16:creationId xmlns:a16="http://schemas.microsoft.com/office/drawing/2014/main" id="{DB9CC748-99F1-45DD-9AEC-2E5A1D10DB0F}"/>
              </a:ext>
            </a:extLst>
          </p:cNvPr>
          <p:cNvGraphicFramePr>
            <a:graphicFrameLocks/>
          </p:cNvGraphicFramePr>
          <p:nvPr>
            <p:extLst>
              <p:ext uri="{D42A27DB-BD31-4B8C-83A1-F6EECF244321}">
                <p14:modId xmlns:p14="http://schemas.microsoft.com/office/powerpoint/2010/main" val="308464767"/>
              </p:ext>
            </p:extLst>
          </p:nvPr>
        </p:nvGraphicFramePr>
        <p:xfrm>
          <a:off x="198783" y="4066005"/>
          <a:ext cx="5658678"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Graphique 12">
            <a:extLst>
              <a:ext uri="{FF2B5EF4-FFF2-40B4-BE49-F238E27FC236}">
                <a16:creationId xmlns:a16="http://schemas.microsoft.com/office/drawing/2014/main" id="{DAE88B4A-0DF7-4D63-AEF3-96158E858D9E}"/>
              </a:ext>
            </a:extLst>
          </p:cNvPr>
          <p:cNvGraphicFramePr>
            <a:graphicFrameLocks/>
          </p:cNvGraphicFramePr>
          <p:nvPr>
            <p:extLst>
              <p:ext uri="{D42A27DB-BD31-4B8C-83A1-F6EECF244321}">
                <p14:modId xmlns:p14="http://schemas.microsoft.com/office/powerpoint/2010/main" val="526197353"/>
              </p:ext>
            </p:extLst>
          </p:nvPr>
        </p:nvGraphicFramePr>
        <p:xfrm>
          <a:off x="6096000" y="4066005"/>
          <a:ext cx="609600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133901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HARCELEMENT</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308035" y="1216789"/>
            <a:ext cx="5711687" cy="2401054"/>
          </a:xfrm>
        </p:spPr>
        <p:txBody>
          <a:bodyPr>
            <a:noAutofit/>
          </a:bodyPr>
          <a:lstStyle/>
          <a:p>
            <a:r>
              <a:rPr lang="fr-FR" sz="1700" dirty="0"/>
              <a:t>73,2% des enquêtes affirment n’avoir jamais été victime de harcèlement (social, moral, sexuel, professionnel, etc.) à la SBEE. </a:t>
            </a:r>
          </a:p>
          <a:p>
            <a:r>
              <a:rPr lang="fr-FR" sz="1700" dirty="0"/>
              <a:t>30,6% des femmes affirment avoir été victimes de harcèlement contre 24,3% pour les hommes.</a:t>
            </a:r>
          </a:p>
          <a:p>
            <a:r>
              <a:rPr lang="fr-FR" sz="1700" dirty="0"/>
              <a:t>Pour la fonction, la proportion d’enquêtés victimes de harcèlement augmente avec le niveau de responsabilité. </a:t>
            </a:r>
          </a:p>
        </p:txBody>
      </p:sp>
      <p:graphicFrame>
        <p:nvGraphicFramePr>
          <p:cNvPr id="7" name="Graphique 6">
            <a:extLst>
              <a:ext uri="{FF2B5EF4-FFF2-40B4-BE49-F238E27FC236}">
                <a16:creationId xmlns:a16="http://schemas.microsoft.com/office/drawing/2014/main" id="{CDE664A5-FE3E-40F4-918F-2A4E3C7461E7}"/>
              </a:ext>
            </a:extLst>
          </p:cNvPr>
          <p:cNvGraphicFramePr/>
          <p:nvPr>
            <p:extLst>
              <p:ext uri="{D42A27DB-BD31-4B8C-83A1-F6EECF244321}">
                <p14:modId xmlns:p14="http://schemas.microsoft.com/office/powerpoint/2010/main" val="2569861030"/>
              </p:ext>
            </p:extLst>
          </p:nvPr>
        </p:nvGraphicFramePr>
        <p:xfrm>
          <a:off x="172278" y="1338471"/>
          <a:ext cx="5618922" cy="262151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phique 7">
            <a:extLst>
              <a:ext uri="{FF2B5EF4-FFF2-40B4-BE49-F238E27FC236}">
                <a16:creationId xmlns:a16="http://schemas.microsoft.com/office/drawing/2014/main" id="{31ABB410-B6A4-48AA-A278-631A99F1C4D7}"/>
              </a:ext>
            </a:extLst>
          </p:cNvPr>
          <p:cNvGraphicFramePr/>
          <p:nvPr>
            <p:extLst>
              <p:ext uri="{D42A27DB-BD31-4B8C-83A1-F6EECF244321}">
                <p14:modId xmlns:p14="http://schemas.microsoft.com/office/powerpoint/2010/main" val="1317718509"/>
              </p:ext>
            </p:extLst>
          </p:nvPr>
        </p:nvGraphicFramePr>
        <p:xfrm>
          <a:off x="172278" y="3959989"/>
          <a:ext cx="5459896"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Graphique 10">
            <a:extLst>
              <a:ext uri="{FF2B5EF4-FFF2-40B4-BE49-F238E27FC236}">
                <a16:creationId xmlns:a16="http://schemas.microsoft.com/office/drawing/2014/main" id="{317ECAB6-02D5-4994-A32A-5FD83CF81DCE}"/>
              </a:ext>
            </a:extLst>
          </p:cNvPr>
          <p:cNvGraphicFramePr/>
          <p:nvPr>
            <p:extLst>
              <p:ext uri="{D42A27DB-BD31-4B8C-83A1-F6EECF244321}">
                <p14:modId xmlns:p14="http://schemas.microsoft.com/office/powerpoint/2010/main" val="619524562"/>
              </p:ext>
            </p:extLst>
          </p:nvPr>
        </p:nvGraphicFramePr>
        <p:xfrm>
          <a:off x="5632174" y="3959989"/>
          <a:ext cx="6387548"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738524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ANCIENNETE AU POSTE</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838201" y="1309553"/>
            <a:ext cx="11181522" cy="1325563"/>
          </a:xfrm>
        </p:spPr>
        <p:txBody>
          <a:bodyPr>
            <a:noAutofit/>
          </a:bodyPr>
          <a:lstStyle/>
          <a:p>
            <a:r>
              <a:rPr lang="fr-FR" sz="1700" dirty="0"/>
              <a:t>Moyenne de temps passé au poste actuel : 5,0 ans. </a:t>
            </a:r>
          </a:p>
          <a:p>
            <a:r>
              <a:rPr lang="fr-FR" sz="1700" dirty="0"/>
              <a:t>Au Siège, les enquêtés ont la plus courte durée au poste (4,1 ans) contre 5,8 ans à la DRL1 où la durée au poste est la plus élevée. </a:t>
            </a:r>
          </a:p>
          <a:p>
            <a:r>
              <a:rPr lang="fr-FR" sz="1700" dirty="0"/>
              <a:t>Les femmes sont à leur poste depuis 4,2 ans contre 5,2 ans pour les hommes.</a:t>
            </a:r>
          </a:p>
        </p:txBody>
      </p:sp>
      <p:graphicFrame>
        <p:nvGraphicFramePr>
          <p:cNvPr id="9" name="Graphique 8">
            <a:extLst>
              <a:ext uri="{FF2B5EF4-FFF2-40B4-BE49-F238E27FC236}">
                <a16:creationId xmlns:a16="http://schemas.microsoft.com/office/drawing/2014/main" id="{E7CED387-9F10-4F21-BC6D-B24A0769D536}"/>
              </a:ext>
            </a:extLst>
          </p:cNvPr>
          <p:cNvGraphicFramePr/>
          <p:nvPr>
            <p:extLst>
              <p:ext uri="{D42A27DB-BD31-4B8C-83A1-F6EECF244321}">
                <p14:modId xmlns:p14="http://schemas.microsoft.com/office/powerpoint/2010/main" val="1052255021"/>
              </p:ext>
            </p:extLst>
          </p:nvPr>
        </p:nvGraphicFramePr>
        <p:xfrm>
          <a:off x="172278" y="2542352"/>
          <a:ext cx="11847443" cy="431564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721099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CAFA4-0045-45AA-B765-B924DBF30C8E}"/>
              </a:ext>
            </a:extLst>
          </p:cNvPr>
          <p:cNvSpPr>
            <a:spLocks noGrp="1"/>
          </p:cNvSpPr>
          <p:nvPr>
            <p:ph type="title"/>
          </p:nvPr>
        </p:nvSpPr>
        <p:spPr>
          <a:xfrm>
            <a:off x="838200" y="298865"/>
            <a:ext cx="10515600" cy="1325563"/>
          </a:xfrm>
        </p:spPr>
        <p:txBody>
          <a:bodyPr/>
          <a:lstStyle/>
          <a:p>
            <a:r>
              <a:rPr lang="fr-FR" dirty="0"/>
              <a:t>PROMOTION AU SEIN DE LA SBEE</a:t>
            </a:r>
          </a:p>
        </p:txBody>
      </p:sp>
      <p:sp>
        <p:nvSpPr>
          <p:cNvPr id="3" name="Espace réservé du contenu 2">
            <a:extLst>
              <a:ext uri="{FF2B5EF4-FFF2-40B4-BE49-F238E27FC236}">
                <a16:creationId xmlns:a16="http://schemas.microsoft.com/office/drawing/2014/main" id="{281B3929-7E3A-48AF-A9D7-D3D4861E12AC}"/>
              </a:ext>
            </a:extLst>
          </p:cNvPr>
          <p:cNvSpPr>
            <a:spLocks noGrp="1"/>
          </p:cNvSpPr>
          <p:nvPr>
            <p:ph idx="1"/>
          </p:nvPr>
        </p:nvSpPr>
        <p:spPr>
          <a:xfrm>
            <a:off x="6308035" y="1216789"/>
            <a:ext cx="5711687" cy="2401054"/>
          </a:xfrm>
        </p:spPr>
        <p:txBody>
          <a:bodyPr>
            <a:noAutofit/>
          </a:bodyPr>
          <a:lstStyle/>
          <a:p>
            <a:r>
              <a:rPr lang="fr-FR" sz="1700" dirty="0"/>
              <a:t>61,0% des enquêtés n’ont jamais été promu depuis qu’ils sont à la SBEE. Ce qui est perceptible quant à leur satisfaction par rapport aux opportunités de carrière à la SBEE : 51,5% des enquêtés ne sont pas satisfaits</a:t>
            </a:r>
          </a:p>
          <a:p>
            <a:r>
              <a:rPr lang="fr-FR" sz="1700" dirty="0"/>
              <a:t>Selon la direction générale, le taux de NON est plus marqué au niveau de la DRL1 (72,2%) et de la DRO-P (72,2%).</a:t>
            </a:r>
          </a:p>
          <a:p>
            <a:r>
              <a:rPr lang="fr-FR" sz="1700" dirty="0"/>
              <a:t>Quant aux mouvements de personnel (promotions, affectations, changement horizontal de poste), 53,7% des enquêtés pensent qu’ils ne sont jamais objectifs ou le sont rarement.</a:t>
            </a:r>
          </a:p>
        </p:txBody>
      </p:sp>
      <p:graphicFrame>
        <p:nvGraphicFramePr>
          <p:cNvPr id="9" name="Graphique 8">
            <a:extLst>
              <a:ext uri="{FF2B5EF4-FFF2-40B4-BE49-F238E27FC236}">
                <a16:creationId xmlns:a16="http://schemas.microsoft.com/office/drawing/2014/main" id="{E86C82E2-729B-45F6-93F7-0C9D005D13A7}"/>
              </a:ext>
            </a:extLst>
          </p:cNvPr>
          <p:cNvGraphicFramePr/>
          <p:nvPr>
            <p:extLst>
              <p:ext uri="{D42A27DB-BD31-4B8C-83A1-F6EECF244321}">
                <p14:modId xmlns:p14="http://schemas.microsoft.com/office/powerpoint/2010/main" val="3058870809"/>
              </p:ext>
            </p:extLst>
          </p:nvPr>
        </p:nvGraphicFramePr>
        <p:xfrm>
          <a:off x="0" y="1216789"/>
          <a:ext cx="3335820" cy="221221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Graphique 9">
            <a:extLst>
              <a:ext uri="{FF2B5EF4-FFF2-40B4-BE49-F238E27FC236}">
                <a16:creationId xmlns:a16="http://schemas.microsoft.com/office/drawing/2014/main" id="{D22BBB85-BC80-4B51-93C5-D4050FB4B1D1}"/>
              </a:ext>
            </a:extLst>
          </p:cNvPr>
          <p:cNvGraphicFramePr/>
          <p:nvPr>
            <p:extLst>
              <p:ext uri="{D42A27DB-BD31-4B8C-83A1-F6EECF244321}">
                <p14:modId xmlns:p14="http://schemas.microsoft.com/office/powerpoint/2010/main" val="1519076357"/>
              </p:ext>
            </p:extLst>
          </p:nvPr>
        </p:nvGraphicFramePr>
        <p:xfrm>
          <a:off x="2887236" y="1249536"/>
          <a:ext cx="333582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Graphique 11">
            <a:extLst>
              <a:ext uri="{FF2B5EF4-FFF2-40B4-BE49-F238E27FC236}">
                <a16:creationId xmlns:a16="http://schemas.microsoft.com/office/drawing/2014/main" id="{2A9EED07-407F-4589-A37C-8F208073876B}"/>
              </a:ext>
            </a:extLst>
          </p:cNvPr>
          <p:cNvGraphicFramePr/>
          <p:nvPr>
            <p:extLst>
              <p:ext uri="{D42A27DB-BD31-4B8C-83A1-F6EECF244321}">
                <p14:modId xmlns:p14="http://schemas.microsoft.com/office/powerpoint/2010/main" val="812184704"/>
              </p:ext>
            </p:extLst>
          </p:nvPr>
        </p:nvGraphicFramePr>
        <p:xfrm>
          <a:off x="63527" y="4202955"/>
          <a:ext cx="6430038" cy="27432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Graphique 12">
            <a:extLst>
              <a:ext uri="{FF2B5EF4-FFF2-40B4-BE49-F238E27FC236}">
                <a16:creationId xmlns:a16="http://schemas.microsoft.com/office/drawing/2014/main" id="{03E132F7-97BE-483A-A029-8E5729F533C0}"/>
              </a:ext>
            </a:extLst>
          </p:cNvPr>
          <p:cNvGraphicFramePr/>
          <p:nvPr>
            <p:extLst>
              <p:ext uri="{D42A27DB-BD31-4B8C-83A1-F6EECF244321}">
                <p14:modId xmlns:p14="http://schemas.microsoft.com/office/powerpoint/2010/main" val="3514558459"/>
              </p:ext>
            </p:extLst>
          </p:nvPr>
        </p:nvGraphicFramePr>
        <p:xfrm>
          <a:off x="7036904" y="3992735"/>
          <a:ext cx="5155096" cy="256639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4345884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A97A6-C6A2-4C20-AA55-96557ED46FEF}"/>
              </a:ext>
            </a:extLst>
          </p:cNvPr>
          <p:cNvSpPr>
            <a:spLocks noGrp="1"/>
          </p:cNvSpPr>
          <p:nvPr>
            <p:ph type="ctrTitle"/>
          </p:nvPr>
        </p:nvSpPr>
        <p:spPr>
          <a:xfrm>
            <a:off x="6746628" y="1783959"/>
            <a:ext cx="4645250" cy="2889114"/>
          </a:xfrm>
        </p:spPr>
        <p:txBody>
          <a:bodyPr anchor="b">
            <a:normAutofit/>
          </a:bodyPr>
          <a:lstStyle/>
          <a:p>
            <a:pPr algn="l"/>
            <a:r>
              <a:rPr lang="fr-FR" sz="3800" dirty="0"/>
              <a:t>PROCESSUS DECISIONNEL ET CIRCULATION DE L’INFORMATION</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 6" descr="C:\Users\bnobime\Desktop\Logo-INSAE-2.jpg">
            <a:extLst>
              <a:ext uri="{FF2B5EF4-FFF2-40B4-BE49-F238E27FC236}">
                <a16:creationId xmlns:a16="http://schemas.microsoft.com/office/drawing/2014/main" id="{D57D8124-98AB-48E3-97DA-BBC2E3A9BD4C}"/>
              </a:ext>
            </a:extLst>
          </p:cNvPr>
          <p:cNvPicPr/>
          <p:nvPr/>
        </p:nvPicPr>
        <p:blipFill rotWithShape="1">
          <a:blip r:embed="rId2" cstate="print"/>
          <a:srcRect l="718" r="10554"/>
          <a:stretch/>
        </p:blipFill>
        <p:spPr bwMode="auto">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p:spPr>
      </p:pic>
    </p:spTree>
    <p:extLst>
      <p:ext uri="{BB962C8B-B14F-4D97-AF65-F5344CB8AC3E}">
        <p14:creationId xmlns:p14="http://schemas.microsoft.com/office/powerpoint/2010/main" val="4080150216"/>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47837" y="1932320"/>
            <a:ext cx="2571768" cy="3985706"/>
          </a:xfrm>
          <a:prstGeom prst="rect">
            <a:avLst/>
          </a:prstGeom>
        </p:spPr>
        <p:txBody>
          <a:bodyPr wrap="square">
            <a:spAutoFit/>
          </a:bodyPr>
          <a:lstStyle/>
          <a:p>
            <a:pPr algn="just">
              <a:buFont typeface="Wingdings" pitchFamily="2" charset="2"/>
              <a:buChar char="§"/>
            </a:pPr>
            <a:r>
              <a:rPr lang="fr-FR" sz="2300" dirty="0">
                <a:solidFill>
                  <a:prstClr val="black"/>
                </a:solidFill>
                <a:latin typeface="+mj-lt"/>
              </a:rPr>
              <a:t>Selon 43,1% des agents de la SBEE, l’ensemble des instances à savoir : la direction générale, le CODIR, le conseil d’administration et la clientèle influence la prise de décision à la SBEE.</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30</a:t>
            </a:fld>
            <a:endParaRPr lang="fr-FR">
              <a:solidFill>
                <a:prstClr val="black">
                  <a:tint val="75000"/>
                </a:prstClr>
              </a:solidFill>
              <a:latin typeface="Calibri"/>
            </a:endParaRPr>
          </a:p>
        </p:txBody>
      </p:sp>
      <p:graphicFrame>
        <p:nvGraphicFramePr>
          <p:cNvPr id="6" name="Graphique 5">
            <a:extLst>
              <a:ext uri="{FF2B5EF4-FFF2-40B4-BE49-F238E27FC236}">
                <a16:creationId xmlns:a16="http://schemas.microsoft.com/office/drawing/2014/main" id="{2DC3A8D0-14E0-4485-89A7-FB33B68C3786}"/>
              </a:ext>
            </a:extLst>
          </p:cNvPr>
          <p:cNvGraphicFramePr/>
          <p:nvPr/>
        </p:nvGraphicFramePr>
        <p:xfrm>
          <a:off x="1881159" y="1428736"/>
          <a:ext cx="5648325" cy="4786346"/>
        </p:xfrm>
        <a:graphic>
          <a:graphicData uri="http://schemas.openxmlformats.org/drawingml/2006/chart">
            <c:chart xmlns:c="http://schemas.openxmlformats.org/drawingml/2006/chart" xmlns:r="http://schemas.openxmlformats.org/officeDocument/2006/relationships" r:id="rId2"/>
          </a:graphicData>
        </a:graphic>
      </p:graphicFrame>
      <p:sp>
        <p:nvSpPr>
          <p:cNvPr id="8" name="Titre 1"/>
          <p:cNvSpPr>
            <a:spLocks noGrp="1"/>
          </p:cNvSpPr>
          <p:nvPr>
            <p:ph type="title"/>
          </p:nvPr>
        </p:nvSpPr>
        <p:spPr>
          <a:xfrm>
            <a:off x="2095472" y="131762"/>
            <a:ext cx="8286776" cy="796908"/>
          </a:xfrm>
        </p:spPr>
        <p:txBody>
          <a:bodyPr>
            <a:noAutofit/>
          </a:bodyPr>
          <a:lstStyle/>
          <a:p>
            <a:pPr algn="just"/>
            <a:r>
              <a:rPr lang="fr-FR" sz="2000" dirty="0">
                <a:latin typeface="Trebuchet MS" pitchFamily="34" charset="0"/>
                <a:ea typeface="+mn-ea"/>
                <a:cs typeface="Times New Roman" pitchFamily="18" charset="0"/>
              </a:rPr>
              <a:t>4- </a:t>
            </a:r>
            <a:r>
              <a:rPr lang="fr-CA" sz="2000" dirty="0">
                <a:latin typeface="Trebuchet MS" pitchFamily="34" charset="0"/>
                <a:ea typeface="+mn-ea"/>
                <a:cs typeface="Times New Roman" pitchFamily="18" charset="0"/>
              </a:rPr>
              <a:t>POCESSUS DECISIONNEL, CIRCULATION DE L’INFORMATION ET QUALITE DU MANAGEMENT </a:t>
            </a:r>
            <a:endParaRPr lang="fr-FR" sz="2000" dirty="0">
              <a:latin typeface="Trebuchet MS" pitchFamily="34" charset="0"/>
              <a:ea typeface="+mn-ea"/>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12" y="1428737"/>
            <a:ext cx="2571768" cy="4693593"/>
          </a:xfrm>
          <a:prstGeom prst="rect">
            <a:avLst/>
          </a:prstGeom>
        </p:spPr>
        <p:txBody>
          <a:bodyPr wrap="square">
            <a:spAutoFit/>
          </a:bodyPr>
          <a:lstStyle/>
          <a:p>
            <a:pPr algn="just">
              <a:buFont typeface="Wingdings" pitchFamily="2" charset="2"/>
              <a:buChar char="§"/>
            </a:pPr>
            <a:r>
              <a:rPr lang="fr-FR" sz="2300" dirty="0">
                <a:solidFill>
                  <a:prstClr val="black"/>
                </a:solidFill>
                <a:latin typeface="Trebuchet MS" pitchFamily="34" charset="0"/>
              </a:rPr>
              <a:t>Selon 43,1% des agents de la SBEE, l’ensemble des instances à savoir : la direction générale, le CODIR, le conseil d’administration et la clientèle influence la prise de décision à la SBEE.</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31</a:t>
            </a:fld>
            <a:endParaRPr lang="fr-FR">
              <a:solidFill>
                <a:prstClr val="black">
                  <a:tint val="75000"/>
                </a:prstClr>
              </a:solidFill>
              <a:latin typeface="Calibri"/>
            </a:endParaRPr>
          </a:p>
        </p:txBody>
      </p:sp>
      <p:graphicFrame>
        <p:nvGraphicFramePr>
          <p:cNvPr id="6" name="Graphique 5">
            <a:extLst>
              <a:ext uri="{FF2B5EF4-FFF2-40B4-BE49-F238E27FC236}">
                <a16:creationId xmlns:a16="http://schemas.microsoft.com/office/drawing/2014/main" id="{2DC3A8D0-14E0-4485-89A7-FB33B68C3786}"/>
              </a:ext>
            </a:extLst>
          </p:cNvPr>
          <p:cNvGraphicFramePr/>
          <p:nvPr/>
        </p:nvGraphicFramePr>
        <p:xfrm>
          <a:off x="1881159" y="1428736"/>
          <a:ext cx="5648325" cy="4786346"/>
        </p:xfrm>
        <a:graphic>
          <a:graphicData uri="http://schemas.openxmlformats.org/drawingml/2006/chart">
            <c:chart xmlns:c="http://schemas.openxmlformats.org/drawingml/2006/chart" xmlns:r="http://schemas.openxmlformats.org/officeDocument/2006/relationships" r:id="rId2"/>
          </a:graphicData>
        </a:graphic>
      </p:graphicFrame>
      <p:sp>
        <p:nvSpPr>
          <p:cNvPr id="8" name="Titre 1"/>
          <p:cNvSpPr>
            <a:spLocks noGrp="1"/>
          </p:cNvSpPr>
          <p:nvPr>
            <p:ph type="title"/>
          </p:nvPr>
        </p:nvSpPr>
        <p:spPr>
          <a:xfrm>
            <a:off x="2095472" y="131762"/>
            <a:ext cx="8286776" cy="796908"/>
          </a:xfrm>
        </p:spPr>
        <p:txBody>
          <a:bodyPr>
            <a:noAutofit/>
          </a:bodyPr>
          <a:lstStyle/>
          <a:p>
            <a:pPr algn="just"/>
            <a:r>
              <a:rPr lang="fr-FR" sz="2000" dirty="0">
                <a:latin typeface="Trebuchet MS" pitchFamily="34" charset="0"/>
                <a:ea typeface="+mn-ea"/>
                <a:cs typeface="Times New Roman" pitchFamily="18" charset="0"/>
              </a:rPr>
              <a:t>4- </a:t>
            </a:r>
            <a:r>
              <a:rPr lang="fr-CA" sz="2000" dirty="0">
                <a:latin typeface="Trebuchet MS" pitchFamily="34" charset="0"/>
                <a:ea typeface="+mn-ea"/>
                <a:cs typeface="Times New Roman" pitchFamily="18" charset="0"/>
              </a:rPr>
              <a:t>POCESSUS DECISIONNEL, CIRCULATION DE L’INFORMATION ET QUALITE DU MANAGEMENT </a:t>
            </a:r>
            <a:endParaRPr lang="fr-FR" sz="2000" dirty="0">
              <a:latin typeface="Trebuchet MS" pitchFamily="34" charset="0"/>
              <a:ea typeface="+mn-ea"/>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32</a:t>
            </a:fld>
            <a:endParaRPr lang="fr-FR">
              <a:solidFill>
                <a:prstClr val="black">
                  <a:tint val="75000"/>
                </a:prstClr>
              </a:solidFill>
              <a:latin typeface="Calibri"/>
            </a:endParaRPr>
          </a:p>
        </p:txBody>
      </p:sp>
      <p:sp>
        <p:nvSpPr>
          <p:cNvPr id="8" name="Titre 1"/>
          <p:cNvSpPr>
            <a:spLocks noGrp="1"/>
          </p:cNvSpPr>
          <p:nvPr>
            <p:ph type="title"/>
          </p:nvPr>
        </p:nvSpPr>
        <p:spPr>
          <a:xfrm>
            <a:off x="914401" y="131762"/>
            <a:ext cx="10522226" cy="796908"/>
          </a:xfrm>
        </p:spPr>
        <p:txBody>
          <a:bodyPr>
            <a:noAutofit/>
          </a:bodyPr>
          <a:lstStyle/>
          <a:p>
            <a:pPr algn="just"/>
            <a:r>
              <a:rPr lang="fr-CA" sz="2000" dirty="0">
                <a:latin typeface="Trebuchet MS" pitchFamily="34" charset="0"/>
                <a:ea typeface="+mn-ea"/>
                <a:cs typeface="Times New Roman" pitchFamily="18" charset="0"/>
              </a:rPr>
              <a:t>POCESSUS DECISIONNEL, CIRCULATION DE L’INFORMATION ET QUALITE DU MANAGEMENT </a:t>
            </a:r>
            <a:endParaRPr lang="fr-FR" sz="2000" dirty="0">
              <a:latin typeface="Trebuchet MS" pitchFamily="34" charset="0"/>
              <a:ea typeface="+mn-ea"/>
              <a:cs typeface="Times New Roman" pitchFamily="18" charset="0"/>
            </a:endParaRPr>
          </a:p>
        </p:txBody>
      </p:sp>
      <p:sp>
        <p:nvSpPr>
          <p:cNvPr id="7" name="Rectangle 6"/>
          <p:cNvSpPr/>
          <p:nvPr/>
        </p:nvSpPr>
        <p:spPr>
          <a:xfrm>
            <a:off x="596348" y="1410311"/>
            <a:ext cx="9857370" cy="5262979"/>
          </a:xfrm>
          <a:prstGeom prst="rect">
            <a:avLst/>
          </a:prstGeom>
        </p:spPr>
        <p:txBody>
          <a:bodyPr wrap="square">
            <a:spAutoFit/>
          </a:bodyPr>
          <a:lstStyle/>
          <a:p>
            <a:pPr algn="just"/>
            <a:r>
              <a:rPr lang="fr-FR" sz="2400" i="1" dirty="0">
                <a:solidFill>
                  <a:prstClr val="black"/>
                </a:solidFill>
                <a:latin typeface="Calibri"/>
              </a:rPr>
              <a:t>Pour le MCA, les structures syndicales n’existent pas. Pourquoi le MCA cherchent-ils à impliquer les structures syndicales à cette étape du processus ? L’absence de certains responsables syndicaux pourrait traduire le fait que les syndicats se sentent marginalisés dans le processus. Il y a des préalables. </a:t>
            </a:r>
          </a:p>
          <a:p>
            <a:pPr algn="just"/>
            <a:endParaRPr lang="fr-FR" sz="2400" i="1" dirty="0">
              <a:solidFill>
                <a:prstClr val="black"/>
              </a:solidFill>
              <a:latin typeface="Calibri"/>
            </a:endParaRPr>
          </a:p>
          <a:p>
            <a:pPr algn="just"/>
            <a:r>
              <a:rPr lang="fr-FR" sz="2400" i="1" dirty="0">
                <a:solidFill>
                  <a:prstClr val="black"/>
                </a:solidFill>
                <a:latin typeface="Calibri"/>
              </a:rPr>
              <a:t>Les dépouillements des derniers recrutements se sont déroulés à Ouidah. Et les conditions dans lesquelles ces dépouillements sont faits sont connus et ne respectent pas les conditions requises. Il n’y a aucun représentant du syndicat dans la cellule qui se charge de jouer le rôle de point focal à la SBEE. Les syndicats sont perçus comme des structures composées de personnes qui ne sont compétentes en rien. </a:t>
            </a:r>
          </a:p>
          <a:p>
            <a:pPr algn="just"/>
            <a:endParaRPr lang="fr-FR" sz="2400" i="1" dirty="0">
              <a:solidFill>
                <a:prstClr val="black"/>
              </a:solidFill>
              <a:latin typeface="Calibri"/>
            </a:endParaRPr>
          </a:p>
          <a:p>
            <a:pPr algn="just"/>
            <a:r>
              <a:rPr lang="fr-FR" sz="2400" i="1" dirty="0">
                <a:solidFill>
                  <a:prstClr val="black"/>
                </a:solidFill>
                <a:latin typeface="Calibri"/>
              </a:rPr>
              <a:t>Il y a nécessité d’institutionnaliser la participation du syndicat aux instances de prise de décisions importantes concernant les réformes à la SBEE</a:t>
            </a:r>
            <a:r>
              <a:rPr lang="fr-FR" sz="2400" dirty="0">
                <a:solidFill>
                  <a:prstClr val="black"/>
                </a:solidFill>
                <a:latin typeface="Calibri"/>
              </a:rPr>
              <a:t> »</a:t>
            </a:r>
          </a:p>
        </p:txBody>
      </p:sp>
      <p:sp>
        <p:nvSpPr>
          <p:cNvPr id="9" name="Rectangle 8"/>
          <p:cNvSpPr/>
          <p:nvPr/>
        </p:nvSpPr>
        <p:spPr>
          <a:xfrm>
            <a:off x="940253" y="928670"/>
            <a:ext cx="2714644" cy="400110"/>
          </a:xfrm>
          <a:prstGeom prst="rect">
            <a:avLst/>
          </a:prstGeom>
        </p:spPr>
        <p:txBody>
          <a:bodyPr wrap="square">
            <a:spAutoFit/>
          </a:bodyPr>
          <a:lstStyle/>
          <a:p>
            <a:pPr algn="just"/>
            <a:r>
              <a:rPr lang="fr-FR" sz="2000" b="1" i="1" dirty="0">
                <a:solidFill>
                  <a:prstClr val="black"/>
                </a:solidFill>
                <a:latin typeface="Calibri"/>
              </a:rPr>
              <a:t>Extrait de focus-group</a:t>
            </a:r>
            <a:endParaRPr lang="fr-FR" sz="2000" b="1" dirty="0">
              <a:solidFill>
                <a:prstClr val="black"/>
              </a:solidFill>
              <a:latin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82884" y="1648978"/>
            <a:ext cx="2571768" cy="4708981"/>
          </a:xfrm>
          <a:prstGeom prst="rect">
            <a:avLst/>
          </a:prstGeom>
        </p:spPr>
        <p:txBody>
          <a:bodyPr wrap="square">
            <a:spAutoFit/>
          </a:bodyPr>
          <a:lstStyle/>
          <a:p>
            <a:pPr algn="just">
              <a:buFont typeface="Wingdings" pitchFamily="2" charset="2"/>
              <a:buChar char="§"/>
            </a:pPr>
            <a:r>
              <a:rPr lang="fr-FR" sz="2500" dirty="0">
                <a:solidFill>
                  <a:prstClr val="black"/>
                </a:solidFill>
                <a:latin typeface="Trebuchet MS" pitchFamily="34" charset="0"/>
              </a:rPr>
              <a:t>Les facteurs politiques et les procédures des Partenaires Techniques et Financiers (PTF), sont les facteurs qui influencent la prise de décision à la SBEE. </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33</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CA" sz="2000" dirty="0">
                <a:latin typeface="Trebuchet MS" pitchFamily="34" charset="0"/>
                <a:cs typeface="Times New Roman" pitchFamily="18" charset="0"/>
              </a:rPr>
              <a:t>FACTEURS DE PRISE DE DECISION</a:t>
            </a:r>
            <a:endParaRPr lang="fr-FR" sz="2000" dirty="0">
              <a:latin typeface="Trebuchet MS" pitchFamily="34" charset="0"/>
              <a:ea typeface="+mn-ea"/>
              <a:cs typeface="Times New Roman" pitchFamily="18" charset="0"/>
            </a:endParaRPr>
          </a:p>
        </p:txBody>
      </p:sp>
      <p:graphicFrame>
        <p:nvGraphicFramePr>
          <p:cNvPr id="10" name="Graphique 9"/>
          <p:cNvGraphicFramePr/>
          <p:nvPr/>
        </p:nvGraphicFramePr>
        <p:xfrm>
          <a:off x="1524000" y="1285860"/>
          <a:ext cx="6286544" cy="514353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45705" y="113332"/>
            <a:ext cx="9976608" cy="796908"/>
          </a:xfrm>
        </p:spPr>
        <p:txBody>
          <a:bodyPr>
            <a:noAutofit/>
          </a:bodyPr>
          <a:lstStyle/>
          <a:p>
            <a:pPr algn="just"/>
            <a:r>
              <a:rPr lang="fr-CA" sz="2000" dirty="0">
                <a:latin typeface="Trebuchet MS" pitchFamily="34" charset="0"/>
                <a:ea typeface="+mn-ea"/>
                <a:cs typeface="Times New Roman" pitchFamily="18" charset="0"/>
              </a:rPr>
              <a:t>POCESSUS DECISIONNEL, CIRCULATION DE L’INFORMATION ET QUALITE DU MANAGEMENT </a:t>
            </a:r>
            <a:endParaRPr lang="fr-FR" sz="2000" dirty="0">
              <a:latin typeface="Trebuchet MS" pitchFamily="34" charset="0"/>
              <a:ea typeface="+mn-ea"/>
              <a:cs typeface="Times New Roman" pitchFamily="18" charset="0"/>
            </a:endParaRPr>
          </a:p>
        </p:txBody>
      </p:sp>
      <p:sp>
        <p:nvSpPr>
          <p:cNvPr id="4" name="Rectangle 3"/>
          <p:cNvSpPr/>
          <p:nvPr/>
        </p:nvSpPr>
        <p:spPr>
          <a:xfrm>
            <a:off x="7024694" y="1467700"/>
            <a:ext cx="3441438" cy="4247317"/>
          </a:xfrm>
          <a:prstGeom prst="rect">
            <a:avLst/>
          </a:prstGeom>
        </p:spPr>
        <p:txBody>
          <a:bodyPr wrap="square">
            <a:spAutoFit/>
          </a:bodyPr>
          <a:lstStyle/>
          <a:p>
            <a:pPr algn="just">
              <a:buFont typeface="Wingdings" pitchFamily="2" charset="2"/>
              <a:buChar char="§"/>
            </a:pPr>
            <a:r>
              <a:rPr lang="fr-FR" sz="3000" dirty="0">
                <a:solidFill>
                  <a:prstClr val="black"/>
                </a:solidFill>
                <a:latin typeface="Trebuchet MS" pitchFamily="34" charset="0"/>
              </a:rPr>
              <a:t>60% des agents de la SBEE estiment être informés des décisions prises à la SBEE, mais pas dans les délais pour la majorité d’entre eux (62,4%) </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34</a:t>
            </a:fld>
            <a:endParaRPr lang="fr-FR">
              <a:solidFill>
                <a:prstClr val="black">
                  <a:tint val="75000"/>
                </a:prstClr>
              </a:solidFill>
              <a:latin typeface="Calibri"/>
            </a:endParaRPr>
          </a:p>
        </p:txBody>
      </p:sp>
      <p:graphicFrame>
        <p:nvGraphicFramePr>
          <p:cNvPr id="7" name="Graphique 6"/>
          <p:cNvGraphicFramePr/>
          <p:nvPr/>
        </p:nvGraphicFramePr>
        <p:xfrm>
          <a:off x="1809720" y="1214422"/>
          <a:ext cx="4786346" cy="500066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66910" y="60324"/>
            <a:ext cx="8286776" cy="796908"/>
          </a:xfrm>
        </p:spPr>
        <p:txBody>
          <a:bodyPr>
            <a:noAutofit/>
          </a:bodyPr>
          <a:lstStyle/>
          <a:p>
            <a:pPr algn="just"/>
            <a:r>
              <a:rPr lang="fr-FR" sz="2000" dirty="0">
                <a:latin typeface="Trebuchet MS" pitchFamily="34" charset="0"/>
                <a:ea typeface="+mn-ea"/>
                <a:cs typeface="Times New Roman" pitchFamily="18" charset="0"/>
              </a:rPr>
              <a:t>4- </a:t>
            </a:r>
            <a:r>
              <a:rPr lang="fr-CA" sz="2000" dirty="0">
                <a:latin typeface="Trebuchet MS" pitchFamily="34" charset="0"/>
                <a:ea typeface="+mn-ea"/>
                <a:cs typeface="Times New Roman" pitchFamily="18" charset="0"/>
              </a:rPr>
              <a:t>POCESSUS DECISIONNEL, CIRCULATION DE L’INFORMATION ET QUALITE DU MANAGEMENT </a:t>
            </a:r>
            <a:endParaRPr lang="fr-FR" sz="2000" dirty="0">
              <a:latin typeface="Trebuchet MS" pitchFamily="34" charset="0"/>
              <a:ea typeface="+mn-ea"/>
              <a:cs typeface="Times New Roman" pitchFamily="18" charset="0"/>
            </a:endParaRP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35</a:t>
            </a:fld>
            <a:endParaRPr lang="fr-FR">
              <a:solidFill>
                <a:prstClr val="black">
                  <a:tint val="75000"/>
                </a:prstClr>
              </a:solidFill>
              <a:latin typeface="Calibri"/>
            </a:endParaRPr>
          </a:p>
        </p:txBody>
      </p:sp>
      <p:sp>
        <p:nvSpPr>
          <p:cNvPr id="6" name="Rectangle 5"/>
          <p:cNvSpPr/>
          <p:nvPr/>
        </p:nvSpPr>
        <p:spPr>
          <a:xfrm>
            <a:off x="583096" y="1028343"/>
            <a:ext cx="9441994" cy="4893647"/>
          </a:xfrm>
          <a:prstGeom prst="rect">
            <a:avLst/>
          </a:prstGeom>
        </p:spPr>
        <p:txBody>
          <a:bodyPr wrap="square">
            <a:spAutoFit/>
          </a:bodyPr>
          <a:lstStyle/>
          <a:p>
            <a:pPr algn="just"/>
            <a:r>
              <a:rPr lang="fr-FR" sz="2400" i="1" dirty="0">
                <a:solidFill>
                  <a:prstClr val="black"/>
                </a:solidFill>
                <a:latin typeface="Calibri"/>
              </a:rPr>
              <a:t>« L’information ne circule pas bien. Elle se fait de bouche à oreille. Même les notes de services officielles sont comme les chasses gardées de certains. Parfois les agents reçoivent certaines informations de l’intérieur (d’un client ou au cours d’une publicité à la télé). L’intranet peut être une solution. Quand une information sort, vous pouvez l’apprendre un mois plus tard. </a:t>
            </a:r>
          </a:p>
          <a:p>
            <a:endParaRPr lang="fr-FR" sz="2400" i="1" dirty="0">
              <a:solidFill>
                <a:prstClr val="black"/>
              </a:solidFill>
              <a:latin typeface="Calibri"/>
            </a:endParaRPr>
          </a:p>
          <a:p>
            <a:pPr algn="just"/>
            <a:r>
              <a:rPr lang="fr-FR" sz="2400" i="1" dirty="0">
                <a:solidFill>
                  <a:prstClr val="black"/>
                </a:solidFill>
                <a:latin typeface="Calibri"/>
              </a:rPr>
              <a:t>Pas assez de candidature pour un concours professionnel lancé alors que des agents de la SBEE remplissent les critères de candidature.  Certains candidats qui donnent leur contact ne sont pas contactés pour la composition alors qu’ils ont fourni leur numéro de téléphone. Parfois le syndicat n’est pas informé de certaines séances de travail qui le concernent, on écrit mais pas de réponse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67768" y="1383557"/>
            <a:ext cx="1857388" cy="2308324"/>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Notes de service, Bouche à oreille et affichage comme principaux moyens de communication</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36</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000" dirty="0">
                <a:latin typeface="Trebuchet MS" pitchFamily="34" charset="0"/>
                <a:ea typeface="+mn-ea"/>
                <a:cs typeface="Times New Roman" pitchFamily="18" charset="0"/>
              </a:rPr>
              <a:t>4- </a:t>
            </a:r>
            <a:r>
              <a:rPr lang="fr-CA" sz="2000" dirty="0">
                <a:latin typeface="Trebuchet MS" pitchFamily="34" charset="0"/>
                <a:ea typeface="+mn-ea"/>
                <a:cs typeface="Times New Roman" pitchFamily="18" charset="0"/>
              </a:rPr>
              <a:t>MOYENS DE COMMUNICATION</a:t>
            </a:r>
            <a:endParaRPr lang="fr-FR" sz="2000" dirty="0">
              <a:latin typeface="Trebuchet MS" pitchFamily="34" charset="0"/>
              <a:ea typeface="+mn-ea"/>
              <a:cs typeface="Times New Roman" pitchFamily="18" charset="0"/>
            </a:endParaRPr>
          </a:p>
        </p:txBody>
      </p:sp>
      <p:graphicFrame>
        <p:nvGraphicFramePr>
          <p:cNvPr id="7" name="Graphique 6"/>
          <p:cNvGraphicFramePr/>
          <p:nvPr/>
        </p:nvGraphicFramePr>
        <p:xfrm>
          <a:off x="1238216" y="857232"/>
          <a:ext cx="7215206" cy="321471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Graphique 8">
            <a:extLst>
              <a:ext uri="{FF2B5EF4-FFF2-40B4-BE49-F238E27FC236}">
                <a16:creationId xmlns:a16="http://schemas.microsoft.com/office/drawing/2014/main" id="{CB34553D-DF4A-4C2F-8910-7C3FBD5944FE}"/>
              </a:ext>
            </a:extLst>
          </p:cNvPr>
          <p:cNvGraphicFramePr/>
          <p:nvPr/>
        </p:nvGraphicFramePr>
        <p:xfrm>
          <a:off x="1809720" y="4357694"/>
          <a:ext cx="3429024" cy="215265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p:cNvSpPr/>
          <p:nvPr/>
        </p:nvSpPr>
        <p:spPr>
          <a:xfrm>
            <a:off x="5595934" y="4925810"/>
            <a:ext cx="5000660" cy="646331"/>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Faible disponibilité d’internet et d’intranet pour le personnel.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37</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000" dirty="0">
                <a:latin typeface="Trebuchet MS" pitchFamily="34" charset="0"/>
                <a:ea typeface="+mn-ea"/>
                <a:cs typeface="Times New Roman" pitchFamily="18" charset="0"/>
              </a:rPr>
              <a:t>4- </a:t>
            </a:r>
            <a:r>
              <a:rPr lang="fr-CA" sz="2000" dirty="0">
                <a:latin typeface="Trebuchet MS" pitchFamily="34" charset="0"/>
                <a:ea typeface="+mn-ea"/>
                <a:cs typeface="Times New Roman" pitchFamily="18" charset="0"/>
              </a:rPr>
              <a:t>QUALITE DES RELATIONS DE TRAVAIL ET DU MANAGEMENT</a:t>
            </a:r>
            <a:endParaRPr lang="fr-FR" sz="2000" dirty="0">
              <a:latin typeface="Trebuchet MS" pitchFamily="34" charset="0"/>
              <a:ea typeface="+mn-ea"/>
              <a:cs typeface="Times New Roman" pitchFamily="18" charset="0"/>
            </a:endParaRPr>
          </a:p>
        </p:txBody>
      </p:sp>
      <p:graphicFrame>
        <p:nvGraphicFramePr>
          <p:cNvPr id="9" name="Graphique 8">
            <a:extLst>
              <a:ext uri="{FF2B5EF4-FFF2-40B4-BE49-F238E27FC236}">
                <a16:creationId xmlns:a16="http://schemas.microsoft.com/office/drawing/2014/main" id="{905E8C0E-C450-43E2-B35C-3FCC5F42B387}"/>
              </a:ext>
            </a:extLst>
          </p:cNvPr>
          <p:cNvGraphicFramePr/>
          <p:nvPr/>
        </p:nvGraphicFramePr>
        <p:xfrm>
          <a:off x="1738282" y="1000108"/>
          <a:ext cx="3214710" cy="228601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Graphique 9">
            <a:extLst>
              <a:ext uri="{FF2B5EF4-FFF2-40B4-BE49-F238E27FC236}">
                <a16:creationId xmlns:a16="http://schemas.microsoft.com/office/drawing/2014/main" id="{28F578EE-ACB5-4A3D-8431-0E94C1C5341B}"/>
              </a:ext>
            </a:extLst>
          </p:cNvPr>
          <p:cNvGraphicFramePr/>
          <p:nvPr/>
        </p:nvGraphicFramePr>
        <p:xfrm>
          <a:off x="5095868" y="928670"/>
          <a:ext cx="2928958" cy="235745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Graphique 10">
            <a:extLst>
              <a:ext uri="{FF2B5EF4-FFF2-40B4-BE49-F238E27FC236}">
                <a16:creationId xmlns:a16="http://schemas.microsoft.com/office/drawing/2014/main" id="{D41BC123-8698-42FF-ABD4-DE7FEFE1CE71}"/>
              </a:ext>
            </a:extLst>
          </p:cNvPr>
          <p:cNvGraphicFramePr/>
          <p:nvPr/>
        </p:nvGraphicFramePr>
        <p:xfrm>
          <a:off x="1666845" y="4143380"/>
          <a:ext cx="3190875" cy="233807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Graphique 11">
            <a:extLst>
              <a:ext uri="{FF2B5EF4-FFF2-40B4-BE49-F238E27FC236}">
                <a16:creationId xmlns:a16="http://schemas.microsoft.com/office/drawing/2014/main" id="{1DCEDA52-F0F3-4BC6-8209-B031AF25056E}"/>
              </a:ext>
            </a:extLst>
          </p:cNvPr>
          <p:cNvGraphicFramePr/>
          <p:nvPr/>
        </p:nvGraphicFramePr>
        <p:xfrm>
          <a:off x="4952993" y="4000504"/>
          <a:ext cx="3019425" cy="2347598"/>
        </p:xfrm>
        <a:graphic>
          <a:graphicData uri="http://schemas.openxmlformats.org/drawingml/2006/chart">
            <c:chart xmlns:c="http://schemas.openxmlformats.org/drawingml/2006/chart" xmlns:r="http://schemas.openxmlformats.org/officeDocument/2006/relationships" r:id="rId5"/>
          </a:graphicData>
        </a:graphic>
      </p:graphicFrame>
      <p:sp>
        <p:nvSpPr>
          <p:cNvPr id="13" name="Rectangle 12"/>
          <p:cNvSpPr/>
          <p:nvPr/>
        </p:nvSpPr>
        <p:spPr>
          <a:xfrm>
            <a:off x="8667768" y="1359274"/>
            <a:ext cx="1643074" cy="1569660"/>
          </a:xfrm>
          <a:prstGeom prst="rect">
            <a:avLst/>
          </a:prstGeom>
        </p:spPr>
        <p:txBody>
          <a:bodyPr wrap="square">
            <a:spAutoFit/>
          </a:bodyPr>
          <a:lstStyle/>
          <a:p>
            <a:pPr algn="just">
              <a:buFont typeface="Wingdings" pitchFamily="2" charset="2"/>
              <a:buChar char="§"/>
            </a:pPr>
            <a:r>
              <a:rPr lang="fr-FR" sz="1600" dirty="0">
                <a:solidFill>
                  <a:prstClr val="black"/>
                </a:solidFill>
                <a:latin typeface="Trebuchet MS" pitchFamily="34" charset="0"/>
              </a:rPr>
              <a:t>Bonne relation de travail entre collègues (94%) et avec la hiérarchie (77%). </a:t>
            </a:r>
          </a:p>
        </p:txBody>
      </p:sp>
      <p:sp>
        <p:nvSpPr>
          <p:cNvPr id="14" name="Rectangle 13"/>
          <p:cNvSpPr/>
          <p:nvPr/>
        </p:nvSpPr>
        <p:spPr>
          <a:xfrm>
            <a:off x="8453454" y="3716729"/>
            <a:ext cx="1928826" cy="2800767"/>
          </a:xfrm>
          <a:prstGeom prst="rect">
            <a:avLst/>
          </a:prstGeom>
        </p:spPr>
        <p:txBody>
          <a:bodyPr wrap="square">
            <a:spAutoFit/>
          </a:bodyPr>
          <a:lstStyle/>
          <a:p>
            <a:pPr algn="just">
              <a:buFont typeface="Wingdings" pitchFamily="2" charset="2"/>
              <a:buChar char="§"/>
            </a:pPr>
            <a:r>
              <a:rPr lang="fr-FR" sz="1600" dirty="0">
                <a:solidFill>
                  <a:prstClr val="black"/>
                </a:solidFill>
                <a:latin typeface="Trebuchet MS" pitchFamily="34" charset="0"/>
              </a:rPr>
              <a:t>Les collègues sont jugés compétents pour la quasi-totalité (95%) des agents ; </a:t>
            </a:r>
          </a:p>
          <a:p>
            <a:pPr algn="just">
              <a:buFont typeface="Wingdings" pitchFamily="2" charset="2"/>
              <a:buChar char="§"/>
            </a:pPr>
            <a:endParaRPr lang="fr-FR" sz="1050" dirty="0">
              <a:solidFill>
                <a:prstClr val="black"/>
              </a:solidFill>
              <a:latin typeface="Trebuchet MS" pitchFamily="34" charset="0"/>
            </a:endParaRPr>
          </a:p>
          <a:p>
            <a:pPr algn="just">
              <a:buFont typeface="Wingdings" pitchFamily="2" charset="2"/>
              <a:buChar char="§"/>
            </a:pPr>
            <a:r>
              <a:rPr lang="fr-FR" sz="1600" dirty="0">
                <a:solidFill>
                  <a:prstClr val="black"/>
                </a:solidFill>
                <a:latin typeface="Trebuchet MS" pitchFamily="34" charset="0"/>
              </a:rPr>
              <a:t> Ambiance de travail bonne en général (96%) dans les services ou bureau.</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A97A6-C6A2-4C20-AA55-96557ED46FEF}"/>
              </a:ext>
            </a:extLst>
          </p:cNvPr>
          <p:cNvSpPr>
            <a:spLocks noGrp="1"/>
          </p:cNvSpPr>
          <p:nvPr>
            <p:ph type="ctrTitle"/>
          </p:nvPr>
        </p:nvSpPr>
        <p:spPr>
          <a:xfrm>
            <a:off x="6746628" y="1783959"/>
            <a:ext cx="4645250" cy="2889114"/>
          </a:xfrm>
        </p:spPr>
        <p:txBody>
          <a:bodyPr anchor="b">
            <a:normAutofit/>
          </a:bodyPr>
          <a:lstStyle/>
          <a:p>
            <a:pPr algn="l"/>
            <a:r>
              <a:rPr lang="fr-FR" sz="3800" dirty="0"/>
              <a:t>PERCEPTION SUR LE PROCESSUS DE REFORME</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 6" descr="C:\Users\bnobime\Desktop\Logo-INSAE-2.jpg">
            <a:extLst>
              <a:ext uri="{FF2B5EF4-FFF2-40B4-BE49-F238E27FC236}">
                <a16:creationId xmlns:a16="http://schemas.microsoft.com/office/drawing/2014/main" id="{D57D8124-98AB-48E3-97DA-BBC2E3A9BD4C}"/>
              </a:ext>
            </a:extLst>
          </p:cNvPr>
          <p:cNvPicPr/>
          <p:nvPr/>
        </p:nvPicPr>
        <p:blipFill rotWithShape="1">
          <a:blip r:embed="rId2" cstate="print"/>
          <a:srcRect l="718" r="10554"/>
          <a:stretch/>
        </p:blipFill>
        <p:spPr bwMode="auto">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p:spPr>
      </p:pic>
    </p:spTree>
    <p:extLst>
      <p:ext uri="{BB962C8B-B14F-4D97-AF65-F5344CB8AC3E}">
        <p14:creationId xmlns:p14="http://schemas.microsoft.com/office/powerpoint/2010/main" val="698966253"/>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39</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000" dirty="0">
                <a:latin typeface="Trebuchet MS" pitchFamily="34" charset="0"/>
                <a:ea typeface="+mn-ea"/>
                <a:cs typeface="Times New Roman" pitchFamily="18" charset="0"/>
              </a:rPr>
              <a:t>4- PERCEPTION DES TRAVAILLEURS DE LA SBEE SUR LE PROCESSUS DE REFORMES EN COURS</a:t>
            </a:r>
          </a:p>
        </p:txBody>
      </p:sp>
      <p:sp>
        <p:nvSpPr>
          <p:cNvPr id="13" name="Rectangle 12"/>
          <p:cNvSpPr/>
          <p:nvPr/>
        </p:nvSpPr>
        <p:spPr>
          <a:xfrm>
            <a:off x="7953388" y="1327366"/>
            <a:ext cx="2357454" cy="2308324"/>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Les cadres sont mieux informés sur la réforme que les agents de maîtrise qui sont à leur tour mieux informés que les agents d’exécution. </a:t>
            </a:r>
          </a:p>
        </p:txBody>
      </p:sp>
      <p:sp>
        <p:nvSpPr>
          <p:cNvPr id="14" name="Rectangle 13"/>
          <p:cNvSpPr/>
          <p:nvPr/>
        </p:nvSpPr>
        <p:spPr>
          <a:xfrm>
            <a:off x="7881950" y="4175004"/>
            <a:ext cx="2571768" cy="1754326"/>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L’information des agents sur les réformes en cours semble être liée au niveau de responsabilité de l’agent.</a:t>
            </a:r>
          </a:p>
        </p:txBody>
      </p:sp>
      <p:graphicFrame>
        <p:nvGraphicFramePr>
          <p:cNvPr id="15" name="Graphique 14">
            <a:extLst>
              <a:ext uri="{FF2B5EF4-FFF2-40B4-BE49-F238E27FC236}">
                <a16:creationId xmlns:a16="http://schemas.microsoft.com/office/drawing/2014/main" id="{00000000-0008-0000-0600-000003000000}"/>
              </a:ext>
            </a:extLst>
          </p:cNvPr>
          <p:cNvGraphicFramePr/>
          <p:nvPr/>
        </p:nvGraphicFramePr>
        <p:xfrm>
          <a:off x="1738282" y="1000108"/>
          <a:ext cx="5693134" cy="271777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6" name="Graphique 15">
            <a:extLst>
              <a:ext uri="{FF2B5EF4-FFF2-40B4-BE49-F238E27FC236}">
                <a16:creationId xmlns:a16="http://schemas.microsoft.com/office/drawing/2014/main" id="{2AA4868D-06B8-49C3-8538-FEF8CF0175AB}"/>
              </a:ext>
            </a:extLst>
          </p:cNvPr>
          <p:cNvGraphicFramePr/>
          <p:nvPr/>
        </p:nvGraphicFramePr>
        <p:xfrm>
          <a:off x="1738282" y="3929068"/>
          <a:ext cx="5715040" cy="2571767"/>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40</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000" dirty="0">
                <a:latin typeface="Trebuchet MS" pitchFamily="34" charset="0"/>
                <a:ea typeface="+mn-ea"/>
                <a:cs typeface="Times New Roman" pitchFamily="18" charset="0"/>
              </a:rPr>
              <a:t>4- PERCEPTION DES TRAVAILLEURS DE LA SBEE SUR LE PROCESSUS DE REFORMES EN COURS</a:t>
            </a:r>
          </a:p>
        </p:txBody>
      </p:sp>
      <p:sp>
        <p:nvSpPr>
          <p:cNvPr id="13" name="Rectangle 12"/>
          <p:cNvSpPr/>
          <p:nvPr/>
        </p:nvSpPr>
        <p:spPr>
          <a:xfrm>
            <a:off x="7239008" y="1428736"/>
            <a:ext cx="3071834" cy="1754326"/>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La DRO-P est celle qui regroupe la plus forte proportion (90%) d’agents informés de la réforme en cours contrairement à la DRL1 (62%). </a:t>
            </a:r>
          </a:p>
        </p:txBody>
      </p:sp>
      <p:sp>
        <p:nvSpPr>
          <p:cNvPr id="14" name="Rectangle 13"/>
          <p:cNvSpPr/>
          <p:nvPr/>
        </p:nvSpPr>
        <p:spPr>
          <a:xfrm>
            <a:off x="7024694" y="4586126"/>
            <a:ext cx="3357586" cy="1200329"/>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Par rapport aux hommes (77,3%) les femmes sont plus informés (81,8%) de la réforme en cours à la SBEE. </a:t>
            </a:r>
          </a:p>
        </p:txBody>
      </p:sp>
      <p:graphicFrame>
        <p:nvGraphicFramePr>
          <p:cNvPr id="9" name="Graphique 8"/>
          <p:cNvGraphicFramePr/>
          <p:nvPr/>
        </p:nvGraphicFramePr>
        <p:xfrm>
          <a:off x="1809720" y="3857628"/>
          <a:ext cx="4572032"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Graphique 10"/>
          <p:cNvGraphicFramePr/>
          <p:nvPr/>
        </p:nvGraphicFramePr>
        <p:xfrm>
          <a:off x="1881158" y="1000108"/>
          <a:ext cx="4572000" cy="27432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41</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000" dirty="0">
                <a:latin typeface="Trebuchet MS" pitchFamily="34" charset="0"/>
                <a:ea typeface="+mn-ea"/>
                <a:cs typeface="Times New Roman" pitchFamily="18" charset="0"/>
              </a:rPr>
              <a:t>4- PERCEPTION DES TRAVAILLEURS DE LA SBEE SUR LE PROCESSUS DE REFORMES EN COURS</a:t>
            </a:r>
          </a:p>
        </p:txBody>
      </p:sp>
      <p:sp>
        <p:nvSpPr>
          <p:cNvPr id="13" name="Rectangle 12"/>
          <p:cNvSpPr/>
          <p:nvPr/>
        </p:nvSpPr>
        <p:spPr>
          <a:xfrm>
            <a:off x="7239008" y="1428736"/>
            <a:ext cx="3071834" cy="1754326"/>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Les agents de la Direction générale semblent être les mieux informés sur le contenu de la réforme contrairement à ceux de la DRL1. </a:t>
            </a:r>
          </a:p>
        </p:txBody>
      </p:sp>
      <p:sp>
        <p:nvSpPr>
          <p:cNvPr id="14" name="Rectangle 13"/>
          <p:cNvSpPr/>
          <p:nvPr/>
        </p:nvSpPr>
        <p:spPr>
          <a:xfrm>
            <a:off x="6905958" y="3772636"/>
            <a:ext cx="3643338" cy="2585323"/>
          </a:xfrm>
          <a:prstGeom prst="rect">
            <a:avLst/>
          </a:prstGeom>
        </p:spPr>
        <p:txBody>
          <a:bodyPr wrap="square">
            <a:spAutoFit/>
          </a:bodyPr>
          <a:lstStyle/>
          <a:p>
            <a:pPr algn="just">
              <a:buFont typeface="Wingdings" pitchFamily="2" charset="2"/>
              <a:buChar char="§"/>
            </a:pPr>
            <a:r>
              <a:rPr lang="fr-FR" dirty="0">
                <a:solidFill>
                  <a:prstClr val="black"/>
                </a:solidFill>
                <a:latin typeface="Trebuchet MS" pitchFamily="34" charset="0"/>
              </a:rPr>
              <a:t>La majorité des agents (51,7%) ne connait pas les objectifs de la réforme en cours.</a:t>
            </a:r>
          </a:p>
          <a:p>
            <a:pPr algn="just">
              <a:buFont typeface="Wingdings" pitchFamily="2" charset="2"/>
              <a:buChar char="§"/>
            </a:pPr>
            <a:endParaRPr lang="fr-FR" dirty="0">
              <a:solidFill>
                <a:prstClr val="black"/>
              </a:solidFill>
              <a:latin typeface="Trebuchet MS" pitchFamily="34" charset="0"/>
            </a:endParaRPr>
          </a:p>
          <a:p>
            <a:pPr algn="just">
              <a:buFont typeface="Wingdings" pitchFamily="2" charset="2"/>
              <a:buChar char="§"/>
            </a:pPr>
            <a:r>
              <a:rPr lang="fr-FR" dirty="0">
                <a:solidFill>
                  <a:prstClr val="black"/>
                </a:solidFill>
                <a:latin typeface="Trebuchet MS" pitchFamily="34" charset="0"/>
              </a:rPr>
              <a:t>Cependant, la Direction générale et la DRL2 sortent du lot avec plus de la moitié de leurs effectifs informés sur les objectifs de la réforme. </a:t>
            </a:r>
          </a:p>
        </p:txBody>
      </p:sp>
      <p:graphicFrame>
        <p:nvGraphicFramePr>
          <p:cNvPr id="10" name="Graphique 9"/>
          <p:cNvGraphicFramePr/>
          <p:nvPr/>
        </p:nvGraphicFramePr>
        <p:xfrm>
          <a:off x="2024034" y="1000108"/>
          <a:ext cx="4572000"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Graphique 11"/>
          <p:cNvGraphicFramePr/>
          <p:nvPr/>
        </p:nvGraphicFramePr>
        <p:xfrm>
          <a:off x="1952596" y="3857628"/>
          <a:ext cx="4572000" cy="27432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42</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800" dirty="0">
                <a:latin typeface="Trebuchet MS" pitchFamily="34" charset="0"/>
                <a:cs typeface="Times New Roman" pitchFamily="18" charset="0"/>
              </a:rPr>
              <a:t>4- CHANGEMENTS ATTENDUS DE LA REFORME</a:t>
            </a:r>
          </a:p>
        </p:txBody>
      </p:sp>
      <p:graphicFrame>
        <p:nvGraphicFramePr>
          <p:cNvPr id="9" name="Graphique 8">
            <a:extLst>
              <a:ext uri="{FF2B5EF4-FFF2-40B4-BE49-F238E27FC236}">
                <a16:creationId xmlns:a16="http://schemas.microsoft.com/office/drawing/2014/main" id="{00000000-0008-0000-0300-000002000000}"/>
              </a:ext>
            </a:extLst>
          </p:cNvPr>
          <p:cNvGraphicFramePr/>
          <p:nvPr/>
        </p:nvGraphicFramePr>
        <p:xfrm>
          <a:off x="1738282" y="1571612"/>
          <a:ext cx="8643998" cy="392909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43</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800" dirty="0">
                <a:latin typeface="Trebuchet MS" pitchFamily="34" charset="0"/>
                <a:cs typeface="Times New Roman" pitchFamily="18" charset="0"/>
              </a:rPr>
              <a:t>4- </a:t>
            </a:r>
            <a:r>
              <a:rPr lang="fr-FR" sz="2800" dirty="0">
                <a:solidFill>
                  <a:prstClr val="black"/>
                </a:solidFill>
                <a:latin typeface="Trebuchet MS" pitchFamily="34" charset="0"/>
                <a:ea typeface="+mn-ea"/>
                <a:cs typeface="+mn-cs"/>
              </a:rPr>
              <a:t>AUTRES </a:t>
            </a:r>
            <a:r>
              <a:rPr lang="fr-FR" sz="2800" dirty="0">
                <a:latin typeface="Trebuchet MS" pitchFamily="34" charset="0"/>
                <a:cs typeface="Times New Roman" pitchFamily="18" charset="0"/>
              </a:rPr>
              <a:t>CHANGEMENTS ATTENDUS DE LA REFORME</a:t>
            </a:r>
            <a:endParaRPr lang="fr-FR" sz="2000" dirty="0">
              <a:latin typeface="Trebuchet MS" pitchFamily="34" charset="0"/>
              <a:ea typeface="+mn-ea"/>
              <a:cs typeface="Times New Roman" pitchFamily="18" charset="0"/>
            </a:endParaRPr>
          </a:p>
        </p:txBody>
      </p:sp>
      <p:sp>
        <p:nvSpPr>
          <p:cNvPr id="7" name="Rectangle 6"/>
          <p:cNvSpPr/>
          <p:nvPr/>
        </p:nvSpPr>
        <p:spPr>
          <a:xfrm>
            <a:off x="1881190" y="1271175"/>
            <a:ext cx="8358214" cy="4832092"/>
          </a:xfrm>
          <a:prstGeom prst="rect">
            <a:avLst/>
          </a:prstGeom>
        </p:spPr>
        <p:txBody>
          <a:bodyPr wrap="square">
            <a:spAutoFit/>
          </a:bodyPr>
          <a:lstStyle/>
          <a:p>
            <a:pPr algn="just">
              <a:buFont typeface="Wingdings" pitchFamily="2" charset="2"/>
              <a:buChar char="§"/>
            </a:pPr>
            <a:r>
              <a:rPr lang="fr-FR" sz="2800" dirty="0">
                <a:solidFill>
                  <a:prstClr val="black"/>
                </a:solidFill>
                <a:latin typeface="Trebuchet MS" pitchFamily="34" charset="0"/>
              </a:rPr>
              <a:t>Assiduité et la rigueur dans l’accomplissement des tâches ;</a:t>
            </a:r>
          </a:p>
          <a:p>
            <a:pPr algn="just">
              <a:buFont typeface="Wingdings" pitchFamily="2" charset="2"/>
              <a:buChar char="§"/>
            </a:pPr>
            <a:endParaRPr lang="fr-FR" sz="1400" dirty="0">
              <a:solidFill>
                <a:prstClr val="black"/>
              </a:solidFill>
              <a:latin typeface="Trebuchet MS" pitchFamily="34" charset="0"/>
            </a:endParaRPr>
          </a:p>
          <a:p>
            <a:pPr algn="just">
              <a:buFont typeface="Wingdings" pitchFamily="2" charset="2"/>
              <a:buChar char="§"/>
            </a:pPr>
            <a:r>
              <a:rPr lang="fr-FR" sz="2800" dirty="0">
                <a:solidFill>
                  <a:prstClr val="black"/>
                </a:solidFill>
                <a:latin typeface="Trebuchet MS" pitchFamily="34" charset="0"/>
              </a:rPr>
              <a:t>Amélioration des recettes de la société ; </a:t>
            </a:r>
          </a:p>
          <a:p>
            <a:pPr algn="just">
              <a:buFont typeface="Wingdings" pitchFamily="2" charset="2"/>
              <a:buChar char="§"/>
            </a:pPr>
            <a:endParaRPr lang="fr-FR" sz="1400" dirty="0">
              <a:solidFill>
                <a:prstClr val="black"/>
              </a:solidFill>
              <a:latin typeface="Trebuchet MS" pitchFamily="34" charset="0"/>
            </a:endParaRPr>
          </a:p>
          <a:p>
            <a:pPr algn="just">
              <a:buFont typeface="Wingdings" pitchFamily="2" charset="2"/>
              <a:buChar char="§"/>
            </a:pPr>
            <a:r>
              <a:rPr lang="fr-FR" sz="2800" dirty="0">
                <a:solidFill>
                  <a:prstClr val="black"/>
                </a:solidFill>
                <a:latin typeface="Trebuchet MS" pitchFamily="34" charset="0"/>
              </a:rPr>
              <a:t>Réduction du délestage ;</a:t>
            </a:r>
          </a:p>
          <a:p>
            <a:pPr algn="just">
              <a:buFont typeface="Wingdings" pitchFamily="2" charset="2"/>
              <a:buChar char="§"/>
            </a:pPr>
            <a:endParaRPr lang="fr-FR" sz="1400" dirty="0">
              <a:solidFill>
                <a:prstClr val="black"/>
              </a:solidFill>
              <a:latin typeface="Trebuchet MS" pitchFamily="34" charset="0"/>
            </a:endParaRPr>
          </a:p>
          <a:p>
            <a:pPr algn="just">
              <a:buFont typeface="Wingdings" pitchFamily="2" charset="2"/>
              <a:buChar char="§"/>
            </a:pPr>
            <a:r>
              <a:rPr lang="fr-FR" sz="2800" dirty="0">
                <a:solidFill>
                  <a:prstClr val="black"/>
                </a:solidFill>
                <a:latin typeface="Trebuchet MS" pitchFamily="34" charset="0"/>
              </a:rPr>
              <a:t>Amélioration de la trésorerie de la société qui découlera de l’amélioration substantielle du taux de recouvrement des créances; </a:t>
            </a:r>
          </a:p>
          <a:p>
            <a:pPr algn="just">
              <a:buFont typeface="Wingdings" pitchFamily="2" charset="2"/>
              <a:buChar char="§"/>
            </a:pPr>
            <a:endParaRPr lang="fr-FR" sz="1400" dirty="0">
              <a:solidFill>
                <a:prstClr val="black"/>
              </a:solidFill>
              <a:latin typeface="Trebuchet MS" pitchFamily="34" charset="0"/>
            </a:endParaRPr>
          </a:p>
          <a:p>
            <a:pPr algn="just">
              <a:buFont typeface="Wingdings" pitchFamily="2" charset="2"/>
              <a:buChar char="§"/>
            </a:pPr>
            <a:r>
              <a:rPr lang="fr-FR" sz="2800" dirty="0">
                <a:solidFill>
                  <a:prstClr val="black"/>
                </a:solidFill>
                <a:latin typeface="Trebuchet MS" pitchFamily="34" charset="0"/>
              </a:rPr>
              <a:t>Amélioration du taux de couverture de la population,…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44</a:t>
            </a:fld>
            <a:endParaRPr lang="fr-FR" dirty="0">
              <a:solidFill>
                <a:prstClr val="black">
                  <a:tint val="75000"/>
                </a:prstClr>
              </a:solidFill>
              <a:latin typeface="Calibri"/>
            </a:endParaRPr>
          </a:p>
        </p:txBody>
      </p:sp>
      <p:sp>
        <p:nvSpPr>
          <p:cNvPr id="8" name="Titre 1"/>
          <p:cNvSpPr>
            <a:spLocks noGrp="1"/>
          </p:cNvSpPr>
          <p:nvPr>
            <p:ph type="title"/>
          </p:nvPr>
        </p:nvSpPr>
        <p:spPr>
          <a:xfrm>
            <a:off x="2095472" y="131762"/>
            <a:ext cx="8286776" cy="796908"/>
          </a:xfrm>
        </p:spPr>
        <p:txBody>
          <a:bodyPr>
            <a:noAutofit/>
          </a:bodyPr>
          <a:lstStyle/>
          <a:p>
            <a:pPr algn="just"/>
            <a:r>
              <a:rPr lang="fr-FR" sz="2800" dirty="0">
                <a:latin typeface="Trebuchet MS" pitchFamily="34" charset="0"/>
                <a:cs typeface="Times New Roman" pitchFamily="18" charset="0"/>
              </a:rPr>
              <a:t>4- FREINS AU PROCESSUS DE REFORME</a:t>
            </a:r>
          </a:p>
        </p:txBody>
      </p:sp>
      <p:graphicFrame>
        <p:nvGraphicFramePr>
          <p:cNvPr id="11" name="Graphique 10">
            <a:extLst>
              <a:ext uri="{FF2B5EF4-FFF2-40B4-BE49-F238E27FC236}">
                <a16:creationId xmlns:a16="http://schemas.microsoft.com/office/drawing/2014/main" id="{00000000-0008-0000-0600-000002000000}"/>
              </a:ext>
            </a:extLst>
          </p:cNvPr>
          <p:cNvGraphicFramePr/>
          <p:nvPr/>
        </p:nvGraphicFramePr>
        <p:xfrm>
          <a:off x="1738282" y="1142984"/>
          <a:ext cx="8643998"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2049" name="Rectangle 1"/>
          <p:cNvSpPr>
            <a:spLocks noChangeArrowheads="1"/>
          </p:cNvSpPr>
          <p:nvPr/>
        </p:nvSpPr>
        <p:spPr bwMode="auto">
          <a:xfrm>
            <a:off x="1952596" y="4011844"/>
            <a:ext cx="8286808" cy="26161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buFontTx/>
              <a:buChar char="•"/>
            </a:pPr>
            <a:r>
              <a:rPr lang="fr-FR" sz="2800" dirty="0">
                <a:solidFill>
                  <a:prstClr val="black"/>
                </a:solidFill>
                <a:latin typeface="Trebuchet MS" pitchFamily="34" charset="0"/>
              </a:rPr>
              <a:t>Non prise en compte des préoccupations des partenaires sociaux ;</a:t>
            </a:r>
          </a:p>
          <a:p>
            <a:pPr algn="just" fontAlgn="base">
              <a:spcBef>
                <a:spcPct val="0"/>
              </a:spcBef>
              <a:spcAft>
                <a:spcPct val="0"/>
              </a:spcAft>
              <a:buFontTx/>
              <a:buChar char="•"/>
            </a:pPr>
            <a:endParaRPr lang="fr-FR" sz="1200" dirty="0">
              <a:solidFill>
                <a:prstClr val="black"/>
              </a:solidFill>
              <a:latin typeface="Trebuchet MS" pitchFamily="34" charset="0"/>
            </a:endParaRPr>
          </a:p>
          <a:p>
            <a:pPr algn="just" eaLnBrk="0" fontAlgn="base" hangingPunct="0">
              <a:spcBef>
                <a:spcPct val="0"/>
              </a:spcBef>
              <a:spcAft>
                <a:spcPct val="0"/>
              </a:spcAft>
              <a:buFontTx/>
              <a:buChar char="•"/>
            </a:pPr>
            <a:r>
              <a:rPr lang="fr-FR" sz="2800" dirty="0">
                <a:solidFill>
                  <a:prstClr val="black"/>
                </a:solidFill>
                <a:latin typeface="Trebuchet MS" pitchFamily="34" charset="0"/>
              </a:rPr>
              <a:t>Nominations non objectives ;</a:t>
            </a:r>
          </a:p>
          <a:p>
            <a:pPr algn="just" eaLnBrk="0" fontAlgn="base" hangingPunct="0">
              <a:spcBef>
                <a:spcPct val="0"/>
              </a:spcBef>
              <a:spcAft>
                <a:spcPct val="0"/>
              </a:spcAft>
              <a:buFontTx/>
              <a:buChar char="•"/>
            </a:pPr>
            <a:endParaRPr lang="fr-FR" sz="1200" dirty="0">
              <a:solidFill>
                <a:prstClr val="black"/>
              </a:solidFill>
              <a:latin typeface="Trebuchet MS" pitchFamily="34" charset="0"/>
            </a:endParaRPr>
          </a:p>
          <a:p>
            <a:pPr algn="just" eaLnBrk="0" fontAlgn="base" hangingPunct="0">
              <a:spcBef>
                <a:spcPct val="0"/>
              </a:spcBef>
              <a:spcAft>
                <a:spcPct val="0"/>
              </a:spcAft>
              <a:buFontTx/>
              <a:buChar char="•"/>
            </a:pPr>
            <a:r>
              <a:rPr lang="fr-FR" sz="2800" dirty="0">
                <a:solidFill>
                  <a:prstClr val="black"/>
                </a:solidFill>
                <a:latin typeface="Trebuchet MS" pitchFamily="34" charset="0"/>
              </a:rPr>
              <a:t>Remise en cause des avantages acquis des travailleurs ; etc.</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FR" sz="2800" dirty="0">
                <a:latin typeface="Trebuchet MS" pitchFamily="34" charset="0"/>
                <a:cs typeface="Times New Roman" pitchFamily="18" charset="0"/>
              </a:rPr>
              <a:t>2- </a:t>
            </a:r>
            <a:r>
              <a:rPr lang="fr-CA" sz="2800" dirty="0">
                <a:latin typeface="Trebuchet MS" pitchFamily="34" charset="0"/>
                <a:cs typeface="Times New Roman" pitchFamily="18" charset="0"/>
              </a:rPr>
              <a:t>GOULOTS D’ETRANGLEMENT AU BON FONCTIONNEMENT DE LA SBEE</a:t>
            </a:r>
            <a:endParaRPr lang="fr-FR" sz="2800" dirty="0">
              <a:latin typeface="Trebuchet MS" pitchFamily="34"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45</a:t>
            </a:fld>
            <a:endParaRPr lang="fr-FR">
              <a:solidFill>
                <a:prstClr val="black">
                  <a:tint val="75000"/>
                </a:prstClr>
              </a:solidFill>
              <a:latin typeface="Calibri"/>
            </a:endParaRPr>
          </a:p>
        </p:txBody>
      </p:sp>
      <p:sp>
        <p:nvSpPr>
          <p:cNvPr id="14339" name="Rectangle 3"/>
          <p:cNvSpPr>
            <a:spLocks noChangeArrowheads="1"/>
          </p:cNvSpPr>
          <p:nvPr/>
        </p:nvSpPr>
        <p:spPr bwMode="auto">
          <a:xfrm>
            <a:off x="1809752" y="1285861"/>
            <a:ext cx="850109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Manque et mauvaise gestion du matériel de travail (18,7%) ;</a:t>
            </a:r>
          </a:p>
          <a:p>
            <a:pPr algn="just" fontAlgn="base">
              <a:spcBef>
                <a:spcPct val="0"/>
              </a:spcBef>
              <a:spcAft>
                <a:spcPct val="0"/>
              </a:spcAft>
              <a:buFont typeface="Wingdings" pitchFamily="2" charset="2"/>
              <a:buChar char="§"/>
            </a:pPr>
            <a:endParaRPr lang="fr-FR" sz="1200" dirty="0">
              <a:solidFill>
                <a:prstClr val="black"/>
              </a:solidFill>
              <a:latin typeface="Arial" pitchFamily="34" charset="0"/>
              <a:cs typeface="Arial" pitchFamily="34" charset="0"/>
            </a:endParaRPr>
          </a:p>
          <a:p>
            <a:pPr algn="just" eaLnBrk="0" fontAlgn="base" hangingPunct="0">
              <a:spcBef>
                <a:spcPct val="0"/>
              </a:spcBef>
              <a:spcAft>
                <a:spcPct val="0"/>
              </a:spcAft>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Non satisfaction de la clientèle (10,5%) ;</a:t>
            </a:r>
          </a:p>
          <a:p>
            <a:pPr algn="just" eaLnBrk="0" fontAlgn="base" hangingPunct="0">
              <a:spcBef>
                <a:spcPct val="0"/>
              </a:spcBef>
              <a:spcAft>
                <a:spcPct val="0"/>
              </a:spcAft>
              <a:buFont typeface="Wingdings" pitchFamily="2" charset="2"/>
              <a:buChar char="§"/>
            </a:pPr>
            <a:endParaRPr lang="fr-FR" sz="1200" dirty="0">
              <a:solidFill>
                <a:prstClr val="black"/>
              </a:solidFill>
              <a:latin typeface="Arial" pitchFamily="34" charset="0"/>
              <a:cs typeface="Arial" pitchFamily="34" charset="0"/>
            </a:endParaRPr>
          </a:p>
          <a:p>
            <a:pPr algn="just" eaLnBrk="0" fontAlgn="base" hangingPunct="0">
              <a:spcBef>
                <a:spcPct val="0"/>
              </a:spcBef>
              <a:spcAft>
                <a:spcPct val="0"/>
              </a:spcAft>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Politisation de la société (8,3%) ;</a:t>
            </a:r>
          </a:p>
          <a:p>
            <a:pPr algn="just" eaLnBrk="0" fontAlgn="base" hangingPunct="0">
              <a:spcBef>
                <a:spcPct val="0"/>
              </a:spcBef>
              <a:spcAft>
                <a:spcPct val="0"/>
              </a:spcAft>
              <a:buFont typeface="Wingdings" pitchFamily="2" charset="2"/>
              <a:buChar char="§"/>
            </a:pPr>
            <a:endParaRPr lang="fr-FR" sz="1200" dirty="0">
              <a:solidFill>
                <a:prstClr val="black"/>
              </a:solidFill>
              <a:latin typeface="Arial" pitchFamily="34" charset="0"/>
              <a:cs typeface="Arial" pitchFamily="34" charset="0"/>
            </a:endParaRPr>
          </a:p>
          <a:p>
            <a:pPr algn="just" eaLnBrk="0" fontAlgn="base" hangingPunct="0">
              <a:spcBef>
                <a:spcPct val="0"/>
              </a:spcBef>
              <a:spcAft>
                <a:spcPct val="0"/>
              </a:spcAft>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Manque ou insuffisance de personnel (8,1%) ;</a:t>
            </a:r>
          </a:p>
          <a:p>
            <a:pPr algn="just" eaLnBrk="0" fontAlgn="base" hangingPunct="0">
              <a:spcBef>
                <a:spcPct val="0"/>
              </a:spcBef>
              <a:spcAft>
                <a:spcPct val="0"/>
              </a:spcAft>
              <a:buFont typeface="Wingdings" pitchFamily="2" charset="2"/>
              <a:buChar char="§"/>
            </a:pPr>
            <a:endParaRPr lang="fr-FR" sz="1200" dirty="0">
              <a:solidFill>
                <a:prstClr val="black"/>
              </a:solidFill>
              <a:latin typeface="Arial" pitchFamily="34" charset="0"/>
              <a:cs typeface="Arial" pitchFamily="34" charset="0"/>
            </a:endParaRPr>
          </a:p>
          <a:p>
            <a:pPr algn="just" eaLnBrk="0" fontAlgn="base" hangingPunct="0">
              <a:spcBef>
                <a:spcPct val="0"/>
              </a:spcBef>
              <a:spcAft>
                <a:spcPct val="0"/>
              </a:spcAft>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Gestion peu efficace de l'entreprise (4,6%) ; </a:t>
            </a:r>
          </a:p>
          <a:p>
            <a:pPr algn="just" eaLnBrk="0" fontAlgn="base" hangingPunct="0">
              <a:spcBef>
                <a:spcPct val="0"/>
              </a:spcBef>
              <a:spcAft>
                <a:spcPct val="0"/>
              </a:spcAft>
              <a:buFont typeface="Wingdings" pitchFamily="2" charset="2"/>
              <a:buChar char="§"/>
            </a:pPr>
            <a:endParaRPr lang="fr-FR" sz="1200" dirty="0">
              <a:solidFill>
                <a:prstClr val="black"/>
              </a:solidFill>
              <a:latin typeface="Arial" pitchFamily="34" charset="0"/>
              <a:cs typeface="Arial" pitchFamily="34" charset="0"/>
            </a:endParaRPr>
          </a:p>
          <a:p>
            <a:pPr algn="just" eaLnBrk="0" fontAlgn="base" hangingPunct="0">
              <a:spcBef>
                <a:spcPct val="0"/>
              </a:spcBef>
              <a:spcAft>
                <a:spcPct val="0"/>
              </a:spcAft>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Vétusté des installations et défaillance du réseau, problème de connexion (4,4%) ;</a:t>
            </a:r>
          </a:p>
          <a:p>
            <a:pPr algn="just" eaLnBrk="0" fontAlgn="base" hangingPunct="0">
              <a:spcBef>
                <a:spcPct val="0"/>
              </a:spcBef>
              <a:spcAft>
                <a:spcPct val="0"/>
              </a:spcAft>
              <a:buFont typeface="Wingdings" pitchFamily="2" charset="2"/>
              <a:buChar char="§"/>
            </a:pPr>
            <a:endParaRPr lang="fr-FR" sz="1200" dirty="0">
              <a:solidFill>
                <a:prstClr val="black"/>
              </a:solidFill>
              <a:latin typeface="Trebuchet MS" pitchFamily="34" charset="0"/>
              <a:ea typeface="Calibri" pitchFamily="34" charset="0"/>
              <a:cs typeface="Times New Roman" pitchFamily="18" charset="0"/>
            </a:endParaRPr>
          </a:p>
          <a:p>
            <a:pPr algn="just" eaLnBrk="0" fontAlgn="base" hangingPunct="0">
              <a:spcBef>
                <a:spcPct val="0"/>
              </a:spcBef>
              <a:spcAft>
                <a:spcPct val="0"/>
              </a:spcAft>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Démotivation du personnel (mauvaise rémunération, démotivation, découragement, injustice, paresse) (4,2%)</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FR" sz="2800" dirty="0">
                <a:latin typeface="Trebuchet MS" pitchFamily="34" charset="0"/>
                <a:cs typeface="Times New Roman" pitchFamily="18" charset="0"/>
              </a:rPr>
              <a:t>2- </a:t>
            </a:r>
            <a:r>
              <a:rPr lang="fr-CA" sz="2800" dirty="0">
                <a:latin typeface="Trebuchet MS" pitchFamily="34" charset="0"/>
                <a:cs typeface="Times New Roman" pitchFamily="18" charset="0"/>
              </a:rPr>
              <a:t>GOULOTS D’ETRANGLEMENT AU BON FONCTIONNEMENT DE LA SBEE</a:t>
            </a:r>
            <a:endParaRPr lang="fr-FR" sz="2800" dirty="0">
              <a:latin typeface="Trebuchet MS" pitchFamily="34"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46</a:t>
            </a:fld>
            <a:endParaRPr lang="fr-FR">
              <a:solidFill>
                <a:prstClr val="black">
                  <a:tint val="75000"/>
                </a:prstClr>
              </a:solidFill>
              <a:latin typeface="Calibri"/>
            </a:endParaRPr>
          </a:p>
        </p:txBody>
      </p:sp>
      <p:sp>
        <p:nvSpPr>
          <p:cNvPr id="14339" name="Rectangle 3"/>
          <p:cNvSpPr>
            <a:spLocks noChangeArrowheads="1"/>
          </p:cNvSpPr>
          <p:nvPr/>
        </p:nvSpPr>
        <p:spPr bwMode="auto">
          <a:xfrm>
            <a:off x="1675218" y="1295176"/>
            <a:ext cx="8929718" cy="40626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Détournement/fraude/corruption/vol (4,1%) ;</a:t>
            </a:r>
          </a:p>
          <a:p>
            <a:pPr>
              <a:buFont typeface="Wingdings" pitchFamily="2" charset="2"/>
              <a:buChar char="§"/>
            </a:pPr>
            <a:endParaRPr lang="fr-FR"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Trop d'affinité, la complaisance, le clientélisme, le parrainage, le favoritisme (3,7%) ;</a:t>
            </a:r>
          </a:p>
          <a:p>
            <a:pPr>
              <a:buFont typeface="Wingdings" pitchFamily="2" charset="2"/>
              <a:buChar char="§"/>
            </a:pPr>
            <a:endParaRPr lang="fr-FR"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Problèmes liés au recouvrement (longues files d'attente, peu d'agents de recouvrement, peu de guichet, …) (3,4%) ; </a:t>
            </a:r>
          </a:p>
          <a:p>
            <a:pPr>
              <a:buFont typeface="Wingdings" pitchFamily="2" charset="2"/>
              <a:buChar char="§"/>
            </a:pPr>
            <a:endParaRPr lang="fr-FR"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Mauvaise gestion des recrutements, des carrières et du personnel (2,1%) ;</a:t>
            </a:r>
          </a:p>
          <a:p>
            <a:pPr>
              <a:buFont typeface="Wingdings" pitchFamily="2" charset="2"/>
              <a:buChar char="§"/>
            </a:pPr>
            <a:endParaRPr lang="fr-FR" sz="12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Ne pas mettre l'homme qu'il faut à la place qu'il faut (1,6%)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FR" sz="2800" dirty="0">
                <a:latin typeface="Trebuchet MS" pitchFamily="34" charset="0"/>
                <a:cs typeface="Times New Roman" pitchFamily="18" charset="0"/>
              </a:rPr>
              <a:t>2- </a:t>
            </a:r>
            <a:r>
              <a:rPr lang="fr-CA" sz="2800" dirty="0">
                <a:latin typeface="Trebuchet MS" pitchFamily="34" charset="0"/>
                <a:cs typeface="Times New Roman" pitchFamily="18" charset="0"/>
              </a:rPr>
              <a:t>GOULOTS D’ETRANGLEMENT AU BON FONCTIONNEMENT DE LA SBEE</a:t>
            </a:r>
            <a:endParaRPr lang="fr-FR" sz="2800" dirty="0">
              <a:latin typeface="Trebuchet MS" pitchFamily="34"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47</a:t>
            </a:fld>
            <a:endParaRPr lang="fr-FR">
              <a:solidFill>
                <a:prstClr val="black">
                  <a:tint val="75000"/>
                </a:prstClr>
              </a:solidFill>
              <a:latin typeface="Calibri"/>
            </a:endParaRPr>
          </a:p>
        </p:txBody>
      </p:sp>
      <p:sp>
        <p:nvSpPr>
          <p:cNvPr id="14339" name="Rectangle 3"/>
          <p:cNvSpPr>
            <a:spLocks noChangeArrowheads="1"/>
          </p:cNvSpPr>
          <p:nvPr/>
        </p:nvSpPr>
        <p:spPr bwMode="auto">
          <a:xfrm>
            <a:off x="1635344" y="1417156"/>
            <a:ext cx="8929718"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Problème de communication (1,3%) ;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Manque de sanction, de rigueur (1,0%) ;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Lourdeur administrative (1,0%) ;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Jalousie/Méchanceté/Mauvaise foi des agents/Règlement de compte (1,0%) ;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Procédures de passation des marchés publics (délai et gestion) (0,7%)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A97A6-C6A2-4C20-AA55-96557ED46FEF}"/>
              </a:ext>
            </a:extLst>
          </p:cNvPr>
          <p:cNvSpPr>
            <a:spLocks noGrp="1"/>
          </p:cNvSpPr>
          <p:nvPr>
            <p:ph type="ctrTitle"/>
          </p:nvPr>
        </p:nvSpPr>
        <p:spPr>
          <a:xfrm>
            <a:off x="6746628" y="1783959"/>
            <a:ext cx="4645250" cy="2889114"/>
          </a:xfrm>
        </p:spPr>
        <p:txBody>
          <a:bodyPr anchor="b">
            <a:normAutofit/>
          </a:bodyPr>
          <a:lstStyle/>
          <a:p>
            <a:pPr algn="l"/>
            <a:r>
              <a:rPr lang="fr-FR" sz="3800" dirty="0"/>
              <a:t>INDICE DE SATISFACTION DU PERSONNEL</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 6" descr="C:\Users\bnobime\Desktop\Logo-INSAE-2.jpg">
            <a:extLst>
              <a:ext uri="{FF2B5EF4-FFF2-40B4-BE49-F238E27FC236}">
                <a16:creationId xmlns:a16="http://schemas.microsoft.com/office/drawing/2014/main" id="{D57D8124-98AB-48E3-97DA-BBC2E3A9BD4C}"/>
              </a:ext>
            </a:extLst>
          </p:cNvPr>
          <p:cNvPicPr/>
          <p:nvPr/>
        </p:nvPicPr>
        <p:blipFill rotWithShape="1">
          <a:blip r:embed="rId2" cstate="print"/>
          <a:srcRect l="718" r="10554"/>
          <a:stretch/>
        </p:blipFill>
        <p:spPr bwMode="auto">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p:spPr>
      </p:pic>
    </p:spTree>
    <p:extLst>
      <p:ext uri="{BB962C8B-B14F-4D97-AF65-F5344CB8AC3E}">
        <p14:creationId xmlns:p14="http://schemas.microsoft.com/office/powerpoint/2010/main" val="1200687410"/>
      </p:ext>
    </p:extLst>
  </p:cSld>
  <p:clrMapOvr>
    <a:overrideClrMapping bg1="dk1" tx1="lt1" bg2="dk2" tx2="lt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CA" sz="2400" dirty="0">
                <a:latin typeface="Trebuchet MS" pitchFamily="34" charset="0"/>
                <a:cs typeface="Times New Roman" pitchFamily="18" charset="0"/>
              </a:rPr>
              <a:t>INDICE DE SATISFACTION DU PERSONNEL</a:t>
            </a:r>
            <a:endParaRPr lang="fr-FR" sz="2400" dirty="0">
              <a:latin typeface="Trebuchet MS" pitchFamily="34"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49</a:t>
            </a:fld>
            <a:endParaRPr lang="fr-FR">
              <a:solidFill>
                <a:prstClr val="black">
                  <a:tint val="75000"/>
                </a:prstClr>
              </a:solidFill>
              <a:latin typeface="Calibri"/>
            </a:endParaRPr>
          </a:p>
        </p:txBody>
      </p:sp>
      <p:sp>
        <p:nvSpPr>
          <p:cNvPr id="14339" name="Rectangle 3"/>
          <p:cNvSpPr>
            <a:spLocks noChangeArrowheads="1"/>
          </p:cNvSpPr>
          <p:nvPr/>
        </p:nvSpPr>
        <p:spPr bwMode="auto">
          <a:xfrm>
            <a:off x="821635" y="1109380"/>
            <a:ext cx="9743427"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 typeface="Wingdings" pitchFamily="2" charset="2"/>
              <a:buChar char="§"/>
            </a:pPr>
            <a:r>
              <a:rPr lang="fr-FR" sz="2800" b="1" dirty="0">
                <a:solidFill>
                  <a:srgbClr val="FF0000"/>
                </a:solidFill>
                <a:latin typeface="Trebuchet MS" pitchFamily="34" charset="0"/>
                <a:ea typeface="Calibri" pitchFamily="34" charset="0"/>
                <a:cs typeface="Times New Roman" pitchFamily="18" charset="0"/>
              </a:rPr>
              <a:t>Mesuré par Le </a:t>
            </a:r>
            <a:r>
              <a:rPr lang="fr-FR" sz="2800" b="1" dirty="0" err="1">
                <a:solidFill>
                  <a:srgbClr val="FF0000"/>
                </a:solidFill>
                <a:latin typeface="Trebuchet MS" pitchFamily="34" charset="0"/>
                <a:ea typeface="Calibri" pitchFamily="34" charset="0"/>
                <a:cs typeface="Times New Roman" pitchFamily="18" charset="0"/>
              </a:rPr>
              <a:t>Employee</a:t>
            </a:r>
            <a:r>
              <a:rPr lang="fr-FR" sz="2800" b="1" dirty="0">
                <a:solidFill>
                  <a:srgbClr val="FF0000"/>
                </a:solidFill>
                <a:latin typeface="Trebuchet MS" pitchFamily="34" charset="0"/>
                <a:ea typeface="Calibri" pitchFamily="34" charset="0"/>
                <a:cs typeface="Times New Roman" pitchFamily="18" charset="0"/>
              </a:rPr>
              <a:t> Net </a:t>
            </a:r>
            <a:r>
              <a:rPr lang="fr-FR" sz="2800" b="1" dirty="0" err="1">
                <a:solidFill>
                  <a:srgbClr val="FF0000"/>
                </a:solidFill>
                <a:latin typeface="Trebuchet MS" pitchFamily="34" charset="0"/>
                <a:ea typeface="Calibri" pitchFamily="34" charset="0"/>
                <a:cs typeface="Times New Roman" pitchFamily="18" charset="0"/>
              </a:rPr>
              <a:t>Promoter</a:t>
            </a:r>
            <a:r>
              <a:rPr lang="fr-FR" sz="2800" b="1" dirty="0">
                <a:solidFill>
                  <a:srgbClr val="FF0000"/>
                </a:solidFill>
                <a:latin typeface="Trebuchet MS" pitchFamily="34" charset="0"/>
                <a:ea typeface="Calibri" pitchFamily="34" charset="0"/>
                <a:cs typeface="Times New Roman" pitchFamily="18" charset="0"/>
              </a:rPr>
              <a:t> Score</a:t>
            </a:r>
            <a:r>
              <a:rPr lang="fr-FR" sz="2800" dirty="0">
                <a:solidFill>
                  <a:prstClr val="black"/>
                </a:solidFill>
                <a:latin typeface="Trebuchet MS" pitchFamily="34" charset="0"/>
                <a:ea typeface="Calibri" pitchFamily="34" charset="0"/>
                <a:cs typeface="Times New Roman" pitchFamily="18" charset="0"/>
              </a:rPr>
              <a:t> </a:t>
            </a:r>
          </a:p>
          <a:p>
            <a:pPr>
              <a:buFont typeface="Wingdings" pitchFamily="2" charset="2"/>
              <a:buChar char="§"/>
            </a:pPr>
            <a:endParaRPr lang="fr-FR" sz="28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800" dirty="0">
                <a:solidFill>
                  <a:prstClr val="black"/>
                </a:solidFill>
                <a:latin typeface="Trebuchet MS" pitchFamily="34" charset="0"/>
                <a:ea typeface="Calibri" pitchFamily="34" charset="0"/>
                <a:cs typeface="Times New Roman" pitchFamily="18" charset="0"/>
              </a:rPr>
              <a:t>Le ENPS est une mesure de satisfaction du personnel, basée sur leur propension à recommander leur entreprise. </a:t>
            </a:r>
          </a:p>
          <a:p>
            <a:pPr>
              <a:buFont typeface="Wingdings" pitchFamily="2" charset="2"/>
              <a:buChar char="§"/>
            </a:pPr>
            <a:endParaRPr lang="fr-FR" sz="28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3200" dirty="0">
                <a:solidFill>
                  <a:prstClr val="black"/>
                </a:solidFill>
                <a:latin typeface="Trebuchet MS" pitchFamily="34" charset="0"/>
                <a:ea typeface="Calibri" pitchFamily="34" charset="0"/>
                <a:cs typeface="Times New Roman" pitchFamily="18" charset="0"/>
              </a:rPr>
              <a:t>Se calcule sur la base de la question suivante : </a:t>
            </a:r>
            <a:r>
              <a:rPr lang="fr-FR" sz="2800" b="1" dirty="0">
                <a:solidFill>
                  <a:srgbClr val="0070C0"/>
                </a:solidFill>
                <a:latin typeface="Trebuchet MS" pitchFamily="34" charset="0"/>
                <a:ea typeface="Calibri" pitchFamily="34" charset="0"/>
                <a:cs typeface="Times New Roman" pitchFamily="18" charset="0"/>
              </a:rPr>
              <a:t>« </a:t>
            </a:r>
            <a:r>
              <a:rPr lang="fr-FR" sz="2800" b="1" i="1" dirty="0">
                <a:solidFill>
                  <a:srgbClr val="0070C0"/>
                </a:solidFill>
                <a:latin typeface="Trebuchet MS" pitchFamily="34" charset="0"/>
                <a:ea typeface="Calibri" pitchFamily="34" charset="0"/>
                <a:cs typeface="Times New Roman" pitchFamily="18" charset="0"/>
              </a:rPr>
              <a:t>Sur une échelle de 0 à 10, dans quelle mesure recommanderiez-vous à vos proches de travailler pour la SBEE ?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FR" sz="2400" dirty="0">
                <a:latin typeface="Trebuchet MS" pitchFamily="34" charset="0"/>
                <a:cs typeface="Times New Roman" pitchFamily="18" charset="0"/>
              </a:rPr>
              <a:t>LE EMPLOYEE NET PROMOTER SCORE (ENPS)</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50</a:t>
            </a:fld>
            <a:endParaRPr lang="fr-FR">
              <a:solidFill>
                <a:prstClr val="black">
                  <a:tint val="75000"/>
                </a:prstClr>
              </a:solidFill>
              <a:latin typeface="Calibri"/>
            </a:endParaRPr>
          </a:p>
        </p:txBody>
      </p:sp>
      <p:sp>
        <p:nvSpPr>
          <p:cNvPr id="14339" name="Rectangle 3"/>
          <p:cNvSpPr>
            <a:spLocks noChangeArrowheads="1"/>
          </p:cNvSpPr>
          <p:nvPr/>
        </p:nvSpPr>
        <p:spPr bwMode="auto">
          <a:xfrm>
            <a:off x="1635344" y="1301883"/>
            <a:ext cx="8929718" cy="14157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Méthode de calcul : </a:t>
            </a:r>
          </a:p>
          <a:p>
            <a:pPr>
              <a:buFont typeface="Wingdings" pitchFamily="2" charset="2"/>
              <a:buChar char="§"/>
            </a:pPr>
            <a:endParaRPr lang="fr-FR" sz="1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ENPS = % de collaborateurs promoteurs - % de collaborateurs 						         détracteurs.</a:t>
            </a:r>
          </a:p>
        </p:txBody>
      </p:sp>
      <p:graphicFrame>
        <p:nvGraphicFramePr>
          <p:cNvPr id="6" name="Tableau 5"/>
          <p:cNvGraphicFramePr>
            <a:graphicFrameLocks noGrp="1"/>
          </p:cNvGraphicFramePr>
          <p:nvPr>
            <p:extLst>
              <p:ext uri="{D42A27DB-BD31-4B8C-83A1-F6EECF244321}">
                <p14:modId xmlns:p14="http://schemas.microsoft.com/office/powerpoint/2010/main" val="285713079"/>
              </p:ext>
            </p:extLst>
          </p:nvPr>
        </p:nvGraphicFramePr>
        <p:xfrm>
          <a:off x="1581535" y="3412228"/>
          <a:ext cx="8219278" cy="933450"/>
        </p:xfrm>
        <a:graphic>
          <a:graphicData uri="http://schemas.openxmlformats.org/drawingml/2006/table">
            <a:tbl>
              <a:tblPr/>
              <a:tblGrid>
                <a:gridCol w="1082675">
                  <a:extLst>
                    <a:ext uri="{9D8B030D-6E8A-4147-A177-3AD203B41FA5}">
                      <a16:colId xmlns:a16="http://schemas.microsoft.com/office/drawing/2014/main" val="20000"/>
                    </a:ext>
                  </a:extLst>
                </a:gridCol>
                <a:gridCol w="462668">
                  <a:extLst>
                    <a:ext uri="{9D8B030D-6E8A-4147-A177-3AD203B41FA5}">
                      <a16:colId xmlns:a16="http://schemas.microsoft.com/office/drawing/2014/main" val="20001"/>
                    </a:ext>
                  </a:extLst>
                </a:gridCol>
                <a:gridCol w="462668">
                  <a:extLst>
                    <a:ext uri="{9D8B030D-6E8A-4147-A177-3AD203B41FA5}">
                      <a16:colId xmlns:a16="http://schemas.microsoft.com/office/drawing/2014/main" val="20002"/>
                    </a:ext>
                  </a:extLst>
                </a:gridCol>
                <a:gridCol w="462668">
                  <a:extLst>
                    <a:ext uri="{9D8B030D-6E8A-4147-A177-3AD203B41FA5}">
                      <a16:colId xmlns:a16="http://schemas.microsoft.com/office/drawing/2014/main" val="20003"/>
                    </a:ext>
                  </a:extLst>
                </a:gridCol>
                <a:gridCol w="462668">
                  <a:extLst>
                    <a:ext uri="{9D8B030D-6E8A-4147-A177-3AD203B41FA5}">
                      <a16:colId xmlns:a16="http://schemas.microsoft.com/office/drawing/2014/main" val="20004"/>
                    </a:ext>
                  </a:extLst>
                </a:gridCol>
                <a:gridCol w="462668">
                  <a:extLst>
                    <a:ext uri="{9D8B030D-6E8A-4147-A177-3AD203B41FA5}">
                      <a16:colId xmlns:a16="http://schemas.microsoft.com/office/drawing/2014/main" val="20005"/>
                    </a:ext>
                  </a:extLst>
                </a:gridCol>
                <a:gridCol w="462668">
                  <a:extLst>
                    <a:ext uri="{9D8B030D-6E8A-4147-A177-3AD203B41FA5}">
                      <a16:colId xmlns:a16="http://schemas.microsoft.com/office/drawing/2014/main" val="20006"/>
                    </a:ext>
                  </a:extLst>
                </a:gridCol>
                <a:gridCol w="462668">
                  <a:extLst>
                    <a:ext uri="{9D8B030D-6E8A-4147-A177-3AD203B41FA5}">
                      <a16:colId xmlns:a16="http://schemas.microsoft.com/office/drawing/2014/main" val="20007"/>
                    </a:ext>
                  </a:extLst>
                </a:gridCol>
                <a:gridCol w="855684">
                  <a:extLst>
                    <a:ext uri="{9D8B030D-6E8A-4147-A177-3AD203B41FA5}">
                      <a16:colId xmlns:a16="http://schemas.microsoft.com/office/drawing/2014/main" val="20008"/>
                    </a:ext>
                  </a:extLst>
                </a:gridCol>
                <a:gridCol w="855684">
                  <a:extLst>
                    <a:ext uri="{9D8B030D-6E8A-4147-A177-3AD203B41FA5}">
                      <a16:colId xmlns:a16="http://schemas.microsoft.com/office/drawing/2014/main" val="20009"/>
                    </a:ext>
                  </a:extLst>
                </a:gridCol>
                <a:gridCol w="999956">
                  <a:extLst>
                    <a:ext uri="{9D8B030D-6E8A-4147-A177-3AD203B41FA5}">
                      <a16:colId xmlns:a16="http://schemas.microsoft.com/office/drawing/2014/main" val="20010"/>
                    </a:ext>
                  </a:extLst>
                </a:gridCol>
                <a:gridCol w="1186603">
                  <a:extLst>
                    <a:ext uri="{9D8B030D-6E8A-4147-A177-3AD203B41FA5}">
                      <a16:colId xmlns:a16="http://schemas.microsoft.com/office/drawing/2014/main" val="20011"/>
                    </a:ext>
                  </a:extLst>
                </a:gridCol>
              </a:tblGrid>
              <a:tr h="190500">
                <a:tc>
                  <a:txBody>
                    <a:bodyPr/>
                    <a:lstStyle/>
                    <a:p>
                      <a:pPr algn="l" fontAlgn="b">
                        <a:lnSpc>
                          <a:spcPct val="150000"/>
                        </a:lnSpc>
                      </a:pPr>
                      <a:r>
                        <a:rPr lang="fr-FR" sz="2000" b="1" i="0" u="none" strike="noStrike" dirty="0">
                          <a:solidFill>
                            <a:srgbClr val="000000"/>
                          </a:solidFill>
                          <a:latin typeface="Calibri"/>
                        </a:rPr>
                        <a:t>Note /10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lnSpc>
                          <a:spcPct val="150000"/>
                        </a:lnSpc>
                      </a:pPr>
                      <a:r>
                        <a:rPr lang="fr-FR" sz="2000" b="1" i="0" u="none" strike="noStrike" dirty="0">
                          <a:solidFill>
                            <a:srgbClr val="000000"/>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fontAlgn="ctr">
                        <a:lnSpc>
                          <a:spcPct val="150000"/>
                        </a:lnSpc>
                      </a:pPr>
                      <a:r>
                        <a:rPr lang="fr-FR" sz="2000" b="1" i="0" u="none" strike="noStrike" dirty="0">
                          <a:solidFill>
                            <a:srgbClr val="000000"/>
                          </a:solidFill>
                          <a:latin typeface="Calibri"/>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fontAlgn="ctr">
                        <a:lnSpc>
                          <a:spcPct val="150000"/>
                        </a:lnSpc>
                      </a:pPr>
                      <a:r>
                        <a:rPr lang="fr-FR" sz="2000" b="1" i="0" u="none" strike="noStrike" dirty="0">
                          <a:solidFill>
                            <a:srgbClr val="000000"/>
                          </a:solidFill>
                          <a:latin typeface="Calibri"/>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fontAlgn="ctr">
                        <a:lnSpc>
                          <a:spcPct val="150000"/>
                        </a:lnSpc>
                      </a:pPr>
                      <a:r>
                        <a:rPr lang="fr-FR" sz="2000" b="1" i="0" u="none" strike="noStrike" dirty="0">
                          <a:solidFill>
                            <a:srgbClr val="000000"/>
                          </a:solidFill>
                          <a:latin typeface="Calibri"/>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fontAlgn="ctr">
                        <a:lnSpc>
                          <a:spcPct val="150000"/>
                        </a:lnSpc>
                      </a:pPr>
                      <a:r>
                        <a:rPr lang="fr-FR" sz="2000" b="1" i="0" u="none" strike="noStrike" dirty="0">
                          <a:solidFill>
                            <a:srgbClr val="000000"/>
                          </a:solidFill>
                          <a:latin typeface="Calibri"/>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fontAlgn="ctr">
                        <a:lnSpc>
                          <a:spcPct val="150000"/>
                        </a:lnSpc>
                      </a:pPr>
                      <a:r>
                        <a:rPr lang="fr-FR" sz="2000" b="1" i="0" u="none" strike="noStrike" dirty="0">
                          <a:solidFill>
                            <a:srgbClr val="000000"/>
                          </a:solidFill>
                          <a:latin typeface="Calibri"/>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fontAlgn="ctr">
                        <a:lnSpc>
                          <a:spcPct val="150000"/>
                        </a:lnSpc>
                      </a:pPr>
                      <a:r>
                        <a:rPr lang="fr-FR" sz="2000" b="1" i="0" u="none" strike="noStrike" dirty="0">
                          <a:solidFill>
                            <a:srgbClr val="000000"/>
                          </a:solidFill>
                          <a:latin typeface="Calibri"/>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fontAlgn="ctr">
                        <a:lnSpc>
                          <a:spcPct val="150000"/>
                        </a:lnSpc>
                      </a:pPr>
                      <a:r>
                        <a:rPr lang="fr-FR" sz="2000" b="1" i="0" u="none" strike="noStrike" dirty="0">
                          <a:solidFill>
                            <a:srgbClr val="000000"/>
                          </a:solidFill>
                          <a:latin typeface="Calibri"/>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lnSpc>
                          <a:spcPct val="150000"/>
                        </a:lnSpc>
                      </a:pPr>
                      <a:r>
                        <a:rPr lang="fr-FR" sz="2000" b="1" i="0" u="none" strike="noStrike" dirty="0">
                          <a:solidFill>
                            <a:srgbClr val="000000"/>
                          </a:solidFill>
                          <a:latin typeface="Calibri"/>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lnSpc>
                          <a:spcPct val="150000"/>
                        </a:lnSpc>
                      </a:pPr>
                      <a:r>
                        <a:rPr lang="fr-FR" sz="2000" b="1" i="0" u="none" strike="noStrike" dirty="0">
                          <a:solidFill>
                            <a:srgbClr val="000000"/>
                          </a:solidFill>
                          <a:latin typeface="Calibri"/>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lnSpc>
                          <a:spcPct val="150000"/>
                        </a:lnSpc>
                      </a:pPr>
                      <a:r>
                        <a:rPr lang="fr-FR" sz="2000" b="1" i="0" u="none" strike="noStrike" dirty="0">
                          <a:solidFill>
                            <a:srgbClr val="000000"/>
                          </a:solidFill>
                          <a:latin typeface="Calibri"/>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0"/>
                  </a:ext>
                </a:extLst>
              </a:tr>
              <a:tr h="190500">
                <a:tc>
                  <a:txBody>
                    <a:bodyPr/>
                    <a:lstStyle/>
                    <a:p>
                      <a:pPr algn="l" fontAlgn="b">
                        <a:lnSpc>
                          <a:spcPct val="150000"/>
                        </a:lnSpc>
                      </a:pPr>
                      <a:r>
                        <a:rPr lang="fr-FR" sz="2000" b="1" i="0" u="none" strike="noStrike" dirty="0">
                          <a:solidFill>
                            <a:srgbClr val="000000"/>
                          </a:solidFill>
                          <a:latin typeface="Calibri"/>
                        </a:rPr>
                        <a:t>Catégorie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7">
                  <a:txBody>
                    <a:bodyPr/>
                    <a:lstStyle/>
                    <a:p>
                      <a:pPr algn="ctr" fontAlgn="ctr">
                        <a:lnSpc>
                          <a:spcPct val="150000"/>
                        </a:lnSpc>
                      </a:pPr>
                      <a:r>
                        <a:rPr lang="fr-FR" sz="2000" b="1" i="0" u="none" strike="noStrike" dirty="0">
                          <a:solidFill>
                            <a:srgbClr val="000000"/>
                          </a:solidFill>
                          <a:latin typeface="Calibri"/>
                        </a:rPr>
                        <a:t>Employé détracteur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gridSpan="2">
                  <a:txBody>
                    <a:bodyPr/>
                    <a:lstStyle/>
                    <a:p>
                      <a:pPr algn="ctr" fontAlgn="ctr">
                        <a:lnSpc>
                          <a:spcPct val="150000"/>
                        </a:lnSpc>
                      </a:pPr>
                      <a:r>
                        <a:rPr lang="fr-FR" sz="2000" b="1" i="0" u="none" strike="noStrike" dirty="0">
                          <a:solidFill>
                            <a:srgbClr val="000000"/>
                          </a:solidFill>
                          <a:latin typeface="Calibri"/>
                        </a:rPr>
                        <a:t>Employé passif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hMerge="1">
                  <a:txBody>
                    <a:bodyPr/>
                    <a:lstStyle/>
                    <a:p>
                      <a:endParaRPr lang="fr-FR"/>
                    </a:p>
                  </a:txBody>
                  <a:tcPr/>
                </a:tc>
                <a:tc gridSpan="2">
                  <a:txBody>
                    <a:bodyPr/>
                    <a:lstStyle/>
                    <a:p>
                      <a:pPr algn="ctr" fontAlgn="ctr">
                        <a:lnSpc>
                          <a:spcPct val="150000"/>
                        </a:lnSpc>
                      </a:pPr>
                      <a:r>
                        <a:rPr lang="fr-FR" sz="2000" b="1" i="0" u="none" strike="noStrike" dirty="0">
                          <a:solidFill>
                            <a:srgbClr val="000000"/>
                          </a:solidFill>
                          <a:latin typeface="Calibri"/>
                        </a:rPr>
                        <a:t>Employé promoteur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hMerge="1">
                  <a:txBody>
                    <a:bodyPr/>
                    <a:lstStyle/>
                    <a:p>
                      <a:endParaRPr lang="fr-FR"/>
                    </a:p>
                  </a:txBody>
                  <a:tcPr/>
                </a:tc>
                <a:extLst>
                  <a:ext uri="{0D108BD9-81ED-4DB2-BD59-A6C34878D82A}">
                    <a16:rowId xmlns:a16="http://schemas.microsoft.com/office/drawing/2014/main" val="10001"/>
                  </a:ext>
                </a:extLst>
              </a:tr>
            </a:tbl>
          </a:graphicData>
        </a:graphic>
      </p:graphicFrame>
      <p:sp>
        <p:nvSpPr>
          <p:cNvPr id="7" name="Rectangle 6"/>
          <p:cNvSpPr/>
          <p:nvPr/>
        </p:nvSpPr>
        <p:spPr>
          <a:xfrm>
            <a:off x="1584434" y="5363870"/>
            <a:ext cx="8429684" cy="1200329"/>
          </a:xfrm>
          <a:prstGeom prst="rect">
            <a:avLst/>
          </a:prstGeom>
        </p:spPr>
        <p:txBody>
          <a:bodyPr wrap="square">
            <a:spAutoFit/>
          </a:bodyPr>
          <a:lstStyle/>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ENPS  =  % d’employé ayant attribué comme note 9 ou 10</a:t>
            </a:r>
          </a:p>
          <a:p>
            <a:r>
              <a:rPr lang="fr-FR" sz="2400" dirty="0">
                <a:solidFill>
                  <a:prstClr val="black"/>
                </a:solidFill>
                <a:latin typeface="Trebuchet MS" pitchFamily="34" charset="0"/>
                <a:ea typeface="Calibri" pitchFamily="34" charset="0"/>
                <a:cs typeface="Times New Roman" pitchFamily="18" charset="0"/>
              </a:rPr>
              <a:t>                                           </a:t>
            </a:r>
            <a:r>
              <a:rPr lang="fr-FR" sz="2400" b="1" dirty="0">
                <a:solidFill>
                  <a:srgbClr val="FF0000"/>
                </a:solidFill>
                <a:latin typeface="Trebuchet MS" pitchFamily="34" charset="0"/>
                <a:ea typeface="Calibri" pitchFamily="34" charset="0"/>
                <a:cs typeface="Times New Roman" pitchFamily="18" charset="0"/>
              </a:rPr>
              <a:t>__</a:t>
            </a:r>
          </a:p>
          <a:p>
            <a:r>
              <a:rPr lang="fr-FR" sz="2400" dirty="0">
                <a:solidFill>
                  <a:prstClr val="black"/>
                </a:solidFill>
                <a:latin typeface="Trebuchet MS" pitchFamily="34" charset="0"/>
                <a:ea typeface="Calibri" pitchFamily="34" charset="0"/>
                <a:cs typeface="Times New Roman" pitchFamily="18" charset="0"/>
              </a:rPr>
              <a:t>% d’employés ayant attribué une note allant de 0 à 6</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FR" sz="2400" dirty="0">
                <a:latin typeface="Trebuchet MS" pitchFamily="34" charset="0"/>
                <a:cs typeface="Times New Roman" pitchFamily="18" charset="0"/>
              </a:rPr>
              <a:t>LE EMPLOYEE NET PROMOTER SCORE (ENPS)</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51</a:t>
            </a:fld>
            <a:endParaRPr lang="fr-FR">
              <a:solidFill>
                <a:prstClr val="black">
                  <a:tint val="75000"/>
                </a:prstClr>
              </a:solidFill>
              <a:latin typeface="Calibri"/>
            </a:endParaRPr>
          </a:p>
        </p:txBody>
      </p:sp>
      <p:sp>
        <p:nvSpPr>
          <p:cNvPr id="4" name="Rectangle 3"/>
          <p:cNvSpPr>
            <a:spLocks noChangeArrowheads="1"/>
          </p:cNvSpPr>
          <p:nvPr/>
        </p:nvSpPr>
        <p:spPr bwMode="auto">
          <a:xfrm>
            <a:off x="1666876" y="3071810"/>
            <a:ext cx="8858280" cy="36009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Rappel : Note moyenne = 6,9/10</a:t>
            </a:r>
          </a:p>
          <a:p>
            <a:pPr>
              <a:buFont typeface="Wingdings" pitchFamily="2" charset="2"/>
              <a:buChar char="§"/>
            </a:pPr>
            <a:endParaRPr lang="fr-FR" sz="12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ENPS = -19,9%  </a:t>
            </a:r>
          </a:p>
          <a:p>
            <a:pPr>
              <a:buFont typeface="Wingdings" pitchFamily="2" charset="2"/>
              <a:buChar char="§"/>
            </a:pPr>
            <a:endParaRPr lang="fr-FR" sz="12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Référence = 100%</a:t>
            </a:r>
          </a:p>
          <a:p>
            <a:pPr>
              <a:buFont typeface="Wingdings" pitchFamily="2" charset="2"/>
              <a:buChar char="§"/>
            </a:pPr>
            <a:endParaRPr lang="fr-FR" sz="12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u="sng" dirty="0">
                <a:solidFill>
                  <a:prstClr val="black"/>
                </a:solidFill>
                <a:latin typeface="Trebuchet MS" pitchFamily="34" charset="0"/>
                <a:ea typeface="Calibri" pitchFamily="34" charset="0"/>
                <a:cs typeface="Times New Roman" pitchFamily="18" charset="0"/>
              </a:rPr>
              <a:t>Recommandation</a:t>
            </a:r>
            <a:r>
              <a:rPr lang="fr-FR" sz="2400" dirty="0">
                <a:solidFill>
                  <a:prstClr val="black"/>
                </a:solidFill>
                <a:latin typeface="Trebuchet MS" pitchFamily="34" charset="0"/>
                <a:ea typeface="Calibri" pitchFamily="34" charset="0"/>
                <a:cs typeface="Times New Roman" pitchFamily="18" charset="0"/>
              </a:rPr>
              <a:t> : </a:t>
            </a: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(1) Travailler à rendre promoteurs les employés passifs au sens du score</a:t>
            </a: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(2) Observer l’évolution du ENPS dans le temps pour apprécier la performance de l’entreprise.</a:t>
            </a:r>
          </a:p>
        </p:txBody>
      </p:sp>
      <p:graphicFrame>
        <p:nvGraphicFramePr>
          <p:cNvPr id="7" name="Tableau 6"/>
          <p:cNvGraphicFramePr>
            <a:graphicFrameLocks noGrp="1"/>
          </p:cNvGraphicFramePr>
          <p:nvPr/>
        </p:nvGraphicFramePr>
        <p:xfrm>
          <a:off x="1881159" y="900106"/>
          <a:ext cx="3987805" cy="2100266"/>
        </p:xfrm>
        <a:graphic>
          <a:graphicData uri="http://schemas.openxmlformats.org/drawingml/2006/table">
            <a:tbl>
              <a:tblPr/>
              <a:tblGrid>
                <a:gridCol w="1258917">
                  <a:extLst>
                    <a:ext uri="{9D8B030D-6E8A-4147-A177-3AD203B41FA5}">
                      <a16:colId xmlns:a16="http://schemas.microsoft.com/office/drawing/2014/main" val="20000"/>
                    </a:ext>
                  </a:extLst>
                </a:gridCol>
                <a:gridCol w="1184863">
                  <a:extLst>
                    <a:ext uri="{9D8B030D-6E8A-4147-A177-3AD203B41FA5}">
                      <a16:colId xmlns:a16="http://schemas.microsoft.com/office/drawing/2014/main" val="20001"/>
                    </a:ext>
                  </a:extLst>
                </a:gridCol>
                <a:gridCol w="1544025">
                  <a:extLst>
                    <a:ext uri="{9D8B030D-6E8A-4147-A177-3AD203B41FA5}">
                      <a16:colId xmlns:a16="http://schemas.microsoft.com/office/drawing/2014/main" val="20002"/>
                    </a:ext>
                  </a:extLst>
                </a:gridCol>
              </a:tblGrid>
              <a:tr h="500066">
                <a:tc>
                  <a:txBody>
                    <a:bodyPr/>
                    <a:lstStyle/>
                    <a:p>
                      <a:pPr algn="ctr" rtl="0" fontAlgn="b"/>
                      <a:r>
                        <a:rPr lang="fr-FR" sz="2400" b="1" i="0" u="none" strike="noStrike">
                          <a:solidFill>
                            <a:srgbClr val="000000"/>
                          </a:solidFill>
                          <a:latin typeface="Calibri"/>
                        </a:rPr>
                        <a:t>Note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fr-FR" sz="2400" b="1" i="0" u="none" strike="noStrike" dirty="0">
                          <a:solidFill>
                            <a:srgbClr val="000000"/>
                          </a:solidFill>
                          <a:latin typeface="Calibri"/>
                        </a:rPr>
                        <a:t>Effectif</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fr-FR" sz="2400" b="1" i="0" u="none" strike="noStrike">
                          <a:solidFill>
                            <a:srgbClr val="000000"/>
                          </a:solidFill>
                          <a:latin typeface="Calibri"/>
                        </a:rPr>
                        <a:t>Part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050">
                <a:tc>
                  <a:txBody>
                    <a:bodyPr/>
                    <a:lstStyle/>
                    <a:p>
                      <a:pPr algn="ctr" rtl="0" fontAlgn="b"/>
                      <a:r>
                        <a:rPr lang="fr-FR" sz="2400" b="0" i="0" u="none" strike="noStrike">
                          <a:solidFill>
                            <a:srgbClr val="000000"/>
                          </a:solidFill>
                          <a:latin typeface="Calibri"/>
                        </a:rPr>
                        <a:t>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rtl="0" fontAlgn="b"/>
                      <a:r>
                        <a:rPr lang="fr-FR" sz="2400" b="0" i="0" u="none" strike="noStrike">
                          <a:solidFill>
                            <a:srgbClr val="000000"/>
                          </a:solidFill>
                          <a:latin typeface="Calibri"/>
                        </a:rPr>
                        <a:t>633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tc>
                  <a:txBody>
                    <a:bodyPr/>
                    <a:lstStyle/>
                    <a:p>
                      <a:pPr algn="ctr" rtl="0" fontAlgn="b"/>
                      <a:r>
                        <a:rPr lang="fr-FR" sz="2400" b="0" i="0" u="none" strike="noStrike">
                          <a:solidFill>
                            <a:srgbClr val="000000"/>
                          </a:solidFill>
                          <a:latin typeface="Calibri"/>
                        </a:rPr>
                        <a:t>37,8%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6D0A"/>
                    </a:solidFill>
                  </a:tcPr>
                </a:tc>
                <a:extLst>
                  <a:ext uri="{0D108BD9-81ED-4DB2-BD59-A6C34878D82A}">
                    <a16:rowId xmlns:a16="http://schemas.microsoft.com/office/drawing/2014/main" val="10001"/>
                  </a:ext>
                </a:extLst>
              </a:tr>
              <a:tr h="400050">
                <a:tc>
                  <a:txBody>
                    <a:bodyPr/>
                    <a:lstStyle/>
                    <a:p>
                      <a:pPr algn="ctr" rtl="0" fontAlgn="b"/>
                      <a:r>
                        <a:rPr lang="fr-FR" sz="2400" b="0" i="0" u="none" strike="noStrike">
                          <a:solidFill>
                            <a:srgbClr val="000000"/>
                          </a:solidFill>
                          <a:latin typeface="Calibri"/>
                        </a:rPr>
                        <a:t>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b"/>
                      <a:r>
                        <a:rPr lang="fr-FR" sz="2400" b="0" i="0" u="none" strike="noStrike">
                          <a:solidFill>
                            <a:srgbClr val="000000"/>
                          </a:solidFill>
                          <a:latin typeface="Calibri"/>
                        </a:rPr>
                        <a:t>742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b"/>
                      <a:r>
                        <a:rPr lang="fr-FR" sz="2400" b="0" i="0" u="none" strike="noStrike">
                          <a:solidFill>
                            <a:srgbClr val="000000"/>
                          </a:solidFill>
                          <a:latin typeface="Calibri"/>
                        </a:rPr>
                        <a:t>44,3%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2"/>
                  </a:ext>
                </a:extLst>
              </a:tr>
              <a:tr h="400050">
                <a:tc>
                  <a:txBody>
                    <a:bodyPr/>
                    <a:lstStyle/>
                    <a:p>
                      <a:pPr algn="ctr" rtl="0" fontAlgn="b"/>
                      <a:r>
                        <a:rPr lang="fr-FR" sz="2400" b="0" i="0" u="none" strike="noStrike">
                          <a:solidFill>
                            <a:srgbClr val="000000"/>
                          </a:solidFill>
                          <a:latin typeface="Calibri"/>
                        </a:rPr>
                        <a:t>9-10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fr-FR" sz="2400" b="0" i="0" u="none" strike="noStrike">
                          <a:solidFill>
                            <a:srgbClr val="000000"/>
                          </a:solidFill>
                          <a:latin typeface="Calibri"/>
                        </a:rPr>
                        <a:t>300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rtl="0" fontAlgn="b"/>
                      <a:r>
                        <a:rPr lang="fr-FR" sz="2400" b="0" i="0" u="none" strike="noStrike">
                          <a:solidFill>
                            <a:srgbClr val="000000"/>
                          </a:solidFill>
                          <a:latin typeface="Calibri"/>
                        </a:rPr>
                        <a:t>17,9%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3"/>
                  </a:ext>
                </a:extLst>
              </a:tr>
              <a:tr h="400050">
                <a:tc>
                  <a:txBody>
                    <a:bodyPr/>
                    <a:lstStyle/>
                    <a:p>
                      <a:pPr algn="ctr" rtl="0" fontAlgn="b"/>
                      <a:r>
                        <a:rPr lang="fr-FR" sz="2400" b="1" i="0" u="none" strike="noStrike">
                          <a:solidFill>
                            <a:srgbClr val="000000"/>
                          </a:solidFill>
                          <a:latin typeface="Calibri"/>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fr-FR" sz="2400" b="1" i="0" u="none" strike="noStrike">
                          <a:solidFill>
                            <a:srgbClr val="000000"/>
                          </a:solidFill>
                          <a:latin typeface="Calibri"/>
                        </a:rPr>
                        <a:t>1675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fr-FR" sz="2400" b="1" i="0" u="none" strike="noStrike" dirty="0">
                          <a:solidFill>
                            <a:srgbClr val="000000"/>
                          </a:solidFill>
                          <a:latin typeface="Calibri"/>
                        </a:rPr>
                        <a:t>100,0%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FR" sz="2400" dirty="0">
                <a:latin typeface="Trebuchet MS" pitchFamily="34" charset="0"/>
                <a:cs typeface="Times New Roman" pitchFamily="18" charset="0"/>
              </a:rPr>
              <a:t>RECOMANDATIONS</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52</a:t>
            </a:fld>
            <a:endParaRPr lang="fr-FR">
              <a:solidFill>
                <a:prstClr val="black">
                  <a:tint val="75000"/>
                </a:prstClr>
              </a:solidFill>
              <a:latin typeface="Calibri"/>
            </a:endParaRPr>
          </a:p>
        </p:txBody>
      </p:sp>
      <p:sp>
        <p:nvSpPr>
          <p:cNvPr id="4" name="Rectangle 3"/>
          <p:cNvSpPr>
            <a:spLocks noChangeArrowheads="1"/>
          </p:cNvSpPr>
          <p:nvPr/>
        </p:nvSpPr>
        <p:spPr bwMode="auto">
          <a:xfrm>
            <a:off x="702365" y="1088305"/>
            <a:ext cx="10548731" cy="54476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Améliorer les conditions d’hygiène et de sécurité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Mettre en congé ceux qui y sont allés depuis plusieurs années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Sensibiliser davantage le personnel de la SBEE aux réformes en cours;</a:t>
            </a:r>
          </a:p>
          <a:p>
            <a:pPr>
              <a:buFont typeface="Wingdings" pitchFamily="2" charset="2"/>
              <a:buChar char="§"/>
            </a:pPr>
            <a:endParaRPr lang="fr-FR" sz="12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Eviter les interférences politiques dans la gestion de l’entreprise;</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Améliorer la gestion des heures supplémentaires;</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Améliorer le recouvrement des créances de l’entreprise;</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Promouvoir une meilleure implication des partenaire sociaux dans la mise en œuvre des réformes;</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p:txBody>
      </p:sp>
    </p:spTree>
    <p:extLst>
      <p:ext uri="{BB962C8B-B14F-4D97-AF65-F5344CB8AC3E}">
        <p14:creationId xmlns:p14="http://schemas.microsoft.com/office/powerpoint/2010/main" val="40034580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52596" y="-24"/>
            <a:ext cx="8501090" cy="796908"/>
          </a:xfrm>
        </p:spPr>
        <p:txBody>
          <a:bodyPr>
            <a:noAutofit/>
          </a:bodyPr>
          <a:lstStyle/>
          <a:p>
            <a:pPr algn="just"/>
            <a:r>
              <a:rPr lang="fr-FR" sz="2400" dirty="0">
                <a:latin typeface="Trebuchet MS" pitchFamily="34" charset="0"/>
                <a:cs typeface="Times New Roman" pitchFamily="18" charset="0"/>
              </a:rPr>
              <a:t>RECOMANDATIONS</a:t>
            </a:r>
          </a:p>
        </p:txBody>
      </p:sp>
      <p:sp>
        <p:nvSpPr>
          <p:cNvPr id="5" name="Espace réservé du numéro de diapositive 4"/>
          <p:cNvSpPr>
            <a:spLocks noGrp="1"/>
          </p:cNvSpPr>
          <p:nvPr>
            <p:ph type="sldNum" sz="quarter" idx="12"/>
          </p:nvPr>
        </p:nvSpPr>
        <p:spPr/>
        <p:txBody>
          <a:bodyPr/>
          <a:lstStyle/>
          <a:p>
            <a:fld id="{5C032297-CB05-4300-A41D-AF51DDE7E3BF}" type="slidenum">
              <a:rPr lang="fr-FR">
                <a:solidFill>
                  <a:prstClr val="black">
                    <a:tint val="75000"/>
                  </a:prstClr>
                </a:solidFill>
                <a:latin typeface="Calibri"/>
              </a:rPr>
              <a:pPr/>
              <a:t>53</a:t>
            </a:fld>
            <a:endParaRPr lang="fr-FR">
              <a:solidFill>
                <a:prstClr val="black">
                  <a:tint val="75000"/>
                </a:prstClr>
              </a:solidFill>
              <a:latin typeface="Calibri"/>
            </a:endParaRPr>
          </a:p>
        </p:txBody>
      </p:sp>
      <p:sp>
        <p:nvSpPr>
          <p:cNvPr id="4" name="Rectangle 3"/>
          <p:cNvSpPr>
            <a:spLocks noChangeArrowheads="1"/>
          </p:cNvSpPr>
          <p:nvPr/>
        </p:nvSpPr>
        <p:spPr bwMode="auto">
          <a:xfrm>
            <a:off x="1666876" y="1734635"/>
            <a:ext cx="885828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Améliorer la gestion de la carrière du personnel ;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Mettre en place des mécanismes de lutte contre la fraude et les branchements illicites;</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r>
              <a:rPr lang="fr-FR" sz="2400" dirty="0">
                <a:solidFill>
                  <a:prstClr val="black"/>
                </a:solidFill>
                <a:latin typeface="Trebuchet MS" pitchFamily="34" charset="0"/>
                <a:ea typeface="Calibri" pitchFamily="34" charset="0"/>
                <a:cs typeface="Times New Roman" pitchFamily="18" charset="0"/>
              </a:rPr>
              <a:t>Prendre les dispositions nécessaires pour l’acquisition de matériels de qualité et en promouvoir une bonne gestion; </a:t>
            </a: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a:p>
            <a:pPr>
              <a:buFont typeface="Wingdings" pitchFamily="2" charset="2"/>
              <a:buChar char="§"/>
            </a:pPr>
            <a:endParaRPr lang="fr-FR" sz="2400" dirty="0">
              <a:solidFill>
                <a:prstClr val="black"/>
              </a:solidFill>
              <a:latin typeface="Trebuchet MS" pitchFamily="34" charset="0"/>
              <a:ea typeface="Calibri" pitchFamily="34" charset="0"/>
              <a:cs typeface="Times New Roman" pitchFamily="18" charset="0"/>
            </a:endParaRPr>
          </a:p>
        </p:txBody>
      </p:sp>
    </p:spTree>
    <p:extLst>
      <p:ext uri="{BB962C8B-B14F-4D97-AF65-F5344CB8AC3E}">
        <p14:creationId xmlns:p14="http://schemas.microsoft.com/office/powerpoint/2010/main" val="16772079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A97A6-C6A2-4C20-AA55-96557ED46FEF}"/>
              </a:ext>
            </a:extLst>
          </p:cNvPr>
          <p:cNvSpPr>
            <a:spLocks noGrp="1"/>
          </p:cNvSpPr>
          <p:nvPr>
            <p:ph type="ctrTitle"/>
          </p:nvPr>
        </p:nvSpPr>
        <p:spPr>
          <a:xfrm>
            <a:off x="6746628" y="1783959"/>
            <a:ext cx="5445372" cy="2889114"/>
          </a:xfrm>
        </p:spPr>
        <p:txBody>
          <a:bodyPr anchor="b">
            <a:normAutofit fontScale="90000"/>
          </a:bodyPr>
          <a:lstStyle/>
          <a:p>
            <a:pPr algn="l"/>
            <a:r>
              <a:rPr lang="fr-FR" sz="7200" dirty="0"/>
              <a:t>MERCI POUR VOTRE ATTENTION</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 6" descr="C:\Users\bnobime\Desktop\Logo-INSAE-2.jpg">
            <a:extLst>
              <a:ext uri="{FF2B5EF4-FFF2-40B4-BE49-F238E27FC236}">
                <a16:creationId xmlns:a16="http://schemas.microsoft.com/office/drawing/2014/main" id="{D57D8124-98AB-48E3-97DA-BBC2E3A9BD4C}"/>
              </a:ext>
            </a:extLst>
          </p:cNvPr>
          <p:cNvPicPr/>
          <p:nvPr/>
        </p:nvPicPr>
        <p:blipFill rotWithShape="1">
          <a:blip r:embed="rId2" cstate="print"/>
          <a:srcRect l="718" r="10554"/>
          <a:stretch/>
        </p:blipFill>
        <p:spPr bwMode="auto">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p:spPr>
      </p:pic>
    </p:spTree>
    <p:extLst>
      <p:ext uri="{BB962C8B-B14F-4D97-AF65-F5344CB8AC3E}">
        <p14:creationId xmlns:p14="http://schemas.microsoft.com/office/powerpoint/2010/main" val="386764298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1692</TotalTime>
  <Words>3553</Words>
  <Application>Microsoft Office PowerPoint</Application>
  <PresentationFormat>Grand écran</PresentationFormat>
  <Paragraphs>422</Paragraphs>
  <Slides>54</Slides>
  <Notes>0</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54</vt:i4>
      </vt:variant>
    </vt:vector>
  </HeadingPairs>
  <TitlesOfParts>
    <vt:vector size="62" baseType="lpstr">
      <vt:lpstr>Arial</vt:lpstr>
      <vt:lpstr>Calibri</vt:lpstr>
      <vt:lpstr>Calibri Light</vt:lpstr>
      <vt:lpstr>Times New Roman</vt:lpstr>
      <vt:lpstr>Trebuchet MS</vt:lpstr>
      <vt:lpstr>Wingdings</vt:lpstr>
      <vt:lpstr>Thème Office</vt:lpstr>
      <vt:lpstr>1_Thème Office</vt:lpstr>
      <vt:lpstr>PRESENTATION DES RESULTATS PRELIMINAIRES DE L’ENQUETE AUPRES DES AGENTS DE LA SBEE</vt:lpstr>
      <vt:lpstr>1- CONTEXTE</vt:lpstr>
      <vt:lpstr>1- CONTEXTE</vt:lpstr>
      <vt:lpstr>1- CONTEXTE</vt:lpstr>
      <vt:lpstr>CARACTERISTIQUES SOCIO-PROFESSIONNELLES DES ENQUETES</vt:lpstr>
      <vt:lpstr>CARACTERISTIQUES SOCIO-PROFESSIONNELLES DES ENQUETES</vt:lpstr>
      <vt:lpstr>CARACTERISTIQUES SOCIO-PROFESSIONNELLES DES ENQUETES</vt:lpstr>
      <vt:lpstr>CONDITIONS ET CADRE DE TRAVAIL</vt:lpstr>
      <vt:lpstr>MATÉRIEL DE TRAVAIL</vt:lpstr>
      <vt:lpstr>LOCAUX</vt:lpstr>
      <vt:lpstr>CONDITIONS D’HYGIÈNE ET DE SÉCURITÉ</vt:lpstr>
      <vt:lpstr>CHARGE DE TRAVAIL</vt:lpstr>
      <vt:lpstr>CHARGE DE TRAVAIL ET ADEQUATION TRAVAIL/ATTENTES</vt:lpstr>
      <vt:lpstr>HORAIRES DE TRAVAIL</vt:lpstr>
      <vt:lpstr>CONCILIATION VIE PROFESSIONNELLE ET VIE PRIVEE</vt:lpstr>
      <vt:lpstr>GESTION DES CONGES</vt:lpstr>
      <vt:lpstr>ELEMENTS DE MOTIVATION DU PERSONNEL ET POSSIBILITE D’EVOLITION AU SEIN DE LA SBEE</vt:lpstr>
      <vt:lpstr>MOTIVATION AU TRAVAIL</vt:lpstr>
      <vt:lpstr>SATISFACTION REMUNERATION</vt:lpstr>
      <vt:lpstr>AUGMENTATION REMUNERATION</vt:lpstr>
      <vt:lpstr>AUGMENTATION REMUNERATION</vt:lpstr>
      <vt:lpstr>PLAN DE FORMATION</vt:lpstr>
      <vt:lpstr>DESIGNATION AUX FORMATIONS</vt:lpstr>
      <vt:lpstr>DESIGNATION AUX FORMATIONS</vt:lpstr>
      <vt:lpstr>RECONNAISSANCE DU TRAVAIL</vt:lpstr>
      <vt:lpstr>HARCELEMENT</vt:lpstr>
      <vt:lpstr>ANCIENNETE AU POSTE</vt:lpstr>
      <vt:lpstr>PROMOTION AU SEIN DE LA SBEE</vt:lpstr>
      <vt:lpstr>PROCESSUS DECISIONNEL ET CIRCULATION DE L’INFORMATION</vt:lpstr>
      <vt:lpstr>4- POCESSUS DECISIONNEL, CIRCULATION DE L’INFORMATION ET QUALITE DU MANAGEMENT </vt:lpstr>
      <vt:lpstr>4- POCESSUS DECISIONNEL, CIRCULATION DE L’INFORMATION ET QUALITE DU MANAGEMENT </vt:lpstr>
      <vt:lpstr>POCESSUS DECISIONNEL, CIRCULATION DE L’INFORMATION ET QUALITE DU MANAGEMENT </vt:lpstr>
      <vt:lpstr>FACTEURS DE PRISE DE DECISION</vt:lpstr>
      <vt:lpstr>POCESSUS DECISIONNEL, CIRCULATION DE L’INFORMATION ET QUALITE DU MANAGEMENT </vt:lpstr>
      <vt:lpstr>4- POCESSUS DECISIONNEL, CIRCULATION DE L’INFORMATION ET QUALITE DU MANAGEMENT </vt:lpstr>
      <vt:lpstr>4- MOYENS DE COMMUNICATION</vt:lpstr>
      <vt:lpstr>4- QUALITE DES RELATIONS DE TRAVAIL ET DU MANAGEMENT</vt:lpstr>
      <vt:lpstr>PERCEPTION SUR LE PROCESSUS DE REFORME</vt:lpstr>
      <vt:lpstr>4- PERCEPTION DES TRAVAILLEURS DE LA SBEE SUR LE PROCESSUS DE REFORMES EN COURS</vt:lpstr>
      <vt:lpstr>4- PERCEPTION DES TRAVAILLEURS DE LA SBEE SUR LE PROCESSUS DE REFORMES EN COURS</vt:lpstr>
      <vt:lpstr>4- PERCEPTION DES TRAVAILLEURS DE LA SBEE SUR LE PROCESSUS DE REFORMES EN COURS</vt:lpstr>
      <vt:lpstr>4- CHANGEMENTS ATTENDUS DE LA REFORME</vt:lpstr>
      <vt:lpstr>4- AUTRES CHANGEMENTS ATTENDUS DE LA REFORME</vt:lpstr>
      <vt:lpstr>4- FREINS AU PROCESSUS DE REFORME</vt:lpstr>
      <vt:lpstr>2- GOULOTS D’ETRANGLEMENT AU BON FONCTIONNEMENT DE LA SBEE</vt:lpstr>
      <vt:lpstr>2- GOULOTS D’ETRANGLEMENT AU BON FONCTIONNEMENT DE LA SBEE</vt:lpstr>
      <vt:lpstr>2- GOULOTS D’ETRANGLEMENT AU BON FONCTIONNEMENT DE LA SBEE</vt:lpstr>
      <vt:lpstr>INDICE DE SATISFACTION DU PERSONNEL</vt:lpstr>
      <vt:lpstr>INDICE DE SATISFACTION DU PERSONNEL</vt:lpstr>
      <vt:lpstr>LE EMPLOYEE NET PROMOTER SCORE (ENPS)</vt:lpstr>
      <vt:lpstr>LE EMPLOYEE NET PROMOTER SCORE (ENPS)</vt:lpstr>
      <vt:lpstr>RECOMANDATIONS</vt:lpstr>
      <vt:lpstr>RECOMANDATIONS</vt:lpstr>
      <vt:lpstr>MERCI POUR VOTRE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DES RESULTATS PRELIMINAIRES DE L’ENQUETE AUPRES DES AGENTS DE LA SBEE</dc:title>
  <dc:creator>Hervé OBOSSOU</dc:creator>
  <cp:lastModifiedBy>Charles SESSEDE</cp:lastModifiedBy>
  <cp:revision>59</cp:revision>
  <dcterms:created xsi:type="dcterms:W3CDTF">2018-11-12T10:11:41Z</dcterms:created>
  <dcterms:modified xsi:type="dcterms:W3CDTF">2018-11-13T14:30:01Z</dcterms:modified>
</cp:coreProperties>
</file>