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1.xml" ContentType="application/vnd.openxmlformats-officedocument.drawingml.chartshapes+xml"/>
  <Override PartName="/ppt/comments/comment1.xml" ContentType="application/vnd.openxmlformats-officedocument.presentationml.comment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2.xml" ContentType="application/vnd.openxmlformats-officedocument.drawingml.chartshapes+xml"/>
  <Override PartName="/ppt/notesSlides/notesSlide1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3.xml" ContentType="application/vnd.openxmlformats-officedocument.drawingml.chartshapes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5.xml" ContentType="application/vnd.openxmlformats-officedocument.drawingml.chartshape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65" r:id="rId4"/>
    <p:sldId id="259" r:id="rId5"/>
    <p:sldId id="260" r:id="rId6"/>
    <p:sldId id="267" r:id="rId7"/>
    <p:sldId id="261" r:id="rId8"/>
    <p:sldId id="262" r:id="rId9"/>
    <p:sldId id="268" r:id="rId10"/>
    <p:sldId id="270" r:id="rId11"/>
    <p:sldId id="263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jabar Dine Colawolé ADECHIAN" initials="DDCA" lastIdx="2" clrIdx="0">
    <p:extLst>
      <p:ext uri="{19B8F6BF-5375-455C-9EA6-DF929625EA0E}">
        <p15:presenceInfo xmlns:p15="http://schemas.microsoft.com/office/powerpoint/2012/main" userId="S-1-5-21-1981487644-4024187283-3199500626-6115" providerId="AD"/>
      </p:ext>
    </p:extLst>
  </p:cmAuthor>
  <p:cmAuthor id="2" name="ADMIN" initials="A" lastIdx="1" clrIdx="1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81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20" autoAdjust="0"/>
  </p:normalViewPr>
  <p:slideViewPr>
    <p:cSldViewPr snapToGrid="0">
      <p:cViewPr varScale="1">
        <p:scale>
          <a:sx n="67" d="100"/>
          <a:sy n="67" d="100"/>
        </p:scale>
        <p:origin x="780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IN\Desktop\ERIESI_DISSEMINATION%20RAPPORT%20SYNTHESE\ERIESI_synthese%20final%20de%20Eudes_20190922\ERI%20ESI_PRESENTATION%20EMPLOI\Modeles_graphiques-20191003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DMIN\Desktop\ERIESI_DISSEMINATION%20RAPPORT%20SYNTHESE\ERIESI_synthese%20final%20de%20Eudes_20190922\ERI%20ESI_PRESENTATION%20EMPLOI\Modeles_graphiques-20191003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1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2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3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2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8.bin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9.bin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3.xlsx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'[Modeles_graphiques-20191003.xlsx]Slide_4'!$A$14:$B$31</c:f>
              <c:multiLvlStrCache>
                <c:ptCount val="18"/>
                <c:lvl>
                  <c:pt idx="0">
                    <c:v>Migration interne</c:v>
                  </c:pt>
                  <c:pt idx="1">
                    <c:v>Migration internationale</c:v>
                  </c:pt>
                  <c:pt idx="2">
                    <c:v>Ensemble. migrant</c:v>
                  </c:pt>
                  <c:pt idx="3">
                    <c:v>Migration interne</c:v>
                  </c:pt>
                  <c:pt idx="4">
                    <c:v>Migration internationale</c:v>
                  </c:pt>
                  <c:pt idx="5">
                    <c:v>Ensemble. migrant</c:v>
                  </c:pt>
                  <c:pt idx="6">
                    <c:v>Migration interne</c:v>
                  </c:pt>
                  <c:pt idx="7">
                    <c:v>Migration internationale</c:v>
                  </c:pt>
                  <c:pt idx="8">
                    <c:v>Ensemble. migrant</c:v>
                  </c:pt>
                  <c:pt idx="9">
                    <c:v>Migration interne</c:v>
                  </c:pt>
                  <c:pt idx="10">
                    <c:v>Migration internationale</c:v>
                  </c:pt>
                  <c:pt idx="11">
                    <c:v>Ensemble. migrant</c:v>
                  </c:pt>
                  <c:pt idx="12">
                    <c:v>Migration interne</c:v>
                  </c:pt>
                  <c:pt idx="13">
                    <c:v>Migration internationale</c:v>
                  </c:pt>
                  <c:pt idx="14">
                    <c:v>Ensemble. migrant</c:v>
                  </c:pt>
                  <c:pt idx="15">
                    <c:v>Migration interne</c:v>
                  </c:pt>
                  <c:pt idx="16">
                    <c:v>Migration internationale</c:v>
                  </c:pt>
                  <c:pt idx="17">
                    <c:v>Ensemble. migrant</c:v>
                  </c:pt>
                </c:lvl>
                <c:lvl>
                  <c:pt idx="0">
                    <c:v>Cotonou</c:v>
                  </c:pt>
                  <c:pt idx="3">
                    <c:v>Autres urbains</c:v>
                  </c:pt>
                  <c:pt idx="6">
                    <c:v>Rural</c:v>
                  </c:pt>
                  <c:pt idx="9">
                    <c:v>Instruction:Aucun</c:v>
                  </c:pt>
                  <c:pt idx="12">
                    <c:v>Instruction:Supérieur</c:v>
                  </c:pt>
                  <c:pt idx="15">
                    <c:v>Bénin</c:v>
                  </c:pt>
                </c:lvl>
              </c:multiLvlStrCache>
            </c:multiLvlStrRef>
          </c:cat>
          <c:val>
            <c:numRef>
              <c:f>'[Modeles_graphiques-20191003.xlsx]Slide_4'!$C$14:$C$31</c:f>
              <c:numCache>
                <c:formatCode>General</c:formatCode>
                <c:ptCount val="18"/>
                <c:pt idx="0">
                  <c:v>24.1</c:v>
                </c:pt>
                <c:pt idx="1">
                  <c:v>4.9000000000000004</c:v>
                </c:pt>
                <c:pt idx="2">
                  <c:v>29</c:v>
                </c:pt>
                <c:pt idx="3">
                  <c:v>16.2</c:v>
                </c:pt>
                <c:pt idx="4">
                  <c:v>2.2999999999999998</c:v>
                </c:pt>
                <c:pt idx="5">
                  <c:v>18.399999999999999</c:v>
                </c:pt>
                <c:pt idx="6">
                  <c:v>6.5</c:v>
                </c:pt>
                <c:pt idx="7">
                  <c:v>1.1000000000000001</c:v>
                </c:pt>
                <c:pt idx="8">
                  <c:v>7.6</c:v>
                </c:pt>
                <c:pt idx="9">
                  <c:v>8.4</c:v>
                </c:pt>
                <c:pt idx="10">
                  <c:v>1.9</c:v>
                </c:pt>
                <c:pt idx="11">
                  <c:v>10.3</c:v>
                </c:pt>
                <c:pt idx="12">
                  <c:v>43</c:v>
                </c:pt>
                <c:pt idx="13">
                  <c:v>4.2</c:v>
                </c:pt>
                <c:pt idx="14">
                  <c:v>47.2</c:v>
                </c:pt>
                <c:pt idx="15">
                  <c:v>11.3</c:v>
                </c:pt>
                <c:pt idx="16">
                  <c:v>1.8</c:v>
                </c:pt>
                <c:pt idx="17">
                  <c:v>13.1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235-43E9-B5DF-256A71F5D9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040546544"/>
        <c:axId val="2040547632"/>
      </c:barChart>
      <c:catAx>
        <c:axId val="20405465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accent2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40547632"/>
        <c:crosses val="autoZero"/>
        <c:auto val="1"/>
        <c:lblAlgn val="ctr"/>
        <c:lblOffset val="100"/>
        <c:noMultiLvlLbl val="0"/>
      </c:catAx>
      <c:valAx>
        <c:axId val="20405476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405465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 w="12700" cap="flat" cmpd="sng" algn="ctr">
      <a:solidFill>
        <a:schemeClr val="accent2"/>
      </a:solidFill>
      <a:prstDash val="solid"/>
      <a:miter lim="800000"/>
    </a:ln>
    <a:effectLst/>
  </c:spPr>
  <c:txPr>
    <a:bodyPr/>
    <a:lstStyle/>
    <a:p>
      <a:pPr>
        <a:defRPr sz="900">
          <a:solidFill>
            <a:schemeClr val="dk1"/>
          </a:solidFill>
          <a:latin typeface="Arial Black" panose="020B0A04020102020204" pitchFamily="34" charset="0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177099737532803"/>
          <c:y val="7.8703703703703706E-2"/>
          <c:w val="0.42256911636045491"/>
          <c:h val="0.70428186060075815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99C-4099-A595-A820990E358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99C-4099-A595-A820990E358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99C-4099-A595-A820990E358E}"/>
              </c:ext>
            </c:extLst>
          </c:dPt>
          <c:dLbls>
            <c:dLbl>
              <c:idx val="0"/>
              <c:layout>
                <c:manualLayout>
                  <c:x val="-0.15277777777777779"/>
                  <c:y val="-3.240740740740740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99C-4099-A595-A820990E358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9166666666666668"/>
                  <c:y val="-4.166666666666667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299C-4099-A595-A820990E358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388888888888889"/>
                  <c:y val="0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299C-4099-A595-A820990E358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'[Modeles_graphiques-20191003.xlsx]Slide_4'!$B$36:$C$36,'[Modeles_graphiques-20191003.xlsx]Slide_4'!$E$36</c:f>
              <c:strCache>
                <c:ptCount val="3"/>
                <c:pt idx="0">
                  <c:v>Cotonou</c:v>
                </c:pt>
                <c:pt idx="1">
                  <c:v>Autres urbains</c:v>
                </c:pt>
                <c:pt idx="2">
                  <c:v>Rural</c:v>
                </c:pt>
              </c:strCache>
            </c:strRef>
          </c:cat>
          <c:val>
            <c:numRef>
              <c:f>'[Modeles_graphiques-20191003.xlsx]Slide_4'!$B$37:$C$37,'[Modeles_graphiques-20191003.xlsx]Slide_4'!$E$37</c:f>
              <c:numCache>
                <c:formatCode>General</c:formatCode>
                <c:ptCount val="3"/>
                <c:pt idx="0">
                  <c:v>4.3</c:v>
                </c:pt>
                <c:pt idx="1">
                  <c:v>25.4</c:v>
                </c:pt>
                <c:pt idx="2">
                  <c:v>70.2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99C-4099-A595-A820990E35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2"/>
    </a:solidFill>
    <a:ln w="12700" cap="flat" cmpd="sng" algn="ctr">
      <a:solidFill>
        <a:schemeClr val="accent2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'[Modeles_graphiques-20191003.xlsx]Feuil2'!$B$1:$F$1</c:f>
              <c:strCache>
                <c:ptCount val="5"/>
                <c:pt idx="0">
                  <c:v>Cotonou</c:v>
                </c:pt>
                <c:pt idx="1">
                  <c:v>Autres urbains</c:v>
                </c:pt>
                <c:pt idx="2">
                  <c:v>Ens. urbain</c:v>
                </c:pt>
                <c:pt idx="3">
                  <c:v>Rural</c:v>
                </c:pt>
                <c:pt idx="4">
                  <c:v>Bénin</c:v>
                </c:pt>
              </c:strCache>
            </c:strRef>
          </c:cat>
          <c:val>
            <c:numRef>
              <c:f>'[Modeles_graphiques-20191003.xlsx]Feuil2'!$B$4:$F$4</c:f>
              <c:numCache>
                <c:formatCode>0.0</c:formatCode>
                <c:ptCount val="5"/>
                <c:pt idx="0">
                  <c:v>94.8</c:v>
                </c:pt>
                <c:pt idx="1">
                  <c:v>64.400000000000006</c:v>
                </c:pt>
                <c:pt idx="2">
                  <c:v>69.3</c:v>
                </c:pt>
                <c:pt idx="3">
                  <c:v>35.299999999999997</c:v>
                </c:pt>
                <c:pt idx="4">
                  <c:v>50.9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763012080"/>
        <c:axId val="1763018608"/>
      </c:barChart>
      <c:catAx>
        <c:axId val="17630120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accent2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1763018608"/>
        <c:crosses val="autoZero"/>
        <c:auto val="1"/>
        <c:lblAlgn val="ctr"/>
        <c:lblOffset val="100"/>
        <c:noMultiLvlLbl val="0"/>
      </c:catAx>
      <c:valAx>
        <c:axId val="17630186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17630120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2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474232526182528"/>
          <c:y val="8.6528980085327362E-2"/>
          <c:w val="0.56879676346320296"/>
          <c:h val="0.71741654346963113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 cap="flat">
              <a:solidFill>
                <a:schemeClr val="accent1"/>
              </a:solidFill>
              <a:beve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'[Modeles_graphiques-20191003.xlsx]Feuil2'!$B$1:$F$1</c:f>
              <c:strCache>
                <c:ptCount val="5"/>
                <c:pt idx="0">
                  <c:v>Cotonou</c:v>
                </c:pt>
                <c:pt idx="1">
                  <c:v>Autres urbains</c:v>
                </c:pt>
                <c:pt idx="2">
                  <c:v>Ens. urbain</c:v>
                </c:pt>
                <c:pt idx="3">
                  <c:v>Rural</c:v>
                </c:pt>
                <c:pt idx="4">
                  <c:v>Bénin</c:v>
                </c:pt>
              </c:strCache>
            </c:strRef>
          </c:cat>
          <c:val>
            <c:numRef>
              <c:f>'[Modeles_graphiques-20191003.xlsx]Feuil2'!$B$2:$F$2</c:f>
              <c:numCache>
                <c:formatCode>0.0</c:formatCode>
                <c:ptCount val="5"/>
                <c:pt idx="0">
                  <c:v>99.5</c:v>
                </c:pt>
                <c:pt idx="1">
                  <c:v>77.599999999999994</c:v>
                </c:pt>
                <c:pt idx="2">
                  <c:v>81</c:v>
                </c:pt>
                <c:pt idx="3">
                  <c:v>71.2</c:v>
                </c:pt>
                <c:pt idx="4">
                  <c:v>75.5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787-4FC4-8666-F963DBCFC4D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763006640"/>
        <c:axId val="1763007184"/>
      </c:barChart>
      <c:catAx>
        <c:axId val="1763006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FF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1763007184"/>
        <c:crosses val="autoZero"/>
        <c:auto val="1"/>
        <c:lblAlgn val="ctr"/>
        <c:lblOffset val="100"/>
        <c:noMultiLvlLbl val="0"/>
      </c:catAx>
      <c:valAx>
        <c:axId val="1763007184"/>
        <c:scaling>
          <c:orientation val="minMax"/>
          <c:max val="10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1763006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 w="12700" cap="flat" cmpd="sng" algn="ctr">
      <a:solidFill>
        <a:schemeClr val="accent2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'[Modeles_graphiques-20191003.xlsx]Feuil2'!$B$1:$F$1</c:f>
              <c:strCache>
                <c:ptCount val="5"/>
                <c:pt idx="0">
                  <c:v>Cotonou</c:v>
                </c:pt>
                <c:pt idx="1">
                  <c:v>Autres urbains</c:v>
                </c:pt>
                <c:pt idx="2">
                  <c:v>Ens. urbain</c:v>
                </c:pt>
                <c:pt idx="3">
                  <c:v>Rural</c:v>
                </c:pt>
                <c:pt idx="4">
                  <c:v>Bénin</c:v>
                </c:pt>
              </c:strCache>
            </c:strRef>
          </c:cat>
          <c:val>
            <c:numRef>
              <c:f>'[Modeles_graphiques-20191003.xlsx]Feuil2'!$B$3:$F$3</c:f>
              <c:numCache>
                <c:formatCode>0.0</c:formatCode>
                <c:ptCount val="5"/>
                <c:pt idx="0">
                  <c:v>92.3</c:v>
                </c:pt>
                <c:pt idx="1">
                  <c:v>57.5</c:v>
                </c:pt>
                <c:pt idx="2">
                  <c:v>62.9</c:v>
                </c:pt>
                <c:pt idx="3">
                  <c:v>18.899999999999999</c:v>
                </c:pt>
                <c:pt idx="4">
                  <c:v>38.4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763105776"/>
        <c:axId val="1763105232"/>
      </c:barChart>
      <c:catAx>
        <c:axId val="17631057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accent2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1763105232"/>
        <c:crosses val="autoZero"/>
        <c:auto val="1"/>
        <c:lblAlgn val="ctr"/>
        <c:lblOffset val="100"/>
        <c:noMultiLvlLbl val="0"/>
      </c:catAx>
      <c:valAx>
        <c:axId val="17631052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1763105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2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'[Modeles_graphiques-20191003.xlsx]Feuil2'!$B$1:$F$1</c:f>
              <c:strCache>
                <c:ptCount val="5"/>
                <c:pt idx="0">
                  <c:v>Cotonou</c:v>
                </c:pt>
                <c:pt idx="1">
                  <c:v>Autres urbains</c:v>
                </c:pt>
                <c:pt idx="2">
                  <c:v>Ens. urbain</c:v>
                </c:pt>
                <c:pt idx="3">
                  <c:v>Rural</c:v>
                </c:pt>
                <c:pt idx="4">
                  <c:v>Bénin</c:v>
                </c:pt>
              </c:strCache>
            </c:strRef>
          </c:cat>
          <c:val>
            <c:numRef>
              <c:f>'[Modeles_graphiques-20191003.xlsx]Feuil2'!$B$5:$F$5</c:f>
              <c:numCache>
                <c:formatCode>0.0</c:formatCode>
                <c:ptCount val="5"/>
                <c:pt idx="0">
                  <c:v>20.9</c:v>
                </c:pt>
                <c:pt idx="1">
                  <c:v>6.5</c:v>
                </c:pt>
                <c:pt idx="2">
                  <c:v>8.6999999999999993</c:v>
                </c:pt>
                <c:pt idx="3">
                  <c:v>1</c:v>
                </c:pt>
                <c:pt idx="4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040547088"/>
        <c:axId val="2040552528"/>
      </c:barChart>
      <c:catAx>
        <c:axId val="20405470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accent2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40552528"/>
        <c:crosses val="autoZero"/>
        <c:auto val="1"/>
        <c:lblAlgn val="ctr"/>
        <c:lblOffset val="100"/>
        <c:noMultiLvlLbl val="0"/>
      </c:catAx>
      <c:valAx>
        <c:axId val="20405525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40547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2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1"/>
          <c:order val="0"/>
          <c:tx>
            <c:strRef>
              <c:f>'[Modeles_graphiques-20191003.xlsx]Feuil4'!$C$3</c:f>
              <c:strCache>
                <c:ptCount val="1"/>
                <c:pt idx="0">
                  <c:v>taux alphabétisation en français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rgbClr val="FF0000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'[Modeles_graphiques-20191003.xlsx]Feuil4'!$D$2:$H$2</c:f>
              <c:strCache>
                <c:ptCount val="5"/>
                <c:pt idx="0">
                  <c:v>Homme</c:v>
                </c:pt>
                <c:pt idx="1">
                  <c:v>Femme</c:v>
                </c:pt>
                <c:pt idx="2">
                  <c:v>Urbain</c:v>
                </c:pt>
                <c:pt idx="3">
                  <c:v>Rural</c:v>
                </c:pt>
                <c:pt idx="4">
                  <c:v>Total</c:v>
                </c:pt>
              </c:strCache>
            </c:strRef>
          </c:cat>
          <c:val>
            <c:numRef>
              <c:f>'[Modeles_graphiques-20191003.xlsx]Feuil4'!$D$3:$H$3</c:f>
              <c:numCache>
                <c:formatCode>General</c:formatCode>
                <c:ptCount val="5"/>
                <c:pt idx="0">
                  <c:v>51.2</c:v>
                </c:pt>
                <c:pt idx="1">
                  <c:v>31.2</c:v>
                </c:pt>
                <c:pt idx="2">
                  <c:v>55.1</c:v>
                </c:pt>
                <c:pt idx="3">
                  <c:v>28</c:v>
                </c:pt>
                <c:pt idx="4">
                  <c:v>40.700000000000003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50A-4CFB-A5B1-B31AC00F1E45}"/>
            </c:ext>
          </c:extLst>
        </c:ser>
        <c:ser>
          <c:idx val="2"/>
          <c:order val="1"/>
          <c:tx>
            <c:strRef>
              <c:f>'[Modeles_graphiques-20191003.xlsx]Feuil4'!$C$4</c:f>
              <c:strCache>
                <c:ptCount val="1"/>
                <c:pt idx="0">
                  <c:v>Taux alphabétisation global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'[Modeles_graphiques-20191003.xlsx]Feuil4'!$D$2:$H$2</c:f>
              <c:strCache>
                <c:ptCount val="5"/>
                <c:pt idx="0">
                  <c:v>Homme</c:v>
                </c:pt>
                <c:pt idx="1">
                  <c:v>Femme</c:v>
                </c:pt>
                <c:pt idx="2">
                  <c:v>Urbain</c:v>
                </c:pt>
                <c:pt idx="3">
                  <c:v>Rural</c:v>
                </c:pt>
                <c:pt idx="4">
                  <c:v>Total</c:v>
                </c:pt>
              </c:strCache>
            </c:strRef>
          </c:cat>
          <c:val>
            <c:numRef>
              <c:f>'[Modeles_graphiques-20191003.xlsx]Feuil4'!$D$4:$H$4</c:f>
              <c:numCache>
                <c:formatCode>General</c:formatCode>
                <c:ptCount val="5"/>
                <c:pt idx="0">
                  <c:v>52.3</c:v>
                </c:pt>
                <c:pt idx="1">
                  <c:v>32.1</c:v>
                </c:pt>
                <c:pt idx="2">
                  <c:v>56.2</c:v>
                </c:pt>
                <c:pt idx="3">
                  <c:v>28.9</c:v>
                </c:pt>
                <c:pt idx="4">
                  <c:v>41.7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50A-4CFB-A5B1-B31AC00F1E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077744400"/>
        <c:axId val="2077744944"/>
      </c:barChart>
      <c:catAx>
        <c:axId val="20777444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44944"/>
        <c:crosses val="autoZero"/>
        <c:auto val="1"/>
        <c:lblAlgn val="ctr"/>
        <c:lblOffset val="100"/>
        <c:noMultiLvlLbl val="0"/>
      </c:catAx>
      <c:valAx>
        <c:axId val="2077744944"/>
        <c:scaling>
          <c:orientation val="minMax"/>
          <c:max val="60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44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4081050282734247E-4"/>
          <c:y val="0.90959071489909527"/>
          <c:w val="0.97211548273579396"/>
          <c:h val="6.832508750356114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Black" panose="020B0A04020102020204" pitchFamily="34" charset="0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solidFill>
        <a:srgbClr val="FF0000"/>
      </a:solidFill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408814584464205"/>
          <c:y val="2.470803773290715E-2"/>
          <c:w val="0.87129396325459318"/>
          <c:h val="0.7936329617213689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7BA-44CE-9BC1-F03832876818}"/>
              </c:ext>
            </c:extLst>
          </c:dPt>
          <c:dPt>
            <c:idx val="2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7BA-44CE-9BC1-F03832876818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259-4540-82F0-D9E8CC6BCC12}"/>
              </c:ext>
            </c:extLst>
          </c:dPt>
          <c:dPt>
            <c:idx val="9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259-4540-82F0-D9E8CC6BCC12}"/>
              </c:ext>
            </c:extLst>
          </c:dPt>
          <c:dLbls>
            <c:dLbl>
              <c:idx val="2"/>
              <c:layout>
                <c:manualLayout>
                  <c:x val="-9.566516289065471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dk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'[Modeles_graphiques-20191003.xlsx]Feuil3'!$A$13:$B$22</c:f>
              <c:strCache>
                <c:ptCount val="10"/>
                <c:pt idx="0">
                  <c:v>Cotonou</c:v>
                </c:pt>
                <c:pt idx="1">
                  <c:v>Autres urbains</c:v>
                </c:pt>
                <c:pt idx="2">
                  <c:v>Rural</c:v>
                </c:pt>
                <c:pt idx="7">
                  <c:v>Cotonou</c:v>
                </c:pt>
                <c:pt idx="8">
                  <c:v>Autres urbains</c:v>
                </c:pt>
                <c:pt idx="9">
                  <c:v>Rural</c:v>
                </c:pt>
              </c:strCache>
            </c:strRef>
          </c:cat>
          <c:val>
            <c:numRef>
              <c:f>'[Modeles_graphiques-20191003.xlsx]Feuil3'!$C$13:$C$22</c:f>
              <c:numCache>
                <c:formatCode>0.0</c:formatCode>
                <c:ptCount val="10"/>
                <c:pt idx="0">
                  <c:v>93.8</c:v>
                </c:pt>
                <c:pt idx="1">
                  <c:v>77.5</c:v>
                </c:pt>
                <c:pt idx="2">
                  <c:v>62.3</c:v>
                </c:pt>
                <c:pt idx="7">
                  <c:v>93.1</c:v>
                </c:pt>
                <c:pt idx="8">
                  <c:v>78</c:v>
                </c:pt>
                <c:pt idx="9">
                  <c:v>59.6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7BA-44CE-9BC1-F038328768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50"/>
        <c:axId val="2077754192"/>
        <c:axId val="2077753648"/>
      </c:barChart>
      <c:catAx>
        <c:axId val="2077754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0070C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53648"/>
        <c:crosses val="autoZero"/>
        <c:auto val="1"/>
        <c:lblAlgn val="ctr"/>
        <c:lblOffset val="100"/>
        <c:noMultiLvlLbl val="0"/>
      </c:catAx>
      <c:valAx>
        <c:axId val="2077753648"/>
        <c:scaling>
          <c:orientation val="minMax"/>
        </c:scaling>
        <c:delete val="0"/>
        <c:axPos val="l"/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54192"/>
        <c:crosses val="autoZero"/>
        <c:crossBetween val="between"/>
      </c:valAx>
      <c:spPr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 w="12700" cap="flat" cmpd="sng" algn="ctr">
      <a:solidFill>
        <a:schemeClr val="accent2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700" b="1" i="0" u="none" strike="noStrike" kern="1200" spc="0" normalizeH="0" baseline="0">
                <a:solidFill>
                  <a:sysClr val="windowText" lastClr="000000"/>
                </a:solidFill>
                <a:latin typeface="Arial Black" panose="020B0A04020102020204" pitchFamily="34" charset="0"/>
                <a:ea typeface="+mj-ea"/>
                <a:cs typeface="+mj-cs"/>
              </a:defRPr>
            </a:pPr>
            <a:r>
              <a:rPr lang="en-US" sz="1000">
                <a:solidFill>
                  <a:sysClr val="windowText" lastClr="000000"/>
                </a:solidFill>
                <a:latin typeface="Arial Black" panose="020B0A04020102020204" pitchFamily="34" charset="0"/>
              </a:rPr>
              <a:t>L'emploi informel prédomine dans le secteur institutionnel non agricole</a:t>
            </a:r>
          </a:p>
        </c:rich>
      </c:tx>
      <c:layout>
        <c:manualLayout>
          <c:xMode val="edge"/>
          <c:yMode val="edge"/>
          <c:x val="2.0262974178461072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700" b="1" i="0" u="none" strike="noStrike" kern="1200" spc="0" normalizeH="0" baseline="0">
              <a:solidFill>
                <a:sysClr val="windowText" lastClr="000000"/>
              </a:solidFill>
              <a:latin typeface="Arial Black" panose="020B0A04020102020204" pitchFamily="34" charset="0"/>
              <a:ea typeface="+mj-ea"/>
              <a:cs typeface="+mj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32772747156605425"/>
          <c:y val="0.22336504811898514"/>
          <c:w val="0.42510083114610675"/>
          <c:h val="0.70850138524351125"/>
        </c:manualLayout>
      </c:layout>
      <c:doughnutChart>
        <c:varyColors val="1"/>
        <c:ser>
          <c:idx val="0"/>
          <c:order val="0"/>
          <c:tx>
            <c:strRef>
              <c:f>'[Modeles_graphiques-20191003.xlsx]Feuil1'!$C$3</c:f>
              <c:strCache>
                <c:ptCount val="1"/>
                <c:pt idx="0">
                  <c:v>L'emploi informel prédomine dans le secteur institutionnel non agricole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FAF-46E4-B330-2B0DFFE9E32C}"/>
              </c:ext>
            </c:extLst>
          </c:dPt>
          <c:dPt>
            <c:idx val="1"/>
            <c:bubble3D val="0"/>
            <c:explosion val="17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FAF-46E4-B330-2B0DFFE9E32C}"/>
              </c:ext>
            </c:extLst>
          </c:dPt>
          <c:dLbls>
            <c:dLbl>
              <c:idx val="0"/>
              <c:layout>
                <c:manualLayout>
                  <c:x val="6.385101291387299E-2"/>
                  <c:y val="-7.870370370370370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AFAF-46E4-B330-2B0DFFE9E32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43842131481591"/>
                  <c:y val="-0.3101851851851852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FAF-46E4-B330-2B0DFFE9E32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'[Modeles_graphiques-20191003.xlsx]Feuil1'!$B$4:$B$5</c:f>
              <c:strCache>
                <c:ptCount val="2"/>
                <c:pt idx="0">
                  <c:v>Emplois formels</c:v>
                </c:pt>
                <c:pt idx="1">
                  <c:v>Emplois informels</c:v>
                </c:pt>
              </c:strCache>
            </c:strRef>
          </c:cat>
          <c:val>
            <c:numRef>
              <c:f>'[Modeles_graphiques-20191003.xlsx]Feuil1'!$C$4:$C$5</c:f>
              <c:numCache>
                <c:formatCode>General</c:formatCode>
                <c:ptCount val="2"/>
                <c:pt idx="0">
                  <c:v>7.5</c:v>
                </c:pt>
                <c:pt idx="1">
                  <c:v>92.5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FAF-46E4-B330-2B0DFFE9E32C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597874530416473"/>
          <c:y val="6.4517427159944893E-2"/>
          <c:w val="0.49325975498432173"/>
          <c:h val="0.83392059389250905"/>
        </c:manualLayout>
      </c:layout>
      <c:barChart>
        <c:barDir val="bar"/>
        <c:grouping val="stacked"/>
        <c:varyColors val="0"/>
        <c:ser>
          <c:idx val="0"/>
          <c:order val="0"/>
          <c:spPr>
            <a:pattFill prst="sphere">
              <a:fgClr>
                <a:schemeClr val="bg1">
                  <a:lumMod val="8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dLbl>
              <c:idx val="5"/>
              <c:layout>
                <c:manualLayout>
                  <c:x val="4.600183597739934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A09-4B13-BFEA-9C1ADFC8005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Feuil5!$B$4:$B$13</c:f>
              <c:strCache>
                <c:ptCount val="10"/>
                <c:pt idx="0">
                  <c:v>Bénin</c:v>
                </c:pt>
                <c:pt idx="2">
                  <c:v>Aucun</c:v>
                </c:pt>
                <c:pt idx="3">
                  <c:v>Primaire</c:v>
                </c:pt>
                <c:pt idx="4">
                  <c:v>Secondaire</c:v>
                </c:pt>
                <c:pt idx="5">
                  <c:v>Supérieur</c:v>
                </c:pt>
                <c:pt idx="7">
                  <c:v>Cotonou</c:v>
                </c:pt>
                <c:pt idx="8">
                  <c:v>Autres urbains</c:v>
                </c:pt>
                <c:pt idx="9">
                  <c:v>Rural</c:v>
                </c:pt>
              </c:strCache>
            </c:strRef>
          </c:cat>
          <c:val>
            <c:numRef>
              <c:f>Feuil5!$C$4:$C$13</c:f>
              <c:numCache>
                <c:formatCode>General</c:formatCode>
                <c:ptCount val="10"/>
                <c:pt idx="0">
                  <c:v>84.1</c:v>
                </c:pt>
                <c:pt idx="2">
                  <c:v>92.8</c:v>
                </c:pt>
                <c:pt idx="3">
                  <c:v>83.8</c:v>
                </c:pt>
                <c:pt idx="4">
                  <c:v>65.2</c:v>
                </c:pt>
                <c:pt idx="5">
                  <c:v>31.8</c:v>
                </c:pt>
                <c:pt idx="7">
                  <c:v>63.3</c:v>
                </c:pt>
                <c:pt idx="8">
                  <c:v>79.2</c:v>
                </c:pt>
                <c:pt idx="9">
                  <c:v>90.3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A09-4B13-BFEA-9C1ADFC800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47"/>
        <c:axId val="2077741680"/>
        <c:axId val="2077739504"/>
      </c:barChart>
      <c:catAx>
        <c:axId val="20777416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3175" cap="flat" cmpd="sng" algn="ctr">
            <a:solidFill>
              <a:schemeClr val="bg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39504"/>
        <c:crosses val="autoZero"/>
        <c:auto val="1"/>
        <c:lblAlgn val="ctr"/>
        <c:lblOffset val="100"/>
        <c:noMultiLvlLbl val="0"/>
      </c:catAx>
      <c:valAx>
        <c:axId val="2077739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41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  <c:userShapes r:id="rId4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474584426946632"/>
          <c:y val="6.8145356996841613E-2"/>
          <c:w val="0.28207743183539158"/>
          <c:h val="0.87882082004060802"/>
        </c:manualLayout>
      </c:layout>
      <c:barChart>
        <c:barDir val="bar"/>
        <c:grouping val="stacked"/>
        <c:varyColors val="0"/>
        <c:ser>
          <c:idx val="0"/>
          <c:order val="0"/>
          <c:spPr>
            <a:pattFill prst="pct70">
              <a:fgClr>
                <a:schemeClr val="accent6">
                  <a:lumMod val="60000"/>
                  <a:lumOff val="40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Feuil5!$A$24:$B$34</c:f>
              <c:multiLvlStrCache>
                <c:ptCount val="11"/>
                <c:lvl>
                  <c:pt idx="0">
                    <c:v>Bénin</c:v>
                  </c:pt>
                  <c:pt idx="2">
                    <c:v>15 - 24 ans</c:v>
                  </c:pt>
                  <c:pt idx="3">
                    <c:v>25 - 64 ans</c:v>
                  </c:pt>
                  <c:pt idx="4">
                    <c:v>35 - 64 ans</c:v>
                  </c:pt>
                  <c:pt idx="5">
                    <c:v>65 ans et plus</c:v>
                  </c:pt>
                  <c:pt idx="7">
                    <c:v>Aucun</c:v>
                  </c:pt>
                  <c:pt idx="8">
                    <c:v>Primaire</c:v>
                  </c:pt>
                  <c:pt idx="9">
                    <c:v>Secondaire</c:v>
                  </c:pt>
                  <c:pt idx="10">
                    <c:v>Supérieur</c:v>
                  </c:pt>
                </c:lvl>
                <c:lvl>
                  <c:pt idx="0">
                    <c:v>National</c:v>
                  </c:pt>
                  <c:pt idx="2">
                    <c:v>Groupe d'âges</c:v>
                  </c:pt>
                  <c:pt idx="7">
                    <c:v>Niveau d'instruction</c:v>
                  </c:pt>
                </c:lvl>
              </c:multiLvlStrCache>
            </c:multiLvlStrRef>
          </c:cat>
          <c:val>
            <c:numRef>
              <c:f>Feuil5!$C$24:$C$34</c:f>
              <c:numCache>
                <c:formatCode>General</c:formatCode>
                <c:ptCount val="11"/>
                <c:pt idx="0">
                  <c:v>21.2</c:v>
                </c:pt>
                <c:pt idx="2">
                  <c:v>39.700000000000003</c:v>
                </c:pt>
                <c:pt idx="3">
                  <c:v>18.899999999999999</c:v>
                </c:pt>
                <c:pt idx="4">
                  <c:v>21.9</c:v>
                </c:pt>
                <c:pt idx="5">
                  <c:v>14.4</c:v>
                </c:pt>
                <c:pt idx="7">
                  <c:v>18.8</c:v>
                </c:pt>
                <c:pt idx="8">
                  <c:v>21.5</c:v>
                </c:pt>
                <c:pt idx="9">
                  <c:v>27.6</c:v>
                </c:pt>
                <c:pt idx="10">
                  <c:v>25.8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5D5-4283-9650-C8FDDBF1C3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77754736"/>
        <c:axId val="2077749296"/>
      </c:barChart>
      <c:catAx>
        <c:axId val="2077754736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49296"/>
        <c:crosses val="autoZero"/>
        <c:auto val="1"/>
        <c:lblAlgn val="ctr"/>
        <c:lblOffset val="100"/>
        <c:noMultiLvlLbl val="0"/>
      </c:catAx>
      <c:valAx>
        <c:axId val="2077749296"/>
        <c:scaling>
          <c:orientation val="minMax"/>
        </c:scaling>
        <c:delete val="0"/>
        <c:axPos val="t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77754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118279569892497"/>
          <c:y val="9.73333333333333E-2"/>
          <c:w val="0.59548387096774202"/>
          <c:h val="0.7057142857142859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'Graphique 1.3'!$B$2</c:f>
              <c:strCache>
                <c:ptCount val="1"/>
                <c:pt idx="0">
                  <c:v>Revenu mensuel</c:v>
                </c:pt>
              </c:strCache>
            </c:strRef>
          </c:tx>
          <c:spPr>
            <a:pattFill prst="pct25">
              <a:fgClr>
                <a:schemeClr val="accent1"/>
              </a:fgClr>
              <a:bgClr>
                <a:schemeClr val="bg1"/>
              </a:bgClr>
            </a:pattFill>
            <a:ln w="15875" cmpd="dbl">
              <a:solidFill>
                <a:schemeClr val="tx1"/>
              </a:solidFill>
            </a:ln>
          </c:spPr>
          <c:invertIfNegative val="0"/>
          <c:cat>
            <c:strRef>
              <c:f>'Graphique 1.3'!$A$3:$A$14</c:f>
              <c:strCache>
                <c:ptCount val="12"/>
                <c:pt idx="0">
                  <c:v>Cadre supérieur, ingénieur et assimilé</c:v>
                </c:pt>
                <c:pt idx="1">
                  <c:v>Cadre moyen, agent de maîtrise</c:v>
                </c:pt>
                <c:pt idx="2">
                  <c:v>Employé/ouvrier qualifié</c:v>
                </c:pt>
                <c:pt idx="3">
                  <c:v>Employé/ouvrier semi qualifié</c:v>
                </c:pt>
                <c:pt idx="4">
                  <c:v>Manœuvre</c:v>
                </c:pt>
                <c:pt idx="5">
                  <c:v>Apprenti ou stagiaire payé</c:v>
                </c:pt>
                <c:pt idx="6">
                  <c:v>Salarié [1]</c:v>
                </c:pt>
                <c:pt idx="7">
                  <c:v>Employeur</c:v>
                </c:pt>
                <c:pt idx="8">
                  <c:v>Travailleur pour compte propre</c:v>
                </c:pt>
                <c:pt idx="9">
                  <c:v>Indépendant</c:v>
                </c:pt>
                <c:pt idx="10">
                  <c:v>Aide familial/apprenti</c:v>
                </c:pt>
                <c:pt idx="11">
                  <c:v>Bénin</c:v>
                </c:pt>
              </c:strCache>
            </c:strRef>
          </c:cat>
          <c:val>
            <c:numRef>
              <c:f>'Graphique 1.3'!$B$3:$B$14</c:f>
              <c:numCache>
                <c:formatCode>###0</c:formatCode>
                <c:ptCount val="12"/>
                <c:pt idx="0">
                  <c:v>205099.91335098099</c:v>
                </c:pt>
                <c:pt idx="1">
                  <c:v>125496.90835841</c:v>
                </c:pt>
                <c:pt idx="2">
                  <c:v>81412.556223366802</c:v>
                </c:pt>
                <c:pt idx="3">
                  <c:v>52929.411876213802</c:v>
                </c:pt>
                <c:pt idx="4">
                  <c:v>50443.024412261897</c:v>
                </c:pt>
                <c:pt idx="5">
                  <c:v>29798.441598450201</c:v>
                </c:pt>
                <c:pt idx="6">
                  <c:v>82059.761875073993</c:v>
                </c:pt>
                <c:pt idx="7">
                  <c:v>102223.077677065</c:v>
                </c:pt>
                <c:pt idx="8">
                  <c:v>63909.258612115402</c:v>
                </c:pt>
                <c:pt idx="9">
                  <c:v>64391.616946821603</c:v>
                </c:pt>
                <c:pt idx="10">
                  <c:v>39512.911230505102</c:v>
                </c:pt>
                <c:pt idx="11">
                  <c:v>65467.647546456697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-100"/>
        <c:axId val="2077746032"/>
        <c:axId val="2077746576"/>
      </c:barChart>
      <c:barChart>
        <c:barDir val="bar"/>
        <c:grouping val="clustered"/>
        <c:varyColors val="0"/>
        <c:ser>
          <c:idx val="1"/>
          <c:order val="1"/>
          <c:tx>
            <c:strRef>
              <c:f>'Graphique 1.3'!$C$2</c:f>
              <c:strCache>
                <c:ptCount val="1"/>
                <c:pt idx="0">
                  <c:v>Nombre années étude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fr-FR" sz="1000" b="0" i="0" u="none" strike="noStrike" kern="1200" baseline="0">
                    <a:solidFill>
                      <a:schemeClr val="tx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'Graphique 1.3'!$A$3:$A$14</c:f>
              <c:strCache>
                <c:ptCount val="12"/>
                <c:pt idx="0">
                  <c:v>Cadre supérieur, ingénieur et assimilé</c:v>
                </c:pt>
                <c:pt idx="1">
                  <c:v>Cadre moyen, agent de maîtrise</c:v>
                </c:pt>
                <c:pt idx="2">
                  <c:v>Employé/ouvrier qualifié</c:v>
                </c:pt>
                <c:pt idx="3">
                  <c:v>Employé/ouvrier semi qualifié</c:v>
                </c:pt>
                <c:pt idx="4">
                  <c:v>Manœuvre</c:v>
                </c:pt>
                <c:pt idx="5">
                  <c:v>Apprenti ou stagiaire payé</c:v>
                </c:pt>
                <c:pt idx="6">
                  <c:v>Salarié [1]</c:v>
                </c:pt>
                <c:pt idx="7">
                  <c:v>Employeur</c:v>
                </c:pt>
                <c:pt idx="8">
                  <c:v>Travailleur pour compte propre</c:v>
                </c:pt>
                <c:pt idx="9">
                  <c:v>Indépendant</c:v>
                </c:pt>
                <c:pt idx="10">
                  <c:v>Aide familial/apprenti</c:v>
                </c:pt>
                <c:pt idx="11">
                  <c:v>Bénin</c:v>
                </c:pt>
              </c:strCache>
            </c:strRef>
          </c:cat>
          <c:val>
            <c:numRef>
              <c:f>'Graphique 1.3'!$C$3:$C$14</c:f>
              <c:numCache>
                <c:formatCode>###0</c:formatCode>
                <c:ptCount val="12"/>
                <c:pt idx="0">
                  <c:v>15.2755533965612</c:v>
                </c:pt>
                <c:pt idx="1">
                  <c:v>11.8011417907554</c:v>
                </c:pt>
                <c:pt idx="2">
                  <c:v>9.5350030107572703</c:v>
                </c:pt>
                <c:pt idx="3">
                  <c:v>7.5202818112847796</c:v>
                </c:pt>
                <c:pt idx="4">
                  <c:v>4.0696776680944797</c:v>
                </c:pt>
                <c:pt idx="5">
                  <c:v>6.3917340158444897</c:v>
                </c:pt>
                <c:pt idx="6">
                  <c:v>8.6828039479631105</c:v>
                </c:pt>
                <c:pt idx="7">
                  <c:v>3.6625213425590499</c:v>
                </c:pt>
                <c:pt idx="8">
                  <c:v>2.0747620887470801</c:v>
                </c:pt>
                <c:pt idx="9">
                  <c:v>2.0943257019497601</c:v>
                </c:pt>
                <c:pt idx="10">
                  <c:v>1.2718208481953499</c:v>
                </c:pt>
                <c:pt idx="11">
                  <c:v>2.9812011651510302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3"/>
        <c:axId val="2077742224"/>
        <c:axId val="2077741136"/>
      </c:barChart>
      <c:catAx>
        <c:axId val="207774603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fr-FR" sz="900" b="0" i="0" u="none" strike="noStrik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46576"/>
        <c:crosses val="autoZero"/>
        <c:auto val="1"/>
        <c:lblAlgn val="ctr"/>
        <c:lblOffset val="100"/>
        <c:noMultiLvlLbl val="0"/>
      </c:catAx>
      <c:valAx>
        <c:axId val="2077746576"/>
        <c:scaling>
          <c:orientation val="minMax"/>
        </c:scaling>
        <c:delete val="0"/>
        <c:axPos val="b"/>
        <c:majorGridlines/>
        <c:numFmt formatCode="###0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fr-FR" sz="900" b="0" i="0" u="none" strike="noStrik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46032"/>
        <c:crosses val="autoZero"/>
        <c:crossBetween val="between"/>
      </c:valAx>
      <c:valAx>
        <c:axId val="2077741136"/>
        <c:scaling>
          <c:orientation val="minMax"/>
        </c:scaling>
        <c:delete val="0"/>
        <c:axPos val="t"/>
        <c:numFmt formatCode="###0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fr-FR" sz="900" b="0" i="0" u="none" strike="noStrik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42224"/>
        <c:crosses val="max"/>
        <c:crossBetween val="between"/>
      </c:valAx>
      <c:catAx>
        <c:axId val="20777422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077741136"/>
        <c:crosses val="autoZero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0.18566955073146013"/>
          <c:y val="0.88775264345011529"/>
          <c:w val="0.74150953564889144"/>
          <c:h val="0.10568663143695878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fr-FR" sz="1200" b="0" i="0" u="none" strike="noStrike" kern="1200" baseline="0">
              <a:solidFill>
                <a:schemeClr val="tx1"/>
              </a:solidFill>
              <a:latin typeface="Arial Black" panose="020B0A04020102020204" pitchFamily="34" charset="0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ln>
      <a:solidFill>
        <a:schemeClr val="accent2">
          <a:lumMod val="75000"/>
        </a:schemeClr>
      </a:solidFill>
    </a:ln>
  </c:spPr>
  <c:txPr>
    <a:bodyPr/>
    <a:lstStyle/>
    <a:p>
      <a:pPr>
        <a:defRPr lang="fr-FR"/>
      </a:pPr>
      <a:endParaRPr lang="fr-F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118279569892497"/>
          <c:y val="9.73333333333333E-2"/>
          <c:w val="0.59548387096774202"/>
          <c:h val="0.7057142857142859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'Graphique 1.3'!$B$2</c:f>
              <c:strCache>
                <c:ptCount val="1"/>
                <c:pt idx="0">
                  <c:v>Revenu mensuel</c:v>
                </c:pt>
              </c:strCache>
            </c:strRef>
          </c:tx>
          <c:spPr>
            <a:pattFill prst="pct25">
              <a:fgClr>
                <a:schemeClr val="accent1"/>
              </a:fgClr>
              <a:bgClr>
                <a:schemeClr val="bg1"/>
              </a:bgClr>
            </a:pattFill>
            <a:ln w="15875" cmpd="dbl">
              <a:solidFill>
                <a:schemeClr val="tx1"/>
              </a:solidFill>
            </a:ln>
          </c:spPr>
          <c:invertIfNegative val="0"/>
          <c:cat>
            <c:strRef>
              <c:f>'Graphique 1.3'!$A$3:$A$14</c:f>
              <c:strCache>
                <c:ptCount val="12"/>
                <c:pt idx="0">
                  <c:v>Cadre supérieur, ingénieur et assimilé</c:v>
                </c:pt>
                <c:pt idx="1">
                  <c:v>Cadre moyen, agent de maîtrise</c:v>
                </c:pt>
                <c:pt idx="2">
                  <c:v>Employé/ouvrier qualifié</c:v>
                </c:pt>
                <c:pt idx="3">
                  <c:v>Employé/ouvrier semi qualifié</c:v>
                </c:pt>
                <c:pt idx="4">
                  <c:v>Manœuvre</c:v>
                </c:pt>
                <c:pt idx="5">
                  <c:v>Apprenti ou stagiaire payé</c:v>
                </c:pt>
                <c:pt idx="6">
                  <c:v>Salarié [1]</c:v>
                </c:pt>
                <c:pt idx="7">
                  <c:v>Employeur</c:v>
                </c:pt>
                <c:pt idx="8">
                  <c:v>Travailleur pour compte propre</c:v>
                </c:pt>
                <c:pt idx="9">
                  <c:v>Indépendant</c:v>
                </c:pt>
                <c:pt idx="10">
                  <c:v>Aide familial/apprenti</c:v>
                </c:pt>
                <c:pt idx="11">
                  <c:v>Bénin</c:v>
                </c:pt>
              </c:strCache>
            </c:strRef>
          </c:cat>
          <c:val>
            <c:numRef>
              <c:f>'Graphique 1.3'!$B$3:$B$14</c:f>
              <c:numCache>
                <c:formatCode>###0</c:formatCode>
                <c:ptCount val="12"/>
                <c:pt idx="0">
                  <c:v>205099.91335098099</c:v>
                </c:pt>
                <c:pt idx="1">
                  <c:v>125496.90835841</c:v>
                </c:pt>
                <c:pt idx="2">
                  <c:v>81412.556223366802</c:v>
                </c:pt>
                <c:pt idx="3">
                  <c:v>52929.411876213802</c:v>
                </c:pt>
                <c:pt idx="4">
                  <c:v>50443.024412261897</c:v>
                </c:pt>
                <c:pt idx="5">
                  <c:v>29798.441598450201</c:v>
                </c:pt>
                <c:pt idx="6">
                  <c:v>82059.761875073993</c:v>
                </c:pt>
                <c:pt idx="7">
                  <c:v>102223.077677065</c:v>
                </c:pt>
                <c:pt idx="8">
                  <c:v>63909.258612115402</c:v>
                </c:pt>
                <c:pt idx="9">
                  <c:v>64391.616946821603</c:v>
                </c:pt>
                <c:pt idx="10">
                  <c:v>39512.911230505102</c:v>
                </c:pt>
                <c:pt idx="11">
                  <c:v>65467.647546456697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-100"/>
        <c:axId val="2077743856"/>
        <c:axId val="2081229584"/>
      </c:barChart>
      <c:barChart>
        <c:barDir val="bar"/>
        <c:grouping val="clustered"/>
        <c:varyColors val="0"/>
        <c:ser>
          <c:idx val="1"/>
          <c:order val="1"/>
          <c:tx>
            <c:strRef>
              <c:f>'Graphique 1.3'!$C$2</c:f>
              <c:strCache>
                <c:ptCount val="1"/>
                <c:pt idx="0">
                  <c:v>Nombre années étude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fr-FR" sz="900" b="0" i="0" u="none" strike="noStrike" kern="1200" baseline="0">
                    <a:solidFill>
                      <a:schemeClr val="tx1"/>
                    </a:solidFill>
                    <a:latin typeface="Arial Black" panose="020B0A04020102020204" pitchFamily="34" charset="0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'Graphique 1.3'!$A$3:$A$14</c:f>
              <c:strCache>
                <c:ptCount val="12"/>
                <c:pt idx="0">
                  <c:v>Cadre supérieur, ingénieur et assimilé</c:v>
                </c:pt>
                <c:pt idx="1">
                  <c:v>Cadre moyen, agent de maîtrise</c:v>
                </c:pt>
                <c:pt idx="2">
                  <c:v>Employé/ouvrier qualifié</c:v>
                </c:pt>
                <c:pt idx="3">
                  <c:v>Employé/ouvrier semi qualifié</c:v>
                </c:pt>
                <c:pt idx="4">
                  <c:v>Manœuvre</c:v>
                </c:pt>
                <c:pt idx="5">
                  <c:v>Apprenti ou stagiaire payé</c:v>
                </c:pt>
                <c:pt idx="6">
                  <c:v>Salarié [1]</c:v>
                </c:pt>
                <c:pt idx="7">
                  <c:v>Employeur</c:v>
                </c:pt>
                <c:pt idx="8">
                  <c:v>Travailleur pour compte propre</c:v>
                </c:pt>
                <c:pt idx="9">
                  <c:v>Indépendant</c:v>
                </c:pt>
                <c:pt idx="10">
                  <c:v>Aide familial/apprenti</c:v>
                </c:pt>
                <c:pt idx="11">
                  <c:v>Bénin</c:v>
                </c:pt>
              </c:strCache>
            </c:strRef>
          </c:cat>
          <c:val>
            <c:numRef>
              <c:f>'Graphique 1.3'!$C$3:$C$14</c:f>
              <c:numCache>
                <c:formatCode>###0</c:formatCode>
                <c:ptCount val="12"/>
                <c:pt idx="0">
                  <c:v>15.2755533965612</c:v>
                </c:pt>
                <c:pt idx="1">
                  <c:v>11.8011417907554</c:v>
                </c:pt>
                <c:pt idx="2">
                  <c:v>9.5350030107572703</c:v>
                </c:pt>
                <c:pt idx="3">
                  <c:v>7.5202818112847796</c:v>
                </c:pt>
                <c:pt idx="4">
                  <c:v>4.0696776680944797</c:v>
                </c:pt>
                <c:pt idx="5">
                  <c:v>6.3917340158444897</c:v>
                </c:pt>
                <c:pt idx="6">
                  <c:v>8.6828039479631105</c:v>
                </c:pt>
                <c:pt idx="7">
                  <c:v>3.6625213425590499</c:v>
                </c:pt>
                <c:pt idx="8">
                  <c:v>2.0747620887470801</c:v>
                </c:pt>
                <c:pt idx="9">
                  <c:v>2.0943257019497601</c:v>
                </c:pt>
                <c:pt idx="10">
                  <c:v>1.2718208481953499</c:v>
                </c:pt>
                <c:pt idx="11">
                  <c:v>2.9812011651510302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3"/>
        <c:axId val="2081230128"/>
        <c:axId val="2081242640"/>
      </c:barChart>
      <c:catAx>
        <c:axId val="207774385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fr-FR" sz="900" b="0" i="0" u="none" strike="noStrik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81229584"/>
        <c:crosses val="autoZero"/>
        <c:auto val="1"/>
        <c:lblAlgn val="ctr"/>
        <c:lblOffset val="100"/>
        <c:noMultiLvlLbl val="0"/>
      </c:catAx>
      <c:valAx>
        <c:axId val="2081229584"/>
        <c:scaling>
          <c:orientation val="minMax"/>
        </c:scaling>
        <c:delete val="0"/>
        <c:axPos val="b"/>
        <c:majorGridlines/>
        <c:numFmt formatCode="###0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fr-FR" sz="900" b="0" i="0" u="none" strike="noStrik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77743856"/>
        <c:crosses val="autoZero"/>
        <c:crossBetween val="between"/>
      </c:valAx>
      <c:valAx>
        <c:axId val="2081242640"/>
        <c:scaling>
          <c:orientation val="minMax"/>
        </c:scaling>
        <c:delete val="0"/>
        <c:axPos val="t"/>
        <c:numFmt formatCode="###0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fr-FR" sz="900" b="0" i="0" u="none" strike="noStrike" kern="1200" baseline="0">
                <a:solidFill>
                  <a:schemeClr val="tx1"/>
                </a:solidFill>
                <a:latin typeface="Arial Black" panose="020B0A04020102020204" pitchFamily="34" charset="0"/>
                <a:ea typeface="+mn-ea"/>
                <a:cs typeface="+mn-cs"/>
              </a:defRPr>
            </a:pPr>
            <a:endParaRPr lang="fr-FR"/>
          </a:p>
        </c:txPr>
        <c:crossAx val="2081230128"/>
        <c:crosses val="max"/>
        <c:crossBetween val="between"/>
      </c:valAx>
      <c:catAx>
        <c:axId val="20812301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081242640"/>
        <c:crosses val="autoZero"/>
        <c:auto val="1"/>
        <c:lblAlgn val="ctr"/>
        <c:lblOffset val="100"/>
        <c:noMultiLvlLbl val="0"/>
      </c:catAx>
    </c:plotArea>
    <c:legend>
      <c:legendPos val="b"/>
      <c:layout>
        <c:manualLayout>
          <c:xMode val="edge"/>
          <c:yMode val="edge"/>
          <c:x val="0.18566955073146013"/>
          <c:y val="0.88775264345011529"/>
          <c:w val="0.74150953564889144"/>
          <c:h val="0.10568663143695878"/>
        </c:manualLayout>
      </c:layout>
      <c:overlay val="0"/>
      <c:txPr>
        <a:bodyPr rot="0" spcFirstLastPara="0" vertOverflow="ellipsis" vert="horz" wrap="square" anchor="ctr" anchorCtr="1"/>
        <a:lstStyle/>
        <a:p>
          <a:pPr>
            <a:defRPr lang="fr-FR" sz="1050" b="1" i="0" u="none" strike="noStrike" kern="1200" baseline="0">
              <a:solidFill>
                <a:schemeClr val="tx1"/>
              </a:solidFill>
              <a:latin typeface="Arial Black" panose="020B0A04020102020204" pitchFamily="34" charset="0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ln>
      <a:solidFill>
        <a:schemeClr val="accent2">
          <a:lumMod val="75000"/>
        </a:schemeClr>
      </a:solidFill>
    </a:ln>
  </c:spPr>
  <c:txPr>
    <a:bodyPr/>
    <a:lstStyle/>
    <a:p>
      <a:pPr>
        <a:defRPr lang="fr-FR"/>
      </a:pPr>
      <a:endParaRPr lang="fr-F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explosion val="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C6F5-44EA-98B1-5EC2D71F82F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6F5-44EA-98B1-5EC2D71F82FF}"/>
              </c:ext>
            </c:extLst>
          </c:dPt>
          <c:dLbls>
            <c:dLbl>
              <c:idx val="0"/>
              <c:layout>
                <c:manualLayout>
                  <c:x val="-8.362929528147503E-3"/>
                  <c:y val="-0.5679864055454606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 algn="ctr">
                    <a:defRPr sz="900" b="0" i="0" u="none" strike="noStrike" kern="1200" baseline="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601766551857338"/>
                      <c:h val="0.14633521771317048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4.6371333434704613E-2"/>
                  <c:y val="0.109447809408439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 algn="l">
                    <a:defRPr sz="900" b="0" i="0" u="none" strike="noStrike" kern="1200" baseline="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9297756166189172"/>
                      <c:h val="0.12817349754357629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Salaire_infSMIG!$D$4:$D$5</c:f>
              <c:strCache>
                <c:ptCount val="2"/>
                <c:pt idx="0">
                  <c:v>Rémunération supérieure au SMIG</c:v>
                </c:pt>
                <c:pt idx="1">
                  <c:v>Rémunération inférieur au SMIG</c:v>
                </c:pt>
              </c:strCache>
            </c:strRef>
          </c:cat>
          <c:val>
            <c:numRef>
              <c:f>Salaire_infSMIG!$E$4:$E$5</c:f>
              <c:numCache>
                <c:formatCode>General</c:formatCode>
                <c:ptCount val="2"/>
                <c:pt idx="0">
                  <c:v>87.3</c:v>
                </c:pt>
                <c:pt idx="1">
                  <c:v>12.7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6F5-44EA-98B1-5EC2D71F82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lt1"/>
    </a:solidFill>
    <a:ln w="12700" cap="flat" cmpd="sng" algn="ctr">
      <a:solidFill>
        <a:schemeClr val="accent2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9-10-03T17:21:19.506" idx="1">
    <p:pos x="5830" y="61"/>
    <p:text>MODIFICATION DE TITRE. LES CARTES QUE L'EXPERT A AFFICHE ICI NE CONCERNENT PAS L'ALPHABETISATION</p:text>
    <p:extLst>
      <p:ext uri="{C676402C-5697-4E1C-873F-D02D1690AC5C}">
        <p15:threadingInfo xmlns:p15="http://schemas.microsoft.com/office/powerpoint/2012/main" timeZoneBias="-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350D4D-130B-4A91-A52B-6E1B4002A9D9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C0654CB3-12F7-45B8-BC2F-E31D4AA0C33A}">
      <dgm:prSet phldrT="[Texte]"/>
      <dgm:spPr/>
      <dgm:t>
        <a:bodyPr/>
        <a:lstStyle/>
        <a:p>
          <a:r>
            <a:rPr lang="fr-FR" dirty="0">
              <a:solidFill>
                <a:srgbClr val="FF0000"/>
              </a:solidFill>
            </a:rPr>
            <a:t>Sans emploi</a:t>
          </a:r>
        </a:p>
      </dgm:t>
    </dgm:pt>
    <dgm:pt modelId="{11BA9606-9403-459A-9F99-B1FB1D16FDB7}" type="parTrans" cxnId="{4557AD95-D42F-40AD-ABF9-AFC021FCB645}">
      <dgm:prSet/>
      <dgm:spPr/>
      <dgm:t>
        <a:bodyPr/>
        <a:lstStyle/>
        <a:p>
          <a:endParaRPr lang="fr-FR"/>
        </a:p>
      </dgm:t>
    </dgm:pt>
    <dgm:pt modelId="{34577723-DAED-406B-B73F-2DF1E5849655}" type="sibTrans" cxnId="{4557AD95-D42F-40AD-ABF9-AFC021FCB645}">
      <dgm:prSet/>
      <dgm:spPr/>
      <dgm:t>
        <a:bodyPr/>
        <a:lstStyle/>
        <a:p>
          <a:endParaRPr lang="fr-FR"/>
        </a:p>
      </dgm:t>
    </dgm:pt>
    <dgm:pt modelId="{395C093C-E8AF-4DF0-802F-F6C1E4382FC6}">
      <dgm:prSet phldrT="[Texte]" phldr="1"/>
      <dgm:spPr/>
      <dgm:t>
        <a:bodyPr/>
        <a:lstStyle/>
        <a:p>
          <a:endParaRPr lang="fr-FR" dirty="0"/>
        </a:p>
      </dgm:t>
    </dgm:pt>
    <dgm:pt modelId="{6CDA4570-7E98-4C00-8B05-E1333BA6BBA0}" type="parTrans" cxnId="{191B08AC-9765-421C-B0EF-49EEF2E5BFA7}">
      <dgm:prSet/>
      <dgm:spPr/>
      <dgm:t>
        <a:bodyPr/>
        <a:lstStyle/>
        <a:p>
          <a:endParaRPr lang="fr-FR"/>
        </a:p>
      </dgm:t>
    </dgm:pt>
    <dgm:pt modelId="{3BAAC67C-DDB2-4579-B22F-86A05B027CEC}" type="sibTrans" cxnId="{191B08AC-9765-421C-B0EF-49EEF2E5BFA7}">
      <dgm:prSet/>
      <dgm:spPr/>
      <dgm:t>
        <a:bodyPr/>
        <a:lstStyle/>
        <a:p>
          <a:endParaRPr lang="fr-FR"/>
        </a:p>
      </dgm:t>
    </dgm:pt>
    <dgm:pt modelId="{319A3433-4618-4B3C-A654-AABB5DA5ED7E}">
      <dgm:prSet phldrT="[Texte]" phldr="1"/>
      <dgm:spPr/>
      <dgm:t>
        <a:bodyPr/>
        <a:lstStyle/>
        <a:p>
          <a:endParaRPr lang="fr-FR" dirty="0"/>
        </a:p>
      </dgm:t>
    </dgm:pt>
    <dgm:pt modelId="{80819BE4-4A7F-4C44-932C-F62818AB36A0}" type="parTrans" cxnId="{6E0AB09F-EB40-4F4A-BA71-8E14D3EEC9B2}">
      <dgm:prSet/>
      <dgm:spPr/>
      <dgm:t>
        <a:bodyPr/>
        <a:lstStyle/>
        <a:p>
          <a:endParaRPr lang="fr-FR"/>
        </a:p>
      </dgm:t>
    </dgm:pt>
    <dgm:pt modelId="{4A031489-5FEC-4720-A934-BB57E33D2012}" type="sibTrans" cxnId="{6E0AB09F-EB40-4F4A-BA71-8E14D3EEC9B2}">
      <dgm:prSet/>
      <dgm:spPr/>
      <dgm:t>
        <a:bodyPr/>
        <a:lstStyle/>
        <a:p>
          <a:endParaRPr lang="fr-FR"/>
        </a:p>
      </dgm:t>
    </dgm:pt>
    <dgm:pt modelId="{5660A90A-18CE-42BF-BF5E-195FF9AF6FB1}">
      <dgm:prSet phldrT="[Texte]"/>
      <dgm:spPr/>
      <dgm:t>
        <a:bodyPr/>
        <a:lstStyle/>
        <a:p>
          <a:r>
            <a:rPr lang="fr-FR" dirty="0">
              <a:solidFill>
                <a:srgbClr val="FF0000"/>
              </a:solidFill>
            </a:rPr>
            <a:t>Sous utilisation de la main d’</a:t>
          </a:r>
          <a:r>
            <a:rPr lang="fr-FR" dirty="0" err="1">
              <a:solidFill>
                <a:srgbClr val="FF0000"/>
              </a:solidFill>
            </a:rPr>
            <a:t>oeuvre</a:t>
          </a:r>
          <a:endParaRPr lang="fr-FR" dirty="0">
            <a:solidFill>
              <a:srgbClr val="FF0000"/>
            </a:solidFill>
          </a:endParaRPr>
        </a:p>
      </dgm:t>
    </dgm:pt>
    <dgm:pt modelId="{B9148C40-434D-49FE-AA24-183CD0663A01}" type="parTrans" cxnId="{3B8CBF31-DED9-4F8B-9CAA-CB2B0F4B87FE}">
      <dgm:prSet/>
      <dgm:spPr/>
      <dgm:t>
        <a:bodyPr/>
        <a:lstStyle/>
        <a:p>
          <a:endParaRPr lang="fr-FR"/>
        </a:p>
      </dgm:t>
    </dgm:pt>
    <dgm:pt modelId="{D0A7CC09-F8D0-44BE-83C5-C446D0D74B74}" type="sibTrans" cxnId="{3B8CBF31-DED9-4F8B-9CAA-CB2B0F4B87FE}">
      <dgm:prSet/>
      <dgm:spPr/>
      <dgm:t>
        <a:bodyPr/>
        <a:lstStyle/>
        <a:p>
          <a:endParaRPr lang="fr-FR"/>
        </a:p>
      </dgm:t>
    </dgm:pt>
    <dgm:pt modelId="{2AC3DDAA-79F8-46FE-A1D9-5CED530F3DF3}">
      <dgm:prSet phldrT="[Texte]" phldr="1"/>
      <dgm:spPr/>
      <dgm:t>
        <a:bodyPr/>
        <a:lstStyle/>
        <a:p>
          <a:endParaRPr lang="fr-FR" dirty="0"/>
        </a:p>
      </dgm:t>
    </dgm:pt>
    <dgm:pt modelId="{EA361F3A-03B1-4308-A977-F1D8BBB2B2D4}" type="parTrans" cxnId="{512043B7-4362-4E69-B922-9BE6E5510A13}">
      <dgm:prSet/>
      <dgm:spPr/>
      <dgm:t>
        <a:bodyPr/>
        <a:lstStyle/>
        <a:p>
          <a:endParaRPr lang="fr-FR"/>
        </a:p>
      </dgm:t>
    </dgm:pt>
    <dgm:pt modelId="{E7C473BF-402A-44F6-B8AC-0ECA3383E34A}" type="sibTrans" cxnId="{512043B7-4362-4E69-B922-9BE6E5510A13}">
      <dgm:prSet/>
      <dgm:spPr/>
      <dgm:t>
        <a:bodyPr/>
        <a:lstStyle/>
        <a:p>
          <a:endParaRPr lang="fr-FR"/>
        </a:p>
      </dgm:t>
    </dgm:pt>
    <dgm:pt modelId="{DDC5DB38-C0BE-440E-A6FB-5EB805BFF01D}">
      <dgm:prSet phldrT="[Texte]" phldr="1"/>
      <dgm:spPr/>
      <dgm:t>
        <a:bodyPr/>
        <a:lstStyle/>
        <a:p>
          <a:endParaRPr lang="fr-FR" dirty="0"/>
        </a:p>
      </dgm:t>
    </dgm:pt>
    <dgm:pt modelId="{41D7948C-21BE-4AB2-8693-8CC4E6B29C09}" type="parTrans" cxnId="{B7A2E1AF-4F9E-4F1D-8020-3F6B7537B82C}">
      <dgm:prSet/>
      <dgm:spPr/>
      <dgm:t>
        <a:bodyPr/>
        <a:lstStyle/>
        <a:p>
          <a:endParaRPr lang="fr-FR"/>
        </a:p>
      </dgm:t>
    </dgm:pt>
    <dgm:pt modelId="{846764E9-9393-467F-AD53-287E354FFCD2}" type="sibTrans" cxnId="{B7A2E1AF-4F9E-4F1D-8020-3F6B7537B82C}">
      <dgm:prSet/>
      <dgm:spPr/>
      <dgm:t>
        <a:bodyPr/>
        <a:lstStyle/>
        <a:p>
          <a:endParaRPr lang="fr-FR"/>
        </a:p>
      </dgm:t>
    </dgm:pt>
    <dgm:pt modelId="{ADE9AA36-2C25-4188-8CF5-A7D586BF58FB}" type="pres">
      <dgm:prSet presAssocID="{35350D4D-130B-4A91-A52B-6E1B4002A9D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DD5328F3-486F-4291-9ABE-16F4F865139E}" type="pres">
      <dgm:prSet presAssocID="{C0654CB3-12F7-45B8-BC2F-E31D4AA0C33A}" presName="linNode" presStyleCnt="0"/>
      <dgm:spPr/>
    </dgm:pt>
    <dgm:pt modelId="{E22B65DB-FCB4-4C96-83E8-3EC96F13D498}" type="pres">
      <dgm:prSet presAssocID="{C0654CB3-12F7-45B8-BC2F-E31D4AA0C33A}" presName="parentShp" presStyleLbl="node1" presStyleIdx="0" presStyleCnt="2" custScaleX="34564" custLinFactNeighborX="-21294" custLinFactNeighborY="-185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162F6BD-7E6B-48F9-B30C-9537523C5E14}" type="pres">
      <dgm:prSet presAssocID="{C0654CB3-12F7-45B8-BC2F-E31D4AA0C33A}" presName="childShp" presStyleLbl="bgAccFollowNode1" presStyleIdx="0" presStyleCnt="2" custScaleX="114275" custScaleY="127432" custLinFactNeighborX="-20460" custLinFactNeighborY="-2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F7D2B25D-05FE-4F5B-9714-2AEF4FC4850E}" type="pres">
      <dgm:prSet presAssocID="{34577723-DAED-406B-B73F-2DF1E5849655}" presName="spacing" presStyleCnt="0"/>
      <dgm:spPr/>
    </dgm:pt>
    <dgm:pt modelId="{571B4200-3C05-4FDE-B00A-D631B17CE001}" type="pres">
      <dgm:prSet presAssocID="{5660A90A-18CE-42BF-BF5E-195FF9AF6FB1}" presName="linNode" presStyleCnt="0"/>
      <dgm:spPr/>
    </dgm:pt>
    <dgm:pt modelId="{A0763C18-7F7B-448C-BBFB-729A3B172A3A}" type="pres">
      <dgm:prSet presAssocID="{5660A90A-18CE-42BF-BF5E-195FF9AF6FB1}" presName="parentShp" presStyleLbl="node1" presStyleIdx="1" presStyleCnt="2" custScaleX="36705" custLinFactNeighborX="-21055" custLinFactNeighborY="-3089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84093A3-7420-4CB3-BF9B-8C7AA5E3757A}" type="pres">
      <dgm:prSet presAssocID="{5660A90A-18CE-42BF-BF5E-195FF9AF6FB1}" presName="childShp" presStyleLbl="bgAccFollowNode1" presStyleIdx="1" presStyleCnt="2" custScaleX="128737" custScaleY="99790" custLinFactNeighborX="-1209" custLinFactNeighborY="-741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512043B7-4362-4E69-B922-9BE6E5510A13}" srcId="{5660A90A-18CE-42BF-BF5E-195FF9AF6FB1}" destId="{2AC3DDAA-79F8-46FE-A1D9-5CED530F3DF3}" srcOrd="0" destOrd="0" parTransId="{EA361F3A-03B1-4308-A977-F1D8BBB2B2D4}" sibTransId="{E7C473BF-402A-44F6-B8AC-0ECA3383E34A}"/>
    <dgm:cxn modelId="{0CED93DC-CE6C-4BE2-B83D-ACD6A24AFD1A}" type="presOf" srcId="{395C093C-E8AF-4DF0-802F-F6C1E4382FC6}" destId="{A162F6BD-7E6B-48F9-B30C-9537523C5E14}" srcOrd="0" destOrd="0" presId="urn:microsoft.com/office/officeart/2005/8/layout/vList6"/>
    <dgm:cxn modelId="{E051BF61-D10D-4269-8021-BDA2EED9C2CB}" type="presOf" srcId="{319A3433-4618-4B3C-A654-AABB5DA5ED7E}" destId="{A162F6BD-7E6B-48F9-B30C-9537523C5E14}" srcOrd="0" destOrd="1" presId="urn:microsoft.com/office/officeart/2005/8/layout/vList6"/>
    <dgm:cxn modelId="{F124760B-F587-4A05-80FD-135A92C6F109}" type="presOf" srcId="{DDC5DB38-C0BE-440E-A6FB-5EB805BFF01D}" destId="{184093A3-7420-4CB3-BF9B-8C7AA5E3757A}" srcOrd="0" destOrd="1" presId="urn:microsoft.com/office/officeart/2005/8/layout/vList6"/>
    <dgm:cxn modelId="{3B8CBF31-DED9-4F8B-9CAA-CB2B0F4B87FE}" srcId="{35350D4D-130B-4A91-A52B-6E1B4002A9D9}" destId="{5660A90A-18CE-42BF-BF5E-195FF9AF6FB1}" srcOrd="1" destOrd="0" parTransId="{B9148C40-434D-49FE-AA24-183CD0663A01}" sibTransId="{D0A7CC09-F8D0-44BE-83C5-C446D0D74B74}"/>
    <dgm:cxn modelId="{191B08AC-9765-421C-B0EF-49EEF2E5BFA7}" srcId="{C0654CB3-12F7-45B8-BC2F-E31D4AA0C33A}" destId="{395C093C-E8AF-4DF0-802F-F6C1E4382FC6}" srcOrd="0" destOrd="0" parTransId="{6CDA4570-7E98-4C00-8B05-E1333BA6BBA0}" sibTransId="{3BAAC67C-DDB2-4579-B22F-86A05B027CEC}"/>
    <dgm:cxn modelId="{BBC9FE6B-C339-4039-8E45-CA4EF7B3605F}" type="presOf" srcId="{5660A90A-18CE-42BF-BF5E-195FF9AF6FB1}" destId="{A0763C18-7F7B-448C-BBFB-729A3B172A3A}" srcOrd="0" destOrd="0" presId="urn:microsoft.com/office/officeart/2005/8/layout/vList6"/>
    <dgm:cxn modelId="{B7A2E1AF-4F9E-4F1D-8020-3F6B7537B82C}" srcId="{5660A90A-18CE-42BF-BF5E-195FF9AF6FB1}" destId="{DDC5DB38-C0BE-440E-A6FB-5EB805BFF01D}" srcOrd="1" destOrd="0" parTransId="{41D7948C-21BE-4AB2-8693-8CC4E6B29C09}" sibTransId="{846764E9-9393-467F-AD53-287E354FFCD2}"/>
    <dgm:cxn modelId="{6B47A7F5-30CE-4F09-A6F1-308D0DC2FE50}" type="presOf" srcId="{C0654CB3-12F7-45B8-BC2F-E31D4AA0C33A}" destId="{E22B65DB-FCB4-4C96-83E8-3EC96F13D498}" srcOrd="0" destOrd="0" presId="urn:microsoft.com/office/officeart/2005/8/layout/vList6"/>
    <dgm:cxn modelId="{4557AD95-D42F-40AD-ABF9-AFC021FCB645}" srcId="{35350D4D-130B-4A91-A52B-6E1B4002A9D9}" destId="{C0654CB3-12F7-45B8-BC2F-E31D4AA0C33A}" srcOrd="0" destOrd="0" parTransId="{11BA9606-9403-459A-9F99-B1FB1D16FDB7}" sibTransId="{34577723-DAED-406B-B73F-2DF1E5849655}"/>
    <dgm:cxn modelId="{B6B5AF28-DCB6-4E7C-8DAD-4FECBC116E67}" type="presOf" srcId="{35350D4D-130B-4A91-A52B-6E1B4002A9D9}" destId="{ADE9AA36-2C25-4188-8CF5-A7D586BF58FB}" srcOrd="0" destOrd="0" presId="urn:microsoft.com/office/officeart/2005/8/layout/vList6"/>
    <dgm:cxn modelId="{836C3E03-222F-4C24-A617-2AC04E6AB280}" type="presOf" srcId="{2AC3DDAA-79F8-46FE-A1D9-5CED530F3DF3}" destId="{184093A3-7420-4CB3-BF9B-8C7AA5E3757A}" srcOrd="0" destOrd="0" presId="urn:microsoft.com/office/officeart/2005/8/layout/vList6"/>
    <dgm:cxn modelId="{6E0AB09F-EB40-4F4A-BA71-8E14D3EEC9B2}" srcId="{C0654CB3-12F7-45B8-BC2F-E31D4AA0C33A}" destId="{319A3433-4618-4B3C-A654-AABB5DA5ED7E}" srcOrd="1" destOrd="0" parTransId="{80819BE4-4A7F-4C44-932C-F62818AB36A0}" sibTransId="{4A031489-5FEC-4720-A934-BB57E33D2012}"/>
    <dgm:cxn modelId="{C49BFFE3-C72E-40F7-BD38-51896DE3D79F}" type="presParOf" srcId="{ADE9AA36-2C25-4188-8CF5-A7D586BF58FB}" destId="{DD5328F3-486F-4291-9ABE-16F4F865139E}" srcOrd="0" destOrd="0" presId="urn:microsoft.com/office/officeart/2005/8/layout/vList6"/>
    <dgm:cxn modelId="{FB70B096-D79C-457A-9C43-F8F78759DD02}" type="presParOf" srcId="{DD5328F3-486F-4291-9ABE-16F4F865139E}" destId="{E22B65DB-FCB4-4C96-83E8-3EC96F13D498}" srcOrd="0" destOrd="0" presId="urn:microsoft.com/office/officeart/2005/8/layout/vList6"/>
    <dgm:cxn modelId="{905351AA-6647-4FBF-BD75-94A1666567D1}" type="presParOf" srcId="{DD5328F3-486F-4291-9ABE-16F4F865139E}" destId="{A162F6BD-7E6B-48F9-B30C-9537523C5E14}" srcOrd="1" destOrd="0" presId="urn:microsoft.com/office/officeart/2005/8/layout/vList6"/>
    <dgm:cxn modelId="{A4921EA2-31DD-435A-95FA-C33256290776}" type="presParOf" srcId="{ADE9AA36-2C25-4188-8CF5-A7D586BF58FB}" destId="{F7D2B25D-05FE-4F5B-9714-2AEF4FC4850E}" srcOrd="1" destOrd="0" presId="urn:microsoft.com/office/officeart/2005/8/layout/vList6"/>
    <dgm:cxn modelId="{4F868D7A-BDED-493B-8237-C5E6D66009D4}" type="presParOf" srcId="{ADE9AA36-2C25-4188-8CF5-A7D586BF58FB}" destId="{571B4200-3C05-4FDE-B00A-D631B17CE001}" srcOrd="2" destOrd="0" presId="urn:microsoft.com/office/officeart/2005/8/layout/vList6"/>
    <dgm:cxn modelId="{5763E4A3-68E3-4208-A50A-23397C0CE8CF}" type="presParOf" srcId="{571B4200-3C05-4FDE-B00A-D631B17CE001}" destId="{A0763C18-7F7B-448C-BBFB-729A3B172A3A}" srcOrd="0" destOrd="0" presId="urn:microsoft.com/office/officeart/2005/8/layout/vList6"/>
    <dgm:cxn modelId="{6354A301-2F46-4F00-A548-4C7C9629F25B}" type="presParOf" srcId="{571B4200-3C05-4FDE-B00A-D631B17CE001}" destId="{184093A3-7420-4CB3-BF9B-8C7AA5E3757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62F6BD-7E6B-48F9-B30C-9537523C5E14}">
      <dsp:nvSpPr>
        <dsp:cNvPr id="0" name=""/>
        <dsp:cNvSpPr/>
      </dsp:nvSpPr>
      <dsp:spPr>
        <a:xfrm>
          <a:off x="1597470" y="530"/>
          <a:ext cx="7530929" cy="131356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85" tIns="19685" rIns="19685" bIns="19685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fr-FR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fr-FR" sz="3100" kern="1200" dirty="0"/>
        </a:p>
      </dsp:txBody>
      <dsp:txXfrm>
        <a:off x="1597470" y="164725"/>
        <a:ext cx="7038344" cy="985170"/>
      </dsp:txXfrm>
    </dsp:sp>
    <dsp:sp modelId="{E22B65DB-FCB4-4C96-83E8-3EC96F13D498}">
      <dsp:nvSpPr>
        <dsp:cNvPr id="0" name=""/>
        <dsp:cNvSpPr/>
      </dsp:nvSpPr>
      <dsp:spPr>
        <a:xfrm>
          <a:off x="0" y="123081"/>
          <a:ext cx="1518553" cy="10307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700" kern="1200" dirty="0">
              <a:solidFill>
                <a:srgbClr val="FF0000"/>
              </a:solidFill>
            </a:rPr>
            <a:t>Sans emploi</a:t>
          </a:r>
        </a:p>
      </dsp:txBody>
      <dsp:txXfrm>
        <a:off x="50319" y="173400"/>
        <a:ext cx="1417915" cy="930155"/>
      </dsp:txXfrm>
    </dsp:sp>
    <dsp:sp modelId="{184093A3-7420-4CB3-BF9B-8C7AA5E3757A}">
      <dsp:nvSpPr>
        <dsp:cNvPr id="0" name=""/>
        <dsp:cNvSpPr/>
      </dsp:nvSpPr>
      <dsp:spPr>
        <a:xfrm>
          <a:off x="2006926" y="1342087"/>
          <a:ext cx="8500596" cy="10286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fr-FR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fr-FR" sz="2400" kern="1200" dirty="0"/>
        </a:p>
      </dsp:txBody>
      <dsp:txXfrm>
        <a:off x="2006926" y="1470666"/>
        <a:ext cx="8114861" cy="771471"/>
      </dsp:txXfrm>
    </dsp:sp>
    <dsp:sp modelId="{A0763C18-7F7B-448C-BBFB-729A3B172A3A}">
      <dsp:nvSpPr>
        <dsp:cNvPr id="0" name=""/>
        <dsp:cNvSpPr/>
      </dsp:nvSpPr>
      <dsp:spPr>
        <a:xfrm>
          <a:off x="0" y="1385597"/>
          <a:ext cx="1615771" cy="103079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700" kern="1200" dirty="0">
              <a:solidFill>
                <a:srgbClr val="FF0000"/>
              </a:solidFill>
            </a:rPr>
            <a:t>Sous utilisation de la main d’</a:t>
          </a:r>
          <a:r>
            <a:rPr lang="fr-FR" sz="1700" kern="1200" dirty="0" err="1">
              <a:solidFill>
                <a:srgbClr val="FF0000"/>
              </a:solidFill>
            </a:rPr>
            <a:t>oeuvre</a:t>
          </a:r>
          <a:endParaRPr lang="fr-FR" sz="1700" kern="1200" dirty="0">
            <a:solidFill>
              <a:srgbClr val="FF0000"/>
            </a:solidFill>
          </a:endParaRPr>
        </a:p>
      </dsp:txBody>
      <dsp:txXfrm>
        <a:off x="50319" y="1435916"/>
        <a:ext cx="1515133" cy="9301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0.63579</cdr:x>
      <cdr:y>0.61832</cdr:y>
    </cdr:from>
    <cdr:to>
      <cdr:x>0.72707</cdr:x>
      <cdr:y>0.68515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4060477" y="2747448"/>
          <a:ext cx="582961" cy="29695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fr-FR" sz="1200" dirty="0">
              <a:solidFill>
                <a:sysClr val="windowText" lastClr="000000"/>
              </a:solidFill>
              <a:latin typeface="Arial Black" panose="020B0A04020102020204" pitchFamily="34" charset="0"/>
            </a:rPr>
            <a:t>68,2</a:t>
          </a:r>
        </a:p>
      </cdr:txBody>
    </cdr:sp>
  </cdr:relSizeAnchor>
  <cdr:relSizeAnchor xmlns:cdr="http://schemas.openxmlformats.org/drawingml/2006/chartDrawing">
    <cdr:from>
      <cdr:x>0.56148</cdr:x>
      <cdr:y>0.03368</cdr:y>
    </cdr:from>
    <cdr:to>
      <cdr:x>0.56317</cdr:x>
      <cdr:y>0.81643</cdr:y>
    </cdr:to>
    <cdr:cxnSp macro="">
      <cdr:nvCxnSpPr>
        <cdr:cNvPr id="4" name="Connecteur droit 3"/>
        <cdr:cNvCxnSpPr/>
      </cdr:nvCxnSpPr>
      <cdr:spPr>
        <a:xfrm xmlns:a="http://schemas.openxmlformats.org/drawingml/2006/main" flipH="1">
          <a:off x="3585882" y="149642"/>
          <a:ext cx="10809" cy="34781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0.18389</cdr:y>
    </cdr:from>
    <cdr:to>
      <cdr:x>1</cdr:x>
      <cdr:y>0.89596</cdr:y>
    </cdr:to>
    <cdr:grpSp>
      <cdr:nvGrpSpPr>
        <cdr:cNvPr id="6" name="Groupe 5">
          <a:extLst xmlns:a="http://schemas.openxmlformats.org/drawingml/2006/main">
            <a:ext uri="{FF2B5EF4-FFF2-40B4-BE49-F238E27FC236}">
              <a16:creationId xmlns="" xmlns:a16="http://schemas.microsoft.com/office/drawing/2014/main" id="{1242724A-8AD7-4B27-B28A-A940B93930DF}"/>
            </a:ext>
          </a:extLst>
        </cdr:cNvPr>
        <cdr:cNvGrpSpPr/>
      </cdr:nvGrpSpPr>
      <cdr:grpSpPr>
        <a:xfrm xmlns:a="http://schemas.openxmlformats.org/drawingml/2006/main">
          <a:off x="0" y="440572"/>
          <a:ext cx="4013626" cy="1706009"/>
          <a:chOff x="-61754" y="471487"/>
          <a:chExt cx="4571985" cy="1619257"/>
        </a:xfrm>
      </cdr:grpSpPr>
      <cdr:sp macro="" textlink="">
        <cdr:nvSpPr>
          <cdr:cNvPr id="2" name="Accolade ouvrante 1">
            <a:extLst xmlns:a="http://schemas.openxmlformats.org/drawingml/2006/main">
              <a:ext uri="{FF2B5EF4-FFF2-40B4-BE49-F238E27FC236}">
                <a16:creationId xmlns="" xmlns:a16="http://schemas.microsoft.com/office/drawing/2014/main" id="{546DFBC7-E274-42AB-A605-3BA11910551E}"/>
              </a:ext>
            </a:extLst>
          </cdr:cNvPr>
          <cdr:cNvSpPr/>
        </cdr:nvSpPr>
        <cdr:spPr>
          <a:xfrm xmlns:a="http://schemas.openxmlformats.org/drawingml/2006/main">
            <a:off x="3368894" y="471487"/>
            <a:ext cx="210539" cy="1536158"/>
          </a:xfrm>
          <a:prstGeom xmlns:a="http://schemas.openxmlformats.org/drawingml/2006/main" prst="leftBrace">
            <a:avLst/>
          </a:prstGeom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fr-FR"/>
          </a:p>
        </cdr:txBody>
      </cdr:sp>
      <cdr:sp macro="" textlink="">
        <cdr:nvSpPr>
          <cdr:cNvPr id="3" name="ZoneTexte 2">
            <a:extLst xmlns:a="http://schemas.openxmlformats.org/drawingml/2006/main">
              <a:ext uri="{FF2B5EF4-FFF2-40B4-BE49-F238E27FC236}">
                <a16:creationId xmlns="" xmlns:a16="http://schemas.microsoft.com/office/drawing/2014/main" id="{EAE51576-F9EE-47BD-B4C0-F48402A4DD90}"/>
              </a:ext>
            </a:extLst>
          </cdr:cNvPr>
          <cdr:cNvSpPr txBox="1"/>
        </cdr:nvSpPr>
        <cdr:spPr>
          <a:xfrm xmlns:a="http://schemas.openxmlformats.org/drawingml/2006/main">
            <a:off x="3501866" y="495211"/>
            <a:ext cx="1008365" cy="1544805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square" rtlCol="0"/>
          <a:lstStyle xmlns:a="http://schemas.openxmlformats.org/drawingml/2006/main"/>
          <a:p xmlns:a="http://schemas.openxmlformats.org/drawingml/2006/main">
            <a:r>
              <a:rPr lang="fr-FR" sz="1000" dirty="0">
                <a:latin typeface="Arial Black" panose="020B0A04020102020204" pitchFamily="34" charset="0"/>
              </a:rPr>
              <a:t>75,5% d'emplois formel dans le </a:t>
            </a:r>
            <a:r>
              <a:rPr lang="fr-FR" sz="1000" dirty="0">
                <a:solidFill>
                  <a:sysClr val="windowText" lastClr="000000"/>
                </a:solidFill>
                <a:latin typeface="Arial Black" panose="020B0A04020102020204" pitchFamily="34" charset="0"/>
              </a:rPr>
              <a:t>secteur</a:t>
            </a:r>
            <a:r>
              <a:rPr lang="fr-FR" sz="1000" dirty="0">
                <a:latin typeface="Arial Black" panose="020B0A04020102020204" pitchFamily="34" charset="0"/>
              </a:rPr>
              <a:t> public</a:t>
            </a:r>
          </a:p>
          <a:p xmlns:a="http://schemas.openxmlformats.org/drawingml/2006/main">
            <a:r>
              <a:rPr lang="fr-FR" sz="1000" dirty="0">
                <a:latin typeface="Arial Black" panose="020B0A04020102020204" pitchFamily="34" charset="0"/>
              </a:rPr>
              <a:t>1,2% dans le secteur privé</a:t>
            </a:r>
          </a:p>
        </cdr:txBody>
      </cdr:sp>
      <cdr:sp macro="" textlink="">
        <cdr:nvSpPr>
          <cdr:cNvPr id="4" name="Accolade fermante 3">
            <a:extLst xmlns:a="http://schemas.openxmlformats.org/drawingml/2006/main">
              <a:ext uri="{FF2B5EF4-FFF2-40B4-BE49-F238E27FC236}">
                <a16:creationId xmlns="" xmlns:a16="http://schemas.microsoft.com/office/drawing/2014/main" id="{78C88B89-40A9-44E7-986C-96C62E01D45D}"/>
              </a:ext>
            </a:extLst>
          </cdr:cNvPr>
          <cdr:cNvSpPr/>
        </cdr:nvSpPr>
        <cdr:spPr>
          <a:xfrm xmlns:a="http://schemas.openxmlformats.org/drawingml/2006/main">
            <a:off x="914399" y="928688"/>
            <a:ext cx="247654" cy="1133480"/>
          </a:xfrm>
          <a:prstGeom xmlns:a="http://schemas.openxmlformats.org/drawingml/2006/main" prst="rightBrace">
            <a:avLst/>
          </a:prstGeom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  <cdr:txBody>
          <a:bodyPr xmlns:a="http://schemas.openxmlformats.org/drawingml/2006/main" vertOverflow="clip"/>
          <a:lstStyle xmlns:a="http://schemas.openxmlformats.org/drawingml/2006/main"/>
          <a:p xmlns:a="http://schemas.openxmlformats.org/drawingml/2006/main">
            <a:endParaRPr lang="fr-FR"/>
          </a:p>
        </cdr:txBody>
      </cdr:sp>
      <cdr:sp macro="" textlink="">
        <cdr:nvSpPr>
          <cdr:cNvPr id="5" name="ZoneTexte 4">
            <a:extLst xmlns:a="http://schemas.openxmlformats.org/drawingml/2006/main">
              <a:ext uri="{FF2B5EF4-FFF2-40B4-BE49-F238E27FC236}">
                <a16:creationId xmlns="" xmlns:a16="http://schemas.microsoft.com/office/drawing/2014/main" id="{D97496C2-A4BB-4412-9A4A-0FE9AEEEB54E}"/>
              </a:ext>
            </a:extLst>
          </cdr:cNvPr>
          <cdr:cNvSpPr txBox="1"/>
        </cdr:nvSpPr>
        <cdr:spPr>
          <a:xfrm xmlns:a="http://schemas.openxmlformats.org/drawingml/2006/main">
            <a:off x="-61754" y="806655"/>
            <a:ext cx="1048250" cy="1284089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square" rtlCol="0"/>
          <a:lstStyle xmlns:a="http://schemas.openxmlformats.org/drawingml/2006/main"/>
          <a:p xmlns:a="http://schemas.openxmlformats.org/drawingml/2006/main">
            <a:r>
              <a:rPr lang="fr-FR" sz="1000" dirty="0">
                <a:effectLst/>
                <a:latin typeface="Arial Black" panose="020B0A04020102020204" pitchFamily="34" charset="0"/>
                <a:ea typeface="+mn-ea"/>
                <a:cs typeface="+mn-cs"/>
              </a:rPr>
              <a:t>24,5</a:t>
            </a:r>
            <a:r>
              <a:rPr lang="fr-FR" sz="1000" dirty="0">
                <a:latin typeface="Arial Black" panose="020B0A04020102020204" pitchFamily="34" charset="0"/>
              </a:rPr>
              <a:t>% d'emplois </a:t>
            </a:r>
            <a:r>
              <a:rPr lang="fr-FR" sz="1000" dirty="0">
                <a:solidFill>
                  <a:sysClr val="windowText" lastClr="000000"/>
                </a:solidFill>
                <a:latin typeface="Arial Black" panose="020B0A04020102020204" pitchFamily="34" charset="0"/>
              </a:rPr>
              <a:t>informels</a:t>
            </a:r>
            <a:r>
              <a:rPr lang="fr-FR" sz="1000" dirty="0">
                <a:latin typeface="Arial Black" panose="020B0A04020102020204" pitchFamily="34" charset="0"/>
              </a:rPr>
              <a:t> dans le secteur public</a:t>
            </a:r>
          </a:p>
        </cdr:txBody>
      </cdr:sp>
    </cdr:grp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0.68392</cdr:x>
      <cdr:y>0.42447</cdr:y>
    </cdr:from>
    <cdr:to>
      <cdr:x>0.71231</cdr:x>
      <cdr:y>0.74836</cdr:y>
    </cdr:to>
    <cdr:sp macro="" textlink="">
      <cdr:nvSpPr>
        <cdr:cNvPr id="2" name="Accolade fermante 1">
          <a:extLst xmlns:a="http://schemas.openxmlformats.org/drawingml/2006/main">
            <a:ext uri="{FF2B5EF4-FFF2-40B4-BE49-F238E27FC236}">
              <a16:creationId xmlns="" xmlns:a16="http://schemas.microsoft.com/office/drawing/2014/main" id="{71505779-23F4-4B52-B46D-372A0AFAD402}"/>
            </a:ext>
          </a:extLst>
        </cdr:cNvPr>
        <cdr:cNvSpPr/>
      </cdr:nvSpPr>
      <cdr:spPr>
        <a:xfrm xmlns:a="http://schemas.openxmlformats.org/drawingml/2006/main">
          <a:off x="3665145" y="1508339"/>
          <a:ext cx="152139" cy="1150958"/>
        </a:xfrm>
        <a:prstGeom xmlns:a="http://schemas.openxmlformats.org/drawingml/2006/main" prst="rightBrac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0.71457</cdr:x>
      <cdr:y>0.38247</cdr:y>
    </cdr:from>
    <cdr:to>
      <cdr:x>0.97222</cdr:x>
      <cdr:y>0.80678</cdr:y>
    </cdr:to>
    <cdr:sp macro="" textlink="">
      <cdr:nvSpPr>
        <cdr:cNvPr id="3" name="ZoneTexte 3">
          <a:extLst xmlns:a="http://schemas.openxmlformats.org/drawingml/2006/main">
            <a:ext uri="{FF2B5EF4-FFF2-40B4-BE49-F238E27FC236}">
              <a16:creationId xmlns="" xmlns:a16="http://schemas.microsoft.com/office/drawing/2014/main" id="{71A3CBFD-2727-4A4A-984E-4C99F75D5DF0}"/>
            </a:ext>
          </a:extLst>
        </cdr:cNvPr>
        <cdr:cNvSpPr txBox="1"/>
      </cdr:nvSpPr>
      <cdr:spPr>
        <a:xfrm xmlns:a="http://schemas.openxmlformats.org/drawingml/2006/main">
          <a:off x="3829402" y="1452245"/>
          <a:ext cx="1380746" cy="161108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fr-FR" sz="900" dirty="0">
              <a:latin typeface="Arial Black" panose="020B0A04020102020204" pitchFamily="34" charset="0"/>
            </a:rPr>
            <a:t>1,4</a:t>
          </a:r>
          <a:r>
            <a:rPr lang="fr-FR" sz="900" baseline="0" dirty="0">
              <a:latin typeface="Arial Black" panose="020B0A04020102020204" pitchFamily="34" charset="0"/>
            </a:rPr>
            <a:t> fois plus d'emplois vulnérables parmi les travailleurs ayant aucun niveau d'instruction comparativement à ceux ayant atteint le niveau secondaire</a:t>
          </a:r>
          <a:endParaRPr lang="fr-FR" sz="900" dirty="0">
            <a:latin typeface="Arial Black" panose="020B0A04020102020204" pitchFamily="34" charset="0"/>
          </a:endParaRPr>
        </a:p>
      </cdr:txBody>
    </cdr:sp>
  </cdr:relSizeAnchor>
  <cdr:relSizeAnchor xmlns:cdr="http://schemas.openxmlformats.org/drawingml/2006/chartDrawing">
    <cdr:from>
      <cdr:x>0.69596</cdr:x>
      <cdr:y>0.04665</cdr:y>
    </cdr:from>
    <cdr:to>
      <cdr:x>0.89881</cdr:x>
      <cdr:y>0.32234</cdr:y>
    </cdr:to>
    <cdr:sp macro="" textlink="">
      <cdr:nvSpPr>
        <cdr:cNvPr id="4" name="ZoneTexte 3">
          <a:extLst xmlns:a="http://schemas.openxmlformats.org/drawingml/2006/main">
            <a:ext uri="{FF2B5EF4-FFF2-40B4-BE49-F238E27FC236}">
              <a16:creationId xmlns:xdr="http://schemas.openxmlformats.org/drawingml/2006/spreadsheetDrawing" xmlns="" xmlns:a16="http://schemas.microsoft.com/office/drawing/2014/main" xmlns:lc="http://schemas.openxmlformats.org/drawingml/2006/lockedCanvas" id="{71A3CBFD-2727-4A4A-984E-4C99F75D5DF0}"/>
            </a:ext>
          </a:extLst>
        </cdr:cNvPr>
        <cdr:cNvSpPr txBox="1"/>
      </cdr:nvSpPr>
      <cdr:spPr>
        <a:xfrm xmlns:a="http://schemas.openxmlformats.org/drawingml/2006/main">
          <a:off x="3729664" y="177132"/>
          <a:ext cx="1087079" cy="1046770"/>
        </a:xfrm>
        <a:prstGeom xmlns:a="http://schemas.openxmlformats.org/drawingml/2006/main" prst="rect">
          <a:avLst/>
        </a:prstGeom>
        <a:solidFill xmlns:a="http://schemas.openxmlformats.org/drawingml/2006/main">
          <a:schemeClr val="lt1"/>
        </a:solidFill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fr-FR" sz="900" dirty="0">
              <a:latin typeface="Arial Black" panose="020B0A04020102020204" pitchFamily="34" charset="0"/>
            </a:rPr>
            <a:t>1,4</a:t>
          </a:r>
          <a:r>
            <a:rPr lang="fr-FR" sz="900" baseline="0" dirty="0">
              <a:latin typeface="Arial Black" panose="020B0A04020102020204" pitchFamily="34" charset="0"/>
            </a:rPr>
            <a:t> fois plus d'emplois vulnérables en milieu rural qu'à Cotonou</a:t>
          </a:r>
          <a:endParaRPr lang="fr-FR" sz="900" dirty="0">
            <a:latin typeface="Arial Black" panose="020B0A04020102020204" pitchFamily="34" charset="0"/>
          </a:endParaRPr>
        </a:p>
      </cdr:txBody>
    </cdr:sp>
  </cdr:relSizeAnchor>
  <cdr:relSizeAnchor xmlns:cdr="http://schemas.openxmlformats.org/drawingml/2006/chartDrawing">
    <cdr:from>
      <cdr:x>0.68547</cdr:x>
      <cdr:y>0.06722</cdr:y>
    </cdr:from>
    <cdr:to>
      <cdr:x>0.71416</cdr:x>
      <cdr:y>0.32272</cdr:y>
    </cdr:to>
    <cdr:sp macro="" textlink="">
      <cdr:nvSpPr>
        <cdr:cNvPr id="5" name="Accolade fermante 4">
          <a:extLst xmlns:a="http://schemas.openxmlformats.org/drawingml/2006/main">
            <a:ext uri="{FF2B5EF4-FFF2-40B4-BE49-F238E27FC236}">
              <a16:creationId xmlns:a16="http://schemas.microsoft.com/office/drawing/2014/main" xmlns="" xmlns:lc="http://schemas.openxmlformats.org/drawingml/2006/lockedCanvas" id="{71505779-23F4-4B52-B46D-372A0AFAD402}"/>
            </a:ext>
          </a:extLst>
        </cdr:cNvPr>
        <cdr:cNvSpPr/>
      </cdr:nvSpPr>
      <cdr:spPr>
        <a:xfrm xmlns:a="http://schemas.openxmlformats.org/drawingml/2006/main">
          <a:off x="3673414" y="238860"/>
          <a:ext cx="153750" cy="907920"/>
        </a:xfrm>
        <a:prstGeom xmlns:a="http://schemas.openxmlformats.org/drawingml/2006/main" prst="rightBrac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fr-FR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0.61795</cdr:x>
      <cdr:y>0.22011</cdr:y>
    </cdr:from>
    <cdr:to>
      <cdr:x>1</cdr:x>
      <cdr:y>0.51894</cdr:y>
    </cdr:to>
    <cdr:sp macro="" textlink="">
      <cdr:nvSpPr>
        <cdr:cNvPr id="2" name="ZoneTexte 1">
          <a:extLst xmlns:a="http://schemas.openxmlformats.org/drawingml/2006/main">
            <a:ext uri="{FF2B5EF4-FFF2-40B4-BE49-F238E27FC236}">
              <a16:creationId xmlns="" xmlns:a16="http://schemas.microsoft.com/office/drawing/2014/main" id="{83A3DB2C-55C8-45B3-AE2F-47031C359835}"/>
            </a:ext>
          </a:extLst>
        </cdr:cNvPr>
        <cdr:cNvSpPr txBox="1"/>
      </cdr:nvSpPr>
      <cdr:spPr>
        <a:xfrm xmlns:a="http://schemas.openxmlformats.org/drawingml/2006/main">
          <a:off x="3230804" y="828564"/>
          <a:ext cx="1997459" cy="11248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fr-FR" sz="900" b="1" dirty="0">
              <a:solidFill>
                <a:sysClr val="windowText" lastClr="000000"/>
              </a:solidFill>
              <a:latin typeface="Arial Black" panose="020B0A04020102020204" pitchFamily="34" charset="0"/>
            </a:rPr>
            <a:t>1,8 fois plus d'emplois précaires au sein du groupe d'âges 15 - 24 ans que des 35 - 64 ans.</a:t>
          </a:r>
          <a:r>
            <a:rPr lang="fr-FR" sz="900" b="1" baseline="0" dirty="0">
              <a:solidFill>
                <a:sysClr val="windowText" lastClr="000000"/>
              </a:solidFill>
              <a:latin typeface="Arial Black" panose="020B0A04020102020204" pitchFamily="34" charset="0"/>
            </a:rPr>
            <a:t> Un travailleur  sur 5 du groupe d'âges 25 - 34 ans est à risque.</a:t>
          </a:r>
          <a:endParaRPr lang="fr-FR" sz="900" b="1" dirty="0">
            <a:solidFill>
              <a:sysClr val="windowText" lastClr="000000"/>
            </a:solidFill>
            <a:latin typeface="Arial Black" panose="020B0A04020102020204" pitchFamily="34" charset="0"/>
          </a:endParaRPr>
        </a:p>
      </cdr:txBody>
    </cdr:sp>
  </cdr:relSizeAnchor>
  <cdr:relSizeAnchor xmlns:cdr="http://schemas.openxmlformats.org/drawingml/2006/chartDrawing">
    <cdr:from>
      <cdr:x>0.52675</cdr:x>
      <cdr:y>0.6305</cdr:y>
    </cdr:from>
    <cdr:to>
      <cdr:x>0.56301</cdr:x>
      <cdr:y>0.94135</cdr:y>
    </cdr:to>
    <cdr:sp macro="" textlink="">
      <cdr:nvSpPr>
        <cdr:cNvPr id="4" name="Accolade fermante 3">
          <a:extLst xmlns:a="http://schemas.openxmlformats.org/drawingml/2006/main">
            <a:ext uri="{FF2B5EF4-FFF2-40B4-BE49-F238E27FC236}">
              <a16:creationId xmlns="" xmlns:a16="http://schemas.microsoft.com/office/drawing/2014/main" id="{DBD26C98-DDDE-4EAD-8988-67E8AE59AC48}"/>
            </a:ext>
          </a:extLst>
        </cdr:cNvPr>
        <cdr:cNvSpPr/>
      </cdr:nvSpPr>
      <cdr:spPr>
        <a:xfrm xmlns:a="http://schemas.openxmlformats.org/drawingml/2006/main">
          <a:off x="2767013" y="2047875"/>
          <a:ext cx="190500" cy="1009650"/>
        </a:xfrm>
        <a:prstGeom xmlns:a="http://schemas.openxmlformats.org/drawingml/2006/main" prst="rightBrac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0.57485</cdr:x>
      <cdr:y>0.55172</cdr:y>
    </cdr:from>
    <cdr:to>
      <cdr:x>0.99156</cdr:x>
      <cdr:y>0.99757</cdr:y>
    </cdr:to>
    <cdr:sp macro="" textlink="">
      <cdr:nvSpPr>
        <cdr:cNvPr id="5" name="ZoneTexte 4">
          <a:extLst xmlns:a="http://schemas.openxmlformats.org/drawingml/2006/main">
            <a:ext uri="{FF2B5EF4-FFF2-40B4-BE49-F238E27FC236}">
              <a16:creationId xmlns="" xmlns:a16="http://schemas.microsoft.com/office/drawing/2014/main" id="{B0CF4988-65D3-459D-8A2B-FB1F9CA9BCF7}"/>
            </a:ext>
          </a:extLst>
        </cdr:cNvPr>
        <cdr:cNvSpPr txBox="1"/>
      </cdr:nvSpPr>
      <cdr:spPr>
        <a:xfrm xmlns:a="http://schemas.openxmlformats.org/drawingml/2006/main">
          <a:off x="3005466" y="2076842"/>
          <a:ext cx="2178669" cy="16782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fr-FR" sz="900" dirty="0">
              <a:solidFill>
                <a:sysClr val="windowText" lastClr="000000"/>
              </a:solidFill>
              <a:latin typeface="Arial Black" panose="020B0A04020102020204" pitchFamily="34" charset="0"/>
            </a:rPr>
            <a:t>Le taux d'emplois précaire est de 19% parmi les personnes</a:t>
          </a:r>
          <a:r>
            <a:rPr lang="fr-FR" sz="900" baseline="0" dirty="0">
              <a:solidFill>
                <a:sysClr val="windowText" lastClr="000000"/>
              </a:solidFill>
              <a:latin typeface="Arial Black" panose="020B0A04020102020204" pitchFamily="34" charset="0"/>
            </a:rPr>
            <a:t> ayant aucun d'instruction contre 25,8% parmi celles ayant le niveau supérieur. Les travailleurs ayant le niveau primaire (21,5) se révèlent être plus à risque que ceux ayant aucun niveau. les travailleurs du niveau secondaires sont les plus à risque (27,6%).</a:t>
          </a:r>
          <a:endParaRPr lang="fr-FR" sz="900" dirty="0">
            <a:solidFill>
              <a:sysClr val="windowText" lastClr="000000"/>
            </a:solidFill>
            <a:latin typeface="Arial Black" panose="020B0A04020102020204" pitchFamily="34" charset="0"/>
          </a:endParaRPr>
        </a:p>
      </cdr:txBody>
    </cdr:sp>
  </cdr:relSizeAnchor>
  <cdr:relSizeAnchor xmlns:cdr="http://schemas.openxmlformats.org/drawingml/2006/chartDrawing">
    <cdr:from>
      <cdr:x>0.58695</cdr:x>
      <cdr:y>0.24398</cdr:y>
    </cdr:from>
    <cdr:to>
      <cdr:x>0.61914</cdr:x>
      <cdr:y>0.55243</cdr:y>
    </cdr:to>
    <cdr:sp macro="" textlink="">
      <cdr:nvSpPr>
        <cdr:cNvPr id="6" name="Accolade fermante 5">
          <a:extLst xmlns:a="http://schemas.openxmlformats.org/drawingml/2006/main">
            <a:ext uri="{FF2B5EF4-FFF2-40B4-BE49-F238E27FC236}">
              <a16:creationId xmlns="" xmlns:a16="http://schemas.microsoft.com/office/drawing/2014/main" id="{DBD26C98-DDDE-4EAD-8988-67E8AE59AC48}"/>
            </a:ext>
          </a:extLst>
        </cdr:cNvPr>
        <cdr:cNvSpPr/>
      </cdr:nvSpPr>
      <cdr:spPr>
        <a:xfrm xmlns:a="http://schemas.openxmlformats.org/drawingml/2006/main">
          <a:off x="3068723" y="918411"/>
          <a:ext cx="168292" cy="1161079"/>
        </a:xfrm>
        <a:prstGeom xmlns:a="http://schemas.openxmlformats.org/drawingml/2006/main" prst="rightBrac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fr-FR"/>
        </a:p>
      </cdr:txBody>
    </cdr:sp>
  </cdr:relSizeAnchor>
  <cdr:relSizeAnchor xmlns:cdr="http://schemas.openxmlformats.org/drawingml/2006/chartDrawing">
    <cdr:from>
      <cdr:x>0.46827</cdr:x>
      <cdr:y>0.06977</cdr:y>
    </cdr:from>
    <cdr:to>
      <cdr:x>1</cdr:x>
      <cdr:y>0.14751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2448246" y="262647"/>
          <a:ext cx="2780017" cy="292633"/>
        </a:xfrm>
        <a:prstGeom xmlns:a="http://schemas.openxmlformats.org/drawingml/2006/main" prst="rect">
          <a:avLst/>
        </a:prstGeom>
      </cdr:spPr>
    </cdr:pic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0.0321</cdr:x>
      <cdr:y>0.01301</cdr:y>
    </cdr:from>
    <cdr:to>
      <cdr:x>0.86047</cdr:x>
      <cdr:y>0.96184</cdr:y>
    </cdr:to>
    <cdr:grpSp>
      <cdr:nvGrpSpPr>
        <cdr:cNvPr id="7" name="Groupe 6">
          <a:extLst xmlns:a="http://schemas.openxmlformats.org/drawingml/2006/main">
            <a:ext uri="{FF2B5EF4-FFF2-40B4-BE49-F238E27FC236}">
              <a16:creationId xmlns="" xmlns:a16="http://schemas.microsoft.com/office/drawing/2014/main" id="{3F444A40-7086-432E-9C79-4EC33C1D1970}"/>
            </a:ext>
          </a:extLst>
        </cdr:cNvPr>
        <cdr:cNvGrpSpPr/>
      </cdr:nvGrpSpPr>
      <cdr:grpSpPr>
        <a:xfrm xmlns:a="http://schemas.openxmlformats.org/drawingml/2006/main">
          <a:off x="159807" y="38663"/>
          <a:ext cx="4123956" cy="2819733"/>
          <a:chOff x="114299" y="47625"/>
          <a:chExt cx="3776357" cy="2314480"/>
        </a:xfrm>
      </cdr:grpSpPr>
      <cdr:pic>
        <cdr:nvPicPr>
          <cdr:cNvPr id="2" name="chart">
            <a:extLst xmlns:a="http://schemas.openxmlformats.org/drawingml/2006/main">
              <a:ext uri="{FF2B5EF4-FFF2-40B4-BE49-F238E27FC236}">
                <a16:creationId xmlns="" xmlns:a16="http://schemas.microsoft.com/office/drawing/2014/main" id="{92244415-ACA9-4B75-8C91-0B7C9F328B13}"/>
              </a:ext>
            </a:extLst>
          </cdr:cNvPr>
          <cdr:cNvPicPr>
            <a:picLocks xmlns:a="http://schemas.openxmlformats.org/drawingml/2006/main" noChangeAspect="1"/>
          </cdr:cNvPicPr>
        </cdr:nvPicPr>
        <cdr:blipFill>
          <a:blip xmlns:a="http://schemas.openxmlformats.org/drawingml/2006/main" xmlns:r="http://schemas.openxmlformats.org/officeDocument/2006/relationships" r:embed="rId1"/>
          <a:stretch xmlns:a="http://schemas.openxmlformats.org/drawingml/2006/main">
            <a:fillRect/>
          </a:stretch>
        </cdr:blipFill>
        <cdr:spPr>
          <a:xfrm xmlns:a="http://schemas.openxmlformats.org/drawingml/2006/main">
            <a:off x="2936478" y="1235163"/>
            <a:ext cx="954178" cy="780690"/>
          </a:xfrm>
          <a:prstGeom xmlns:a="http://schemas.openxmlformats.org/drawingml/2006/main" prst="rect">
            <a:avLst/>
          </a:prstGeom>
        </cdr:spPr>
      </cdr:pic>
      <cdr:sp macro="" textlink="">
        <cdr:nvSpPr>
          <cdr:cNvPr id="4" name="ZoneTexte 3">
            <a:extLst xmlns:a="http://schemas.openxmlformats.org/drawingml/2006/main">
              <a:ext uri="{FF2B5EF4-FFF2-40B4-BE49-F238E27FC236}">
                <a16:creationId xmlns="" xmlns:a16="http://schemas.microsoft.com/office/drawing/2014/main" id="{85F222B8-4601-44FF-8516-37E24A6D0E92}"/>
              </a:ext>
            </a:extLst>
          </cdr:cNvPr>
          <cdr:cNvSpPr txBox="1"/>
        </cdr:nvSpPr>
        <cdr:spPr>
          <a:xfrm xmlns:a="http://schemas.openxmlformats.org/drawingml/2006/main">
            <a:off x="114299" y="47625"/>
            <a:ext cx="2944718" cy="154482"/>
          </a:xfrm>
          <a:prstGeom xmlns:a="http://schemas.openxmlformats.org/drawingml/2006/main" prst="rect">
            <a:avLst/>
          </a:prstGeom>
        </cdr:spPr>
        <cdr:txBody>
          <a:bodyPr xmlns:a="http://schemas.openxmlformats.org/drawingml/2006/main" vertOverflow="clip" wrap="square" rtlCol="0"/>
          <a:lstStyle xmlns:a="http://schemas.openxmlformats.org/drawingml/2006/main"/>
          <a:p xmlns:a="http://schemas.openxmlformats.org/drawingml/2006/main">
            <a:r>
              <a:rPr lang="fr-FR" sz="900" b="1" dirty="0">
                <a:latin typeface="Arial Black" panose="020B0A04020102020204" pitchFamily="34" charset="0"/>
              </a:rPr>
              <a:t>Avec un SMIG de 40 000 FCFA,</a:t>
            </a:r>
          </a:p>
        </cdr:txBody>
      </cdr:sp>
      <cdr:pic>
        <cdr:nvPicPr>
          <cdr:cNvPr id="5" name="chart">
            <a:extLst xmlns:a="http://schemas.openxmlformats.org/drawingml/2006/main">
              <a:ext uri="{FF2B5EF4-FFF2-40B4-BE49-F238E27FC236}">
                <a16:creationId xmlns="" xmlns:a16="http://schemas.microsoft.com/office/drawing/2014/main" id="{BCC27BE3-27F9-4B38-A8B6-6541ABABD861}"/>
              </a:ext>
            </a:extLst>
          </cdr:cNvPr>
          <cdr:cNvPicPr>
            <a:picLocks xmlns:a="http://schemas.openxmlformats.org/drawingml/2006/main" noChangeAspect="1"/>
          </cdr:cNvPicPr>
        </cdr:nvPicPr>
        <cdr:blipFill>
          <a:blip xmlns:a="http://schemas.openxmlformats.org/drawingml/2006/main" xmlns:r="http://schemas.openxmlformats.org/officeDocument/2006/relationships" r:embed="rId2"/>
          <a:stretch xmlns:a="http://schemas.openxmlformats.org/drawingml/2006/main">
            <a:fillRect/>
          </a:stretch>
        </cdr:blipFill>
        <cdr:spPr>
          <a:xfrm xmlns:a="http://schemas.openxmlformats.org/drawingml/2006/main">
            <a:off x="1123949" y="1600200"/>
            <a:ext cx="809625" cy="761905"/>
          </a:xfrm>
          <a:prstGeom xmlns:a="http://schemas.openxmlformats.org/drawingml/2006/main" prst="rect">
            <a:avLst/>
          </a:prstGeom>
        </cdr:spPr>
      </cdr:pic>
    </cdr:grp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5CDCE-9886-49F1-B788-F45DFA1EBBD9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84D53-3897-481E-8381-EF49CD871F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868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84D53-3897-481E-8381-EF49CD871F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335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[Voir le tableau 1.9 du rapport de synthèse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684D53-3897-481E-8381-EF49CD871F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282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391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586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5974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569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266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686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2319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06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872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50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667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C0D72-B489-4BD1-8834-F8AD60398927}" type="datetimeFigureOut">
              <a:rPr lang="fr-FR" smtClean="0"/>
              <a:t>10/03/2020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0BC53-5D0A-40D0-A24D-1D9B309229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63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chart" Target="../charts/chart6.xml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13" Type="http://schemas.openxmlformats.org/officeDocument/2006/relationships/image" Target="../media/image1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12" Type="http://schemas.openxmlformats.org/officeDocument/2006/relationships/image" Target="../media/image1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chart" Target="../charts/chart9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4.emf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3"/>
            <a:ext cx="12192000" cy="1095375"/>
          </a:xfr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rgbClr val="3381C7"/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r>
              <a:rPr lang="fr-FR" sz="3200" dirty="0">
                <a:latin typeface="Arial" panose="020B0604020202020204" pitchFamily="34" charset="0"/>
                <a:cs typeface="Arial" panose="020B0604020202020204" pitchFamily="34" charset="0"/>
              </a:rPr>
              <a:t>ENQUETE REGIONALE INTEGREE SUR L’EMPLOI ET LE SECTEUR INFORMEL (ERI-ESI)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1683184"/>
            <a:ext cx="12192000" cy="3113088"/>
          </a:xfrm>
        </p:spPr>
        <p:txBody>
          <a:bodyPr>
            <a:normAutofit fontScale="92500" lnSpcReduction="10000"/>
          </a:bodyPr>
          <a:lstStyle/>
          <a:p>
            <a:pPr algn="l"/>
            <a:endParaRPr lang="fr-FR" sz="6400" dirty="0"/>
          </a:p>
          <a:p>
            <a:pPr algn="l"/>
            <a:r>
              <a:rPr lang="fr-FR" sz="6400" dirty="0"/>
              <a:t>BENIN</a:t>
            </a:r>
          </a:p>
          <a:p>
            <a:pPr algn="l"/>
            <a:r>
              <a:rPr lang="fr-FR" sz="9600" dirty="0">
                <a:latin typeface="Arial" panose="020B0604020202020204" pitchFamily="34" charset="0"/>
                <a:cs typeface="Arial" panose="020B0604020202020204" pitchFamily="34" charset="0"/>
              </a:rPr>
              <a:t>201</a:t>
            </a:r>
            <a:r>
              <a:rPr lang="fr-FR" sz="104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fr-FR" sz="13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Connecteur droit 4"/>
          <p:cNvCxnSpPr/>
          <p:nvPr/>
        </p:nvCxnSpPr>
        <p:spPr>
          <a:xfrm flipH="1">
            <a:off x="3048000" y="2667003"/>
            <a:ext cx="11089" cy="1655615"/>
          </a:xfrm>
          <a:prstGeom prst="line">
            <a:avLst/>
          </a:prstGeom>
          <a:ln w="98425" cmpd="thinThick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3248024" y="2667003"/>
            <a:ext cx="2762077" cy="1655615"/>
          </a:xfrm>
          <a:prstGeom prst="rect">
            <a:avLst/>
          </a:prstGeom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>
                <a:latin typeface="Arial" panose="020B0604020202020204" pitchFamily="34" charset="0"/>
                <a:cs typeface="Arial" panose="020B0604020202020204" pitchFamily="34" charset="0"/>
              </a:rPr>
              <a:t>PRINCIPAUX RESULTATS</a:t>
            </a:r>
            <a:endParaRPr lang="fr-FR" sz="16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0" y="1095373"/>
            <a:ext cx="12192000" cy="58781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FR" sz="28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4109" y="1683184"/>
            <a:ext cx="4137891" cy="31130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683184"/>
            <a:ext cx="8054109" cy="884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>
                <a:solidFill>
                  <a:schemeClr val="tx1"/>
                </a:solidFill>
              </a:rPr>
              <a:t>CARACTERISTIQUES DE LA POPULATION ET SITUATION D’ACTIVITE</a:t>
            </a:r>
          </a:p>
        </p:txBody>
      </p:sp>
      <p:graphicFrame>
        <p:nvGraphicFramePr>
          <p:cNvPr id="8" name="Tableau 7">
            <a:extLst>
              <a:ext uri="{FF2B5EF4-FFF2-40B4-BE49-F238E27FC236}">
                <a16:creationId xmlns:a16="http://schemas.microsoft.com/office/drawing/2014/main" xmlns="" id="{87C04B8A-9516-4F23-91C0-05F0BD7E36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367876"/>
              </p:ext>
            </p:extLst>
          </p:nvPr>
        </p:nvGraphicFramePr>
        <p:xfrm>
          <a:off x="0" y="5174816"/>
          <a:ext cx="12192000" cy="16784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1706">
                  <a:extLst>
                    <a:ext uri="{9D8B030D-6E8A-4147-A177-3AD203B41FA5}">
                      <a16:colId xmlns:a16="http://schemas.microsoft.com/office/drawing/2014/main" xmlns="" val="864946013"/>
                    </a:ext>
                  </a:extLst>
                </a:gridCol>
                <a:gridCol w="5687736">
                  <a:extLst>
                    <a:ext uri="{9D8B030D-6E8A-4147-A177-3AD203B41FA5}">
                      <a16:colId xmlns:a16="http://schemas.microsoft.com/office/drawing/2014/main" xmlns="" val="1533506905"/>
                    </a:ext>
                  </a:extLst>
                </a:gridCol>
                <a:gridCol w="3232558">
                  <a:extLst>
                    <a:ext uri="{9D8B030D-6E8A-4147-A177-3AD203B41FA5}">
                      <a16:colId xmlns:a16="http://schemas.microsoft.com/office/drawing/2014/main" xmlns="" val="723207564"/>
                    </a:ext>
                  </a:extLst>
                </a:gridCol>
              </a:tblGrid>
              <a:tr h="1678418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dirty="0"/>
                        <a:t>Institut National de la Statistique et de l’Analyse Economique </a:t>
                      </a:r>
                    </a:p>
                    <a:p>
                      <a:pPr algn="ctr"/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02432079"/>
                  </a:ext>
                </a:extLst>
              </a:tr>
            </a:tbl>
          </a:graphicData>
        </a:graphic>
      </p:graphicFrame>
      <p:pic>
        <p:nvPicPr>
          <p:cNvPr id="10" name="Image 9">
            <a:extLst>
              <a:ext uri="{FF2B5EF4-FFF2-40B4-BE49-F238E27FC236}">
                <a16:creationId xmlns:a16="http://schemas.microsoft.com/office/drawing/2014/main" xmlns="" id="{483A124D-1E32-4CF4-9105-CDDA452105C3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338762" y="5886447"/>
            <a:ext cx="151447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7E86C529-8862-4C3D-8DC5-F9376B23A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83502"/>
            <a:ext cx="146367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 descr="Accueil">
            <a:extLst>
              <a:ext uri="{FF2B5EF4-FFF2-40B4-BE49-F238E27FC236}">
                <a16:creationId xmlns:a16="http://schemas.microsoft.com/office/drawing/2014/main" xmlns="" id="{AFFED7F5-2557-4216-9783-523A2A4023C7}"/>
              </a:ext>
            </a:extLst>
          </p:cNvPr>
          <p:cNvPicPr/>
          <p:nvPr/>
        </p:nvPicPr>
        <p:blipFill>
          <a:blip r:embed="rId5"/>
          <a:srcRect/>
          <a:stretch>
            <a:fillRect/>
          </a:stretch>
        </p:blipFill>
        <p:spPr>
          <a:xfrm>
            <a:off x="11055927" y="5400279"/>
            <a:ext cx="1136072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3542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5404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fr-FR" dirty="0"/>
              <a:t>Plan de la présentation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smtClean="0"/>
              <a:t>1- </a:t>
            </a:r>
            <a:r>
              <a:rPr lang="fr-FR" sz="2400" dirty="0"/>
              <a:t>Dynamique migratoire</a:t>
            </a:r>
          </a:p>
          <a:p>
            <a:pPr marL="0" indent="0">
              <a:buNone/>
            </a:pPr>
            <a:r>
              <a:rPr lang="fr-FR" sz="2400" dirty="0"/>
              <a:t>2- Conditions de vie et pauvreté non monétaire</a:t>
            </a:r>
          </a:p>
          <a:p>
            <a:pPr marL="0" indent="0">
              <a:buNone/>
            </a:pPr>
            <a:r>
              <a:rPr lang="fr-FR" sz="2400" dirty="0"/>
              <a:t>3- Scolarisation et alphabétisation</a:t>
            </a:r>
          </a:p>
          <a:p>
            <a:pPr marL="0" indent="0">
              <a:buNone/>
            </a:pPr>
            <a:r>
              <a:rPr lang="fr-FR" sz="2400" dirty="0"/>
              <a:t>4- Sous-utilisation de la main d’œuvre</a:t>
            </a:r>
          </a:p>
          <a:p>
            <a:pPr marL="0" indent="0">
              <a:buNone/>
            </a:pPr>
            <a:r>
              <a:rPr lang="fr-FR" sz="2400" dirty="0" smtClean="0"/>
              <a:t>5- </a:t>
            </a:r>
            <a:r>
              <a:rPr lang="fr-FR" sz="2400" dirty="0"/>
              <a:t>Possibilités d’emplois et gain adéquats sur le marché du travail</a:t>
            </a:r>
          </a:p>
          <a:p>
            <a:pPr marL="0" indent="0">
              <a:buNone/>
            </a:pPr>
            <a:r>
              <a:rPr lang="fr-FR" sz="2400" dirty="0"/>
              <a:t>6- Mobilité dans l’emploi et mobilité sociale</a:t>
            </a:r>
          </a:p>
          <a:p>
            <a:pPr marL="0" indent="0">
              <a:buNone/>
            </a:pPr>
            <a:r>
              <a:rPr lang="fr-FR" sz="2400" dirty="0"/>
              <a:t>7- Présentation des résultats</a:t>
            </a:r>
          </a:p>
        </p:txBody>
      </p:sp>
    </p:spTree>
    <p:extLst>
      <p:ext uri="{BB962C8B-B14F-4D97-AF65-F5344CB8AC3E}">
        <p14:creationId xmlns:p14="http://schemas.microsoft.com/office/powerpoint/2010/main" val="1511569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5404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fr-FR" dirty="0"/>
              <a:t>1- Dynamique migratoire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xmlns="" id="{92D5256F-FCB0-4CEA-A160-DB69EBD13834}"/>
              </a:ext>
            </a:extLst>
          </p:cNvPr>
          <p:cNvSpPr txBox="1"/>
          <p:nvPr/>
        </p:nvSpPr>
        <p:spPr>
          <a:xfrm>
            <a:off x="124916" y="950070"/>
            <a:ext cx="4532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Immigration interne et internationale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xmlns="" id="{624721A7-6CA2-4F7C-8E73-6D45D8775BB8}"/>
              </a:ext>
            </a:extLst>
          </p:cNvPr>
          <p:cNvSpPr txBox="1"/>
          <p:nvPr/>
        </p:nvSpPr>
        <p:spPr>
          <a:xfrm>
            <a:off x="8791454" y="1134736"/>
            <a:ext cx="1493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Emigration</a:t>
            </a:r>
          </a:p>
        </p:txBody>
      </p:sp>
      <p:graphicFrame>
        <p:nvGraphicFramePr>
          <p:cNvPr id="8" name="Graphique 7">
            <a:extLst>
              <a:ext uri="{FF2B5EF4-FFF2-40B4-BE49-F238E27FC236}">
                <a16:creationId xmlns:xdr="http://schemas.openxmlformats.org/drawingml/2006/spreadsheetDrawing" xmlns:a16="http://schemas.microsoft.com/office/drawing/2014/main" xmlns="" xmlns:lc="http://schemas.openxmlformats.org/drawingml/2006/lockedCanvas" id="{6F88A3EF-AFEB-48CC-9679-8F3758CE873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6272777"/>
              </p:ext>
            </p:extLst>
          </p:nvPr>
        </p:nvGraphicFramePr>
        <p:xfrm>
          <a:off x="309161" y="1342455"/>
          <a:ext cx="5573846" cy="4661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Graphique 8">
            <a:extLst>
              <a:ext uri="{FF2B5EF4-FFF2-40B4-BE49-F238E27FC236}">
                <a16:creationId xmlns:xdr="http://schemas.openxmlformats.org/drawingml/2006/spreadsheetDrawing" xmlns:a16="http://schemas.microsoft.com/office/drawing/2014/main" xmlns="" xmlns:lc="http://schemas.openxmlformats.org/drawingml/2006/lockedCanvas" id="{3A2A51A1-7987-4654-957F-D2CFD266192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2394666"/>
              </p:ext>
            </p:extLst>
          </p:nvPr>
        </p:nvGraphicFramePr>
        <p:xfrm>
          <a:off x="7172352" y="1504068"/>
          <a:ext cx="3509963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03670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5404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fr-FR" sz="4000" dirty="0"/>
              <a:t>2- Conditions de vie et pauvreté non monétaire</a:t>
            </a:r>
          </a:p>
        </p:txBody>
      </p:sp>
      <p:graphicFrame>
        <p:nvGraphicFramePr>
          <p:cNvPr id="4" name="Espace réservé du contenu 3">
            <a:extLst>
              <a:ext uri="{FF2B5EF4-FFF2-40B4-BE49-F238E27FC236}">
                <a16:creationId xmlns:a16="http://schemas.microsoft.com/office/drawing/2014/main" xmlns="" id="{9EC298E2-36B8-4969-A81C-40B59E88D9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6451426"/>
              </p:ext>
            </p:extLst>
          </p:nvPr>
        </p:nvGraphicFramePr>
        <p:xfrm>
          <a:off x="352337" y="1048624"/>
          <a:ext cx="11274804" cy="5419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37402">
                  <a:extLst>
                    <a:ext uri="{9D8B030D-6E8A-4147-A177-3AD203B41FA5}">
                      <a16:colId xmlns:a16="http://schemas.microsoft.com/office/drawing/2014/main" xmlns="" val="3151973798"/>
                    </a:ext>
                  </a:extLst>
                </a:gridCol>
                <a:gridCol w="5637402">
                  <a:extLst>
                    <a:ext uri="{9D8B030D-6E8A-4147-A177-3AD203B41FA5}">
                      <a16:colId xmlns:a16="http://schemas.microsoft.com/office/drawing/2014/main" xmlns="" val="1905961690"/>
                    </a:ext>
                  </a:extLst>
                </a:gridCol>
              </a:tblGrid>
              <a:tr h="2709644">
                <a:tc>
                  <a:txBody>
                    <a:bodyPr/>
                    <a:lstStyle/>
                    <a:p>
                      <a:r>
                        <a:rPr lang="fr-FR" dirty="0"/>
                        <a:t>Accès à l’eau potable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Accès à des </a:t>
                      </a:r>
                      <a:r>
                        <a:rPr lang="fr-FR" dirty="0" smtClean="0"/>
                        <a:t>latrines  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70672416"/>
                  </a:ext>
                </a:extLst>
              </a:tr>
              <a:tr h="2709644">
                <a:tc>
                  <a:txBody>
                    <a:bodyPr/>
                    <a:lstStyle/>
                    <a:p>
                      <a:r>
                        <a:rPr lang="fr-FR" dirty="0"/>
                        <a:t>Accès à l’électricité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Accès à des combustibles propres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23314360"/>
                  </a:ext>
                </a:extLst>
              </a:tr>
            </a:tbl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BDD7E551-1B74-4EB1-995C-46CAA90A5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337" y="4188468"/>
            <a:ext cx="958481" cy="61173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7D208D90-0898-43E4-AF91-D1B766CDB9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476" y="5022323"/>
            <a:ext cx="1027650" cy="611733"/>
          </a:xfrm>
          <a:prstGeom prst="rect">
            <a:avLst/>
          </a:prstGeom>
        </p:spPr>
      </p:pic>
      <p:graphicFrame>
        <p:nvGraphicFramePr>
          <p:cNvPr id="11" name="Graphique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685003"/>
              </p:ext>
            </p:extLst>
          </p:nvPr>
        </p:nvGraphicFramePr>
        <p:xfrm>
          <a:off x="2303344" y="4188468"/>
          <a:ext cx="3249157" cy="2212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aphique 11">
            <a:extLst>
              <a:ext uri="{FF2B5EF4-FFF2-40B4-BE49-F238E27FC236}">
                <a16:creationId xmlns:xdr="http://schemas.openxmlformats.org/drawingml/2006/spreadsheetDrawing" xmlns:a16="http://schemas.microsoft.com/office/drawing/2014/main" xmlns="" xmlns:lc="http://schemas.openxmlformats.org/drawingml/2006/lockedCanvas" id="{AFD813FA-B57A-4C76-86BE-D56E8A84CA0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6277302"/>
              </p:ext>
            </p:extLst>
          </p:nvPr>
        </p:nvGraphicFramePr>
        <p:xfrm>
          <a:off x="613346" y="1514475"/>
          <a:ext cx="3484930" cy="2066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3" name="Graphique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3380639"/>
              </p:ext>
            </p:extLst>
          </p:nvPr>
        </p:nvGraphicFramePr>
        <p:xfrm>
          <a:off x="6280865" y="1495110"/>
          <a:ext cx="3579231" cy="20743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4" name="Graphique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2178542"/>
              </p:ext>
            </p:extLst>
          </p:nvPr>
        </p:nvGraphicFramePr>
        <p:xfrm>
          <a:off x="6250007" y="4188468"/>
          <a:ext cx="3907545" cy="2063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3287064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5404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fr-FR" sz="4000" dirty="0"/>
              <a:t>3- Scolarisation et alphabétisation</a:t>
            </a:r>
          </a:p>
        </p:txBody>
      </p:sp>
      <p:graphicFrame>
        <p:nvGraphicFramePr>
          <p:cNvPr id="8" name="Graphique 7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EE7835E8-E987-4785-9F40-734B517B0C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2221610"/>
              </p:ext>
            </p:extLst>
          </p:nvPr>
        </p:nvGraphicFramePr>
        <p:xfrm>
          <a:off x="7129463" y="986589"/>
          <a:ext cx="4929187" cy="43569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Graphique 10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B549C608-1D10-4411-94F2-43B121B067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075583"/>
              </p:ext>
            </p:extLst>
          </p:nvPr>
        </p:nvGraphicFramePr>
        <p:xfrm>
          <a:off x="157162" y="957263"/>
          <a:ext cx="6386513" cy="4443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Image 11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8814AC16-04E2-4273-999F-B705F423B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50" y="1870979"/>
            <a:ext cx="685800" cy="167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 12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2C951C8A-DB20-4E0D-80E2-F346719B4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6033" y="1870979"/>
            <a:ext cx="745274" cy="172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800350" y="3704711"/>
            <a:ext cx="752475" cy="2309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1200" dirty="0">
                <a:solidFill>
                  <a:sysClr val="windowText" lastClr="000000"/>
                </a:solidFill>
                <a:latin typeface="Arial Black" panose="020B0A04020102020204" pitchFamily="34" charset="0"/>
              </a:rPr>
              <a:t>69,4</a:t>
            </a:r>
            <a:endParaRPr lang="fr-FR" sz="1800" dirty="0">
              <a:solidFill>
                <a:sysClr val="windowText" lastClr="0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5326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5404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fr-FR" sz="4000" dirty="0"/>
              <a:t>3- Scolarisation </a:t>
            </a:r>
            <a:r>
              <a:rPr lang="fr-FR" sz="4000" dirty="0" smtClean="0"/>
              <a:t>au </a:t>
            </a:r>
            <a:r>
              <a:rPr lang="fr-FR" sz="4000" dirty="0" smtClean="0">
                <a:solidFill>
                  <a:srgbClr val="FF0000"/>
                </a:solidFill>
              </a:rPr>
              <a:t>primaire et au secondaire</a:t>
            </a:r>
            <a:endParaRPr lang="fr-FR" sz="4000" dirty="0">
              <a:solidFill>
                <a:srgbClr val="FF0000"/>
              </a:solidFill>
            </a:endParaRPr>
          </a:p>
        </p:txBody>
      </p:sp>
      <p:pic>
        <p:nvPicPr>
          <p:cNvPr id="6" name="Image 5" descr="C:\ERIESI\ERI ESI_Rapports du  Benin_apres atelier final\ERIESI_RAPPORTSYNTHESE ET CARTES THEMATIQUES\ERIESI_Carte thematique_OK\eri-esi_cartes thematiques du Bénin_OSCAR_OK\taux net primaire.jpe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811" b="2722"/>
          <a:stretch/>
        </p:blipFill>
        <p:spPr bwMode="auto">
          <a:xfrm>
            <a:off x="509356" y="869327"/>
            <a:ext cx="5406535" cy="606311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age 6" descr="C:\ERIESI\ERI ESI_Rapports du  Benin_apres atelier final\ERIESI_RAPPORTSYNTHESE ET CARTES THEMATIQUES\ERIESI_Carte thematique_OK\eri-esi_cartes thematiques du Bénin_OSCAR_OK\taux net secondaire.jpe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1" r="45357" b="2712"/>
          <a:stretch/>
        </p:blipFill>
        <p:spPr bwMode="auto">
          <a:xfrm>
            <a:off x="6622472" y="963295"/>
            <a:ext cx="4774421" cy="58947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1132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5404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fr-FR" sz="4000" dirty="0"/>
              <a:t>4- Sous-utilisation de la main d’</a:t>
            </a:r>
            <a:r>
              <a:rPr lang="fr-FR" sz="4000" dirty="0" err="1"/>
              <a:t>oeuvre</a:t>
            </a:r>
            <a:endParaRPr lang="fr-FR" sz="4000" dirty="0"/>
          </a:p>
        </p:txBody>
      </p:sp>
      <p:graphicFrame>
        <p:nvGraphicFramePr>
          <p:cNvPr id="4" name="Espace réservé du contenu 3">
            <a:extLst>
              <a:ext uri="{FF2B5EF4-FFF2-40B4-BE49-F238E27FC236}">
                <a16:creationId xmlns:a16="http://schemas.microsoft.com/office/drawing/2014/main" xmlns="" id="{0B740DF3-0756-4684-95A4-3BBE1ED894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1096232"/>
              </p:ext>
            </p:extLst>
          </p:nvPr>
        </p:nvGraphicFramePr>
        <p:xfrm>
          <a:off x="158750" y="922340"/>
          <a:ext cx="11005119" cy="2449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 4">
            <a:extLst>
              <a:ext uri="{FF2B5EF4-FFF2-40B4-BE49-F238E27FC236}">
                <a16:creationId xmlns:a16="http://schemas.microsoft.com/office/drawing/2014/main" xmlns="" id="{8F9B6374-F27D-41D6-8067-CE4A61C014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25512" y="882435"/>
            <a:ext cx="2066488" cy="14478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xmlns="" id="{F9B5882C-937D-4DF6-8604-5D12F5C760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25380" y="4244007"/>
            <a:ext cx="1343850" cy="98666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xmlns="" id="{5D2EF23C-D95F-4709-A6E4-2B5EAEDF4A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696" y="4355641"/>
            <a:ext cx="1478247" cy="875033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xmlns="" id="{9EFC7FF6-A521-4830-AC1B-FE7661C5418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14500" y="4712088"/>
            <a:ext cx="4914900" cy="309498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xmlns="" id="{0766ED86-4E49-4CAC-8394-8118E72DC474}"/>
              </a:ext>
            </a:extLst>
          </p:cNvPr>
          <p:cNvSpPr txBox="1"/>
          <p:nvPr/>
        </p:nvSpPr>
        <p:spPr>
          <a:xfrm>
            <a:off x="4832059" y="5775304"/>
            <a:ext cx="9793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400" dirty="0"/>
              <a:t>Supérieur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xmlns="" id="{F6006B50-2FFC-4FDC-A230-DA9731F6D686}"/>
              </a:ext>
            </a:extLst>
          </p:cNvPr>
          <p:cNvSpPr txBox="1"/>
          <p:nvPr/>
        </p:nvSpPr>
        <p:spPr>
          <a:xfrm>
            <a:off x="4963817" y="6207178"/>
            <a:ext cx="979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400" dirty="0"/>
              <a:t>Aucun</a:t>
            </a:r>
            <a:r>
              <a:rPr lang="fr-FR" sz="1400" dirty="0">
                <a:solidFill>
                  <a:srgbClr val="FF0000"/>
                </a:solidFill>
              </a:rPr>
              <a:t> </a:t>
            </a:r>
            <a:r>
              <a:rPr lang="fr-FR" sz="1400" dirty="0"/>
              <a:t>niveau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xmlns="" id="{777703E5-A6BE-4009-B376-B49328C68D7E}"/>
              </a:ext>
            </a:extLst>
          </p:cNvPr>
          <p:cNvSpPr txBox="1"/>
          <p:nvPr/>
        </p:nvSpPr>
        <p:spPr>
          <a:xfrm>
            <a:off x="258412" y="3416129"/>
            <a:ext cx="7910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jeunes et les personnes n’ayant aucun niveau d’instruction sont plus touchés par le chômage et la sous-utilisation de la main d’œuvre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xmlns="" id="{EB5748C8-0061-4285-9CD4-60F3426514C6}"/>
              </a:ext>
            </a:extLst>
          </p:cNvPr>
          <p:cNvSpPr txBox="1"/>
          <p:nvPr/>
        </p:nvSpPr>
        <p:spPr>
          <a:xfrm>
            <a:off x="13669" y="5396283"/>
            <a:ext cx="1147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15 – 24 ans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xmlns="" id="{BC16541C-A553-4EA0-92E9-03D950A88402}"/>
              </a:ext>
            </a:extLst>
          </p:cNvPr>
          <p:cNvSpPr txBox="1"/>
          <p:nvPr/>
        </p:nvSpPr>
        <p:spPr>
          <a:xfrm>
            <a:off x="13669" y="5852086"/>
            <a:ext cx="1147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25 – 34 ans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xmlns="" id="{9E4D2C6A-3027-4229-9EF7-5F3FBA3E560A}"/>
              </a:ext>
            </a:extLst>
          </p:cNvPr>
          <p:cNvSpPr txBox="1"/>
          <p:nvPr/>
        </p:nvSpPr>
        <p:spPr>
          <a:xfrm>
            <a:off x="5280" y="6341410"/>
            <a:ext cx="1147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15 – 34 ans</a:t>
            </a:r>
          </a:p>
        </p:txBody>
      </p:sp>
      <p:graphicFrame>
        <p:nvGraphicFramePr>
          <p:cNvPr id="32" name="Graphique 31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98CF8EF9-130C-4385-9963-74BB6C66659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9154934"/>
              </p:ext>
            </p:extLst>
          </p:nvPr>
        </p:nvGraphicFramePr>
        <p:xfrm>
          <a:off x="8169230" y="3370542"/>
          <a:ext cx="4013626" cy="23958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pic>
        <p:nvPicPr>
          <p:cNvPr id="30" name="Image 29"/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4" t="4343" r="29151" b="88586"/>
          <a:stretch/>
        </p:blipFill>
        <p:spPr bwMode="auto">
          <a:xfrm>
            <a:off x="5886634" y="5847104"/>
            <a:ext cx="1410820" cy="36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Image 30"/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49" t="11218" r="61911" b="82267"/>
          <a:stretch/>
        </p:blipFill>
        <p:spPr bwMode="auto">
          <a:xfrm>
            <a:off x="7297455" y="5837407"/>
            <a:ext cx="585192" cy="3224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3" name="Image 32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9" t="20084" r="50453" b="73031"/>
          <a:stretch/>
        </p:blipFill>
        <p:spPr bwMode="auto">
          <a:xfrm>
            <a:off x="5885642" y="6341410"/>
            <a:ext cx="1131712" cy="3743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4" name="Image 33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5" t="26602" r="67509" b="66886"/>
          <a:stretch/>
        </p:blipFill>
        <p:spPr bwMode="auto">
          <a:xfrm>
            <a:off x="7012023" y="6351872"/>
            <a:ext cx="499745" cy="3098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5" name="Image 34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48" t="36188" r="34441" b="57296"/>
          <a:stretch/>
        </p:blipFill>
        <p:spPr bwMode="auto">
          <a:xfrm>
            <a:off x="1012081" y="6330696"/>
            <a:ext cx="1932305" cy="3105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6" name="Image 35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47" t="42342" r="68326" b="50784"/>
          <a:stretch/>
        </p:blipFill>
        <p:spPr bwMode="auto">
          <a:xfrm>
            <a:off x="2909997" y="6337960"/>
            <a:ext cx="474345" cy="3270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7" name="Image 36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2" t="51931" r="42970" b="41540"/>
          <a:stretch/>
        </p:blipFill>
        <p:spPr bwMode="auto">
          <a:xfrm>
            <a:off x="1036819" y="5919013"/>
            <a:ext cx="1552575" cy="3105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8" name="Image 37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2" t="58274" r="70898" b="35222"/>
          <a:stretch/>
        </p:blipFill>
        <p:spPr bwMode="auto">
          <a:xfrm>
            <a:off x="2591326" y="5937679"/>
            <a:ext cx="353060" cy="3092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9" name="Image 38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4" t="67495" r="18243" b="25613"/>
          <a:stretch/>
        </p:blipFill>
        <p:spPr bwMode="auto">
          <a:xfrm>
            <a:off x="1015134" y="5420520"/>
            <a:ext cx="2621915" cy="3276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" name="Image 39"/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4" t="73843" r="69060" b="19077"/>
          <a:stretch/>
        </p:blipFill>
        <p:spPr bwMode="auto">
          <a:xfrm>
            <a:off x="3637049" y="5403074"/>
            <a:ext cx="439420" cy="3359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885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765404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dirty="0"/>
              <a:t>5- Possibilités d’emplois et gain adéquats sur le marché du travail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xmlns="" id="{5FF7A121-6564-4C35-9125-36BA5FB1AA00}"/>
              </a:ext>
            </a:extLst>
          </p:cNvPr>
          <p:cNvSpPr txBox="1"/>
          <p:nvPr/>
        </p:nvSpPr>
        <p:spPr>
          <a:xfrm>
            <a:off x="318782" y="931178"/>
            <a:ext cx="5777218" cy="76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100" dirty="0">
                <a:latin typeface="Arial Black" panose="020B0A04020102020204" pitchFamily="34" charset="0"/>
              </a:rPr>
              <a:t>Les travailleurs pour propre compte et </a:t>
            </a:r>
            <a:r>
              <a:rPr lang="fr-FR" sz="1000" dirty="0">
                <a:latin typeface="Arial Black" panose="020B0A04020102020204" pitchFamily="34" charset="0"/>
              </a:rPr>
              <a:t>les</a:t>
            </a:r>
            <a:r>
              <a:rPr lang="fr-FR" sz="1100" dirty="0">
                <a:latin typeface="Arial Black" panose="020B0A04020102020204" pitchFamily="34" charset="0"/>
              </a:rPr>
              <a:t> travailleurs familiaux occupent des emplois vulnérables, Au </a:t>
            </a:r>
            <a:r>
              <a:rPr lang="fr-FR" sz="1100" dirty="0" smtClean="0">
                <a:latin typeface="Arial Black" panose="020B0A04020102020204" pitchFamily="34" charset="0"/>
              </a:rPr>
              <a:t>Bénin, 84,1% </a:t>
            </a:r>
            <a:r>
              <a:rPr lang="fr-FR" sz="1100" dirty="0">
                <a:latin typeface="Arial Black" panose="020B0A04020102020204" pitchFamily="34" charset="0"/>
              </a:rPr>
              <a:t>des emplois sont vulnérables avec de fortes disparités selon le niveau d’instruction et le milieu de résidence.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465EAF23-5675-4064-A6F5-70AC2AD987A4}"/>
              </a:ext>
            </a:extLst>
          </p:cNvPr>
          <p:cNvSpPr txBox="1"/>
          <p:nvPr/>
        </p:nvSpPr>
        <p:spPr>
          <a:xfrm>
            <a:off x="6212732" y="967411"/>
            <a:ext cx="5777218" cy="4308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100" dirty="0">
                <a:latin typeface="Arial Black" panose="020B0A04020102020204" pitchFamily="34" charset="0"/>
              </a:rPr>
              <a:t>Un travailleur a un emploi précaire lorsqu’il travaille sans contrat ou sur la base d’un accord verbal ou lorsqu’il est occasionnel/temporaire.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xmlns="" id="{52A72F35-2A06-44CB-8D5D-F84A0D575C46}"/>
              </a:ext>
            </a:extLst>
          </p:cNvPr>
          <p:cNvSpPr txBox="1"/>
          <p:nvPr/>
        </p:nvSpPr>
        <p:spPr>
          <a:xfrm>
            <a:off x="318782" y="5997837"/>
            <a:ext cx="111657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dirty="0">
                <a:latin typeface="Arial Black" panose="020B0A04020102020204" pitchFamily="34" charset="0"/>
              </a:rPr>
              <a:t>Ces conditions vulnérables et précaires de l’emploi conduisent certains travailleurs à recourir à d’autres activités en plus de l’activités principales. Au </a:t>
            </a:r>
            <a:r>
              <a:rPr lang="fr-FR" sz="1050" dirty="0" smtClean="0">
                <a:latin typeface="Arial Black" panose="020B0A04020102020204" pitchFamily="34" charset="0"/>
              </a:rPr>
              <a:t>Bénin, 12,6% </a:t>
            </a:r>
            <a:r>
              <a:rPr lang="fr-FR" sz="1050" dirty="0">
                <a:latin typeface="Arial Black" panose="020B0A04020102020204" pitchFamily="34" charset="0"/>
              </a:rPr>
              <a:t>des travailleurs ont au moins une activité secondaire. Le taux de pluriactivité est de </a:t>
            </a:r>
            <a:r>
              <a:rPr lang="fr-FR" sz="1050" dirty="0" smtClean="0">
                <a:latin typeface="Arial Black" panose="020B0A04020102020204" pitchFamily="34" charset="0"/>
              </a:rPr>
              <a:t>3,9% </a:t>
            </a:r>
            <a:r>
              <a:rPr lang="fr-FR" sz="1050" dirty="0">
                <a:latin typeface="Arial Black" panose="020B0A04020102020204" pitchFamily="34" charset="0"/>
              </a:rPr>
              <a:t>à </a:t>
            </a:r>
            <a:r>
              <a:rPr lang="fr-FR" sz="1050" dirty="0" smtClean="0">
                <a:latin typeface="Arial Black" panose="020B0A04020102020204" pitchFamily="34" charset="0"/>
              </a:rPr>
              <a:t>Cotonou et </a:t>
            </a:r>
            <a:r>
              <a:rPr lang="fr-FR" sz="1050" dirty="0">
                <a:latin typeface="Arial Black" panose="020B0A04020102020204" pitchFamily="34" charset="0"/>
              </a:rPr>
              <a:t>de </a:t>
            </a:r>
            <a:r>
              <a:rPr lang="fr-FR" sz="1050" dirty="0" smtClean="0">
                <a:latin typeface="Arial Black" panose="020B0A04020102020204" pitchFamily="34" charset="0"/>
              </a:rPr>
              <a:t>14,2% </a:t>
            </a:r>
            <a:r>
              <a:rPr lang="fr-FR" sz="1050" dirty="0">
                <a:latin typeface="Arial Black" panose="020B0A04020102020204" pitchFamily="34" charset="0"/>
              </a:rPr>
              <a:t>dans le milieu rural.</a:t>
            </a:r>
          </a:p>
        </p:txBody>
      </p:sp>
      <p:graphicFrame>
        <p:nvGraphicFramePr>
          <p:cNvPr id="11" name="Graphique 10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E13571EA-3989-45A6-9C59-23E4014251E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0185311"/>
              </p:ext>
            </p:extLst>
          </p:nvPr>
        </p:nvGraphicFramePr>
        <p:xfrm>
          <a:off x="528638" y="1770434"/>
          <a:ext cx="5188134" cy="4087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Graphique 12">
            <a:extLst>
              <a:ext uri="{FF2B5EF4-FFF2-40B4-BE49-F238E27FC236}">
                <a16:creationId xmlns:lc="http://schemas.openxmlformats.org/drawingml/2006/lockedCanvas" xmlns="" xmlns:a16="http://schemas.microsoft.com/office/drawing/2014/main" xmlns:xdr="http://schemas.openxmlformats.org/drawingml/2006/spreadsheetDrawing" id="{28783AA4-DD83-475C-896B-6051084F49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1912749"/>
              </p:ext>
            </p:extLst>
          </p:nvPr>
        </p:nvGraphicFramePr>
        <p:xfrm>
          <a:off x="6212731" y="1815929"/>
          <a:ext cx="5660181" cy="4041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3006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887771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dirty="0"/>
              <a:t>5- Possibilités d’emplois et gain adéquats sur le marché du travail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xmlns="" id="{2023856A-782A-4747-A810-01171C56F276}"/>
              </a:ext>
            </a:extLst>
          </p:cNvPr>
          <p:cNvSpPr txBox="1"/>
          <p:nvPr/>
        </p:nvSpPr>
        <p:spPr>
          <a:xfrm>
            <a:off x="173735" y="1097280"/>
            <a:ext cx="6812854" cy="470898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fr-FR" sz="2000" dirty="0"/>
              <a:t>Le pourcentage de travailleurs ayant un emploi salarié dans le secteur non agricole au </a:t>
            </a:r>
            <a:r>
              <a:rPr lang="fr-FR" sz="2000" dirty="0" smtClean="0"/>
              <a:t>Bénin </a:t>
            </a:r>
            <a:r>
              <a:rPr lang="fr-FR" sz="2000" dirty="0"/>
              <a:t>est de 20,8</a:t>
            </a:r>
            <a:r>
              <a:rPr lang="fr-FR" sz="2000" dirty="0" smtClean="0"/>
              <a:t>%.  </a:t>
            </a:r>
          </a:p>
          <a:p>
            <a:pPr algn="just"/>
            <a:endParaRPr lang="fr-FR" sz="2000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fr-FR" sz="2000" dirty="0"/>
              <a:t>Le taux de salarisation dans le secteur non agricole est de 72,9</a:t>
            </a:r>
            <a:r>
              <a:rPr lang="fr-FR" sz="2000" dirty="0" smtClean="0"/>
              <a:t>% </a:t>
            </a:r>
            <a:r>
              <a:rPr lang="fr-FR" sz="2000" dirty="0"/>
              <a:t>parmi les travailleurs ayant le niveau supérieur contre </a:t>
            </a:r>
            <a:r>
              <a:rPr lang="fr-FR" sz="2000" dirty="0" smtClean="0"/>
              <a:t>9,4% </a:t>
            </a:r>
            <a:r>
              <a:rPr lang="fr-FR" sz="2000" dirty="0"/>
              <a:t>parmi ceux ayant aucun niveau d’instruction</a:t>
            </a:r>
            <a:r>
              <a:rPr lang="fr-FR" sz="2000" dirty="0" smtClean="0"/>
              <a:t>. </a:t>
            </a:r>
          </a:p>
          <a:p>
            <a:pPr algn="just"/>
            <a:endParaRPr lang="fr-FR" sz="2000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fr-FR" sz="2000" dirty="0"/>
              <a:t>Le graphique suivant montre le niveau de rémunération et le nombre d’année d’étude selon les catégories socioéconomiques</a:t>
            </a:r>
            <a:r>
              <a:rPr lang="fr-FR" sz="2000" dirty="0" smtClean="0"/>
              <a:t>.</a:t>
            </a:r>
          </a:p>
          <a:p>
            <a:pPr algn="just"/>
            <a:endParaRPr lang="fr-FR" sz="2000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fr-FR" sz="2000" dirty="0"/>
              <a:t>En moyenne, au </a:t>
            </a:r>
            <a:r>
              <a:rPr lang="fr-FR" sz="2000" dirty="0" smtClean="0"/>
              <a:t>Bénin la </a:t>
            </a:r>
            <a:r>
              <a:rPr lang="fr-FR" sz="2000" dirty="0"/>
              <a:t>rémunération mensuel dans l’emploi principal est de  65.468 FCFA </a:t>
            </a:r>
            <a:r>
              <a:rPr lang="fr-FR" sz="2000" dirty="0" smtClean="0"/>
              <a:t>francs </a:t>
            </a:r>
            <a:r>
              <a:rPr lang="fr-FR" sz="2000" dirty="0"/>
              <a:t>CFA  pour  une moyenne de </a:t>
            </a:r>
            <a:r>
              <a:rPr lang="fr-FR" sz="2000" dirty="0" smtClean="0"/>
              <a:t>3 </a:t>
            </a:r>
            <a:r>
              <a:rPr lang="fr-FR" sz="2000" dirty="0"/>
              <a:t>années d’étude correspondant à la classe du Cours Elémentaire première année</a:t>
            </a:r>
            <a:r>
              <a:rPr lang="fr-FR" sz="2000" dirty="0" smtClean="0"/>
              <a:t>.</a:t>
            </a:r>
            <a:endParaRPr lang="fr-FR" sz="2000" dirty="0"/>
          </a:p>
        </p:txBody>
      </p:sp>
      <p:graphicFrame>
        <p:nvGraphicFramePr>
          <p:cNvPr id="5" name="Graphique 4"/>
          <p:cNvGraphicFramePr/>
          <p:nvPr>
            <p:extLst>
              <p:ext uri="{D42A27DB-BD31-4B8C-83A1-F6EECF244321}">
                <p14:modId xmlns:p14="http://schemas.microsoft.com/office/powerpoint/2010/main" val="2382208976"/>
              </p:ext>
            </p:extLst>
          </p:nvPr>
        </p:nvGraphicFramePr>
        <p:xfrm>
          <a:off x="7162800" y="1621709"/>
          <a:ext cx="5176837" cy="4815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2"/>
          <p:cNvSpPr/>
          <p:nvPr/>
        </p:nvSpPr>
        <p:spPr>
          <a:xfrm>
            <a:off x="7162800" y="1097280"/>
            <a:ext cx="502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0"/>
              </a:spcBef>
              <a:spcAft>
                <a:spcPts val="0"/>
              </a:spcAft>
            </a:pPr>
            <a:r>
              <a:rPr lang="fr-FR" sz="1400" b="1" dirty="0" smtClean="0">
                <a:latin typeface="Arial Black" panose="020B0A04020102020204" pitchFamily="34" charset="0"/>
                <a:ea typeface="Calibri" panose="020F0502020204030204" pitchFamily="34" charset="0"/>
              </a:rPr>
              <a:t>Nombre </a:t>
            </a:r>
            <a:r>
              <a:rPr lang="fr-FR" sz="1400" b="1" dirty="0">
                <a:latin typeface="Arial Black" panose="020B0A04020102020204" pitchFamily="34" charset="0"/>
                <a:ea typeface="Calibri" panose="020F0502020204030204" pitchFamily="34" charset="0"/>
              </a:rPr>
              <a:t>moyen d’années d’études et revenu moyen </a:t>
            </a:r>
            <a:r>
              <a:rPr lang="fr-FR" sz="1400" b="1" dirty="0" smtClean="0">
                <a:latin typeface="Arial Black" panose="020B0A04020102020204" pitchFamily="34" charset="0"/>
                <a:ea typeface="Calibri" panose="020F0502020204030204" pitchFamily="34" charset="0"/>
              </a:rPr>
              <a:t>sel la </a:t>
            </a:r>
            <a:r>
              <a:rPr lang="fr-FR" sz="1400" b="1" dirty="0">
                <a:latin typeface="Arial Black" panose="020B0A04020102020204" pitchFamily="34" charset="0"/>
                <a:ea typeface="Calibri" panose="020F0502020204030204" pitchFamily="34" charset="0"/>
              </a:rPr>
              <a:t>Catégorie </a:t>
            </a:r>
            <a:r>
              <a:rPr lang="fr-FR" sz="1400" b="1" dirty="0" smtClean="0">
                <a:latin typeface="Arial Black" panose="020B0A04020102020204" pitchFamily="34" charset="0"/>
                <a:ea typeface="Calibri" panose="020F0502020204030204" pitchFamily="34" charset="0"/>
              </a:rPr>
              <a:t>socioprofessionnelle</a:t>
            </a:r>
            <a:endParaRPr lang="fr-FR" sz="1400" b="1" dirty="0">
              <a:latin typeface="Arial Black" panose="020B0A040201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259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887771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dirty="0"/>
              <a:t>5- Possibilités d’emplois et gain adéquats sur le marché du travail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xmlns="" id="{2023856A-782A-4747-A810-01171C56F276}"/>
              </a:ext>
            </a:extLst>
          </p:cNvPr>
          <p:cNvSpPr txBox="1"/>
          <p:nvPr/>
        </p:nvSpPr>
        <p:spPr>
          <a:xfrm>
            <a:off x="239345" y="1192580"/>
            <a:ext cx="6775817" cy="363176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fr-FR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sz="2000" dirty="0"/>
              <a:t>Au sein des salariés, on note de légère différence: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FR" sz="2000" dirty="0"/>
              <a:t>Le cadre supérieur gagne en moyenne 1,7 fois le salaire du cadre moyen pour une différentielle de trois années d’étude en plus;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FR" sz="2000" dirty="0"/>
              <a:t>Le cadre moyen gagne 1,6 fois plus que l’ouvrier qualifié avec 2 années d’étude en plus que ce dernier</a:t>
            </a:r>
          </a:p>
          <a:p>
            <a:endParaRPr lang="fr-FR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sz="2000" dirty="0"/>
              <a:t>En moyenne, les travailleurs pour compte propre gagne 1,4 fois moins que les salariés (toutes catégories confondues) avec moins de 7 années d’étude.</a:t>
            </a:r>
          </a:p>
          <a:p>
            <a:r>
              <a:rPr lang="fr-FR" sz="1400" dirty="0" smtClean="0">
                <a:latin typeface="Arial Black" panose="020B0A04020102020204" pitchFamily="34" charset="0"/>
              </a:rPr>
              <a:t> </a:t>
            </a:r>
            <a:endParaRPr lang="fr-FR" sz="1400" dirty="0">
              <a:latin typeface="Arial Black" panose="020B0A04020102020204" pitchFamily="34" charset="0"/>
            </a:endParaRPr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861067198"/>
              </p:ext>
            </p:extLst>
          </p:nvPr>
        </p:nvGraphicFramePr>
        <p:xfrm>
          <a:off x="7226422" y="998287"/>
          <a:ext cx="4965578" cy="27766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Graphique 7">
            <a:extLst>
              <a:ext uri="{FF2B5EF4-FFF2-40B4-BE49-F238E27FC236}">
                <a16:creationId xmlns:xdr="http://schemas.openxmlformats.org/drawingml/2006/spreadsheetDrawing" xmlns="" xmlns:a16="http://schemas.microsoft.com/office/drawing/2014/main" xmlns:lc="http://schemas.openxmlformats.org/drawingml/2006/lockedCanvas" id="{46130681-B363-4F92-9580-1E5997895F8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2095809"/>
              </p:ext>
            </p:extLst>
          </p:nvPr>
        </p:nvGraphicFramePr>
        <p:xfrm>
          <a:off x="7213600" y="3886200"/>
          <a:ext cx="4978399" cy="29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3687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1185" y="0"/>
            <a:ext cx="12192000" cy="765404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r>
              <a:rPr lang="fr-FR" sz="4000" dirty="0"/>
              <a:t>6- Mobilité dans l’emploi et mobilité sociale</a:t>
            </a:r>
          </a:p>
        </p:txBody>
      </p:sp>
      <p:grpSp>
        <p:nvGrpSpPr>
          <p:cNvPr id="13" name="Groupe 12">
            <a:extLst>
              <a:ext uri="{FF2B5EF4-FFF2-40B4-BE49-F238E27FC236}">
                <a16:creationId xmlns:a16="http://schemas.microsoft.com/office/drawing/2014/main" xmlns="" id="{2D4C2BB4-3B67-4EF1-B9E5-45FD74E5D293}"/>
              </a:ext>
            </a:extLst>
          </p:cNvPr>
          <p:cNvGrpSpPr/>
          <p:nvPr/>
        </p:nvGrpSpPr>
        <p:grpSpPr>
          <a:xfrm>
            <a:off x="62144" y="1290469"/>
            <a:ext cx="6417209" cy="2906391"/>
            <a:chOff x="62144" y="782479"/>
            <a:chExt cx="6417209" cy="2906391"/>
          </a:xfrm>
        </p:grpSpPr>
        <p:sp>
          <p:nvSpPr>
            <p:cNvPr id="7" name="Flèche : courbe vers le haut 6">
              <a:extLst>
                <a:ext uri="{FF2B5EF4-FFF2-40B4-BE49-F238E27FC236}">
                  <a16:creationId xmlns:a16="http://schemas.microsoft.com/office/drawing/2014/main" xmlns="" id="{A0A3D71C-F84C-4254-80B2-29F885B7CB27}"/>
                </a:ext>
              </a:extLst>
            </p:cNvPr>
            <p:cNvSpPr/>
            <p:nvPr/>
          </p:nvSpPr>
          <p:spPr>
            <a:xfrm rot="20786759">
              <a:off x="2647617" y="2909230"/>
              <a:ext cx="2209944" cy="562429"/>
            </a:xfrm>
            <a:prstGeom prst="curvedUpArrow">
              <a:avLst>
                <a:gd name="adj1" fmla="val 25000"/>
                <a:gd name="adj2" fmla="val 86104"/>
                <a:gd name="adj3" fmla="val 25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600">
                <a:solidFill>
                  <a:schemeClr val="tx1"/>
                </a:solidFill>
              </a:endParaRPr>
            </a:p>
          </p:txBody>
        </p:sp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xmlns="" id="{BC8D2C8A-AFA9-47E0-8D67-EAB491E789EF}"/>
                </a:ext>
              </a:extLst>
            </p:cNvPr>
            <p:cNvSpPr txBox="1"/>
            <p:nvPr/>
          </p:nvSpPr>
          <p:spPr>
            <a:xfrm>
              <a:off x="62144" y="782479"/>
              <a:ext cx="2039611" cy="156966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fr-FR" sz="1600" dirty="0"/>
                <a:t>Sur les 3 726 </a:t>
              </a:r>
              <a:r>
                <a:rPr lang="fr-FR" sz="1600" dirty="0" smtClean="0"/>
                <a:t>801 actifs </a:t>
              </a:r>
              <a:r>
                <a:rPr lang="fr-FR" sz="1600" dirty="0"/>
                <a:t>occupés </a:t>
              </a:r>
              <a:r>
                <a:rPr lang="fr-FR" sz="1600" dirty="0" smtClean="0"/>
                <a:t>(dont 95,3% </a:t>
              </a:r>
              <a:r>
                <a:rPr lang="fr-FR" sz="1600" dirty="0"/>
                <a:t>dans le secteur </a:t>
              </a:r>
              <a:r>
                <a:rPr lang="fr-FR" sz="1600" dirty="0" smtClean="0"/>
                <a:t>informel), 3 </a:t>
              </a:r>
              <a:r>
                <a:rPr lang="fr-FR" sz="1600" dirty="0"/>
                <a:t>512 886</a:t>
              </a:r>
              <a:r>
                <a:rPr lang="fr-FR" sz="1600" dirty="0" smtClean="0"/>
                <a:t> (94,3%) sont dans </a:t>
              </a:r>
              <a:r>
                <a:rPr lang="fr-FR" sz="1600" dirty="0"/>
                <a:t>le secteur </a:t>
              </a:r>
              <a:r>
                <a:rPr lang="fr-FR" sz="1600" dirty="0" smtClean="0"/>
                <a:t>privé</a:t>
              </a:r>
              <a:endParaRPr lang="fr-FR" sz="1600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8552A579-B807-485F-AEA6-D5381C3AD534}"/>
                </a:ext>
              </a:extLst>
            </p:cNvPr>
            <p:cNvSpPr/>
            <p:nvPr/>
          </p:nvSpPr>
          <p:spPr>
            <a:xfrm>
              <a:off x="323273" y="2517500"/>
              <a:ext cx="2986396" cy="1171370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fr-FR" sz="1600" dirty="0" smtClean="0"/>
                <a:t>9,7% </a:t>
              </a:r>
              <a:r>
                <a:rPr lang="fr-FR" sz="1600" dirty="0"/>
                <a:t>ont eu un emploi antérieur  </a:t>
              </a:r>
              <a:r>
                <a:rPr lang="fr-FR" sz="1600" dirty="0" smtClean="0"/>
                <a:t>[10,2% </a:t>
              </a:r>
              <a:r>
                <a:rPr lang="fr-FR" sz="1600" dirty="0"/>
                <a:t>des hommes occupés et </a:t>
              </a:r>
              <a:r>
                <a:rPr lang="fr-FR" sz="1600" dirty="0" smtClean="0"/>
                <a:t>9,3% </a:t>
              </a:r>
              <a:r>
                <a:rPr lang="fr-FR" sz="1600" dirty="0"/>
                <a:t>des femmes]</a:t>
              </a:r>
            </a:p>
            <a:p>
              <a:endParaRPr lang="fr-FR" sz="1600" dirty="0"/>
            </a:p>
          </p:txBody>
        </p:sp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xmlns="" id="{51E353B4-CA37-47ED-A606-D75E13563207}"/>
                </a:ext>
              </a:extLst>
            </p:cNvPr>
            <p:cNvSpPr txBox="1"/>
            <p:nvPr/>
          </p:nvSpPr>
          <p:spPr>
            <a:xfrm>
              <a:off x="2281764" y="828268"/>
              <a:ext cx="2766246" cy="1077218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lvl="0" algn="just"/>
              <a:r>
                <a:rPr lang="fr-FR" sz="1600" dirty="0" smtClean="0"/>
                <a:t>85,9% </a:t>
              </a:r>
              <a:r>
                <a:rPr lang="fr-FR" sz="1600" dirty="0"/>
                <a:t>ont changé de métier au niveau national </a:t>
              </a:r>
            </a:p>
            <a:p>
              <a:pPr lvl="0"/>
              <a:r>
                <a:rPr lang="fr-FR" sz="1600" dirty="0" smtClean="0"/>
                <a:t>88,1% </a:t>
              </a:r>
              <a:r>
                <a:rPr lang="fr-FR" sz="1600" dirty="0"/>
                <a:t>des hommes et </a:t>
              </a:r>
              <a:r>
                <a:rPr lang="fr-FR" sz="1600" dirty="0" smtClean="0"/>
                <a:t>83,3% </a:t>
              </a:r>
              <a:r>
                <a:rPr lang="fr-FR" sz="1600" dirty="0"/>
                <a:t>des </a:t>
              </a:r>
              <a:r>
                <a:rPr lang="fr-FR" sz="1600" dirty="0" smtClean="0"/>
                <a:t>femmes</a:t>
              </a:r>
              <a:endParaRPr lang="fr-FR" sz="1600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2FAF0BC5-502D-4EA0-AA09-60CA8895E6E0}"/>
                </a:ext>
              </a:extLst>
            </p:cNvPr>
            <p:cNvSpPr/>
            <p:nvPr/>
          </p:nvSpPr>
          <p:spPr>
            <a:xfrm>
              <a:off x="3851563" y="1771847"/>
              <a:ext cx="2627790" cy="956633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fr-FR" sz="1600" dirty="0" smtClean="0"/>
                <a:t>87,3% </a:t>
              </a:r>
              <a:r>
                <a:rPr lang="fr-FR" sz="1600" dirty="0"/>
                <a:t>ont changé d’activité [</a:t>
              </a:r>
              <a:r>
                <a:rPr lang="fr-FR" sz="1600" dirty="0" smtClean="0"/>
                <a:t>88,1% </a:t>
              </a:r>
              <a:r>
                <a:rPr lang="fr-FR" sz="1600" dirty="0"/>
                <a:t>pour les hommes et </a:t>
              </a:r>
              <a:r>
                <a:rPr lang="fr-FR" sz="1600" dirty="0" smtClean="0"/>
                <a:t>83,3% </a:t>
              </a:r>
              <a:r>
                <a:rPr lang="fr-FR" sz="1600" dirty="0"/>
                <a:t>pour </a:t>
              </a:r>
              <a:r>
                <a:rPr lang="fr-FR" sz="1600" dirty="0" smtClean="0"/>
                <a:t>les </a:t>
              </a:r>
              <a:r>
                <a:rPr lang="fr-FR" sz="1600" dirty="0"/>
                <a:t>femmes]</a:t>
              </a:r>
            </a:p>
            <a:p>
              <a:pPr algn="ctr"/>
              <a:endParaRPr lang="fr-FR" sz="1600" dirty="0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571F7CE3-2153-42B8-A682-2C4771759696}"/>
              </a:ext>
            </a:extLst>
          </p:cNvPr>
          <p:cNvSpPr/>
          <p:nvPr/>
        </p:nvSpPr>
        <p:spPr>
          <a:xfrm>
            <a:off x="6511829" y="828267"/>
            <a:ext cx="2936781" cy="3262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000" dirty="0">
                <a:solidFill>
                  <a:schemeClr val="tx1"/>
                </a:solidFill>
              </a:rPr>
              <a:t>Mobilité scolaire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70F4256E-E9DC-476C-AA13-DA278C00FB24}"/>
              </a:ext>
            </a:extLst>
          </p:cNvPr>
          <p:cNvSpPr/>
          <p:nvPr/>
        </p:nvSpPr>
        <p:spPr>
          <a:xfrm>
            <a:off x="129309" y="828268"/>
            <a:ext cx="4082473" cy="3262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000" dirty="0">
                <a:solidFill>
                  <a:schemeClr val="tx1"/>
                </a:solidFill>
              </a:rPr>
              <a:t>Mobilité dans l’emploi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xmlns="" id="{E2258E96-86BE-427B-BC6D-A238CD51A411}"/>
              </a:ext>
            </a:extLst>
          </p:cNvPr>
          <p:cNvSpPr txBox="1"/>
          <p:nvPr/>
        </p:nvSpPr>
        <p:spPr>
          <a:xfrm>
            <a:off x="6511828" y="1336258"/>
            <a:ext cx="5476971" cy="16927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fr-FR" sz="1600" dirty="0"/>
              <a:t>Au </a:t>
            </a:r>
            <a:r>
              <a:rPr lang="fr-FR" sz="1600" dirty="0" smtClean="0"/>
              <a:t>Bénin, 78,8% </a:t>
            </a:r>
            <a:r>
              <a:rPr lang="fr-FR" sz="1600" dirty="0"/>
              <a:t>des jeunes de 15 à 24 ans ont en moyenne </a:t>
            </a:r>
            <a:r>
              <a:rPr lang="fr-FR" sz="1600" dirty="0" smtClean="0"/>
              <a:t>4,8 </a:t>
            </a:r>
            <a:r>
              <a:rPr lang="fr-FR" sz="1600" dirty="0"/>
              <a:t>années d’années d’étude de plus que leur père.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fr-FR" dirty="0"/>
              <a:t>Pour les pères ayant atteint le niveau secondaire, ce sont </a:t>
            </a:r>
            <a:r>
              <a:rPr lang="fr-FR" dirty="0" smtClean="0"/>
              <a:t>60,3% </a:t>
            </a:r>
            <a:r>
              <a:rPr lang="fr-FR" dirty="0"/>
              <a:t>de jeunes de 15 à 24 ans qui ont effectué un nombre d’années d’études supérieur avec un nombre moyen de </a:t>
            </a:r>
            <a:r>
              <a:rPr lang="fr-FR" dirty="0" smtClean="0"/>
              <a:t>2,7 </a:t>
            </a:r>
            <a:r>
              <a:rPr lang="fr-FR" dirty="0"/>
              <a:t>années.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32B288E8-96C2-4A3C-8780-B6F4EA0F4A68}"/>
              </a:ext>
            </a:extLst>
          </p:cNvPr>
          <p:cNvSpPr/>
          <p:nvPr/>
        </p:nvSpPr>
        <p:spPr>
          <a:xfrm>
            <a:off x="129310" y="4230782"/>
            <a:ext cx="701964" cy="262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Mobilité intergénérationnelle</a:t>
            </a:r>
          </a:p>
        </p:txBody>
      </p:sp>
      <p:grpSp>
        <p:nvGrpSpPr>
          <p:cNvPr id="32" name="Groupe 31">
            <a:extLst>
              <a:ext uri="{FF2B5EF4-FFF2-40B4-BE49-F238E27FC236}">
                <a16:creationId xmlns:a16="http://schemas.microsoft.com/office/drawing/2014/main" xmlns="" id="{48BDDB35-7458-418A-8C6B-552291C0C1C9}"/>
              </a:ext>
            </a:extLst>
          </p:cNvPr>
          <p:cNvGrpSpPr/>
          <p:nvPr/>
        </p:nvGrpSpPr>
        <p:grpSpPr>
          <a:xfrm>
            <a:off x="1995053" y="3344963"/>
            <a:ext cx="8737600" cy="3023496"/>
            <a:chOff x="1995053" y="3344963"/>
            <a:chExt cx="8737600" cy="3023496"/>
          </a:xfrm>
        </p:grpSpPr>
        <p:sp>
          <p:nvSpPr>
            <p:cNvPr id="19" name="Rectangle : coins arrondis 18">
              <a:extLst>
                <a:ext uri="{FF2B5EF4-FFF2-40B4-BE49-F238E27FC236}">
                  <a16:creationId xmlns:a16="http://schemas.microsoft.com/office/drawing/2014/main" xmlns="" id="{00668285-D97F-4B45-A3CE-27CBF51114C5}"/>
                </a:ext>
              </a:extLst>
            </p:cNvPr>
            <p:cNvSpPr/>
            <p:nvPr/>
          </p:nvSpPr>
          <p:spPr>
            <a:xfrm>
              <a:off x="1995053" y="5047409"/>
              <a:ext cx="1856510" cy="609600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>
                  <a:solidFill>
                    <a:schemeClr val="tx1"/>
                  </a:solidFill>
                </a:rPr>
                <a:t>Secteur d’activité du père</a:t>
              </a:r>
            </a:p>
          </p:txBody>
        </p:sp>
        <p:sp>
          <p:nvSpPr>
            <p:cNvPr id="20" name="Flèche : droite 19">
              <a:extLst>
                <a:ext uri="{FF2B5EF4-FFF2-40B4-BE49-F238E27FC236}">
                  <a16:creationId xmlns:a16="http://schemas.microsoft.com/office/drawing/2014/main" xmlns="" id="{D0FD4AB5-8114-4DCE-9297-461D12F2DFF2}"/>
                </a:ext>
              </a:extLst>
            </p:cNvPr>
            <p:cNvSpPr/>
            <p:nvPr/>
          </p:nvSpPr>
          <p:spPr>
            <a:xfrm>
              <a:off x="3860799" y="5144658"/>
              <a:ext cx="923636" cy="378691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1" name="Rectangle : coins arrondis 20">
              <a:extLst>
                <a:ext uri="{FF2B5EF4-FFF2-40B4-BE49-F238E27FC236}">
                  <a16:creationId xmlns:a16="http://schemas.microsoft.com/office/drawing/2014/main" xmlns="" id="{CBE0BCC8-DFD6-4C45-9E6F-2896F7359B82}"/>
                </a:ext>
              </a:extLst>
            </p:cNvPr>
            <p:cNvSpPr/>
            <p:nvPr/>
          </p:nvSpPr>
          <p:spPr>
            <a:xfrm>
              <a:off x="5301672" y="4264898"/>
              <a:ext cx="1810327" cy="338727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dirty="0">
                  <a:solidFill>
                    <a:schemeClr val="tx1"/>
                  </a:solidFill>
                </a:rPr>
                <a:t>Primaire</a:t>
              </a:r>
            </a:p>
          </p:txBody>
        </p:sp>
        <p:sp>
          <p:nvSpPr>
            <p:cNvPr id="22" name="Rectangle : coins arrondis 21">
              <a:extLst>
                <a:ext uri="{FF2B5EF4-FFF2-40B4-BE49-F238E27FC236}">
                  <a16:creationId xmlns:a16="http://schemas.microsoft.com/office/drawing/2014/main" xmlns="" id="{86276D6C-62D5-43C0-98EC-481DAFF0DE88}"/>
                </a:ext>
              </a:extLst>
            </p:cNvPr>
            <p:cNvSpPr/>
            <p:nvPr/>
          </p:nvSpPr>
          <p:spPr>
            <a:xfrm>
              <a:off x="5301670" y="4875603"/>
              <a:ext cx="1810327" cy="338727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dirty="0">
                  <a:solidFill>
                    <a:schemeClr val="tx1"/>
                  </a:solidFill>
                </a:rPr>
                <a:t>Industrie</a:t>
              </a:r>
            </a:p>
          </p:txBody>
        </p:sp>
        <p:sp>
          <p:nvSpPr>
            <p:cNvPr id="23" name="Rectangle : coins arrondis 22">
              <a:extLst>
                <a:ext uri="{FF2B5EF4-FFF2-40B4-BE49-F238E27FC236}">
                  <a16:creationId xmlns:a16="http://schemas.microsoft.com/office/drawing/2014/main" xmlns="" id="{5B289F7B-1E3C-4D82-A030-118A9B987273}"/>
                </a:ext>
              </a:extLst>
            </p:cNvPr>
            <p:cNvSpPr/>
            <p:nvPr/>
          </p:nvSpPr>
          <p:spPr>
            <a:xfrm>
              <a:off x="5301670" y="5486309"/>
              <a:ext cx="1810327" cy="338727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dirty="0">
                  <a:solidFill>
                    <a:schemeClr val="tx1"/>
                  </a:solidFill>
                </a:rPr>
                <a:t>Commerce</a:t>
              </a:r>
            </a:p>
          </p:txBody>
        </p:sp>
        <p:sp>
          <p:nvSpPr>
            <p:cNvPr id="24" name="Rectangle : coins arrondis 23">
              <a:extLst>
                <a:ext uri="{FF2B5EF4-FFF2-40B4-BE49-F238E27FC236}">
                  <a16:creationId xmlns:a16="http://schemas.microsoft.com/office/drawing/2014/main" xmlns="" id="{9B921067-6869-4D55-A49D-6F9270C2F293}"/>
                </a:ext>
              </a:extLst>
            </p:cNvPr>
            <p:cNvSpPr/>
            <p:nvPr/>
          </p:nvSpPr>
          <p:spPr>
            <a:xfrm>
              <a:off x="5301670" y="6029732"/>
              <a:ext cx="1810327" cy="338727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dirty="0">
                  <a:solidFill>
                    <a:schemeClr val="tx1"/>
                  </a:solidFill>
                </a:rPr>
                <a:t>Service</a:t>
              </a:r>
            </a:p>
          </p:txBody>
        </p:sp>
        <p:sp>
          <p:nvSpPr>
            <p:cNvPr id="25" name="Rectangle : coins arrondis 24">
              <a:extLst>
                <a:ext uri="{FF2B5EF4-FFF2-40B4-BE49-F238E27FC236}">
                  <a16:creationId xmlns:a16="http://schemas.microsoft.com/office/drawing/2014/main" xmlns="" id="{6BE33099-9890-4EAF-A2AB-EE068A205BED}"/>
                </a:ext>
              </a:extLst>
            </p:cNvPr>
            <p:cNvSpPr/>
            <p:nvPr/>
          </p:nvSpPr>
          <p:spPr>
            <a:xfrm>
              <a:off x="7601718" y="3344963"/>
              <a:ext cx="1810327" cy="563844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dirty="0">
                  <a:solidFill>
                    <a:schemeClr val="tx1"/>
                  </a:solidFill>
                </a:rPr>
                <a:t>% d’enfant dans le même secteur</a:t>
              </a:r>
            </a:p>
          </p:txBody>
        </p:sp>
        <p:sp>
          <p:nvSpPr>
            <p:cNvPr id="26" name="Rectangle : coins arrondis 25">
              <a:extLst>
                <a:ext uri="{FF2B5EF4-FFF2-40B4-BE49-F238E27FC236}">
                  <a16:creationId xmlns:a16="http://schemas.microsoft.com/office/drawing/2014/main" xmlns="" id="{8AFD9842-BC4B-4DBC-8358-54F1A54EDC64}"/>
                </a:ext>
              </a:extLst>
            </p:cNvPr>
            <p:cNvSpPr/>
            <p:nvPr/>
          </p:nvSpPr>
          <p:spPr>
            <a:xfrm>
              <a:off x="7439986" y="4264898"/>
              <a:ext cx="1810327" cy="338727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dirty="0">
                  <a:solidFill>
                    <a:schemeClr val="tx1"/>
                  </a:solidFill>
                </a:rPr>
                <a:t>38,1 </a:t>
              </a:r>
              <a:r>
                <a:rPr lang="fr-FR" dirty="0" smtClean="0">
                  <a:solidFill>
                    <a:schemeClr val="tx1"/>
                  </a:solidFill>
                </a:rPr>
                <a:t>%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7" name="Rectangle : coins arrondis 26">
              <a:extLst>
                <a:ext uri="{FF2B5EF4-FFF2-40B4-BE49-F238E27FC236}">
                  <a16:creationId xmlns:a16="http://schemas.microsoft.com/office/drawing/2014/main" xmlns="" id="{697352C2-D99D-486F-B5B6-E8E88A4379B7}"/>
                </a:ext>
              </a:extLst>
            </p:cNvPr>
            <p:cNvSpPr/>
            <p:nvPr/>
          </p:nvSpPr>
          <p:spPr>
            <a:xfrm>
              <a:off x="7518436" y="4874035"/>
              <a:ext cx="3214217" cy="338727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dirty="0" smtClean="0">
                  <a:solidFill>
                    <a:schemeClr val="tx1"/>
                  </a:solidFill>
                </a:rPr>
                <a:t>16,7%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8" name="Rectangle : coins arrondis 27">
              <a:extLst>
                <a:ext uri="{FF2B5EF4-FFF2-40B4-BE49-F238E27FC236}">
                  <a16:creationId xmlns:a16="http://schemas.microsoft.com/office/drawing/2014/main" xmlns="" id="{05F5983B-3721-4F26-8286-2B9CFC7C5E48}"/>
                </a:ext>
              </a:extLst>
            </p:cNvPr>
            <p:cNvSpPr/>
            <p:nvPr/>
          </p:nvSpPr>
          <p:spPr>
            <a:xfrm>
              <a:off x="7518437" y="5488677"/>
              <a:ext cx="1810327" cy="338727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dirty="0">
                  <a:solidFill>
                    <a:schemeClr val="tx1"/>
                  </a:solidFill>
                </a:rPr>
                <a:t>21,5 </a:t>
              </a:r>
              <a:r>
                <a:rPr lang="fr-FR" dirty="0" smtClean="0">
                  <a:solidFill>
                    <a:schemeClr val="tx1"/>
                  </a:solidFill>
                </a:rPr>
                <a:t>%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9" name="Rectangle : coins arrondis 28">
              <a:extLst>
                <a:ext uri="{FF2B5EF4-FFF2-40B4-BE49-F238E27FC236}">
                  <a16:creationId xmlns:a16="http://schemas.microsoft.com/office/drawing/2014/main" xmlns="" id="{FAADCBA6-B4EC-4B83-BEF5-4F4948179A8B}"/>
                </a:ext>
              </a:extLst>
            </p:cNvPr>
            <p:cNvSpPr/>
            <p:nvPr/>
          </p:nvSpPr>
          <p:spPr>
            <a:xfrm>
              <a:off x="7518437" y="6029731"/>
              <a:ext cx="1810327" cy="338727"/>
            </a:xfrm>
            <a:prstGeom prst="roundRect">
              <a:avLst/>
            </a:prstGeom>
            <a:solidFill>
              <a:schemeClr val="bg2">
                <a:lumMod val="9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dirty="0">
                  <a:solidFill>
                    <a:schemeClr val="tx1"/>
                  </a:solidFill>
                </a:rPr>
                <a:t>23,7 </a:t>
              </a:r>
              <a:r>
                <a:rPr lang="fr-FR" dirty="0" smtClean="0">
                  <a:solidFill>
                    <a:schemeClr val="tx1"/>
                  </a:solidFill>
                </a:rPr>
                <a:t>%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30" name="Flèche : droite 29">
              <a:extLst>
                <a:ext uri="{FF2B5EF4-FFF2-40B4-BE49-F238E27FC236}">
                  <a16:creationId xmlns:a16="http://schemas.microsoft.com/office/drawing/2014/main" xmlns="" id="{32A5D3FC-4EFC-4373-BA34-AE88E7EEDE9E}"/>
                </a:ext>
              </a:extLst>
            </p:cNvPr>
            <p:cNvSpPr/>
            <p:nvPr/>
          </p:nvSpPr>
          <p:spPr>
            <a:xfrm rot="5400000">
              <a:off x="8235036" y="3908026"/>
              <a:ext cx="377126" cy="378691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Accolade ouvrante 30">
              <a:extLst>
                <a:ext uri="{FF2B5EF4-FFF2-40B4-BE49-F238E27FC236}">
                  <a16:creationId xmlns:a16="http://schemas.microsoft.com/office/drawing/2014/main" xmlns="" id="{CD2C3C1D-1007-4687-BD23-93925192F298}"/>
                </a:ext>
              </a:extLst>
            </p:cNvPr>
            <p:cNvSpPr/>
            <p:nvPr/>
          </p:nvSpPr>
          <p:spPr>
            <a:xfrm>
              <a:off x="4973816" y="4285935"/>
              <a:ext cx="226255" cy="2082523"/>
            </a:xfrm>
            <a:prstGeom prst="leftBrac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9500443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2245</TotalTime>
  <Words>886</Words>
  <Application>Microsoft Office PowerPoint</Application>
  <PresentationFormat>Grand écran</PresentationFormat>
  <Paragraphs>99</Paragraphs>
  <Slides>11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Wingdings</vt:lpstr>
      <vt:lpstr>Thème Office</vt:lpstr>
      <vt:lpstr>ENQUETE REGIONALE INTEGREE SUR L’EMPLOI ET LE SECTEUR INFORMEL (ERI-ESI)</vt:lpstr>
      <vt:lpstr>Plan de la présentation</vt:lpstr>
      <vt:lpstr>1- Dynamique migratoire</vt:lpstr>
      <vt:lpstr>2- Conditions de vie et pauvreté non monétaire</vt:lpstr>
      <vt:lpstr>3- Scolarisation et alphabétisation</vt:lpstr>
      <vt:lpstr>3- Scolarisation au primaire et au secondaire</vt:lpstr>
      <vt:lpstr>4- Sous-utilisation de la main d’oeuvre</vt:lpstr>
      <vt:lpstr>5- Possibilités d’emplois et gain adéquats sur le marché du travail</vt:lpstr>
      <vt:lpstr>5- Possibilités d’emplois et gain adéquats sur le marché du travail</vt:lpstr>
      <vt:lpstr>5- Possibilités d’emplois et gain adéquats sur le marché du travail</vt:lpstr>
      <vt:lpstr>6- Mobilité dans l’emploi et mobilité sociale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Djabar Dine Colawolé ADECHIAN</dc:creator>
  <cp:lastModifiedBy>ADMIN</cp:lastModifiedBy>
  <cp:revision>200</cp:revision>
  <dcterms:created xsi:type="dcterms:W3CDTF">2019-08-22T16:35:44Z</dcterms:created>
  <dcterms:modified xsi:type="dcterms:W3CDTF">2020-03-10T14:55:52Z</dcterms:modified>
</cp:coreProperties>
</file>