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5" r:id="rId5"/>
    <p:sldId id="259" r:id="rId6"/>
    <p:sldId id="260" r:id="rId7"/>
    <p:sldId id="261" r:id="rId8"/>
    <p:sldId id="262" r:id="rId9"/>
    <p:sldId id="263" r:id="rId10"/>
    <p:sldId id="264"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81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07" d="100"/>
          <a:sy n="107" d="100"/>
        </p:scale>
        <p:origin x="-90" y="-2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148391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799586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415974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935569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839789"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1"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A61C0D72-B489-4BD1-8834-F8AD60398927}" type="datetimeFigureOut">
              <a:rPr lang="fr-FR" smtClean="0"/>
              <a:t>02/12/2019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2144266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A61C0D72-B489-4BD1-8834-F8AD60398927}" type="datetimeFigureOut">
              <a:rPr lang="fr-FR" smtClean="0"/>
              <a:t>02/12/2019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567686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1C0D72-B489-4BD1-8834-F8AD60398927}" type="datetimeFigureOut">
              <a:rPr lang="fr-FR" smtClean="0"/>
              <a:t>02/12/2019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782319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1721060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A61C0D72-B489-4BD1-8834-F8AD60398927}" type="datetimeFigureOut">
              <a:rPr lang="fr-FR" smtClean="0"/>
              <a:t>02/12/2019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4101872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49750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61C0D72-B489-4BD1-8834-F8AD60398927}" type="datetimeFigureOut">
              <a:rPr lang="fr-FR" smtClean="0"/>
              <a:t>02/12/2019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790BC53-5D0A-40D0-A24D-1D9B3092293C}" type="slidenum">
              <a:rPr lang="fr-FR" smtClean="0"/>
              <a:t>‹N°›</a:t>
            </a:fld>
            <a:endParaRPr lang="fr-FR"/>
          </a:p>
        </p:txBody>
      </p:sp>
    </p:spTree>
    <p:extLst>
      <p:ext uri="{BB962C8B-B14F-4D97-AF65-F5344CB8AC3E}">
        <p14:creationId xmlns:p14="http://schemas.microsoft.com/office/powerpoint/2010/main" val="3300667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1C0D72-B489-4BD1-8834-F8AD60398927}" type="datetimeFigureOut">
              <a:rPr lang="fr-FR" smtClean="0"/>
              <a:t>02/12/2019</a:t>
            </a:fld>
            <a:endParaRPr lang="fr-F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0BC53-5D0A-40D0-A24D-1D9B3092293C}" type="slidenum">
              <a:rPr lang="fr-FR" smtClean="0"/>
              <a:t>‹N°›</a:t>
            </a:fld>
            <a:endParaRPr lang="fr-FR"/>
          </a:p>
        </p:txBody>
      </p:sp>
    </p:spTree>
    <p:extLst>
      <p:ext uri="{BB962C8B-B14F-4D97-AF65-F5344CB8AC3E}">
        <p14:creationId xmlns:p14="http://schemas.microsoft.com/office/powerpoint/2010/main" val="1443638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0" y="3"/>
            <a:ext cx="12192000" cy="1095375"/>
          </a:xfrm>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rgbClr val="3381C7"/>
              </a:gs>
            </a:gsLst>
            <a:lin ang="5400000" scaled="1"/>
          </a:gradFill>
        </p:spPr>
        <p:txBody>
          <a:bodyPr>
            <a:normAutofit/>
          </a:bodyPr>
          <a:lstStyle/>
          <a:p>
            <a:r>
              <a:rPr lang="fr-FR" sz="3200" dirty="0">
                <a:latin typeface="Arial" panose="020B0604020202020204" pitchFamily="34" charset="0"/>
                <a:cs typeface="Arial" panose="020B0604020202020204" pitchFamily="34" charset="0"/>
              </a:rPr>
              <a:t>ENQUETE REGIONALE INTEGREE SUR L’EMPLOI ET LE SECTEUR </a:t>
            </a:r>
            <a:r>
              <a:rPr lang="fr-FR" sz="2800" dirty="0">
                <a:latin typeface="Arial" panose="020B0604020202020204" pitchFamily="34" charset="0"/>
                <a:cs typeface="Arial" panose="020B0604020202020204" pitchFamily="34" charset="0"/>
              </a:rPr>
              <a:t>INFORMEL</a:t>
            </a:r>
            <a:r>
              <a:rPr lang="fr-FR" sz="3200" dirty="0">
                <a:latin typeface="Arial" panose="020B0604020202020204" pitchFamily="34" charset="0"/>
                <a:cs typeface="Arial" panose="020B0604020202020204" pitchFamily="34" charset="0"/>
              </a:rPr>
              <a:t> (ERI-ESI)</a:t>
            </a:r>
          </a:p>
        </p:txBody>
      </p:sp>
      <p:sp>
        <p:nvSpPr>
          <p:cNvPr id="3" name="Sous-titre 2"/>
          <p:cNvSpPr>
            <a:spLocks noGrp="1"/>
          </p:cNvSpPr>
          <p:nvPr>
            <p:ph type="subTitle" idx="1"/>
          </p:nvPr>
        </p:nvSpPr>
        <p:spPr>
          <a:xfrm>
            <a:off x="0" y="1683184"/>
            <a:ext cx="12192000" cy="3113088"/>
          </a:xfrm>
        </p:spPr>
        <p:txBody>
          <a:bodyPr>
            <a:normAutofit fontScale="92500" lnSpcReduction="10000"/>
          </a:bodyPr>
          <a:lstStyle/>
          <a:p>
            <a:pPr algn="l"/>
            <a:endParaRPr lang="fr-FR" sz="6400" dirty="0"/>
          </a:p>
          <a:p>
            <a:pPr algn="l"/>
            <a:r>
              <a:rPr lang="fr-FR" sz="6400" dirty="0"/>
              <a:t>BENIN</a:t>
            </a:r>
          </a:p>
          <a:p>
            <a:pPr algn="l"/>
            <a:r>
              <a:rPr lang="fr-FR" sz="9600" dirty="0">
                <a:latin typeface="Arial" panose="020B0604020202020204" pitchFamily="34" charset="0"/>
                <a:cs typeface="Arial" panose="020B0604020202020204" pitchFamily="34" charset="0"/>
              </a:rPr>
              <a:t>201</a:t>
            </a:r>
            <a:r>
              <a:rPr lang="fr-FR" sz="10400" dirty="0">
                <a:latin typeface="Arial" panose="020B0604020202020204" pitchFamily="34" charset="0"/>
                <a:cs typeface="Arial" panose="020B0604020202020204" pitchFamily="34" charset="0"/>
              </a:rPr>
              <a:t>8</a:t>
            </a:r>
            <a:endParaRPr lang="fr-FR" sz="13800" dirty="0">
              <a:latin typeface="Arial" panose="020B0604020202020204" pitchFamily="34" charset="0"/>
              <a:cs typeface="Arial" panose="020B0604020202020204" pitchFamily="34" charset="0"/>
            </a:endParaRPr>
          </a:p>
        </p:txBody>
      </p:sp>
      <p:cxnSp>
        <p:nvCxnSpPr>
          <p:cNvPr id="5" name="Connecteur droit 4"/>
          <p:cNvCxnSpPr/>
          <p:nvPr/>
        </p:nvCxnSpPr>
        <p:spPr>
          <a:xfrm flipH="1">
            <a:off x="3048000" y="2667003"/>
            <a:ext cx="11089" cy="1655615"/>
          </a:xfrm>
          <a:prstGeom prst="line">
            <a:avLst/>
          </a:prstGeom>
          <a:ln w="98425" cmpd="thinThick"/>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248024" y="2667003"/>
            <a:ext cx="2762077" cy="1655615"/>
          </a:xfrm>
          <a:prstGeom prst="rect">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800" dirty="0">
                <a:latin typeface="Arial" panose="020B0604020202020204" pitchFamily="34" charset="0"/>
                <a:cs typeface="Arial" panose="020B0604020202020204" pitchFamily="34" charset="0"/>
              </a:rPr>
              <a:t>PRINCIPAUX RESULTATS</a:t>
            </a:r>
            <a:endParaRPr lang="fr-FR" sz="16600" dirty="0">
              <a:latin typeface="Arial" panose="020B0604020202020204" pitchFamily="34" charset="0"/>
              <a:cs typeface="Arial" panose="020B0604020202020204" pitchFamily="34" charset="0"/>
            </a:endParaRPr>
          </a:p>
          <a:p>
            <a:pPr algn="ctr"/>
            <a:endParaRPr lang="fr-FR" dirty="0"/>
          </a:p>
        </p:txBody>
      </p:sp>
      <p:sp>
        <p:nvSpPr>
          <p:cNvPr id="6" name="Rectangle 5"/>
          <p:cNvSpPr/>
          <p:nvPr/>
        </p:nvSpPr>
        <p:spPr>
          <a:xfrm>
            <a:off x="0" y="1095373"/>
            <a:ext cx="12192000" cy="58781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2800" dirty="0"/>
          </a:p>
        </p:txBody>
      </p:sp>
      <p:pic>
        <p:nvPicPr>
          <p:cNvPr id="7" name="Image 6"/>
          <p:cNvPicPr>
            <a:picLocks noChangeAspect="1"/>
          </p:cNvPicPr>
          <p:nvPr/>
        </p:nvPicPr>
        <p:blipFill>
          <a:blip r:embed="rId2"/>
          <a:stretch>
            <a:fillRect/>
          </a:stretch>
        </p:blipFill>
        <p:spPr>
          <a:xfrm>
            <a:off x="8207252" y="1683184"/>
            <a:ext cx="3984748" cy="2997873"/>
          </a:xfrm>
          <a:prstGeom prst="rect">
            <a:avLst/>
          </a:prstGeom>
        </p:spPr>
      </p:pic>
      <p:sp>
        <p:nvSpPr>
          <p:cNvPr id="4" name="Rectangle 3"/>
          <p:cNvSpPr/>
          <p:nvPr/>
        </p:nvSpPr>
        <p:spPr>
          <a:xfrm>
            <a:off x="0" y="1683184"/>
            <a:ext cx="8054109" cy="884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3200" dirty="0">
                <a:solidFill>
                  <a:schemeClr val="tx1"/>
                </a:solidFill>
              </a:rPr>
              <a:t>ASPECTS METHODOLOGIQUES </a:t>
            </a:r>
          </a:p>
          <a:p>
            <a:r>
              <a:rPr lang="fr-FR" sz="3200" dirty="0">
                <a:solidFill>
                  <a:schemeClr val="tx1"/>
                </a:solidFill>
              </a:rPr>
              <a:t>DE L’ERI-ESI</a:t>
            </a:r>
          </a:p>
        </p:txBody>
      </p:sp>
      <p:graphicFrame>
        <p:nvGraphicFramePr>
          <p:cNvPr id="8" name="Tableau 7">
            <a:extLst>
              <a:ext uri="{FF2B5EF4-FFF2-40B4-BE49-F238E27FC236}">
                <a16:creationId xmlns:a16="http://schemas.microsoft.com/office/drawing/2014/main" xmlns="" id="{87C04B8A-9516-4F23-91C0-05F0BD7E3665}"/>
              </a:ext>
            </a:extLst>
          </p:cNvPr>
          <p:cNvGraphicFramePr>
            <a:graphicFrameLocks noGrp="1"/>
          </p:cNvGraphicFramePr>
          <p:nvPr>
            <p:extLst>
              <p:ext uri="{D42A27DB-BD31-4B8C-83A1-F6EECF244321}">
                <p14:modId xmlns:p14="http://schemas.microsoft.com/office/powerpoint/2010/main" val="1546790606"/>
              </p:ext>
            </p:extLst>
          </p:nvPr>
        </p:nvGraphicFramePr>
        <p:xfrm>
          <a:off x="0" y="5174816"/>
          <a:ext cx="12192000" cy="1678418"/>
        </p:xfrm>
        <a:graphic>
          <a:graphicData uri="http://schemas.openxmlformats.org/drawingml/2006/table">
            <a:tbl>
              <a:tblPr firstRow="1" bandRow="1">
                <a:tableStyleId>{5C22544A-7EE6-4342-B048-85BDC9FD1C3A}</a:tableStyleId>
              </a:tblPr>
              <a:tblGrid>
                <a:gridCol w="3271706">
                  <a:extLst>
                    <a:ext uri="{9D8B030D-6E8A-4147-A177-3AD203B41FA5}">
                      <a16:colId xmlns:a16="http://schemas.microsoft.com/office/drawing/2014/main" xmlns="" val="864946013"/>
                    </a:ext>
                  </a:extLst>
                </a:gridCol>
                <a:gridCol w="5687736">
                  <a:extLst>
                    <a:ext uri="{9D8B030D-6E8A-4147-A177-3AD203B41FA5}">
                      <a16:colId xmlns:a16="http://schemas.microsoft.com/office/drawing/2014/main" xmlns="" val="1533506905"/>
                    </a:ext>
                  </a:extLst>
                </a:gridCol>
                <a:gridCol w="3232558">
                  <a:extLst>
                    <a:ext uri="{9D8B030D-6E8A-4147-A177-3AD203B41FA5}">
                      <a16:colId xmlns:a16="http://schemas.microsoft.com/office/drawing/2014/main" xmlns="" val="723207564"/>
                    </a:ext>
                  </a:extLst>
                </a:gridCol>
              </a:tblGrid>
              <a:tr h="1678418">
                <a:tc>
                  <a:txBody>
                    <a:bodyPr/>
                    <a:lstStyle/>
                    <a:p>
                      <a:endParaRPr lang="fr-FR" dirty="0"/>
                    </a:p>
                  </a:txBody>
                  <a:tcPr/>
                </a:tc>
                <a:tc>
                  <a:txBody>
                    <a:bodyPr/>
                    <a:lstStyle/>
                    <a:p>
                      <a:pPr algn="ctr"/>
                      <a:r>
                        <a:rPr lang="fr-FR" sz="2000" dirty="0"/>
                        <a:t>Institut National de la Statistique et de l’Analyse Economique </a:t>
                      </a:r>
                    </a:p>
                    <a:p>
                      <a:pPr algn="ctr"/>
                      <a:r>
                        <a:rPr lang="fr-FR" sz="2000" dirty="0"/>
                        <a:t>INSAE</a:t>
                      </a:r>
                    </a:p>
                    <a:p>
                      <a:pPr algn="ctr"/>
                      <a:endParaRPr lang="fr-FR" sz="2000" dirty="0"/>
                    </a:p>
                  </a:txBody>
                  <a:tcPr/>
                </a:tc>
                <a:tc>
                  <a:txBody>
                    <a:bodyPr/>
                    <a:lstStyle/>
                    <a:p>
                      <a:endParaRPr lang="fr-FR" dirty="0"/>
                    </a:p>
                  </a:txBody>
                  <a:tcPr/>
                </a:tc>
                <a:extLst>
                  <a:ext uri="{0D108BD9-81ED-4DB2-BD59-A6C34878D82A}">
                    <a16:rowId xmlns:a16="http://schemas.microsoft.com/office/drawing/2014/main" xmlns="" val="3002432079"/>
                  </a:ext>
                </a:extLst>
              </a:tr>
            </a:tbl>
          </a:graphicData>
        </a:graphic>
      </p:graphicFrame>
      <p:pic>
        <p:nvPicPr>
          <p:cNvPr id="10" name="Image 9">
            <a:extLst>
              <a:ext uri="{FF2B5EF4-FFF2-40B4-BE49-F238E27FC236}">
                <a16:creationId xmlns:a16="http://schemas.microsoft.com/office/drawing/2014/main" xmlns="" id="{483A124D-1E32-4CF4-9105-CDDA452105C3}"/>
              </a:ext>
            </a:extLst>
          </p:cNvPr>
          <p:cNvPicPr/>
          <p:nvPr/>
        </p:nvPicPr>
        <p:blipFill>
          <a:blip r:embed="rId3" cstate="print"/>
          <a:srcRect/>
          <a:stretch>
            <a:fillRect/>
          </a:stretch>
        </p:blipFill>
        <p:spPr>
          <a:xfrm>
            <a:off x="5338762" y="5886447"/>
            <a:ext cx="1514475" cy="971550"/>
          </a:xfrm>
          <a:prstGeom prst="rect">
            <a:avLst/>
          </a:prstGeom>
          <a:noFill/>
          <a:ln w="9525">
            <a:noFill/>
            <a:miter lim="800000"/>
            <a:headEnd/>
            <a:tailEnd/>
          </a:ln>
        </p:spPr>
      </p:pic>
      <p:pic>
        <p:nvPicPr>
          <p:cNvPr id="1028" name="Picture 4">
            <a:extLst>
              <a:ext uri="{FF2B5EF4-FFF2-40B4-BE49-F238E27FC236}">
                <a16:creationId xmlns:a16="http://schemas.microsoft.com/office/drawing/2014/main" xmlns="" id="{7E86C529-8862-4C3D-8DC5-F9376B23AC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08669"/>
            <a:ext cx="1463675"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 15" descr="Accueil">
            <a:extLst>
              <a:ext uri="{FF2B5EF4-FFF2-40B4-BE49-F238E27FC236}">
                <a16:creationId xmlns:a16="http://schemas.microsoft.com/office/drawing/2014/main" xmlns="" id="{AFFED7F5-2557-4216-9783-523A2A4023C7}"/>
              </a:ext>
            </a:extLst>
          </p:cNvPr>
          <p:cNvPicPr/>
          <p:nvPr/>
        </p:nvPicPr>
        <p:blipFill>
          <a:blip r:embed="rId5"/>
          <a:srcRect/>
          <a:stretch>
            <a:fillRect/>
          </a:stretch>
        </p:blipFill>
        <p:spPr>
          <a:xfrm>
            <a:off x="11055927" y="5400279"/>
            <a:ext cx="1136072" cy="1189037"/>
          </a:xfrm>
          <a:prstGeom prst="rect">
            <a:avLst/>
          </a:prstGeom>
          <a:noFill/>
          <a:ln w="9525">
            <a:noFill/>
            <a:miter lim="800000"/>
            <a:headEnd/>
            <a:tailEnd/>
          </a:ln>
        </p:spPr>
      </p:pic>
    </p:spTree>
    <p:extLst>
      <p:ext uri="{BB962C8B-B14F-4D97-AF65-F5344CB8AC3E}">
        <p14:creationId xmlns:p14="http://schemas.microsoft.com/office/powerpoint/2010/main" val="3963542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20000"/>
              <a:lumOff val="80000"/>
            </a:schemeClr>
          </a:solidFill>
        </p:spPr>
        <p:style>
          <a:lnRef idx="2">
            <a:schemeClr val="accent4"/>
          </a:lnRef>
          <a:fillRef idx="1">
            <a:schemeClr val="lt1"/>
          </a:fillRef>
          <a:effectRef idx="0">
            <a:schemeClr val="accent4"/>
          </a:effectRef>
          <a:fontRef idx="minor">
            <a:schemeClr val="dk1"/>
          </a:fontRef>
        </p:style>
        <p:txBody>
          <a:bodyPr>
            <a:noAutofit/>
          </a:bodyPr>
          <a:lstStyle/>
          <a:p>
            <a:r>
              <a:rPr lang="fr-FR" sz="2800" dirty="0">
                <a:latin typeface="Arial Black" pitchFamily="34" charset="0"/>
              </a:rPr>
              <a:t>Plan de la présentation</a:t>
            </a:r>
          </a:p>
        </p:txBody>
      </p:sp>
      <p:sp>
        <p:nvSpPr>
          <p:cNvPr id="3" name="Espace réservé du contenu 2"/>
          <p:cNvSpPr>
            <a:spLocks noGrp="1"/>
          </p:cNvSpPr>
          <p:nvPr>
            <p:ph idx="1"/>
          </p:nvPr>
        </p:nvSpPr>
        <p:spPr>
          <a:xfrm>
            <a:off x="447583" y="1053268"/>
            <a:ext cx="10515600" cy="4351338"/>
          </a:xfrm>
          <a:solidFill>
            <a:schemeClr val="accent1">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pPr marL="0" indent="0">
              <a:lnSpc>
                <a:spcPct val="150000"/>
              </a:lnSpc>
              <a:buNone/>
            </a:pPr>
            <a:r>
              <a:rPr lang="fr-FR" sz="1600" dirty="0">
                <a:latin typeface="Arial Black" pitchFamily="34" charset="0"/>
              </a:rPr>
              <a:t>Introduction</a:t>
            </a:r>
          </a:p>
          <a:p>
            <a:pPr marL="0" indent="0">
              <a:lnSpc>
                <a:spcPct val="150000"/>
              </a:lnSpc>
              <a:buNone/>
            </a:pPr>
            <a:r>
              <a:rPr lang="fr-FR" sz="1600" dirty="0">
                <a:latin typeface="Arial Black" pitchFamily="34" charset="0"/>
              </a:rPr>
              <a:t>1- Présentation du PSR</a:t>
            </a:r>
          </a:p>
          <a:p>
            <a:pPr marL="0" indent="0">
              <a:lnSpc>
                <a:spcPct val="150000"/>
              </a:lnSpc>
              <a:buNone/>
            </a:pPr>
            <a:r>
              <a:rPr lang="fr-FR" sz="1600" dirty="0">
                <a:latin typeface="Arial Black" pitchFamily="34" charset="0"/>
              </a:rPr>
              <a:t>2- Objectifs de l’ERI-ESI</a:t>
            </a:r>
          </a:p>
          <a:p>
            <a:pPr marL="0" indent="0">
              <a:lnSpc>
                <a:spcPct val="150000"/>
              </a:lnSpc>
              <a:buNone/>
            </a:pPr>
            <a:r>
              <a:rPr lang="fr-FR" sz="1600" dirty="0">
                <a:latin typeface="Arial Black" pitchFamily="34" charset="0"/>
              </a:rPr>
              <a:t>3- Plan de sondage</a:t>
            </a:r>
          </a:p>
          <a:p>
            <a:pPr marL="0" indent="0">
              <a:lnSpc>
                <a:spcPct val="150000"/>
              </a:lnSpc>
              <a:buNone/>
            </a:pPr>
            <a:r>
              <a:rPr lang="fr-FR" sz="1600" dirty="0">
                <a:latin typeface="Arial Black" pitchFamily="34" charset="0"/>
              </a:rPr>
              <a:t>4- Questionnaires de l’ERI-ESI</a:t>
            </a:r>
          </a:p>
          <a:p>
            <a:pPr marL="0" indent="0">
              <a:lnSpc>
                <a:spcPct val="150000"/>
              </a:lnSpc>
              <a:buNone/>
            </a:pPr>
            <a:r>
              <a:rPr lang="fr-FR" sz="1600" dirty="0">
                <a:latin typeface="Arial Black" pitchFamily="34" charset="0"/>
              </a:rPr>
              <a:t>5- Formation et travail sur le terrain</a:t>
            </a:r>
          </a:p>
          <a:p>
            <a:pPr marL="0" indent="0">
              <a:lnSpc>
                <a:spcPct val="150000"/>
              </a:lnSpc>
              <a:buNone/>
            </a:pPr>
            <a:r>
              <a:rPr lang="fr-FR" sz="1600" dirty="0">
                <a:latin typeface="Arial Black" pitchFamily="34" charset="0"/>
              </a:rPr>
              <a:t>6- Traitement des données</a:t>
            </a:r>
          </a:p>
          <a:p>
            <a:pPr marL="0" indent="0">
              <a:lnSpc>
                <a:spcPct val="150000"/>
              </a:lnSpc>
              <a:buNone/>
            </a:pPr>
            <a:r>
              <a:rPr lang="fr-FR" sz="1600" dirty="0">
                <a:latin typeface="Arial Black" pitchFamily="34" charset="0"/>
              </a:rPr>
              <a:t>7- Présentation des résultats</a:t>
            </a:r>
          </a:p>
        </p:txBody>
      </p:sp>
    </p:spTree>
    <p:extLst>
      <p:ext uri="{BB962C8B-B14F-4D97-AF65-F5344CB8AC3E}">
        <p14:creationId xmlns:p14="http://schemas.microsoft.com/office/powerpoint/2010/main" val="1511569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639192"/>
          </a:xfrm>
          <a:solidFill>
            <a:schemeClr val="accent5">
              <a:lumMod val="20000"/>
              <a:lumOff val="80000"/>
            </a:schemeClr>
          </a:solidFill>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rmAutofit/>
          </a:bodyPr>
          <a:lstStyle/>
          <a:p>
            <a:r>
              <a:rPr lang="fr-FR" sz="2800" dirty="0">
                <a:latin typeface="Arial Black" pitchFamily="34" charset="0"/>
              </a:rPr>
              <a:t>Introduction</a:t>
            </a:r>
          </a:p>
        </p:txBody>
      </p:sp>
      <p:sp>
        <p:nvSpPr>
          <p:cNvPr id="4" name="Espace réservé du contenu 2"/>
          <p:cNvSpPr>
            <a:spLocks noGrp="1"/>
          </p:cNvSpPr>
          <p:nvPr>
            <p:ph idx="1"/>
          </p:nvPr>
        </p:nvSpPr>
        <p:spPr>
          <a:xfrm>
            <a:off x="278906" y="1159800"/>
            <a:ext cx="10515600" cy="5187734"/>
          </a:xfrm>
        </p:spPr>
        <p:txBody>
          <a:bodyPr>
            <a:noAutofit/>
          </a:bodyPr>
          <a:lstStyle/>
          <a:p>
            <a:pPr marL="0" indent="0" algn="just">
              <a:lnSpc>
                <a:spcPct val="170000"/>
              </a:lnSpc>
              <a:spcBef>
                <a:spcPts val="1200"/>
              </a:spcBef>
              <a:spcAft>
                <a:spcPts val="1200"/>
              </a:spcAft>
              <a:buNone/>
            </a:pPr>
            <a:r>
              <a:rPr lang="fr-FR" sz="1100" dirty="0">
                <a:latin typeface="Arial Black" pitchFamily="34" charset="0"/>
                <a:ea typeface="Times New Roman"/>
                <a:cs typeface="Arial"/>
              </a:rPr>
              <a:t>L’Observatoire Economique et Statistique d’Afrique Subsaharienne (AFRISTAT) et la Commission de l’UEMOA ont signé une </a:t>
            </a:r>
            <a:r>
              <a:rPr lang="fr-FR" sz="1100" dirty="0">
                <a:latin typeface="Arial Black" pitchFamily="34" charset="0"/>
                <a:ea typeface="Times New Roman"/>
                <a:cs typeface="Arial"/>
              </a:rPr>
              <a:t>Convention de mise en œuvre des travaux du Programme Statistique Régional (PSR), le 20 novembre 2015, </a:t>
            </a:r>
            <a:r>
              <a:rPr lang="pt-PT" sz="1100" dirty="0">
                <a:latin typeface="Arial Black" pitchFamily="34" charset="0"/>
                <a:ea typeface="Times New Roman"/>
                <a:cs typeface="Arial"/>
              </a:rPr>
              <a:t>pour une durée de 38 mois. La date de clôture </a:t>
            </a:r>
            <a:r>
              <a:rPr lang="fr-FR" sz="1100" dirty="0">
                <a:latin typeface="Arial Black" pitchFamily="34" charset="0"/>
                <a:ea typeface="Times New Roman"/>
                <a:cs typeface="Arial"/>
              </a:rPr>
              <a:t>du programme initialement prévu pour le 31 décembre 2018 a été prorogée d’un an. Le principal objectif de cette convention vise à mettre en œuvre des activités du Programme Statistique Régional 2015-2020 relatives à la comptabilité nationale, aux statistiques des entreprises et aux enquêtes sur le secteur informel, l’emploi et les conditions de vie des ménages dans les pays de l’UEMOA. </a:t>
            </a:r>
            <a:endParaRPr lang="fr-FR" sz="1100" dirty="0">
              <a:latin typeface="Arial Black" pitchFamily="34" charset="0"/>
              <a:ea typeface="Times New Roman"/>
            </a:endParaRPr>
          </a:p>
          <a:p>
            <a:pPr marL="0" indent="0" algn="just">
              <a:lnSpc>
                <a:spcPct val="170000"/>
              </a:lnSpc>
              <a:spcBef>
                <a:spcPts val="1200"/>
              </a:spcBef>
              <a:spcAft>
                <a:spcPts val="1200"/>
              </a:spcAft>
              <a:buNone/>
            </a:pPr>
            <a:r>
              <a:rPr lang="fr-FR" sz="1100" dirty="0">
                <a:latin typeface="Arial Black" pitchFamily="34" charset="0"/>
                <a:ea typeface="Times New Roman"/>
                <a:cs typeface="Arial"/>
              </a:rPr>
              <a:t>Dans le cadre de la mise en œuvre du volet enquête sur l’emploi et sur le secteur informel, plusieurs activités ont été réalisées notamment :</a:t>
            </a:r>
            <a:endParaRPr lang="fr-FR" sz="1100" dirty="0">
              <a:latin typeface="Arial Black" pitchFamily="34" charset="0"/>
              <a:ea typeface="Times New Roman"/>
            </a:endParaRPr>
          </a:p>
          <a:p>
            <a:pPr marL="342900" lvl="0" indent="-342900" algn="just">
              <a:lnSpc>
                <a:spcPct val="170000"/>
              </a:lnSpc>
              <a:spcBef>
                <a:spcPts val="600"/>
              </a:spcBef>
              <a:spcAft>
                <a:spcPts val="600"/>
              </a:spcAft>
              <a:buFont typeface="Wingdings"/>
              <a:buChar char=""/>
            </a:pPr>
            <a:r>
              <a:rPr lang="fr-FR" sz="1100" dirty="0">
                <a:latin typeface="Arial Black" pitchFamily="34" charset="0"/>
                <a:ea typeface="Times New Roman"/>
                <a:cs typeface="Arial"/>
              </a:rPr>
              <a:t>la cartographie des ménages ;</a:t>
            </a:r>
            <a:endParaRPr lang="fr-FR" sz="1100" dirty="0">
              <a:latin typeface="Arial Black" pitchFamily="34" charset="0"/>
              <a:ea typeface="Times New Roman"/>
            </a:endParaRPr>
          </a:p>
          <a:p>
            <a:pPr marL="342900" lvl="0" indent="-342900" algn="just">
              <a:lnSpc>
                <a:spcPct val="170000"/>
              </a:lnSpc>
              <a:spcBef>
                <a:spcPts val="1200"/>
              </a:spcBef>
              <a:spcAft>
                <a:spcPts val="1200"/>
              </a:spcAft>
              <a:buFont typeface="Wingdings"/>
              <a:buChar char=""/>
            </a:pPr>
            <a:r>
              <a:rPr lang="fr-FR" sz="1100" dirty="0">
                <a:latin typeface="Arial Black" pitchFamily="34" charset="0"/>
                <a:ea typeface="Times New Roman"/>
                <a:cs typeface="Arial"/>
              </a:rPr>
              <a:t>les travaux de collecte des données ;</a:t>
            </a:r>
            <a:endParaRPr lang="fr-FR" sz="1100" dirty="0">
              <a:latin typeface="Arial Black" pitchFamily="34" charset="0"/>
              <a:ea typeface="Times New Roman"/>
            </a:endParaRPr>
          </a:p>
          <a:p>
            <a:pPr marL="342900" lvl="0" indent="-342900" algn="just">
              <a:lnSpc>
                <a:spcPct val="170000"/>
              </a:lnSpc>
              <a:spcBef>
                <a:spcPts val="1200"/>
              </a:spcBef>
              <a:spcAft>
                <a:spcPts val="1200"/>
              </a:spcAft>
              <a:buFont typeface="Wingdings"/>
              <a:buChar char=""/>
            </a:pPr>
            <a:r>
              <a:rPr lang="fr-FR" sz="1100" dirty="0">
                <a:latin typeface="Arial Black" pitchFamily="34" charset="0"/>
                <a:ea typeface="Times New Roman"/>
                <a:cs typeface="Arial"/>
              </a:rPr>
              <a:t>le traitement des données lors des réunions nationales et régionales ;</a:t>
            </a:r>
            <a:endParaRPr lang="fr-FR" sz="1100" dirty="0">
              <a:latin typeface="Arial Black" pitchFamily="34" charset="0"/>
              <a:ea typeface="Times New Roman"/>
            </a:endParaRPr>
          </a:p>
          <a:p>
            <a:pPr>
              <a:lnSpc>
                <a:spcPct val="170000"/>
              </a:lnSpc>
              <a:buFont typeface="Wingdings" pitchFamily="2" charset="2"/>
              <a:buChar char="Ø"/>
            </a:pPr>
            <a:r>
              <a:rPr lang="fr-FR" sz="1100" dirty="0">
                <a:latin typeface="Arial Black" pitchFamily="34" charset="0"/>
                <a:ea typeface="Times New Roman"/>
                <a:cs typeface="Arial"/>
              </a:rPr>
              <a:t>la publication des résultats de </a:t>
            </a:r>
            <a:r>
              <a:rPr lang="fr-FR" sz="1100" dirty="0" smtClean="0">
                <a:latin typeface="Arial Black" pitchFamily="34" charset="0"/>
                <a:ea typeface="Times New Roman"/>
                <a:cs typeface="Arial"/>
              </a:rPr>
              <a:t>l’enquête qui nous a réuni ce jour.</a:t>
            </a:r>
            <a:endParaRPr lang="fr-FR" sz="1100" dirty="0">
              <a:latin typeface="Arial Black" pitchFamily="34" charset="0"/>
            </a:endParaRPr>
          </a:p>
        </p:txBody>
      </p:sp>
    </p:spTree>
    <p:extLst>
      <p:ext uri="{BB962C8B-B14F-4D97-AF65-F5344CB8AC3E}">
        <p14:creationId xmlns:p14="http://schemas.microsoft.com/office/powerpoint/2010/main" val="1062593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a:noAutofit/>
          </a:bodyPr>
          <a:lstStyle/>
          <a:p>
            <a:r>
              <a:rPr lang="fr-FR" sz="2800" dirty="0">
                <a:latin typeface="Arial Black" pitchFamily="34" charset="0"/>
              </a:rPr>
              <a:t>1- Présentation du Programme Statistique Régional (PSR</a:t>
            </a:r>
            <a:r>
              <a:rPr lang="fr-FR" sz="2800" dirty="0" smtClean="0">
                <a:latin typeface="Arial Black" pitchFamily="34" charset="0"/>
              </a:rPr>
              <a:t>) </a:t>
            </a:r>
            <a:endParaRPr lang="fr-FR" sz="2800" dirty="0">
              <a:latin typeface="Arial Black" pitchFamily="34" charset="0"/>
            </a:endParaRPr>
          </a:p>
        </p:txBody>
      </p:sp>
      <p:sp>
        <p:nvSpPr>
          <p:cNvPr id="4" name="Espace réservé du contenu 3"/>
          <p:cNvSpPr>
            <a:spLocks noGrp="1"/>
          </p:cNvSpPr>
          <p:nvPr>
            <p:ph idx="1"/>
          </p:nvPr>
        </p:nvSpPr>
        <p:spPr/>
        <p:txBody>
          <a:bodyPr/>
          <a:lstStyle/>
          <a:p>
            <a:endParaRPr lang="fr-FR"/>
          </a:p>
        </p:txBody>
      </p:sp>
    </p:spTree>
    <p:extLst>
      <p:ext uri="{BB962C8B-B14F-4D97-AF65-F5344CB8AC3E}">
        <p14:creationId xmlns:p14="http://schemas.microsoft.com/office/powerpoint/2010/main" val="3203670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3">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2- Objectifs de l’ERI-ESI</a:t>
            </a:r>
          </a:p>
        </p:txBody>
      </p:sp>
      <p:sp>
        <p:nvSpPr>
          <p:cNvPr id="3" name="Espace réservé du contenu 2"/>
          <p:cNvSpPr>
            <a:spLocks noGrp="1"/>
          </p:cNvSpPr>
          <p:nvPr>
            <p:ph idx="1"/>
          </p:nvPr>
        </p:nvSpPr>
        <p:spPr>
          <a:xfrm>
            <a:off x="125834" y="889232"/>
            <a:ext cx="11878812" cy="5712903"/>
          </a:xfrm>
          <a:solidFill>
            <a:schemeClr val="accent6">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pPr marL="0" indent="0" algn="just">
              <a:lnSpc>
                <a:spcPct val="150000"/>
              </a:lnSpc>
              <a:buNone/>
            </a:pPr>
            <a:r>
              <a:rPr lang="fr-FR" sz="1100" dirty="0">
                <a:latin typeface="Arial Black" pitchFamily="34" charset="0"/>
              </a:rPr>
              <a:t>L’objectif général de l’enquête est de fournir la situation de référence pour le suivi de l’emploi et le secteur informel dans les Etats membres de l’UEMOA, au niveau national, pour les milieux urbain et rural, et pour chacun des départements du pays. </a:t>
            </a:r>
          </a:p>
          <a:p>
            <a:pPr marL="0" indent="0" algn="just">
              <a:lnSpc>
                <a:spcPct val="150000"/>
              </a:lnSpc>
              <a:buNone/>
            </a:pPr>
            <a:r>
              <a:rPr lang="fr-FR" sz="1100" dirty="0">
                <a:latin typeface="Arial Black" pitchFamily="34" charset="0"/>
              </a:rPr>
              <a:t>Plus spécifiquement, elle permet:</a:t>
            </a:r>
          </a:p>
          <a:p>
            <a:pPr marL="571500" indent="-571500" algn="just">
              <a:lnSpc>
                <a:spcPct val="150000"/>
              </a:lnSpc>
              <a:buAutoNum type="romanLcParenBoth"/>
            </a:pPr>
            <a:r>
              <a:rPr lang="fr-FR" sz="1100" dirty="0">
                <a:latin typeface="Arial Black" pitchFamily="34" charset="0"/>
              </a:rPr>
              <a:t>de connaître les revenus de l’activité et leur distribution, le niveau du chômage et le profil des chômeurs, l’ampleur du sous-emploi, </a:t>
            </a:r>
          </a:p>
          <a:p>
            <a:pPr marL="571500" indent="-571500" algn="just">
              <a:lnSpc>
                <a:spcPct val="150000"/>
              </a:lnSpc>
              <a:buAutoNum type="romanLcParenBoth"/>
            </a:pPr>
            <a:r>
              <a:rPr lang="fr-FR" sz="1100" dirty="0">
                <a:latin typeface="Arial Black" pitchFamily="34" charset="0"/>
              </a:rPr>
              <a:t>(ii) d’établir les comptes des unités de production informelles, de déterminer le poids du secteur informel dans l’économie nationale, d’analyser les contraintes et les opportunités du secteur informel et </a:t>
            </a:r>
          </a:p>
          <a:p>
            <a:pPr marL="571500" indent="-571500" algn="just">
              <a:lnSpc>
                <a:spcPct val="150000"/>
              </a:lnSpc>
              <a:buAutoNum type="romanLcParenBoth"/>
            </a:pPr>
            <a:r>
              <a:rPr lang="fr-FR" sz="1100" dirty="0">
                <a:latin typeface="Arial Black" pitchFamily="34" charset="0"/>
              </a:rPr>
              <a:t>(iii) de fournir </a:t>
            </a:r>
            <a:r>
              <a:rPr lang="fr-CH" sz="1100" dirty="0">
                <a:latin typeface="Arial Black" pitchFamily="34" charset="0"/>
              </a:rPr>
              <a:t>des informations sur la perception des individus sur la démocratie et la gouvernance, paix et sécurité</a:t>
            </a:r>
            <a:r>
              <a:rPr lang="fr-FR" sz="1100" dirty="0">
                <a:latin typeface="Arial Black" pitchFamily="34" charset="0"/>
              </a:rPr>
              <a:t>, </a:t>
            </a:r>
            <a:r>
              <a:rPr lang="fr-CH" sz="1100" dirty="0">
                <a:latin typeface="Arial Black" pitchFamily="34" charset="0"/>
              </a:rPr>
              <a:t>la qualité des institutions et la corruption</a:t>
            </a:r>
            <a:r>
              <a:rPr lang="fr-FR" sz="1100" dirty="0">
                <a:latin typeface="Arial Black" pitchFamily="34" charset="0"/>
              </a:rPr>
              <a:t>.</a:t>
            </a:r>
          </a:p>
        </p:txBody>
      </p:sp>
    </p:spTree>
    <p:extLst>
      <p:ext uri="{BB962C8B-B14F-4D97-AF65-F5344CB8AC3E}">
        <p14:creationId xmlns:p14="http://schemas.microsoft.com/office/powerpoint/2010/main" val="3287064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1">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fr-FR" sz="2800" dirty="0">
                <a:latin typeface="Arial Black" pitchFamily="34" charset="0"/>
              </a:rPr>
              <a:t>3- Plan de sondage</a:t>
            </a:r>
          </a:p>
        </p:txBody>
      </p:sp>
      <p:sp>
        <p:nvSpPr>
          <p:cNvPr id="3" name="Espace réservé du contenu 2"/>
          <p:cNvSpPr>
            <a:spLocks noGrp="1"/>
          </p:cNvSpPr>
          <p:nvPr>
            <p:ph idx="1"/>
          </p:nvPr>
        </p:nvSpPr>
        <p:spPr>
          <a:xfrm>
            <a:off x="184557" y="872456"/>
            <a:ext cx="11811699" cy="5729680"/>
          </a:xfrm>
          <a:solidFill>
            <a:schemeClr val="accent3">
              <a:lumMod val="20000"/>
              <a:lumOff val="80000"/>
            </a:schemeClr>
          </a:solidFill>
        </p:spPr>
        <p:style>
          <a:lnRef idx="2">
            <a:schemeClr val="accent5"/>
          </a:lnRef>
          <a:fillRef idx="1">
            <a:schemeClr val="lt1"/>
          </a:fillRef>
          <a:effectRef idx="0">
            <a:schemeClr val="accent5"/>
          </a:effectRef>
          <a:fontRef idx="minor">
            <a:schemeClr val="dk1"/>
          </a:fontRef>
        </p:style>
        <p:txBody>
          <a:bodyPr>
            <a:normAutofit/>
          </a:bodyPr>
          <a:lstStyle/>
          <a:p>
            <a:pPr marL="0" indent="0" algn="just">
              <a:lnSpc>
                <a:spcPct val="150000"/>
              </a:lnSpc>
              <a:buNone/>
            </a:pPr>
            <a:r>
              <a:rPr lang="fr-FR" sz="1100" dirty="0">
                <a:latin typeface="Arial Black" pitchFamily="34" charset="0"/>
              </a:rPr>
              <a:t>Les unités primaires (UP) sont les zones de dénombrement (ZD) définies lors des travaux cartographiques censitaires réalisés dans le cadre du RGPH (Recensement général de la population et de l’habitat) de </a:t>
            </a:r>
            <a:r>
              <a:rPr lang="fr-FR" sz="1100" dirty="0" smtClean="0">
                <a:latin typeface="Arial Black" pitchFamily="34" charset="0"/>
              </a:rPr>
              <a:t>2013.</a:t>
            </a:r>
            <a:endParaRPr lang="fr-FR" sz="1100" dirty="0">
              <a:latin typeface="Arial Black" pitchFamily="34" charset="0"/>
            </a:endParaRPr>
          </a:p>
          <a:p>
            <a:pPr marL="0" indent="0" algn="just">
              <a:lnSpc>
                <a:spcPct val="150000"/>
              </a:lnSpc>
              <a:buNone/>
            </a:pPr>
            <a:r>
              <a:rPr lang="fr-FR" sz="1100" dirty="0">
                <a:latin typeface="Arial Black" pitchFamily="34" charset="0"/>
              </a:rPr>
              <a:t>La taille de l’échantillon de l’ERI-ESI est de </a:t>
            </a:r>
            <a:r>
              <a:rPr lang="fr-FR" sz="1100" dirty="0" smtClean="0">
                <a:latin typeface="Arial Black" pitchFamily="34" charset="0"/>
              </a:rPr>
              <a:t>10 200 </a:t>
            </a:r>
            <a:r>
              <a:rPr lang="fr-FR" sz="1100" dirty="0">
                <a:latin typeface="Arial Black" pitchFamily="34" charset="0"/>
              </a:rPr>
              <a:t>ménages dont </a:t>
            </a:r>
            <a:r>
              <a:rPr lang="fr-FR" sz="1100" dirty="0">
                <a:latin typeface="Arial Black" pitchFamily="34" charset="0"/>
              </a:rPr>
              <a:t>4 800 </a:t>
            </a:r>
            <a:r>
              <a:rPr lang="fr-FR" sz="1100" dirty="0">
                <a:latin typeface="Arial Black" pitchFamily="34" charset="0"/>
              </a:rPr>
              <a:t>en milieu urbain et </a:t>
            </a:r>
            <a:r>
              <a:rPr lang="fr-FR" sz="1100" dirty="0">
                <a:latin typeface="Arial Black" pitchFamily="34" charset="0"/>
              </a:rPr>
              <a:t>5 400 </a:t>
            </a:r>
            <a:r>
              <a:rPr lang="fr-FR" sz="1100" dirty="0">
                <a:latin typeface="Arial Black" pitchFamily="34" charset="0"/>
              </a:rPr>
              <a:t>en </a:t>
            </a:r>
            <a:r>
              <a:rPr lang="fr-FR" sz="1100" dirty="0">
                <a:latin typeface="Arial Black" pitchFamily="34" charset="0"/>
              </a:rPr>
              <a:t>milieu rural. La structure de l’échantillon se présente ainsi:</a:t>
            </a:r>
          </a:p>
          <a:p>
            <a:pPr marL="0" indent="0">
              <a:buNone/>
            </a:pPr>
            <a:endParaRPr lang="fr-FR" sz="1100" dirty="0">
              <a:latin typeface="Arial Black" pitchFamily="34" charset="0"/>
            </a:endParaRPr>
          </a:p>
          <a:p>
            <a:pPr marL="0" indent="0">
              <a:buNone/>
            </a:pPr>
            <a:endParaRPr lang="fr-FR" sz="1100" dirty="0">
              <a:latin typeface="Arial Black" pitchFamily="34" charset="0"/>
            </a:endParaRPr>
          </a:p>
        </p:txBody>
      </p:sp>
      <p:sp>
        <p:nvSpPr>
          <p:cNvPr id="5" name="ZoneTexte 4">
            <a:extLst>
              <a:ext uri="{FF2B5EF4-FFF2-40B4-BE49-F238E27FC236}">
                <a16:creationId xmlns:a16="http://schemas.microsoft.com/office/drawing/2014/main" xmlns="" id="{0A2E4B7A-A6E1-43F6-9C9C-619C0B3112DE}"/>
              </a:ext>
            </a:extLst>
          </p:cNvPr>
          <p:cNvSpPr txBox="1"/>
          <p:nvPr/>
        </p:nvSpPr>
        <p:spPr>
          <a:xfrm>
            <a:off x="4286774" y="2371750"/>
            <a:ext cx="6878973" cy="2123658"/>
          </a:xfrm>
          <a:prstGeom prst="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pPr algn="just">
              <a:lnSpc>
                <a:spcPct val="150000"/>
              </a:lnSpc>
            </a:pPr>
            <a:r>
              <a:rPr lang="fr-FR" sz="1100" dirty="0">
                <a:latin typeface="Arial Black" pitchFamily="34" charset="0"/>
              </a:rPr>
              <a:t>Au premier degré, </a:t>
            </a:r>
            <a:r>
              <a:rPr lang="fr-FR" sz="1100" dirty="0" smtClean="0">
                <a:latin typeface="Arial Black" pitchFamily="34" charset="0"/>
              </a:rPr>
              <a:t>680 </a:t>
            </a:r>
            <a:r>
              <a:rPr lang="fr-FR" sz="1100" dirty="0">
                <a:latin typeface="Arial Black" pitchFamily="34" charset="0"/>
              </a:rPr>
              <a:t>ZD ont été tirées avec une probabilité proportionnelle au nombre de ménages. Au deuxième degré, un nombre fixé de </a:t>
            </a:r>
            <a:r>
              <a:rPr lang="fr-FR" sz="1100" dirty="0" smtClean="0">
                <a:latin typeface="Arial Black" pitchFamily="34" charset="0"/>
              </a:rPr>
              <a:t>quinze (15) </a:t>
            </a:r>
            <a:r>
              <a:rPr lang="fr-FR" sz="1100" dirty="0">
                <a:latin typeface="Arial Black" pitchFamily="34" charset="0"/>
              </a:rPr>
              <a:t>ménages a été sélectionné dans chacune des ZD retenues au premier degré avec trois (3) ménages de remplacement.</a:t>
            </a:r>
          </a:p>
          <a:p>
            <a:pPr algn="just">
              <a:lnSpc>
                <a:spcPct val="150000"/>
              </a:lnSpc>
            </a:pPr>
            <a:r>
              <a:rPr lang="fr-FR" sz="1100" dirty="0" smtClean="0">
                <a:latin typeface="Arial Black" pitchFamily="34" charset="0"/>
              </a:rPr>
              <a:t>Le </a:t>
            </a:r>
            <a:r>
              <a:rPr lang="fr-FR" sz="1100" dirty="0">
                <a:latin typeface="Arial Black" pitchFamily="34" charset="0"/>
              </a:rPr>
              <a:t>tirage des unités primaires ou des grappes sont tirées selon le mode de tirage systématique avec des probabilités proportionnelles aux tailles des unités et de façon indépendante dans chaque strate de sondage (région ou département croisé avec le milieu de résidence)</a:t>
            </a:r>
          </a:p>
        </p:txBody>
      </p:sp>
      <p:graphicFrame>
        <p:nvGraphicFramePr>
          <p:cNvPr id="6" name="Tableau 5"/>
          <p:cNvGraphicFramePr>
            <a:graphicFrameLocks noGrp="1"/>
          </p:cNvGraphicFramePr>
          <p:nvPr>
            <p:extLst>
              <p:ext uri="{D42A27DB-BD31-4B8C-83A1-F6EECF244321}">
                <p14:modId xmlns:p14="http://schemas.microsoft.com/office/powerpoint/2010/main" val="1392134413"/>
              </p:ext>
            </p:extLst>
          </p:nvPr>
        </p:nvGraphicFramePr>
        <p:xfrm>
          <a:off x="514904" y="2475206"/>
          <a:ext cx="3048000" cy="3514725"/>
        </p:xfrm>
        <a:graphic>
          <a:graphicData uri="http://schemas.openxmlformats.org/drawingml/2006/table">
            <a:tbl>
              <a:tblPr firstRow="1" firstCol="1" bandRow="1"/>
              <a:tblGrid>
                <a:gridCol w="1003178"/>
                <a:gridCol w="520822"/>
                <a:gridCol w="762000"/>
                <a:gridCol w="762000"/>
              </a:tblGrid>
              <a:tr h="647700">
                <a:tc rowSpan="2">
                  <a:txBody>
                    <a:bodyPr/>
                    <a:lstStyle/>
                    <a:p>
                      <a:pPr algn="l" rtl="0" fontAlgn="ctr"/>
                      <a:r>
                        <a:rPr lang="fr-FR" sz="900" b="1" i="0" u="none" strike="noStrike" dirty="0" smtClean="0">
                          <a:solidFill>
                            <a:srgbClr val="FFFFFF"/>
                          </a:solidFill>
                          <a:effectLst/>
                          <a:latin typeface="Arial Black" pitchFamily="34" charset="0"/>
                        </a:rPr>
                        <a:t>Départements</a:t>
                      </a:r>
                      <a:endParaRPr lang="fr-FR" sz="900" b="1" i="0" u="none" strike="noStrike" dirty="0">
                        <a:solidFill>
                          <a:srgbClr val="FFFFFF"/>
                        </a:solidFill>
                        <a:effectLst/>
                        <a:latin typeface="Arial Black" pitchFamily="34"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5B9BD5"/>
                    </a:solidFill>
                  </a:tcPr>
                </a:tc>
                <a:tc gridSpan="3">
                  <a:txBody>
                    <a:bodyPr/>
                    <a:lstStyle/>
                    <a:p>
                      <a:pPr algn="ctr" rtl="0" fontAlgn="ctr"/>
                      <a:r>
                        <a:rPr lang="fr-FR" sz="900" b="1" i="0" u="none" strike="noStrike">
                          <a:solidFill>
                            <a:srgbClr val="FFFFFF"/>
                          </a:solidFill>
                          <a:effectLst/>
                          <a:latin typeface="Arial Black" pitchFamily="34" charset="0"/>
                        </a:rPr>
                        <a:t>Nombre de ménages</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5B9BD5"/>
                    </a:solidFill>
                  </a:tcPr>
                </a:tc>
                <a:tc hMerge="1">
                  <a:txBody>
                    <a:bodyPr/>
                    <a:lstStyle/>
                    <a:p>
                      <a:endParaRPr lang="fr-FR"/>
                    </a:p>
                  </a:txBody>
                  <a:tcPr/>
                </a:tc>
                <a:tc hMerge="1">
                  <a:txBody>
                    <a:bodyPr/>
                    <a:lstStyle/>
                    <a:p>
                      <a:endParaRPr lang="fr-FR"/>
                    </a:p>
                  </a:txBody>
                  <a:tcPr/>
                </a:tc>
              </a:tr>
              <a:tr h="257175">
                <a:tc vMerge="1">
                  <a:txBody>
                    <a:bodyPr/>
                    <a:lstStyle/>
                    <a:p>
                      <a:endParaRPr lang="fr-FR"/>
                    </a:p>
                  </a:txBody>
                  <a:tcPr/>
                </a:tc>
                <a:tc>
                  <a:txBody>
                    <a:bodyPr/>
                    <a:lstStyle/>
                    <a:p>
                      <a:pPr algn="r" rtl="0" fontAlgn="ctr"/>
                      <a:r>
                        <a:rPr lang="fr-FR" sz="900" b="0" i="0" u="none" strike="noStrike">
                          <a:solidFill>
                            <a:srgbClr val="000000"/>
                          </a:solidFill>
                          <a:effectLst/>
                          <a:latin typeface="Arial Black" pitchFamily="34" charset="0"/>
                        </a:rPr>
                        <a:t>Urbain</a:t>
                      </a:r>
                    </a:p>
                  </a:txBody>
                  <a:tcPr marL="9525" marR="9525" marT="9525" marB="0" anchor="ctr">
                    <a:lnL w="1905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000000"/>
                          </a:solidFill>
                          <a:effectLst/>
                          <a:latin typeface="Arial Black" pitchFamily="34" charset="0"/>
                        </a:rPr>
                        <a:t>Rural</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1100" b="0" i="0" u="none" strike="noStrike">
                          <a:solidFill>
                            <a:srgbClr val="000000"/>
                          </a:solidFill>
                          <a:effectLst/>
                          <a:latin typeface="Arial Black" pitchFamily="34" charset="0"/>
                        </a:rPr>
                        <a:t>Total</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9550">
                <a:tc>
                  <a:txBody>
                    <a:bodyPr/>
                    <a:lstStyle/>
                    <a:p>
                      <a:pPr algn="l" rtl="0" fontAlgn="ctr"/>
                      <a:r>
                        <a:rPr lang="fr-FR" sz="900" b="0" i="0" u="none" strike="noStrike">
                          <a:solidFill>
                            <a:srgbClr val="000000"/>
                          </a:solidFill>
                          <a:effectLst/>
                          <a:latin typeface="Arial Black" pitchFamily="34" charset="0"/>
                        </a:rPr>
                        <a:t>Alibori</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195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615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r h="200025">
                <a:tc>
                  <a:txBody>
                    <a:bodyPr/>
                    <a:lstStyle/>
                    <a:p>
                      <a:pPr algn="l" rtl="0" fontAlgn="ctr"/>
                      <a:r>
                        <a:rPr lang="fr-FR" sz="900" b="0" i="0" u="none" strike="noStrike">
                          <a:solidFill>
                            <a:srgbClr val="000000"/>
                          </a:solidFill>
                          <a:effectLst/>
                          <a:latin typeface="Arial Black" pitchFamily="34" charset="0"/>
                        </a:rPr>
                        <a:t>Atacora</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300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510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0025">
                <a:tc>
                  <a:txBody>
                    <a:bodyPr/>
                    <a:lstStyle/>
                    <a:p>
                      <a:pPr algn="l" rtl="0" fontAlgn="ctr"/>
                      <a:r>
                        <a:rPr lang="fr-FR" sz="900" b="0" i="0" u="none" strike="noStrike">
                          <a:solidFill>
                            <a:srgbClr val="000000"/>
                          </a:solidFill>
                          <a:effectLst/>
                          <a:latin typeface="Arial Black" pitchFamily="34" charset="0"/>
                        </a:rPr>
                        <a:t>Atlantique</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360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450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r h="200025">
                <a:tc>
                  <a:txBody>
                    <a:bodyPr/>
                    <a:lstStyle/>
                    <a:p>
                      <a:pPr algn="l" rtl="0" fontAlgn="ctr"/>
                      <a:r>
                        <a:rPr lang="fr-FR" sz="900" b="0" i="0" u="none" strike="noStrike">
                          <a:solidFill>
                            <a:srgbClr val="000000"/>
                          </a:solidFill>
                          <a:effectLst/>
                          <a:latin typeface="Arial Black" pitchFamily="34" charset="0"/>
                        </a:rPr>
                        <a:t>Borgou</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360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450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0025">
                <a:tc>
                  <a:txBody>
                    <a:bodyPr/>
                    <a:lstStyle/>
                    <a:p>
                      <a:pPr algn="l" rtl="0" fontAlgn="ctr"/>
                      <a:r>
                        <a:rPr lang="fr-FR" sz="900" b="0" i="0" u="none" strike="noStrike">
                          <a:solidFill>
                            <a:srgbClr val="000000"/>
                          </a:solidFill>
                          <a:effectLst/>
                          <a:latin typeface="Arial Black" pitchFamily="34" charset="0"/>
                        </a:rPr>
                        <a:t>Collines</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225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585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r h="200025">
                <a:tc>
                  <a:txBody>
                    <a:bodyPr/>
                    <a:lstStyle/>
                    <a:p>
                      <a:pPr algn="l" rtl="0" fontAlgn="ctr"/>
                      <a:r>
                        <a:rPr lang="fr-FR" sz="900" b="0" i="0" u="none" strike="noStrike">
                          <a:solidFill>
                            <a:srgbClr val="000000"/>
                          </a:solidFill>
                          <a:effectLst/>
                          <a:latin typeface="Arial Black" pitchFamily="34" charset="0"/>
                        </a:rPr>
                        <a:t>Couffo</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240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615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855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0025">
                <a:tc>
                  <a:txBody>
                    <a:bodyPr/>
                    <a:lstStyle/>
                    <a:p>
                      <a:pPr algn="l" rtl="0" fontAlgn="ctr"/>
                      <a:r>
                        <a:rPr lang="fr-FR" sz="900" b="0" i="0" u="none" strike="noStrike">
                          <a:solidFill>
                            <a:srgbClr val="000000"/>
                          </a:solidFill>
                          <a:effectLst/>
                          <a:latin typeface="Arial Black" pitchFamily="34" charset="0"/>
                        </a:rPr>
                        <a:t>Donga</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345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465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r h="200025">
                <a:tc>
                  <a:txBody>
                    <a:bodyPr/>
                    <a:lstStyle/>
                    <a:p>
                      <a:pPr algn="l" rtl="0" fontAlgn="ctr"/>
                      <a:r>
                        <a:rPr lang="fr-FR" sz="900" b="0" i="0" u="none" strike="noStrike">
                          <a:solidFill>
                            <a:srgbClr val="000000"/>
                          </a:solidFill>
                          <a:effectLst/>
                          <a:latin typeface="Arial Black" pitchFamily="34" charset="0"/>
                        </a:rPr>
                        <a:t>Littoral</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1200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1100" b="0" i="0" u="none" strike="noStrike" dirty="0">
                          <a:solidFill>
                            <a:srgbClr val="FF0000"/>
                          </a:solidFill>
                          <a:effectLst/>
                          <a:latin typeface="Arial Black" pitchFamily="34" charset="0"/>
                        </a:rPr>
                        <a:t> </a:t>
                      </a:r>
                      <a:r>
                        <a:rPr lang="fr-FR" sz="1100" b="0" i="0" u="none" strike="noStrike" dirty="0" smtClean="0">
                          <a:solidFill>
                            <a:srgbClr val="FF0000"/>
                          </a:solidFill>
                          <a:effectLst/>
                          <a:latin typeface="Arial Black" pitchFamily="34" charset="0"/>
                        </a:rPr>
                        <a:t>-</a:t>
                      </a:r>
                      <a:endParaRPr lang="fr-FR" sz="1100" b="0" i="0" u="none" strike="noStrike" dirty="0">
                        <a:solidFill>
                          <a:srgbClr val="FF0000"/>
                        </a:solidFill>
                        <a:effectLst/>
                        <a:latin typeface="Arial Black" pitchFamily="34" charset="0"/>
                      </a:endParaRP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1200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0025">
                <a:tc>
                  <a:txBody>
                    <a:bodyPr/>
                    <a:lstStyle/>
                    <a:p>
                      <a:pPr algn="l" rtl="0" fontAlgn="ctr"/>
                      <a:r>
                        <a:rPr lang="fr-FR" sz="900" b="0" i="0" u="none" strike="noStrike">
                          <a:solidFill>
                            <a:srgbClr val="000000"/>
                          </a:solidFill>
                          <a:effectLst/>
                          <a:latin typeface="Arial Black" pitchFamily="34" charset="0"/>
                        </a:rPr>
                        <a:t>Mono</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405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405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r h="200025">
                <a:tc>
                  <a:txBody>
                    <a:bodyPr/>
                    <a:lstStyle/>
                    <a:p>
                      <a:pPr algn="l" rtl="0" fontAlgn="ctr"/>
                      <a:r>
                        <a:rPr lang="fr-FR" sz="900" b="0" i="0" u="none" strike="noStrike">
                          <a:solidFill>
                            <a:srgbClr val="000000"/>
                          </a:solidFill>
                          <a:effectLst/>
                          <a:latin typeface="Arial Black" pitchFamily="34" charset="0"/>
                        </a:rPr>
                        <a:t>Ouémé</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540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315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855</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0025">
                <a:tc>
                  <a:txBody>
                    <a:bodyPr/>
                    <a:lstStyle/>
                    <a:p>
                      <a:pPr algn="l" rtl="0" fontAlgn="ctr"/>
                      <a:r>
                        <a:rPr lang="fr-FR" sz="900" b="0" i="0" u="none" strike="noStrike">
                          <a:solidFill>
                            <a:srgbClr val="000000"/>
                          </a:solidFill>
                          <a:effectLst/>
                          <a:latin typeface="Arial Black" pitchFamily="34" charset="0"/>
                        </a:rPr>
                        <a:t>Plateau</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360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450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r h="200025">
                <a:tc>
                  <a:txBody>
                    <a:bodyPr/>
                    <a:lstStyle/>
                    <a:p>
                      <a:pPr algn="l" rtl="0" fontAlgn="ctr"/>
                      <a:r>
                        <a:rPr lang="fr-FR" sz="900" b="0" i="0" u="none" strike="noStrike">
                          <a:solidFill>
                            <a:srgbClr val="000000"/>
                          </a:solidFill>
                          <a:effectLst/>
                          <a:latin typeface="Arial Black" pitchFamily="34" charset="0"/>
                        </a:rPr>
                        <a:t>Zou</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270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540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c>
                  <a:txBody>
                    <a:bodyPr/>
                    <a:lstStyle/>
                    <a:p>
                      <a:pPr algn="r" rtl="0" fontAlgn="ctr"/>
                      <a:r>
                        <a:rPr lang="fr-FR" sz="900" b="0" i="0" u="none" strike="noStrike">
                          <a:solidFill>
                            <a:srgbClr val="FF0000"/>
                          </a:solidFill>
                          <a:effectLst/>
                          <a:latin typeface="Arial Black" pitchFamily="34" charset="0"/>
                        </a:rPr>
                        <a:t>810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2DEEF"/>
                    </a:solidFill>
                  </a:tcPr>
                </a:tc>
              </a:tr>
              <a:tr h="200025">
                <a:tc>
                  <a:txBody>
                    <a:bodyPr/>
                    <a:lstStyle/>
                    <a:p>
                      <a:pPr algn="l" rtl="0" fontAlgn="ctr"/>
                      <a:r>
                        <a:rPr lang="fr-FR" sz="900" b="1" i="0" u="none" strike="noStrike">
                          <a:solidFill>
                            <a:srgbClr val="FFFFFF"/>
                          </a:solidFill>
                          <a:effectLst/>
                          <a:latin typeface="Arial Black" pitchFamily="34" charset="0"/>
                        </a:rPr>
                        <a:t>« Bénin"</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5B9BD5"/>
                    </a:solidFill>
                  </a:tcPr>
                </a:tc>
                <a:tc>
                  <a:txBody>
                    <a:bodyPr/>
                    <a:lstStyle/>
                    <a:p>
                      <a:pPr algn="r" rtl="0" fontAlgn="ctr"/>
                      <a:r>
                        <a:rPr lang="fr-FR" sz="900" b="0" i="0" u="none" strike="noStrike">
                          <a:solidFill>
                            <a:srgbClr val="FF0000"/>
                          </a:solidFill>
                          <a:effectLst/>
                          <a:latin typeface="Arial Black" pitchFamily="34" charset="0"/>
                        </a:rPr>
                        <a:t>4800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a:solidFill>
                            <a:srgbClr val="FF0000"/>
                          </a:solidFill>
                          <a:effectLst/>
                          <a:latin typeface="Arial Black" pitchFamily="34" charset="0"/>
                        </a:rPr>
                        <a:t>5400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c>
                  <a:txBody>
                    <a:bodyPr/>
                    <a:lstStyle/>
                    <a:p>
                      <a:pPr algn="r" rtl="0" fontAlgn="ctr"/>
                      <a:r>
                        <a:rPr lang="fr-FR" sz="900" b="0" i="0" u="none" strike="noStrike" dirty="0">
                          <a:solidFill>
                            <a:srgbClr val="FF0000"/>
                          </a:solidFill>
                          <a:effectLst/>
                          <a:latin typeface="Arial Black" pitchFamily="34" charset="0"/>
                        </a:rPr>
                        <a:t>10200</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AEFF7"/>
                    </a:solidFill>
                  </a:tcPr>
                </a:tc>
              </a:tr>
            </a:tbl>
          </a:graphicData>
        </a:graphic>
      </p:graphicFrame>
    </p:spTree>
    <p:extLst>
      <p:ext uri="{BB962C8B-B14F-4D97-AF65-F5344CB8AC3E}">
        <p14:creationId xmlns:p14="http://schemas.microsoft.com/office/powerpoint/2010/main" val="4575326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4- Questionnaires de l’ERI-ESI</a:t>
            </a:r>
          </a:p>
        </p:txBody>
      </p:sp>
      <p:sp>
        <p:nvSpPr>
          <p:cNvPr id="3" name="Espace réservé du contenu 2"/>
          <p:cNvSpPr>
            <a:spLocks noGrp="1"/>
          </p:cNvSpPr>
          <p:nvPr>
            <p:ph idx="1"/>
          </p:nvPr>
        </p:nvSpPr>
        <p:spPr>
          <a:xfrm>
            <a:off x="151002" y="855677"/>
            <a:ext cx="11870422" cy="5855516"/>
          </a:xfrm>
          <a:solidFill>
            <a:schemeClr val="accent3">
              <a:lumMod val="20000"/>
              <a:lumOff val="80000"/>
            </a:schemeClr>
          </a:solidFill>
        </p:spPr>
        <p:style>
          <a:lnRef idx="2">
            <a:schemeClr val="accent5"/>
          </a:lnRef>
          <a:fillRef idx="1">
            <a:schemeClr val="lt1"/>
          </a:fillRef>
          <a:effectRef idx="0">
            <a:schemeClr val="accent5"/>
          </a:effectRef>
          <a:fontRef idx="minor">
            <a:schemeClr val="dk1"/>
          </a:fontRef>
        </p:style>
        <p:txBody>
          <a:bodyPr>
            <a:normAutofit/>
          </a:bodyPr>
          <a:lstStyle/>
          <a:p>
            <a:pPr marL="0" indent="0" algn="just">
              <a:lnSpc>
                <a:spcPct val="150000"/>
              </a:lnSpc>
              <a:buNone/>
            </a:pPr>
            <a:r>
              <a:rPr lang="fr-FR" sz="1100" dirty="0">
                <a:latin typeface="Arial Black" pitchFamily="34" charset="0"/>
              </a:rPr>
              <a:t>L’enquête régionale intégrée sur l’emploi et le secteur informel (ERI-ESI) est une opération statistique d’envergure nationale et couvre deux volets : le premier volet collecte des données sur les caractéristiques socio démographiques et sur l’emploi de la population et le second volet est relatif à la collecte des données auprès des unités de production informelles non agricoles identifiées lors du premier volet. </a:t>
            </a:r>
          </a:p>
          <a:p>
            <a:pPr marL="0" indent="0" algn="just">
              <a:lnSpc>
                <a:spcPct val="150000"/>
              </a:lnSpc>
              <a:buNone/>
            </a:pPr>
            <a:r>
              <a:rPr lang="fr-FR" sz="1100" dirty="0">
                <a:latin typeface="Arial Black" pitchFamily="34" charset="0"/>
              </a:rPr>
              <a:t>Afin d’atteindre les objectifs fixés à l’enquête, quatre types de questionnaires ont été utilisés : </a:t>
            </a:r>
          </a:p>
          <a:p>
            <a:pPr lvl="0" algn="just">
              <a:lnSpc>
                <a:spcPct val="150000"/>
              </a:lnSpc>
            </a:pPr>
            <a:r>
              <a:rPr lang="fr-FR" sz="1100" dirty="0">
                <a:latin typeface="Arial Black" pitchFamily="34" charset="0"/>
              </a:rPr>
              <a:t>un questionnaire ménage qui a servi à recueillir des informations sur tous les membres du ménage, le ménage et l’habitation ; </a:t>
            </a:r>
          </a:p>
          <a:p>
            <a:pPr lvl="0" algn="just">
              <a:lnSpc>
                <a:spcPct val="150000"/>
              </a:lnSpc>
            </a:pPr>
            <a:r>
              <a:rPr lang="fr-FR" sz="1100" dirty="0">
                <a:latin typeface="Arial Black" pitchFamily="34" charset="0"/>
              </a:rPr>
              <a:t>un questionnaire emploi administré dans chaque ménage à tous les individus âgés de 10 ans et plus ; </a:t>
            </a:r>
          </a:p>
          <a:p>
            <a:pPr lvl="0" algn="just">
              <a:lnSpc>
                <a:spcPct val="150000"/>
              </a:lnSpc>
            </a:pPr>
            <a:r>
              <a:rPr lang="fr-FR" sz="1100" dirty="0">
                <a:latin typeface="Arial Black" pitchFamily="34" charset="0"/>
              </a:rPr>
              <a:t>un module gouvernance, paix et sécurité greffé au questionnaire emploi et administré aux individus de 18 ans et plus dans tous les ménages ; </a:t>
            </a:r>
          </a:p>
          <a:p>
            <a:pPr lvl="0" algn="just">
              <a:lnSpc>
                <a:spcPct val="150000"/>
              </a:lnSpc>
            </a:pPr>
            <a:r>
              <a:rPr lang="fr-FR" sz="1100" dirty="0">
                <a:latin typeface="Arial Black" pitchFamily="34" charset="0"/>
              </a:rPr>
              <a:t>un questionnaire secteur informel administré aux chefs d’unités de production informelles (UPI) non agricoles identifiés pendant l’administration du questionnaire emploi. </a:t>
            </a:r>
          </a:p>
          <a:p>
            <a:pPr marL="0" indent="0" algn="just">
              <a:lnSpc>
                <a:spcPct val="150000"/>
              </a:lnSpc>
              <a:buNone/>
            </a:pPr>
            <a:r>
              <a:rPr lang="fr-FR" sz="1100" dirty="0">
                <a:latin typeface="Arial Black" pitchFamily="34" charset="0"/>
              </a:rPr>
              <a:t>Les questionnaires ont été testés en « mois » « année » et les observations ont permis d’améliorer le questionnaire standard au niveau d’AFRISTAT.</a:t>
            </a:r>
          </a:p>
          <a:p>
            <a:pPr marL="0" lvl="0" indent="0" algn="just">
              <a:lnSpc>
                <a:spcPct val="150000"/>
              </a:lnSpc>
              <a:buNone/>
            </a:pPr>
            <a:endParaRPr lang="fr-FR" sz="1100" dirty="0">
              <a:latin typeface="Arial Black" pitchFamily="34" charset="0"/>
            </a:endParaRPr>
          </a:p>
          <a:p>
            <a:pPr marL="0" indent="0" algn="just">
              <a:lnSpc>
                <a:spcPct val="150000"/>
              </a:lnSpc>
              <a:buNone/>
            </a:pPr>
            <a:endParaRPr lang="fr-FR" sz="1100" dirty="0">
              <a:latin typeface="Arial Black" pitchFamily="34" charset="0"/>
            </a:endParaRPr>
          </a:p>
        </p:txBody>
      </p:sp>
    </p:spTree>
    <p:extLst>
      <p:ext uri="{BB962C8B-B14F-4D97-AF65-F5344CB8AC3E}">
        <p14:creationId xmlns:p14="http://schemas.microsoft.com/office/powerpoint/2010/main" val="2988590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accent4">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5- Formation et travail sur le terrain</a:t>
            </a:r>
          </a:p>
        </p:txBody>
      </p:sp>
      <p:sp>
        <p:nvSpPr>
          <p:cNvPr id="3" name="Espace réservé du contenu 2"/>
          <p:cNvSpPr>
            <a:spLocks noGrp="1"/>
          </p:cNvSpPr>
          <p:nvPr>
            <p:ph idx="1"/>
          </p:nvPr>
        </p:nvSpPr>
        <p:spPr>
          <a:xfrm>
            <a:off x="209725" y="914401"/>
            <a:ext cx="11752976" cy="4039340"/>
          </a:xfrm>
          <a:solidFill>
            <a:schemeClr val="accent2">
              <a:lumMod val="20000"/>
              <a:lumOff val="80000"/>
            </a:schemeClr>
          </a:solidFill>
        </p:spPr>
        <p:style>
          <a:lnRef idx="2">
            <a:schemeClr val="accent5"/>
          </a:lnRef>
          <a:fillRef idx="1">
            <a:schemeClr val="lt1"/>
          </a:fillRef>
          <a:effectRef idx="0">
            <a:schemeClr val="accent5"/>
          </a:effectRef>
          <a:fontRef idx="minor">
            <a:schemeClr val="dk1"/>
          </a:fontRef>
        </p:style>
        <p:txBody>
          <a:bodyPr>
            <a:normAutofit/>
          </a:bodyPr>
          <a:lstStyle/>
          <a:p>
            <a:pPr algn="just">
              <a:lnSpc>
                <a:spcPct val="200000"/>
              </a:lnSpc>
            </a:pPr>
            <a:r>
              <a:rPr lang="fr-FR" sz="1100" dirty="0">
                <a:latin typeface="Arial Black" pitchFamily="34" charset="0"/>
              </a:rPr>
              <a:t>La formation pour la phase de terrain s’est déroulée sur xx jours du </a:t>
            </a:r>
            <a:r>
              <a:rPr lang="fr-FR" sz="1100" dirty="0" smtClean="0">
                <a:latin typeface="Arial Black" pitchFamily="34" charset="0"/>
              </a:rPr>
              <a:t>19 février </a:t>
            </a:r>
            <a:r>
              <a:rPr lang="fr-FR" sz="1100" dirty="0">
                <a:latin typeface="Arial Black" pitchFamily="34" charset="0"/>
              </a:rPr>
              <a:t>au </a:t>
            </a:r>
            <a:r>
              <a:rPr lang="fr-FR" sz="1100" dirty="0" smtClean="0">
                <a:latin typeface="Arial Black" pitchFamily="34" charset="0"/>
              </a:rPr>
              <a:t>07 mars 2019 </a:t>
            </a:r>
            <a:r>
              <a:rPr lang="fr-FR" sz="1100" dirty="0">
                <a:latin typeface="Arial Black" pitchFamily="34" charset="0"/>
              </a:rPr>
              <a:t>et a réuni </a:t>
            </a:r>
            <a:r>
              <a:rPr lang="fr-FR" sz="1100" dirty="0" smtClean="0">
                <a:latin typeface="Arial Black" pitchFamily="34" charset="0"/>
              </a:rPr>
              <a:t>207 </a:t>
            </a:r>
            <a:r>
              <a:rPr lang="fr-FR" sz="1100" dirty="0">
                <a:latin typeface="Arial Black" pitchFamily="34" charset="0"/>
              </a:rPr>
              <a:t>agents de collecte. Elle a consisté en une formation théorique et pratique en salle (techniques d’interview et compréhension des questions, utilisation des tablettes PC et simulation).</a:t>
            </a:r>
          </a:p>
          <a:p>
            <a:pPr algn="just">
              <a:lnSpc>
                <a:spcPct val="200000"/>
              </a:lnSpc>
            </a:pPr>
            <a:r>
              <a:rPr lang="fr-FR" sz="1100" dirty="0">
                <a:latin typeface="Arial Black" pitchFamily="34" charset="0"/>
              </a:rPr>
              <a:t>De plus, </a:t>
            </a:r>
            <a:r>
              <a:rPr lang="fr-FR" sz="1100" dirty="0" smtClean="0">
                <a:latin typeface="Arial Black" pitchFamily="34" charset="0"/>
              </a:rPr>
              <a:t>les travaux pratiques réalisés tout au long de la formation ont permis de mettre tous les agents en situation de terrain.</a:t>
            </a:r>
            <a:endParaRPr lang="fr-FR" sz="1100" dirty="0">
              <a:latin typeface="Arial Black" pitchFamily="34" charset="0"/>
            </a:endParaRPr>
          </a:p>
          <a:p>
            <a:pPr algn="just">
              <a:lnSpc>
                <a:spcPct val="200000"/>
              </a:lnSpc>
            </a:pPr>
            <a:r>
              <a:rPr lang="fr-FR" sz="1100" dirty="0">
                <a:latin typeface="Arial Black" pitchFamily="34" charset="0"/>
              </a:rPr>
              <a:t>L</a:t>
            </a:r>
            <a:r>
              <a:rPr lang="fr-FR" sz="1100" dirty="0" smtClean="0">
                <a:latin typeface="Arial Black" pitchFamily="34" charset="0"/>
              </a:rPr>
              <a:t>a </a:t>
            </a:r>
            <a:r>
              <a:rPr lang="fr-FR" sz="1100" dirty="0">
                <a:latin typeface="Arial Black" pitchFamily="34" charset="0"/>
              </a:rPr>
              <a:t>collecte des données s’est faite par deux catégories d’équipes sur le terrain pendant deux mois. La première équipe est chargée du volet emploi, tandis que la seconde s’occupera du volet secteur informel.</a:t>
            </a:r>
          </a:p>
          <a:p>
            <a:pPr algn="just">
              <a:lnSpc>
                <a:spcPct val="200000"/>
              </a:lnSpc>
            </a:pPr>
            <a:r>
              <a:rPr lang="fr-FR" sz="1100" dirty="0">
                <a:latin typeface="Arial Black" pitchFamily="34" charset="0"/>
              </a:rPr>
              <a:t>La collecte des données a été réalisée par CAPI (Computer </a:t>
            </a:r>
            <a:r>
              <a:rPr lang="fr-FR" sz="1100" dirty="0" err="1">
                <a:latin typeface="Arial Black" pitchFamily="34" charset="0"/>
              </a:rPr>
              <a:t>Assisted</a:t>
            </a:r>
            <a:r>
              <a:rPr lang="fr-FR" sz="1100" dirty="0">
                <a:latin typeface="Arial Black" pitchFamily="34" charset="0"/>
              </a:rPr>
              <a:t> </a:t>
            </a:r>
            <a:r>
              <a:rPr lang="fr-FR" sz="1100" dirty="0" err="1">
                <a:latin typeface="Arial Black" pitchFamily="34" charset="0"/>
              </a:rPr>
              <a:t>Personal</a:t>
            </a:r>
            <a:r>
              <a:rPr lang="fr-FR" sz="1100" dirty="0">
                <a:latin typeface="Arial Black" pitchFamily="34" charset="0"/>
              </a:rPr>
              <a:t> Interview) au moyen de « tablettes ou smartphones </a:t>
            </a:r>
            <a:r>
              <a:rPr lang="fr-FR" sz="1100" dirty="0" smtClean="0">
                <a:latin typeface="Arial Black" pitchFamily="34" charset="0"/>
              </a:rPr>
              <a:t>».</a:t>
            </a:r>
          </a:p>
          <a:p>
            <a:pPr algn="just">
              <a:lnSpc>
                <a:spcPct val="200000"/>
              </a:lnSpc>
            </a:pPr>
            <a:r>
              <a:rPr lang="fr-FR" sz="1100" dirty="0" smtClean="0">
                <a:latin typeface="Arial Black" pitchFamily="34" charset="0"/>
              </a:rPr>
              <a:t>Les travaux de collecte ont été supervisés sur le terrain par les cadres de l’INSAE et de l’Observatoire de l’Emploi et de la Formation (OEF).</a:t>
            </a:r>
            <a:endParaRPr lang="fr-FR" sz="1100" dirty="0">
              <a:latin typeface="Arial Black" pitchFamily="34" charset="0"/>
            </a:endParaRPr>
          </a:p>
        </p:txBody>
      </p:sp>
    </p:spTree>
    <p:extLst>
      <p:ext uri="{BB962C8B-B14F-4D97-AF65-F5344CB8AC3E}">
        <p14:creationId xmlns:p14="http://schemas.microsoft.com/office/powerpoint/2010/main" val="10300608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185" y="0"/>
            <a:ext cx="12192000" cy="765404"/>
          </a:xfr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6- Traitement des données</a:t>
            </a:r>
          </a:p>
        </p:txBody>
      </p:sp>
      <p:sp>
        <p:nvSpPr>
          <p:cNvPr id="3" name="Espace réservé du contenu 2"/>
          <p:cNvSpPr>
            <a:spLocks noGrp="1"/>
          </p:cNvSpPr>
          <p:nvPr>
            <p:ph idx="1"/>
          </p:nvPr>
        </p:nvSpPr>
        <p:spPr>
          <a:xfrm>
            <a:off x="142612" y="906011"/>
            <a:ext cx="11878811" cy="5754848"/>
          </a:xfrm>
          <a:solidFill>
            <a:schemeClr val="accent3">
              <a:lumMod val="20000"/>
              <a:lumOff val="80000"/>
            </a:schemeClr>
          </a:solidFill>
        </p:spPr>
        <p:style>
          <a:lnRef idx="2">
            <a:schemeClr val="accent4"/>
          </a:lnRef>
          <a:fillRef idx="1">
            <a:schemeClr val="lt1"/>
          </a:fillRef>
          <a:effectRef idx="0">
            <a:schemeClr val="accent4"/>
          </a:effectRef>
          <a:fontRef idx="minor">
            <a:schemeClr val="dk1"/>
          </a:fontRef>
        </p:style>
        <p:txBody>
          <a:bodyPr>
            <a:noAutofit/>
          </a:bodyPr>
          <a:lstStyle/>
          <a:p>
            <a:pPr marL="0" indent="0">
              <a:lnSpc>
                <a:spcPct val="150000"/>
              </a:lnSpc>
              <a:buNone/>
            </a:pPr>
            <a:r>
              <a:rPr lang="fr-FR" sz="1100" dirty="0">
                <a:latin typeface="Arial Black" pitchFamily="34" charset="0"/>
              </a:rPr>
              <a:t>A la fin de la collecte, une analyse de la structure de l’échantillon et des vérifications préliminaires ont été réalisées au niveau de </a:t>
            </a:r>
            <a:r>
              <a:rPr lang="fr-FR" sz="1100" dirty="0" smtClean="0">
                <a:latin typeface="Arial Black" pitchFamily="34" charset="0"/>
              </a:rPr>
              <a:t>l’INSAE.</a:t>
            </a:r>
            <a:endParaRPr lang="fr-FR" sz="1100" dirty="0">
              <a:latin typeface="Arial Black" pitchFamily="34" charset="0"/>
            </a:endParaRPr>
          </a:p>
          <a:p>
            <a:pPr marL="0" indent="0">
              <a:lnSpc>
                <a:spcPct val="150000"/>
              </a:lnSpc>
              <a:buNone/>
            </a:pPr>
            <a:r>
              <a:rPr lang="fr-FR" sz="1100" dirty="0">
                <a:latin typeface="Arial Black" pitchFamily="34" charset="0"/>
              </a:rPr>
              <a:t>Les données ont été analysées à l’aide du programme </a:t>
            </a:r>
            <a:r>
              <a:rPr lang="fr-FR" sz="1100" dirty="0" err="1">
                <a:latin typeface="Arial Black" pitchFamily="34" charset="0"/>
              </a:rPr>
              <a:t>Statistical</a:t>
            </a:r>
            <a:r>
              <a:rPr lang="fr-FR" sz="1100" dirty="0">
                <a:latin typeface="Arial Black" pitchFamily="34" charset="0"/>
              </a:rPr>
              <a:t> Package for Social Sciences (SPSS).</a:t>
            </a:r>
          </a:p>
          <a:p>
            <a:pPr marL="0" indent="0">
              <a:lnSpc>
                <a:spcPct val="150000"/>
              </a:lnSpc>
              <a:buNone/>
            </a:pPr>
            <a:r>
              <a:rPr lang="fr-FR" sz="1100" dirty="0">
                <a:latin typeface="Arial Black" pitchFamily="34" charset="0"/>
              </a:rPr>
              <a:t>Des programmes de tabulation standard ont été développés par AFRISTAT et transmis aux équipes-pays pour la production des tableaux des rapports du volet emploi, secteur informel et gouvernance, paix et sécurité. </a:t>
            </a:r>
            <a:endParaRPr lang="fr-FR" sz="1100" dirty="0" smtClean="0">
              <a:latin typeface="Arial Black" pitchFamily="34" charset="0"/>
            </a:endParaRPr>
          </a:p>
          <a:p>
            <a:pPr marL="0" indent="0">
              <a:lnSpc>
                <a:spcPct val="150000"/>
              </a:lnSpc>
              <a:buNone/>
            </a:pPr>
            <a:r>
              <a:rPr lang="fr-FR" sz="1100" dirty="0" smtClean="0">
                <a:latin typeface="Arial Black" pitchFamily="34" charset="0"/>
              </a:rPr>
              <a:t>Quatre </a:t>
            </a:r>
            <a:r>
              <a:rPr lang="fr-FR" sz="1100" dirty="0">
                <a:latin typeface="Arial Black" pitchFamily="34" charset="0"/>
              </a:rPr>
              <a:t>ateliers d’apurement  et de traitement ont été organisés : </a:t>
            </a:r>
            <a:endParaRPr lang="fr-FR" sz="1100" dirty="0" smtClean="0">
              <a:latin typeface="Arial Black" pitchFamily="34" charset="0"/>
            </a:endParaRPr>
          </a:p>
          <a:p>
            <a:pPr>
              <a:lnSpc>
                <a:spcPct val="150000"/>
              </a:lnSpc>
              <a:spcAft>
                <a:spcPts val="0"/>
              </a:spcAft>
            </a:pPr>
            <a:r>
              <a:rPr lang="fr-FR" sz="1100" dirty="0" smtClean="0">
                <a:latin typeface="Arial Black" pitchFamily="34" charset="0"/>
              </a:rPr>
              <a:t>Un atelier </a:t>
            </a:r>
            <a:r>
              <a:rPr lang="fr-FR" sz="1100" dirty="0">
                <a:latin typeface="Arial Black" pitchFamily="34" charset="0"/>
              </a:rPr>
              <a:t>régional à Bamako </a:t>
            </a:r>
            <a:r>
              <a:rPr lang="fr-FR" sz="1100" dirty="0">
                <a:solidFill>
                  <a:prstClr val="black"/>
                </a:solidFill>
                <a:latin typeface="Arial Black" pitchFamily="34" charset="0"/>
              </a:rPr>
              <a:t>(Mali) </a:t>
            </a:r>
            <a:r>
              <a:rPr lang="fr-FR" sz="1100" dirty="0" smtClean="0">
                <a:latin typeface="Arial Black" pitchFamily="34" charset="0"/>
              </a:rPr>
              <a:t>du </a:t>
            </a:r>
            <a:r>
              <a:rPr lang="fr-FR" sz="1100" dirty="0">
                <a:latin typeface="Arial Black" pitchFamily="34" charset="0"/>
              </a:rPr>
              <a:t>11 au 22 juin 2018 </a:t>
            </a:r>
            <a:r>
              <a:rPr lang="fr-FR" sz="1100" dirty="0">
                <a:solidFill>
                  <a:prstClr val="black"/>
                </a:solidFill>
                <a:latin typeface="Arial Black" pitchFamily="34" charset="0"/>
              </a:rPr>
              <a:t>a regroupé les cadres </a:t>
            </a:r>
            <a:r>
              <a:rPr lang="fr-FR" sz="1100" dirty="0" smtClean="0">
                <a:solidFill>
                  <a:prstClr val="black"/>
                </a:solidFill>
                <a:latin typeface="Arial Black" pitchFamily="34" charset="0"/>
              </a:rPr>
              <a:t>des INS de l’UEMOA;</a:t>
            </a:r>
            <a:endParaRPr lang="fr-FR" sz="1100" dirty="0" smtClean="0">
              <a:latin typeface="Arial Black" pitchFamily="34" charset="0"/>
            </a:endParaRPr>
          </a:p>
          <a:p>
            <a:pPr>
              <a:lnSpc>
                <a:spcPct val="150000"/>
              </a:lnSpc>
              <a:spcAft>
                <a:spcPts val="0"/>
              </a:spcAft>
            </a:pPr>
            <a:r>
              <a:rPr lang="fr-FR" sz="1100" dirty="0" smtClean="0">
                <a:latin typeface="Arial Black" pitchFamily="34" charset="0"/>
              </a:rPr>
              <a:t>Un atelier </a:t>
            </a:r>
            <a:r>
              <a:rPr lang="fr-FR" sz="1100" dirty="0">
                <a:latin typeface="Arial Black" pitchFamily="34" charset="0"/>
              </a:rPr>
              <a:t>national à Lokossa du 06 au 12 Juillet </a:t>
            </a:r>
            <a:r>
              <a:rPr lang="fr-FR" sz="1100" dirty="0" smtClean="0">
                <a:latin typeface="Arial Black" pitchFamily="34" charset="0"/>
              </a:rPr>
              <a:t>2018 a regroupé les cadres de l’INSAE et des personnes ressources;</a:t>
            </a:r>
          </a:p>
          <a:p>
            <a:pPr>
              <a:lnSpc>
                <a:spcPct val="150000"/>
              </a:lnSpc>
              <a:spcAft>
                <a:spcPts val="0"/>
              </a:spcAft>
            </a:pPr>
            <a:r>
              <a:rPr lang="fr-FR" sz="1100" dirty="0" smtClean="0">
                <a:latin typeface="Arial Black" pitchFamily="34" charset="0"/>
              </a:rPr>
              <a:t>Un </a:t>
            </a:r>
            <a:r>
              <a:rPr lang="fr-FR" sz="1100" dirty="0">
                <a:latin typeface="Arial Black" pitchFamily="34" charset="0"/>
              </a:rPr>
              <a:t>atelier régional de traitement des données du module gouvernance, paix et sécurité organisé par AFRISTAT  Bamako (Mali) du 18 au 22 février 2019 auquel </a:t>
            </a:r>
            <a:r>
              <a:rPr lang="fr-FR" sz="1100" dirty="0" smtClean="0">
                <a:latin typeface="Arial Black" pitchFamily="34" charset="0"/>
              </a:rPr>
              <a:t>ont </a:t>
            </a:r>
            <a:r>
              <a:rPr lang="fr-FR" sz="1100" dirty="0">
                <a:latin typeface="Arial Black" pitchFamily="34" charset="0"/>
              </a:rPr>
              <a:t>pris part deux cadres de </a:t>
            </a:r>
            <a:r>
              <a:rPr lang="fr-FR" sz="1100" dirty="0" smtClean="0">
                <a:latin typeface="Arial Black" pitchFamily="34" charset="0"/>
              </a:rPr>
              <a:t>l’INSAE;</a:t>
            </a:r>
          </a:p>
          <a:p>
            <a:pPr>
              <a:lnSpc>
                <a:spcPct val="150000"/>
              </a:lnSpc>
              <a:spcAft>
                <a:spcPts val="0"/>
              </a:spcAft>
            </a:pPr>
            <a:r>
              <a:rPr lang="fr-FR" sz="1100" dirty="0" smtClean="0">
                <a:latin typeface="Arial Black" pitchFamily="34" charset="0"/>
              </a:rPr>
              <a:t>Un atelier </a:t>
            </a:r>
            <a:r>
              <a:rPr lang="fr-FR" sz="1100" dirty="0">
                <a:latin typeface="Arial Black" pitchFamily="34" charset="0"/>
              </a:rPr>
              <a:t>organisé à Lokossa du 03 au 08 Avril 2019 a été consacré à l’analyse des résultats des données issues de la collecte de terrain, en vue de l’élaboration des rapports thématiques de l’ERI-ESI du </a:t>
            </a:r>
            <a:r>
              <a:rPr lang="fr-FR" sz="1100" dirty="0" smtClean="0">
                <a:latin typeface="Arial Black" pitchFamily="34" charset="0"/>
              </a:rPr>
              <a:t>Bénin;</a:t>
            </a:r>
            <a:endParaRPr lang="fr-FR" sz="1100" dirty="0">
              <a:latin typeface="Arial Black" pitchFamily="34" charset="0"/>
            </a:endParaRPr>
          </a:p>
          <a:p>
            <a:pPr>
              <a:lnSpc>
                <a:spcPct val="150000"/>
              </a:lnSpc>
            </a:pPr>
            <a:r>
              <a:rPr lang="fr-FR" sz="1100" dirty="0" smtClean="0">
                <a:latin typeface="Arial Black" pitchFamily="34" charset="0"/>
              </a:rPr>
              <a:t>Un </a:t>
            </a:r>
            <a:r>
              <a:rPr lang="fr-FR" sz="1100" dirty="0">
                <a:latin typeface="Arial Black" pitchFamily="34" charset="0"/>
              </a:rPr>
              <a:t>atelier régional de </a:t>
            </a:r>
            <a:r>
              <a:rPr lang="fr-FR" sz="1100" dirty="0" smtClean="0">
                <a:latin typeface="Arial Black" pitchFamily="34" charset="0"/>
              </a:rPr>
              <a:t>finalisation </a:t>
            </a:r>
            <a:r>
              <a:rPr lang="fr-FR" sz="1100" dirty="0">
                <a:latin typeface="Arial Black" pitchFamily="34" charset="0"/>
              </a:rPr>
              <a:t>des rapports d’analyse organisé par AFRISTAT </a:t>
            </a:r>
            <a:r>
              <a:rPr lang="fr-FR" sz="1100" dirty="0" smtClean="0">
                <a:latin typeface="Arial Black" pitchFamily="34" charset="0"/>
              </a:rPr>
              <a:t>à Bamako </a:t>
            </a:r>
            <a:r>
              <a:rPr lang="fr-FR" sz="1100" dirty="0">
                <a:latin typeface="Arial Black" pitchFamily="34" charset="0"/>
              </a:rPr>
              <a:t>(Mali) du 13 au 24 mai 2019 auquel </a:t>
            </a:r>
            <a:r>
              <a:rPr lang="fr-FR" sz="1100" dirty="0" smtClean="0">
                <a:latin typeface="Arial Black" pitchFamily="34" charset="0"/>
              </a:rPr>
              <a:t>ont </a:t>
            </a:r>
            <a:r>
              <a:rPr lang="fr-FR" sz="1100" dirty="0">
                <a:latin typeface="Arial Black" pitchFamily="34" charset="0"/>
              </a:rPr>
              <a:t>pris part trois cadres de </a:t>
            </a:r>
            <a:r>
              <a:rPr lang="fr-FR" sz="1100" dirty="0" smtClean="0">
                <a:latin typeface="Arial Black" pitchFamily="34" charset="0"/>
              </a:rPr>
              <a:t>l’INSAE.</a:t>
            </a:r>
          </a:p>
          <a:p>
            <a:pPr>
              <a:lnSpc>
                <a:spcPct val="150000"/>
              </a:lnSpc>
              <a:spcAft>
                <a:spcPts val="0"/>
              </a:spcAft>
            </a:pPr>
            <a:r>
              <a:rPr lang="fr-FR" sz="1100" dirty="0" smtClean="0">
                <a:latin typeface="Arial Black" pitchFamily="34" charset="0"/>
              </a:rPr>
              <a:t>Un atelier </a:t>
            </a:r>
            <a:r>
              <a:rPr lang="fr-FR" sz="1100" dirty="0">
                <a:latin typeface="Arial Black" pitchFamily="34" charset="0"/>
              </a:rPr>
              <a:t>national qui a eu lieu du 11 au 15 Juin  2019 </a:t>
            </a:r>
            <a:r>
              <a:rPr lang="fr-FR" sz="1100" dirty="0" smtClean="0">
                <a:latin typeface="Arial Black" pitchFamily="34" charset="0"/>
              </a:rPr>
              <a:t>à Lokossa a </a:t>
            </a:r>
            <a:r>
              <a:rPr lang="fr-FR" sz="1100" dirty="0">
                <a:latin typeface="Arial Black" pitchFamily="34" charset="0"/>
              </a:rPr>
              <a:t>permis de finaliser les rapports thématiques pays</a:t>
            </a:r>
            <a:r>
              <a:rPr lang="fr-FR" sz="1100" dirty="0" smtClean="0">
                <a:latin typeface="Arial Black" pitchFamily="34" charset="0"/>
              </a:rPr>
              <a:t>.;</a:t>
            </a:r>
          </a:p>
          <a:p>
            <a:pPr>
              <a:lnSpc>
                <a:spcPct val="150000"/>
              </a:lnSpc>
              <a:spcAft>
                <a:spcPts val="0"/>
              </a:spcAft>
            </a:pPr>
            <a:r>
              <a:rPr lang="fr-FR" sz="1100" dirty="0" smtClean="0">
                <a:latin typeface="Arial Black" pitchFamily="34" charset="0"/>
              </a:rPr>
              <a:t>Un dernier atelier </a:t>
            </a:r>
            <a:r>
              <a:rPr lang="fr-FR" sz="1100" dirty="0">
                <a:latin typeface="Arial Black" pitchFamily="34" charset="0"/>
              </a:rPr>
              <a:t>régional, tenu à Bamako du 02 au 06 septembre 2019 a réuni les statisticiens en charge de l’enquête et les comptables nationaux des pays de l’UEMOA ayant participé à </a:t>
            </a:r>
            <a:r>
              <a:rPr lang="fr-FR" sz="1100" dirty="0" smtClean="0">
                <a:latin typeface="Arial Black" pitchFamily="34" charset="0"/>
              </a:rPr>
              <a:t>l’étude dans le but de partager les expériences </a:t>
            </a:r>
            <a:r>
              <a:rPr lang="fr-FR" sz="1100" dirty="0">
                <a:latin typeface="Arial Black" pitchFamily="34" charset="0"/>
              </a:rPr>
              <a:t>sur l’intégration des données des enquêtes de type 1-2 dans les comptes </a:t>
            </a:r>
            <a:r>
              <a:rPr lang="fr-FR" sz="1100" dirty="0" smtClean="0">
                <a:latin typeface="Arial Black" pitchFamily="34" charset="0"/>
              </a:rPr>
              <a:t>nationaux.</a:t>
            </a:r>
            <a:endParaRPr lang="fr-FR" sz="1100" dirty="0">
              <a:latin typeface="Arial Black" pitchFamily="34" charset="0"/>
            </a:endParaRPr>
          </a:p>
          <a:p>
            <a:pPr>
              <a:lnSpc>
                <a:spcPct val="150000"/>
              </a:lnSpc>
              <a:spcAft>
                <a:spcPts val="0"/>
              </a:spcAft>
            </a:pPr>
            <a:endParaRPr lang="fr-FR" sz="1100" dirty="0">
              <a:latin typeface="Arial Black" pitchFamily="34" charset="0"/>
            </a:endParaRPr>
          </a:p>
          <a:p>
            <a:pPr marL="0" indent="0">
              <a:lnSpc>
                <a:spcPct val="150000"/>
              </a:lnSpc>
              <a:buNone/>
            </a:pPr>
            <a:endParaRPr lang="fr-FR" sz="1100" dirty="0">
              <a:latin typeface="Arial Black" pitchFamily="34" charset="0"/>
            </a:endParaRPr>
          </a:p>
          <a:p>
            <a:pPr marL="0" indent="0">
              <a:lnSpc>
                <a:spcPct val="150000"/>
              </a:lnSpc>
              <a:buNone/>
            </a:pPr>
            <a:endParaRPr lang="fr-FR" sz="1100" dirty="0">
              <a:latin typeface="Arial Black" pitchFamily="34" charset="0"/>
            </a:endParaRPr>
          </a:p>
        </p:txBody>
      </p:sp>
    </p:spTree>
    <p:extLst>
      <p:ext uri="{BB962C8B-B14F-4D97-AF65-F5344CB8AC3E}">
        <p14:creationId xmlns:p14="http://schemas.microsoft.com/office/powerpoint/2010/main" val="3950044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765404"/>
          </a:xfrm>
          <a:solidFill>
            <a:schemeClr val="bg2">
              <a:lumMod val="90000"/>
            </a:schemeClr>
          </a:solidFill>
        </p:spPr>
        <p:style>
          <a:lnRef idx="2">
            <a:schemeClr val="accent2"/>
          </a:lnRef>
          <a:fillRef idx="1">
            <a:schemeClr val="lt1"/>
          </a:fillRef>
          <a:effectRef idx="0">
            <a:schemeClr val="accent2"/>
          </a:effectRef>
          <a:fontRef idx="minor">
            <a:schemeClr val="dk1"/>
          </a:fontRef>
        </p:style>
        <p:txBody>
          <a:bodyPr>
            <a:normAutofit/>
          </a:bodyPr>
          <a:lstStyle/>
          <a:p>
            <a:r>
              <a:rPr lang="fr-FR" sz="2800" dirty="0">
                <a:latin typeface="Arial Black" pitchFamily="34" charset="0"/>
              </a:rPr>
              <a:t>7- Présentation des résultats</a:t>
            </a:r>
          </a:p>
        </p:txBody>
      </p:sp>
      <p:sp>
        <p:nvSpPr>
          <p:cNvPr id="3" name="Espace réservé du contenu 2"/>
          <p:cNvSpPr>
            <a:spLocks noGrp="1"/>
          </p:cNvSpPr>
          <p:nvPr>
            <p:ph idx="1"/>
          </p:nvPr>
        </p:nvSpPr>
        <p:spPr>
          <a:xfrm>
            <a:off x="337350" y="872455"/>
            <a:ext cx="11248009" cy="5771626"/>
          </a:xfrm>
          <a:solidFill>
            <a:schemeClr val="bg2"/>
          </a:solidFill>
        </p:spPr>
        <p:style>
          <a:lnRef idx="2">
            <a:schemeClr val="accent4"/>
          </a:lnRef>
          <a:fillRef idx="1">
            <a:schemeClr val="lt1"/>
          </a:fillRef>
          <a:effectRef idx="0">
            <a:schemeClr val="accent4"/>
          </a:effectRef>
          <a:fontRef idx="minor">
            <a:schemeClr val="dk1"/>
          </a:fontRef>
        </p:style>
        <p:txBody>
          <a:bodyPr>
            <a:normAutofit/>
          </a:bodyPr>
          <a:lstStyle/>
          <a:p>
            <a:pPr marL="0" indent="0" algn="just">
              <a:lnSpc>
                <a:spcPct val="200000"/>
              </a:lnSpc>
              <a:buNone/>
            </a:pPr>
            <a:r>
              <a:rPr lang="fr-FR" sz="1100" dirty="0" smtClean="0">
                <a:latin typeface="Arial Black" pitchFamily="34" charset="0"/>
              </a:rPr>
              <a:t>La </a:t>
            </a:r>
            <a:r>
              <a:rPr lang="fr-FR" sz="1100" dirty="0">
                <a:latin typeface="Arial Black" pitchFamily="34" charset="0"/>
              </a:rPr>
              <a:t>présentation dissémination des résultats de l’ERI-ESI s’articulera autour des principaux volets de l’enquête. </a:t>
            </a:r>
          </a:p>
          <a:p>
            <a:pPr marL="0" indent="0" algn="just">
              <a:lnSpc>
                <a:spcPct val="200000"/>
              </a:lnSpc>
              <a:buNone/>
            </a:pPr>
            <a:r>
              <a:rPr lang="fr-FR" sz="1100" dirty="0">
                <a:latin typeface="Arial Black" pitchFamily="34" charset="0"/>
              </a:rPr>
              <a:t>La première présentation abordera les caractéristiques de la population et la situation d’activité. Les caractéristiques de la population seront présentées sous l’angle de la migration, de l’accès aux services de base et de la scolarisation. Le second aspect de cette présentera fera un focus sur la sous-utilisation de la main d’œuvre, les possibilités d’emploi et de gains ainsi que la mobilité professionnelle et sociale.</a:t>
            </a:r>
          </a:p>
          <a:p>
            <a:pPr marL="0" indent="0" algn="just">
              <a:lnSpc>
                <a:spcPct val="200000"/>
              </a:lnSpc>
              <a:buNone/>
            </a:pPr>
            <a:r>
              <a:rPr lang="fr-FR" sz="1100" dirty="0">
                <a:latin typeface="Arial Black" pitchFamily="34" charset="0"/>
              </a:rPr>
              <a:t>La seconde présentation adressera la problématique du secteur informel en décrivant les conditions d’activités précaires des Unités de Production Informelles, la structure de la main d’œuvre ainsi que le capital des UPI. La performance économique des UPI ainsi que leur situation vis-à-vis de l’Etat seront analysés.</a:t>
            </a:r>
          </a:p>
          <a:p>
            <a:pPr marL="0" indent="0" algn="just">
              <a:lnSpc>
                <a:spcPct val="200000"/>
              </a:lnSpc>
              <a:buNone/>
            </a:pPr>
            <a:r>
              <a:rPr lang="fr-FR" sz="1100" dirty="0">
                <a:latin typeface="Arial Black" pitchFamily="34" charset="0"/>
              </a:rPr>
              <a:t>La troisième présentation nous fera </a:t>
            </a:r>
            <a:r>
              <a:rPr lang="fr-FR" sz="1100" dirty="0" smtClean="0">
                <a:latin typeface="Arial Black" pitchFamily="34" charset="0"/>
              </a:rPr>
              <a:t>l’annonce </a:t>
            </a:r>
            <a:r>
              <a:rPr lang="fr-FR" sz="1100" dirty="0">
                <a:latin typeface="Arial Black" pitchFamily="34" charset="0"/>
              </a:rPr>
              <a:t>de la perception de la population de 18 ans et plus sur les questions liées aux droits de l’homme, à l’Etat de droit, à la gouvernance et aux menaces avec l’analyse des indices de perception de la gouvernance, paix et sécurité.</a:t>
            </a:r>
          </a:p>
        </p:txBody>
      </p:sp>
    </p:spTree>
    <p:extLst>
      <p:ext uri="{BB962C8B-B14F-4D97-AF65-F5344CB8AC3E}">
        <p14:creationId xmlns:p14="http://schemas.microsoft.com/office/powerpoint/2010/main" val="45508896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Civic</Template>
  <TotalTime>454</TotalTime>
  <Words>949</Words>
  <Application>Microsoft Office PowerPoint</Application>
  <PresentationFormat>Personnalisé</PresentationFormat>
  <Paragraphs>126</Paragraphs>
  <Slides>10</Slides>
  <Notes>0</Notes>
  <HiddenSlides>0</HiddenSlides>
  <MMClips>0</MMClips>
  <ScaleCrop>false</ScaleCrop>
  <HeadingPairs>
    <vt:vector size="4" baseType="variant">
      <vt:variant>
        <vt:lpstr>Thème</vt:lpstr>
      </vt:variant>
      <vt:variant>
        <vt:i4>1</vt:i4>
      </vt:variant>
      <vt:variant>
        <vt:lpstr>Titres des diapositives</vt:lpstr>
      </vt:variant>
      <vt:variant>
        <vt:i4>10</vt:i4>
      </vt:variant>
    </vt:vector>
  </HeadingPairs>
  <TitlesOfParts>
    <vt:vector size="11" baseType="lpstr">
      <vt:lpstr>Thème Office</vt:lpstr>
      <vt:lpstr>ENQUETE REGIONALE INTEGREE SUR L’EMPLOI ET LE SECTEUR INFORMEL (ERI-ESI)</vt:lpstr>
      <vt:lpstr>Plan de la présentation</vt:lpstr>
      <vt:lpstr>Introduction</vt:lpstr>
      <vt:lpstr>1- Présentation du Programme Statistique Régional (PSR) </vt:lpstr>
      <vt:lpstr>2- Objectifs de l’ERI-ESI</vt:lpstr>
      <vt:lpstr>3- Plan de sondage</vt:lpstr>
      <vt:lpstr>4- Questionnaires de l’ERI-ESI</vt:lpstr>
      <vt:lpstr>5- Formation et travail sur le terrain</vt:lpstr>
      <vt:lpstr>6- Traitement des données</vt:lpstr>
      <vt:lpstr>7- Présentation des résultats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Djabar Dine Colawolé ADECHIAN</dc:creator>
  <cp:lastModifiedBy>USER</cp:lastModifiedBy>
  <cp:revision>98</cp:revision>
  <dcterms:created xsi:type="dcterms:W3CDTF">2019-08-22T16:35:44Z</dcterms:created>
  <dcterms:modified xsi:type="dcterms:W3CDTF">2019-12-02T09:33:55Z</dcterms:modified>
</cp:coreProperties>
</file>