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rts/chart1.xml" ContentType="application/vnd.openxmlformats-officedocument.drawingml.char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rts/chart2.xml" ContentType="application/vnd.openxmlformats-officedocument.drawingml.chart+xml"/>
  <Override PartName="/ppt/drawings/drawing1.xml" ContentType="application/vnd.openxmlformats-officedocument.drawingml.chartshapes+xml"/>
  <Override PartName="/ppt/charts/chart3.xml" ContentType="application/vnd.openxmlformats-officedocument.drawingml.chart+xml"/>
  <Override PartName="/ppt/drawings/drawing2.xml" ContentType="application/vnd.openxmlformats-officedocument.drawingml.chartshapes+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charts/chart7.xml" ContentType="application/vnd.openxmlformats-officedocument.drawingml.chart+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ppt/charts/style1.xml" ContentType="application/vnd.ms-office.chartstyle+xml"/>
  <Override PartName="/ppt/charts/colors1.xml" ContentType="application/vnd.ms-office.chartcolorstyle+xml"/>
  <Override PartName="/ppt/charts/colors2.xml" ContentType="application/vnd.ms-office.chartcolorstyle+xml"/>
  <Override PartName="/ppt/charts/style2.xml" ContentType="application/vnd.ms-office.chartstyle+xml"/>
  <Override PartName="/ppt/charts/colors3.xml" ContentType="application/vnd.ms-office.chartcolorstyle+xml"/>
  <Override PartName="/ppt/charts/style3.xml" ContentType="application/vnd.ms-office.chartstyle+xml"/>
  <Override PartName="/ppt/charts/style4.xml" ContentType="application/vnd.ms-office.chartstyle+xml"/>
  <Override PartName="/ppt/charts/colors4.xml" ContentType="application/vnd.ms-office.chartcolorstyle+xml"/>
  <Override PartName="/ppt/charts/style5.xml" ContentType="application/vnd.ms-office.chartstyle+xml"/>
  <Override PartName="/ppt/charts/colors5.xml" ContentType="application/vnd.ms-office.chartcolorstyle+xml"/>
  <Override PartName="/ppt/charts/style6.xml" ContentType="application/vnd.ms-office.chartstyle+xml"/>
  <Override PartName="/ppt/charts/colors6.xml" ContentType="application/vnd.ms-office.chartcolorstyl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58" r:id="rId4"/>
    <p:sldId id="265" r:id="rId5"/>
    <p:sldId id="259" r:id="rId6"/>
    <p:sldId id="266" r:id="rId7"/>
    <p:sldId id="267" r:id="rId8"/>
    <p:sldId id="260" r:id="rId9"/>
    <p:sldId id="261" r:id="rId10"/>
    <p:sldId id="268" r:id="rId11"/>
    <p:sldId id="262" r:id="rId12"/>
    <p:sldId id="269" r:id="rId13"/>
    <p:sldId id="263" r:id="rId14"/>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381C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14" autoAdjust="0"/>
    <p:restoredTop sz="94660"/>
  </p:normalViewPr>
  <p:slideViewPr>
    <p:cSldViewPr snapToGrid="0">
      <p:cViewPr>
        <p:scale>
          <a:sx n="90" d="100"/>
          <a:sy n="90" d="100"/>
        </p:scale>
        <p:origin x="-768" y="-69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rts/_rels/chart1.xml.rels><?xml version="1.0" encoding="UTF-8" standalone="yes"?>
<Relationships xmlns="http://schemas.openxmlformats.org/package/2006/relationships"><Relationship Id="rId3" Type="http://schemas.microsoft.com/office/2011/relationships/chartStyle" Target="style1.xml"/><Relationship Id="rId2" Type="http://schemas.microsoft.com/office/2011/relationships/chartColorStyle" Target="colors1.xml"/><Relationship Id="rId1" Type="http://schemas.openxmlformats.org/officeDocument/2006/relationships/package" Target="../embeddings/Feuille_de_calcul_Microsoft_Excel1.xlsx"/></Relationships>
</file>

<file path=ppt/charts/_rels/chart2.xml.rels><?xml version="1.0" encoding="UTF-8" standalone="yes"?>
<Relationships xmlns="http://schemas.openxmlformats.org/package/2006/relationships"><Relationship Id="rId3" Type="http://schemas.microsoft.com/office/2011/relationships/chartColorStyle" Target="colors2.xml"/><Relationship Id="rId2" Type="http://schemas.openxmlformats.org/officeDocument/2006/relationships/chartUserShapes" Target="../drawings/drawing1.xml"/><Relationship Id="rId1" Type="http://schemas.openxmlformats.org/officeDocument/2006/relationships/package" Target="../embeddings/Feuille_de_calcul_Microsoft_Excel2.xlsx"/><Relationship Id="rId4" Type="http://schemas.microsoft.com/office/2011/relationships/chartStyle" Target="style2.xml"/></Relationships>
</file>

<file path=ppt/charts/_rels/chart3.xml.rels><?xml version="1.0" encoding="UTF-8" standalone="yes"?>
<Relationships xmlns="http://schemas.openxmlformats.org/package/2006/relationships"><Relationship Id="rId3" Type="http://schemas.microsoft.com/office/2011/relationships/chartColorStyle" Target="colors3.xml"/><Relationship Id="rId2" Type="http://schemas.openxmlformats.org/officeDocument/2006/relationships/chartUserShapes" Target="../drawings/drawing2.xml"/><Relationship Id="rId1" Type="http://schemas.openxmlformats.org/officeDocument/2006/relationships/package" Target="../embeddings/Feuille_de_calcul_Microsoft_Excel3.xlsx"/><Relationship Id="rId4" Type="http://schemas.microsoft.com/office/2011/relationships/chartStyle" Target="style3.xml"/></Relationships>
</file>

<file path=ppt/charts/_rels/chart4.xml.rels><?xml version="1.0" encoding="UTF-8" standalone="yes"?>
<Relationships xmlns="http://schemas.openxmlformats.org/package/2006/relationships"><Relationship Id="rId3" Type="http://schemas.microsoft.com/office/2011/relationships/chartStyle" Target="style4.xml"/><Relationship Id="rId2" Type="http://schemas.microsoft.com/office/2011/relationships/chartColorStyle" Target="colors4.xml"/><Relationship Id="rId1" Type="http://schemas.openxmlformats.org/officeDocument/2006/relationships/package" Target="../embeddings/Feuille_de_calcul_Microsoft_Excel4.xlsx"/></Relationships>
</file>

<file path=ppt/charts/_rels/chart5.xml.rels><?xml version="1.0" encoding="UTF-8" standalone="yes"?>
<Relationships xmlns="http://schemas.openxmlformats.org/package/2006/relationships"><Relationship Id="rId1" Type="http://schemas.openxmlformats.org/officeDocument/2006/relationships/package" Target="../embeddings/Feuille_de_calcul_Microsoft_Excel5.xlsx"/></Relationships>
</file>

<file path=ppt/charts/_rels/chart6.xml.rels><?xml version="1.0" encoding="UTF-8" standalone="yes"?>
<Relationships xmlns="http://schemas.openxmlformats.org/package/2006/relationships"><Relationship Id="rId3" Type="http://schemas.microsoft.com/office/2011/relationships/chartStyle" Target="style5.xml"/><Relationship Id="rId2" Type="http://schemas.microsoft.com/office/2011/relationships/chartColorStyle" Target="colors5.xml"/><Relationship Id="rId1" Type="http://schemas.openxmlformats.org/officeDocument/2006/relationships/package" Target="../embeddings/Feuille_de_calcul_Microsoft_Excel6.xlsx"/></Relationships>
</file>

<file path=ppt/charts/_rels/chart7.xml.rels><?xml version="1.0" encoding="UTF-8" standalone="yes"?>
<Relationships xmlns="http://schemas.openxmlformats.org/package/2006/relationships"><Relationship Id="rId3" Type="http://schemas.microsoft.com/office/2011/relationships/chartStyle" Target="style6.xml"/><Relationship Id="rId2" Type="http://schemas.microsoft.com/office/2011/relationships/chartColorStyle" Target="colors6.xml"/><Relationship Id="rId1" Type="http://schemas.openxmlformats.org/officeDocument/2006/relationships/package" Target="../embeddings/Feuille_de_calcul_Microsoft_Excel7.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fr-FR"/>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2771705775584022"/>
          <c:y val="6.2360934721869446E-2"/>
          <c:w val="0.85145375484780816"/>
          <c:h val="0.84657691982050631"/>
        </c:manualLayout>
      </c:layout>
      <c:barChart>
        <c:barDir val="bar"/>
        <c:grouping val="clustered"/>
        <c:varyColors val="0"/>
        <c:ser>
          <c:idx val="0"/>
          <c:order val="0"/>
          <c:tx>
            <c:strRef>
              <c:f>DispoServiceBase_FAIT!$I$18</c:f>
              <c:strCache>
                <c:ptCount val="1"/>
                <c:pt idx="0">
                  <c:v>Accès à un système d'évacuation des déchets</c:v>
                </c:pt>
              </c:strCache>
            </c:strRef>
          </c:tx>
          <c:spPr>
            <a:solidFill>
              <a:schemeClr val="accent1"/>
            </a:solidFill>
            <a:ln>
              <a:noFill/>
            </a:ln>
            <a:effectLst/>
          </c:spPr>
          <c:invertIfNegative val="0"/>
          <c:dLbls>
            <c:spPr>
              <a:noFill/>
              <a:ln>
                <a:noFill/>
              </a:ln>
              <a:effectLst/>
            </c:spPr>
            <c:txPr>
              <a:bodyPr rot="0" spcFirstLastPara="1" vertOverflow="ellipsis" vert="horz" wrap="square" anchor="ctr" anchorCtr="1"/>
              <a:lstStyle/>
              <a:p>
                <a:pPr>
                  <a:defRPr sz="900" b="0" i="0" u="none" strike="noStrike" kern="1200" baseline="0">
                    <a:solidFill>
                      <a:schemeClr val="dk1"/>
                    </a:solidFill>
                    <a:latin typeface="Arial Black" panose="020B0A04020102020204" pitchFamily="34" charset="0"/>
                    <a:ea typeface="+mn-ea"/>
                    <a:cs typeface="+mn-cs"/>
                  </a:defRPr>
                </a:pPr>
                <a:endParaRPr lang="fr-FR"/>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multiLvlStrRef>
              <c:f>DispoServiceBase_FAIT!$N$16:$U$17</c:f>
              <c:multiLvlStrCache>
                <c:ptCount val="8"/>
                <c:lvl>
                  <c:pt idx="0">
                    <c:v>Industrie</c:v>
                  </c:pt>
                  <c:pt idx="1">
                    <c:v>Commerce</c:v>
                  </c:pt>
                  <c:pt idx="2">
                    <c:v>Service</c:v>
                  </c:pt>
                  <c:pt idx="3">
                    <c:v>Ensemble</c:v>
                  </c:pt>
                  <c:pt idx="4">
                    <c:v>Industrie</c:v>
                  </c:pt>
                  <c:pt idx="5">
                    <c:v>Commerce</c:v>
                  </c:pt>
                  <c:pt idx="6">
                    <c:v>Service</c:v>
                  </c:pt>
                  <c:pt idx="7">
                    <c:v>Ensemble</c:v>
                  </c:pt>
                </c:lvl>
                <c:lvl>
                  <c:pt idx="0">
                    <c:v>Bénin</c:v>
                  </c:pt>
                  <c:pt idx="4">
                    <c:v>Cotonou</c:v>
                  </c:pt>
                </c:lvl>
              </c:multiLvlStrCache>
            </c:multiLvlStrRef>
          </c:cat>
          <c:val>
            <c:numRef>
              <c:f>DispoServiceBase_FAIT!$N$18:$U$18</c:f>
              <c:numCache>
                <c:formatCode>General</c:formatCode>
                <c:ptCount val="8"/>
                <c:pt idx="0" formatCode="0.00">
                  <c:v>6</c:v>
                </c:pt>
                <c:pt idx="1">
                  <c:v>9.1</c:v>
                </c:pt>
                <c:pt idx="2">
                  <c:v>10.1</c:v>
                </c:pt>
                <c:pt idx="3">
                  <c:v>8.5</c:v>
                </c:pt>
                <c:pt idx="4" formatCode="0.0;[Red]0.0">
                  <c:v>-26.2</c:v>
                </c:pt>
                <c:pt idx="5" formatCode="0.0;[Red]0.0">
                  <c:v>-28.8</c:v>
                </c:pt>
                <c:pt idx="6" formatCode="0.0;[Red]0.0">
                  <c:v>-36.9</c:v>
                </c:pt>
                <c:pt idx="7" formatCode="0.0;[Red]0.0">
                  <c:v>-31</c:v>
                </c:pt>
              </c:numCache>
            </c:numRef>
          </c:val>
          <c:extLst xmlns:c16r2="http://schemas.microsoft.com/office/drawing/2015/06/chart">
            <c:ext xmlns:c16="http://schemas.microsoft.com/office/drawing/2014/chart" uri="{C3380CC4-5D6E-409C-BE32-E72D297353CC}">
              <c16:uniqueId val="{00000000-FE15-425F-A162-BCF3B689F021}"/>
            </c:ext>
          </c:extLst>
        </c:ser>
        <c:ser>
          <c:idx val="1"/>
          <c:order val="1"/>
          <c:tx>
            <c:strRef>
              <c:f>DispoServiceBase_FAIT!$I$19</c:f>
              <c:strCache>
                <c:ptCount val="1"/>
                <c:pt idx="0">
                  <c:v>% ayant un WC ou des latrines</c:v>
                </c:pt>
              </c:strCache>
            </c:strRef>
          </c:tx>
          <c:spPr>
            <a:solidFill>
              <a:schemeClr val="accent2"/>
            </a:solidFill>
            <a:ln>
              <a:noFill/>
            </a:ln>
            <a:effectLst/>
          </c:spPr>
          <c:invertIfNegative val="0"/>
          <c:dLbls>
            <c:spPr>
              <a:noFill/>
              <a:ln>
                <a:noFill/>
              </a:ln>
              <a:effectLst/>
            </c:spPr>
            <c:txPr>
              <a:bodyPr rot="0" spcFirstLastPara="1" vertOverflow="ellipsis" vert="horz" wrap="square" anchor="ctr" anchorCtr="1"/>
              <a:lstStyle/>
              <a:p>
                <a:pPr>
                  <a:defRPr sz="900" b="0" i="0" u="none" strike="noStrike" kern="1200" baseline="0">
                    <a:solidFill>
                      <a:schemeClr val="dk1"/>
                    </a:solidFill>
                    <a:latin typeface="Arial Black" panose="020B0A04020102020204" pitchFamily="34" charset="0"/>
                    <a:ea typeface="+mn-ea"/>
                    <a:cs typeface="+mn-cs"/>
                  </a:defRPr>
                </a:pPr>
                <a:endParaRPr lang="fr-FR"/>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multiLvlStrRef>
              <c:f>DispoServiceBase_FAIT!$N$16:$U$17</c:f>
              <c:multiLvlStrCache>
                <c:ptCount val="8"/>
                <c:lvl>
                  <c:pt idx="0">
                    <c:v>Industrie</c:v>
                  </c:pt>
                  <c:pt idx="1">
                    <c:v>Commerce</c:v>
                  </c:pt>
                  <c:pt idx="2">
                    <c:v>Service</c:v>
                  </c:pt>
                  <c:pt idx="3">
                    <c:v>Ensemble</c:v>
                  </c:pt>
                  <c:pt idx="4">
                    <c:v>Industrie</c:v>
                  </c:pt>
                  <c:pt idx="5">
                    <c:v>Commerce</c:v>
                  </c:pt>
                  <c:pt idx="6">
                    <c:v>Service</c:v>
                  </c:pt>
                  <c:pt idx="7">
                    <c:v>Ensemble</c:v>
                  </c:pt>
                </c:lvl>
                <c:lvl>
                  <c:pt idx="0">
                    <c:v>Bénin</c:v>
                  </c:pt>
                  <c:pt idx="4">
                    <c:v>Cotonou</c:v>
                  </c:pt>
                </c:lvl>
              </c:multiLvlStrCache>
            </c:multiLvlStrRef>
          </c:cat>
          <c:val>
            <c:numRef>
              <c:f>DispoServiceBase_FAIT!$N$19:$U$19</c:f>
              <c:numCache>
                <c:formatCode>General</c:formatCode>
                <c:ptCount val="8"/>
                <c:pt idx="0">
                  <c:v>14.1</c:v>
                </c:pt>
                <c:pt idx="1">
                  <c:v>18.8</c:v>
                </c:pt>
                <c:pt idx="2">
                  <c:v>13.6</c:v>
                </c:pt>
                <c:pt idx="3">
                  <c:v>16</c:v>
                </c:pt>
                <c:pt idx="4" formatCode="0.0;[Red]0.0">
                  <c:v>-42.8</c:v>
                </c:pt>
                <c:pt idx="5" formatCode="0.0;[Red]0.0">
                  <c:v>-39.6</c:v>
                </c:pt>
                <c:pt idx="6" formatCode="0.0;[Red]0.0">
                  <c:v>-42.2</c:v>
                </c:pt>
                <c:pt idx="7" formatCode="0.0;[Red]0.0">
                  <c:v>-41</c:v>
                </c:pt>
              </c:numCache>
            </c:numRef>
          </c:val>
          <c:extLst xmlns:c16r2="http://schemas.microsoft.com/office/drawing/2015/06/chart">
            <c:ext xmlns:c16="http://schemas.microsoft.com/office/drawing/2014/chart" uri="{C3380CC4-5D6E-409C-BE32-E72D297353CC}">
              <c16:uniqueId val="{00000001-FE15-425F-A162-BCF3B689F021}"/>
            </c:ext>
          </c:extLst>
        </c:ser>
        <c:ser>
          <c:idx val="2"/>
          <c:order val="2"/>
          <c:tx>
            <c:strRef>
              <c:f>DispoServiceBase_FAIT!$I$20</c:f>
              <c:strCache>
                <c:ptCount val="1"/>
                <c:pt idx="0">
                  <c:v>% ayant de l'électricité</c:v>
                </c:pt>
              </c:strCache>
            </c:strRef>
          </c:tx>
          <c:spPr>
            <a:solidFill>
              <a:schemeClr val="accent3"/>
            </a:solidFill>
            <a:ln>
              <a:noFill/>
            </a:ln>
            <a:effectLst/>
          </c:spPr>
          <c:invertIfNegative val="0"/>
          <c:dLbls>
            <c:spPr>
              <a:noFill/>
              <a:ln>
                <a:noFill/>
              </a:ln>
              <a:effectLst/>
            </c:spPr>
            <c:txPr>
              <a:bodyPr rot="0" spcFirstLastPara="1" vertOverflow="ellipsis" vert="horz" wrap="square" anchor="ctr" anchorCtr="1"/>
              <a:lstStyle/>
              <a:p>
                <a:pPr>
                  <a:defRPr sz="900" b="0" i="0" u="none" strike="noStrike" kern="1200" baseline="0">
                    <a:solidFill>
                      <a:schemeClr val="dk1"/>
                    </a:solidFill>
                    <a:latin typeface="Arial Black" panose="020B0A04020102020204" pitchFamily="34" charset="0"/>
                    <a:ea typeface="+mn-ea"/>
                    <a:cs typeface="+mn-cs"/>
                  </a:defRPr>
                </a:pPr>
                <a:endParaRPr lang="fr-FR"/>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multiLvlStrRef>
              <c:f>DispoServiceBase_FAIT!$N$16:$U$17</c:f>
              <c:multiLvlStrCache>
                <c:ptCount val="8"/>
                <c:lvl>
                  <c:pt idx="0">
                    <c:v>Industrie</c:v>
                  </c:pt>
                  <c:pt idx="1">
                    <c:v>Commerce</c:v>
                  </c:pt>
                  <c:pt idx="2">
                    <c:v>Service</c:v>
                  </c:pt>
                  <c:pt idx="3">
                    <c:v>Ensemble</c:v>
                  </c:pt>
                  <c:pt idx="4">
                    <c:v>Industrie</c:v>
                  </c:pt>
                  <c:pt idx="5">
                    <c:v>Commerce</c:v>
                  </c:pt>
                  <c:pt idx="6">
                    <c:v>Service</c:v>
                  </c:pt>
                  <c:pt idx="7">
                    <c:v>Ensemble</c:v>
                  </c:pt>
                </c:lvl>
                <c:lvl>
                  <c:pt idx="0">
                    <c:v>Bénin</c:v>
                  </c:pt>
                  <c:pt idx="4">
                    <c:v>Cotonou</c:v>
                  </c:pt>
                </c:lvl>
              </c:multiLvlStrCache>
            </c:multiLvlStrRef>
          </c:cat>
          <c:val>
            <c:numRef>
              <c:f>DispoServiceBase_FAIT!$N$20:$U$20</c:f>
              <c:numCache>
                <c:formatCode>General</c:formatCode>
                <c:ptCount val="8"/>
                <c:pt idx="0">
                  <c:v>20.3</c:v>
                </c:pt>
                <c:pt idx="1">
                  <c:v>23.7</c:v>
                </c:pt>
                <c:pt idx="2">
                  <c:v>20.399999999999999</c:v>
                </c:pt>
                <c:pt idx="3">
                  <c:v>21.8</c:v>
                </c:pt>
                <c:pt idx="4" formatCode="0.0;[Red]0.0">
                  <c:v>-62.1</c:v>
                </c:pt>
                <c:pt idx="5" formatCode="0.0;[Red]0.0">
                  <c:v>-51.6</c:v>
                </c:pt>
                <c:pt idx="6" formatCode="0.0;[Red]0.0">
                  <c:v>-51.8</c:v>
                </c:pt>
                <c:pt idx="7" formatCode="0.0;[Red]0.0">
                  <c:v>-53.4</c:v>
                </c:pt>
              </c:numCache>
            </c:numRef>
          </c:val>
          <c:extLst xmlns:c16r2="http://schemas.microsoft.com/office/drawing/2015/06/chart">
            <c:ext xmlns:c16="http://schemas.microsoft.com/office/drawing/2014/chart" uri="{C3380CC4-5D6E-409C-BE32-E72D297353CC}">
              <c16:uniqueId val="{00000002-FE15-425F-A162-BCF3B689F021}"/>
            </c:ext>
          </c:extLst>
        </c:ser>
        <c:dLbls>
          <c:showLegendKey val="0"/>
          <c:showVal val="0"/>
          <c:showCatName val="0"/>
          <c:showSerName val="0"/>
          <c:showPercent val="0"/>
          <c:showBubbleSize val="0"/>
        </c:dLbls>
        <c:gapWidth val="182"/>
        <c:axId val="33281920"/>
        <c:axId val="137534080"/>
      </c:barChart>
      <c:catAx>
        <c:axId val="33281920"/>
        <c:scaling>
          <c:orientation val="maxMin"/>
        </c:scaling>
        <c:delete val="0"/>
        <c:axPos val="l"/>
        <c:numFmt formatCode="General" sourceLinked="1"/>
        <c:majorTickMark val="none"/>
        <c:minorTickMark val="none"/>
        <c:tickLblPos val="low"/>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dk1"/>
                </a:solidFill>
                <a:latin typeface="Arial Black" panose="020B0A04020102020204" pitchFamily="34" charset="0"/>
                <a:ea typeface="+mn-ea"/>
                <a:cs typeface="+mn-cs"/>
              </a:defRPr>
            </a:pPr>
            <a:endParaRPr lang="fr-FR"/>
          </a:p>
        </c:txPr>
        <c:crossAx val="137534080"/>
        <c:crosses val="autoZero"/>
        <c:auto val="1"/>
        <c:lblAlgn val="ctr"/>
        <c:lblOffset val="100"/>
        <c:noMultiLvlLbl val="0"/>
      </c:catAx>
      <c:valAx>
        <c:axId val="137534080"/>
        <c:scaling>
          <c:orientation val="minMax"/>
        </c:scaling>
        <c:delete val="0"/>
        <c:axPos val="t"/>
        <c:numFmt formatCode="0;[Red]0" sourceLinked="0"/>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dk1"/>
                </a:solidFill>
                <a:latin typeface="+mn-lt"/>
                <a:ea typeface="+mn-ea"/>
                <a:cs typeface="+mn-cs"/>
              </a:defRPr>
            </a:pPr>
            <a:endParaRPr lang="fr-FR"/>
          </a:p>
        </c:txPr>
        <c:crossAx val="33281920"/>
        <c:crosses val="autoZero"/>
        <c:crossBetween val="midCat"/>
      </c:valAx>
      <c:spPr>
        <a:solidFill>
          <a:schemeClr val="accent6">
            <a:lumMod val="20000"/>
            <a:lumOff val="80000"/>
          </a:schemeClr>
        </a:solidFill>
        <a:ln>
          <a:noFill/>
        </a:ln>
        <a:effectLst/>
      </c:spPr>
    </c:plotArea>
    <c:legend>
      <c:legendPos val="b"/>
      <c:layout>
        <c:manualLayout>
          <c:xMode val="edge"/>
          <c:yMode val="edge"/>
          <c:x val="1.254009614359732E-2"/>
          <c:y val="0.93813457961495816"/>
          <c:w val="0.93745987033820544"/>
          <c:h val="4.6753607846084802E-2"/>
        </c:manualLayout>
      </c:layout>
      <c:overlay val="0"/>
      <c:spPr>
        <a:solidFill>
          <a:schemeClr val="lt1"/>
        </a:solidFill>
        <a:ln w="12700" cap="flat" cmpd="sng" algn="ctr">
          <a:solidFill>
            <a:schemeClr val="accent2"/>
          </a:solidFill>
          <a:prstDash val="solid"/>
          <a:miter lim="800000"/>
        </a:ln>
        <a:effectLst/>
      </c:spPr>
      <c:txPr>
        <a:bodyPr rot="0" spcFirstLastPara="1" vertOverflow="ellipsis" vert="horz" wrap="square" anchor="ctr" anchorCtr="1"/>
        <a:lstStyle/>
        <a:p>
          <a:pPr>
            <a:defRPr sz="900" b="0" i="0" u="none" strike="noStrike" kern="1200" baseline="0">
              <a:solidFill>
                <a:schemeClr val="dk1"/>
              </a:solidFill>
              <a:latin typeface="Arial Black" panose="020B0A04020102020204" pitchFamily="34" charset="0"/>
              <a:ea typeface="+mn-ea"/>
              <a:cs typeface="+mn-cs"/>
            </a:defRPr>
          </a:pPr>
          <a:endParaRPr lang="fr-FR"/>
        </a:p>
      </c:txPr>
    </c:legend>
    <c:plotVisOnly val="1"/>
    <c:dispBlanksAs val="gap"/>
    <c:showDLblsOverMax val="0"/>
    <c:extLst xmlns:c16r2="http://schemas.microsoft.com/office/drawing/2015/06/chart">
      <c:ext xmlns:c16r3="http://schemas.microsoft.com/office/drawing/2017/03/chart" uri="{56B9EC1D-385E-4148-901F-78D8002777C0}">
        <c16r3:dataDisplayOptions16>
          <c16r3:dispNaAsBlank val="1"/>
        </c16r3:dataDisplayOptions16>
      </c:ext>
    </c:extLst>
  </c:chart>
  <c:spPr>
    <a:solidFill>
      <a:schemeClr val="lt1"/>
    </a:solidFill>
    <a:ln w="12700" cap="flat" cmpd="sng" algn="ctr">
      <a:solidFill>
        <a:schemeClr val="accent2"/>
      </a:solidFill>
      <a:prstDash val="solid"/>
      <a:miter lim="800000"/>
    </a:ln>
    <a:effectLst/>
  </c:spPr>
  <c:txPr>
    <a:bodyPr/>
    <a:lstStyle/>
    <a:p>
      <a:pPr>
        <a:defRPr>
          <a:solidFill>
            <a:schemeClr val="dk1"/>
          </a:solidFill>
          <a:latin typeface="+mn-lt"/>
          <a:ea typeface="+mn-ea"/>
          <a:cs typeface="+mn-cs"/>
        </a:defRPr>
      </a:pPr>
      <a:endParaRPr lang="fr-FR"/>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fr-FR"/>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8488392997368089"/>
          <c:y val="0.16162066545079917"/>
          <c:w val="0.46420617304142614"/>
          <c:h val="0.75029985467999882"/>
        </c:manualLayout>
      </c:layout>
      <c:pieChart>
        <c:varyColors val="1"/>
        <c:ser>
          <c:idx val="0"/>
          <c:order val="0"/>
          <c:spPr>
            <a:pattFill prst="pct25">
              <a:fgClr>
                <a:schemeClr val="accent1"/>
              </a:fgClr>
              <a:bgClr>
                <a:schemeClr val="bg1"/>
              </a:bgClr>
            </a:pattFill>
            <a:ln>
              <a:solidFill>
                <a:schemeClr val="accent1"/>
              </a:solidFill>
            </a:ln>
          </c:spPr>
          <c:dPt>
            <c:idx val="0"/>
            <c:bubble3D val="0"/>
            <c:explosion val="3"/>
            <c:spPr>
              <a:pattFill prst="pct80">
                <a:fgClr>
                  <a:schemeClr val="bg1">
                    <a:lumMod val="65000"/>
                  </a:schemeClr>
                </a:fgClr>
                <a:bgClr>
                  <a:schemeClr val="bg1"/>
                </a:bgClr>
              </a:pattFill>
              <a:ln w="19050">
                <a:solidFill>
                  <a:schemeClr val="accent1"/>
                </a:solidFill>
              </a:ln>
              <a:effectLst/>
            </c:spPr>
            <c:extLst xmlns:c16r2="http://schemas.microsoft.com/office/drawing/2015/06/chart">
              <c:ext xmlns:c16="http://schemas.microsoft.com/office/drawing/2014/chart" uri="{C3380CC4-5D6E-409C-BE32-E72D297353CC}">
                <c16:uniqueId val="{00000001-2E6B-469C-A5BA-F35BBF592A10}"/>
              </c:ext>
            </c:extLst>
          </c:dPt>
          <c:dPt>
            <c:idx val="1"/>
            <c:bubble3D val="0"/>
            <c:spPr>
              <a:pattFill prst="shingle">
                <a:fgClr>
                  <a:schemeClr val="bg1">
                    <a:lumMod val="65000"/>
                  </a:schemeClr>
                </a:fgClr>
                <a:bgClr>
                  <a:schemeClr val="bg1"/>
                </a:bgClr>
              </a:pattFill>
              <a:ln w="19050">
                <a:solidFill>
                  <a:schemeClr val="accent1"/>
                </a:solidFill>
              </a:ln>
              <a:effectLst/>
            </c:spPr>
            <c:extLst xmlns:c16r2="http://schemas.microsoft.com/office/drawing/2015/06/chart">
              <c:ext xmlns:c16="http://schemas.microsoft.com/office/drawing/2014/chart" uri="{C3380CC4-5D6E-409C-BE32-E72D297353CC}">
                <c16:uniqueId val="{00000003-2E6B-469C-A5BA-F35BBF592A10}"/>
              </c:ext>
            </c:extLst>
          </c:dPt>
          <c:dPt>
            <c:idx val="2"/>
            <c:bubble3D val="0"/>
            <c:explosion val="2"/>
            <c:spPr>
              <a:pattFill prst="ltDnDiag">
                <a:fgClr>
                  <a:schemeClr val="bg1">
                    <a:lumMod val="65000"/>
                  </a:schemeClr>
                </a:fgClr>
                <a:bgClr>
                  <a:schemeClr val="bg1"/>
                </a:bgClr>
              </a:pattFill>
              <a:ln w="19050">
                <a:solidFill>
                  <a:schemeClr val="accent1"/>
                </a:solidFill>
              </a:ln>
              <a:effectLst/>
            </c:spPr>
            <c:extLst xmlns:c16r2="http://schemas.microsoft.com/office/drawing/2015/06/chart">
              <c:ext xmlns:c16="http://schemas.microsoft.com/office/drawing/2014/chart" uri="{C3380CC4-5D6E-409C-BE32-E72D297353CC}">
                <c16:uniqueId val="{00000002-2E6B-469C-A5BA-F35BBF592A10}"/>
              </c:ext>
            </c:extLst>
          </c:dPt>
          <c:dLbls>
            <c:dLbl>
              <c:idx val="0"/>
              <c:layout>
                <c:manualLayout>
                  <c:x val="5.4935369920865153E-2"/>
                  <c:y val="-0.35067531088528464"/>
                </c:manualLayout>
              </c:layout>
              <c:tx>
                <c:rich>
                  <a:bodyPr/>
                  <a:lstStyle/>
                  <a:p>
                    <a:r>
                      <a:rPr lang="en-US" dirty="0" err="1" smtClean="0"/>
                      <a:t>Industrie</a:t>
                    </a:r>
                    <a:r>
                      <a:rPr lang="en-US" dirty="0" smtClean="0"/>
                      <a:t>: 48,1%</a:t>
                    </a:r>
                    <a:endParaRPr lang="en-US" dirty="0"/>
                  </a:p>
                </c:rich>
              </c:tx>
              <c:showLegendKey val="0"/>
              <c:showVal val="1"/>
              <c:showCatName val="1"/>
              <c:showSerName val="0"/>
              <c:showPercent val="0"/>
              <c:showBubbleSize val="0"/>
              <c:extLst xmlns:c16r2="http://schemas.microsoft.com/office/drawing/2015/06/chart">
                <c:ext xmlns:c16="http://schemas.microsoft.com/office/drawing/2014/chart" uri="{C3380CC4-5D6E-409C-BE32-E72D297353CC}">
                  <c16:uniqueId val="{00000001-2E6B-469C-A5BA-F35BBF592A10}"/>
                </c:ext>
                <c:ext xmlns:c15="http://schemas.microsoft.com/office/drawing/2012/chart" uri="{CE6537A1-D6FC-4f65-9D91-7224C49458BB}">
                  <c15:layout/>
                </c:ext>
              </c:extLst>
            </c:dLbl>
            <c:dLbl>
              <c:idx val="1"/>
              <c:layout>
                <c:manualLayout>
                  <c:x val="-0.11805636137588064"/>
                  <c:y val="-0.19077790489863988"/>
                </c:manualLayout>
              </c:layout>
              <c:tx>
                <c:rich>
                  <a:bodyPr/>
                  <a:lstStyle/>
                  <a:p>
                    <a:r>
                      <a:rPr lang="en-US" dirty="0" smtClean="0"/>
                      <a:t>Commerce: 28,7%</a:t>
                    </a:r>
                    <a:endParaRPr lang="en-US" dirty="0"/>
                  </a:p>
                </c:rich>
              </c:tx>
              <c:showLegendKey val="0"/>
              <c:showVal val="1"/>
              <c:showCatName val="1"/>
              <c:showSerName val="0"/>
              <c:showPercent val="0"/>
              <c:showBubbleSize val="0"/>
              <c:extLst xmlns:c16r2="http://schemas.microsoft.com/office/drawing/2015/06/chart">
                <c:ext xmlns:c16="http://schemas.microsoft.com/office/drawing/2014/chart" uri="{C3380CC4-5D6E-409C-BE32-E72D297353CC}">
                  <c16:uniqueId val="{00000003-2E6B-469C-A5BA-F35BBF592A10}"/>
                </c:ext>
                <c:ext xmlns:c15="http://schemas.microsoft.com/office/drawing/2012/chart" uri="{CE6537A1-D6FC-4f65-9D91-7224C49458BB}">
                  <c15:layout/>
                </c:ext>
              </c:extLst>
            </c:dLbl>
            <c:dLbl>
              <c:idx val="2"/>
              <c:layout>
                <c:manualLayout>
                  <c:x val="-5.1002281984781579E-2"/>
                  <c:y val="-0.11423305179051764"/>
                </c:manualLayout>
              </c:layout>
              <c:tx>
                <c:rich>
                  <a:bodyPr/>
                  <a:lstStyle/>
                  <a:p>
                    <a:r>
                      <a:rPr lang="en-US" dirty="0" smtClean="0"/>
                      <a:t>Service: 23,2%</a:t>
                    </a:r>
                    <a:endParaRPr lang="en-US" dirty="0"/>
                  </a:p>
                </c:rich>
              </c:tx>
              <c:showLegendKey val="0"/>
              <c:showVal val="1"/>
              <c:showCatName val="1"/>
              <c:showSerName val="0"/>
              <c:showPercent val="0"/>
              <c:showBubbleSize val="0"/>
            </c:dLbl>
            <c:spPr>
              <a:noFill/>
              <a:ln>
                <a:noFill/>
              </a:ln>
              <a:effectLst/>
            </c:spPr>
            <c:txPr>
              <a:bodyPr rot="0" vert="horz"/>
              <a:lstStyle/>
              <a:p>
                <a:pPr>
                  <a:defRPr/>
                </a:pPr>
                <a:endParaRPr lang="fr-FR"/>
              </a:p>
            </c:txPr>
            <c:showLegendKey val="0"/>
            <c:showVal val="1"/>
            <c:showCatName val="1"/>
            <c:showSerName val="0"/>
            <c:showPercent val="0"/>
            <c:showBubbleSize val="0"/>
            <c:showLeaderLines val="1"/>
            <c:leaderLines>
              <c:spPr>
                <a:ln w="9525" cap="flat" cmpd="sng" algn="ctr">
                  <a:solidFill>
                    <a:schemeClr val="tx1">
                      <a:lumMod val="35000"/>
                      <a:lumOff val="65000"/>
                    </a:schemeClr>
                  </a:solidFill>
                  <a:round/>
                </a:ln>
                <a:effectLst/>
              </c:spPr>
            </c:leaderLines>
            <c:extLst xmlns:c16r2="http://schemas.microsoft.com/office/drawing/2015/06/chart">
              <c:ext xmlns:c15="http://schemas.microsoft.com/office/drawing/2012/chart" uri="{CE6537A1-D6FC-4f65-9D91-7224C49458BB}"/>
            </c:extLst>
          </c:dLbls>
          <c:cat>
            <c:strRef>
              <c:f>MainOeuvre_FAIT!$F$6:$F$8</c:f>
              <c:strCache>
                <c:ptCount val="3"/>
                <c:pt idx="0">
                  <c:v>Industrie</c:v>
                </c:pt>
                <c:pt idx="1">
                  <c:v>Commerce</c:v>
                </c:pt>
                <c:pt idx="2">
                  <c:v>Service</c:v>
                </c:pt>
              </c:strCache>
            </c:strRef>
          </c:cat>
          <c:val>
            <c:numRef>
              <c:f>MainOeuvre_FAIT!$H$6:$H$8</c:f>
              <c:numCache>
                <c:formatCode>General</c:formatCode>
                <c:ptCount val="3"/>
                <c:pt idx="0">
                  <c:v>48.1</c:v>
                </c:pt>
                <c:pt idx="1">
                  <c:v>28.7</c:v>
                </c:pt>
                <c:pt idx="2">
                  <c:v>23.2</c:v>
                </c:pt>
              </c:numCache>
            </c:numRef>
          </c:val>
          <c:extLst xmlns:c16r2="http://schemas.microsoft.com/office/drawing/2015/06/chart">
            <c:ext xmlns:c16="http://schemas.microsoft.com/office/drawing/2014/chart" uri="{C3380CC4-5D6E-409C-BE32-E72D297353CC}">
              <c16:uniqueId val="{00000000-2E6B-469C-A5BA-F35BBF592A10}"/>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extLst xmlns:c16r2="http://schemas.microsoft.com/office/drawing/2015/06/chart">
      <c:ext xmlns:c16r3="http://schemas.microsoft.com/office/drawing/2017/03/chart" uri="{56B9EC1D-385E-4148-901F-78D8002777C0}">
        <c16r3:dataDisplayOptions16>
          <c16r3:dispNaAsBlank val="1"/>
        </c16r3:dataDisplayOptions16>
      </c:ext>
    </c:extLst>
  </c:chart>
  <c:spPr>
    <a:solidFill>
      <a:schemeClr val="lt1"/>
    </a:solidFill>
    <a:ln w="12700" cap="flat" cmpd="sng" algn="ctr">
      <a:solidFill>
        <a:schemeClr val="accent2"/>
      </a:solidFill>
      <a:prstDash val="solid"/>
      <a:miter lim="800000"/>
    </a:ln>
    <a:effectLst/>
  </c:spPr>
  <c:txPr>
    <a:bodyPr/>
    <a:lstStyle/>
    <a:p>
      <a:pPr>
        <a:defRPr>
          <a:solidFill>
            <a:schemeClr val="dk1"/>
          </a:solidFill>
          <a:latin typeface="Arial Black" pitchFamily="34" charset="0"/>
          <a:ea typeface="+mn-ea"/>
          <a:cs typeface="+mn-cs"/>
        </a:defRPr>
      </a:pPr>
      <a:endParaRPr lang="fr-FR"/>
    </a:p>
  </c:txPr>
  <c:externalData r:id="rId1">
    <c:autoUpdate val="0"/>
  </c:externalData>
  <c:userShapes r:id="rId2"/>
</c:chartSpace>
</file>

<file path=ppt/charts/chart3.xml><?xml version="1.0" encoding="utf-8"?>
<c:chartSpace xmlns:c="http://schemas.openxmlformats.org/drawingml/2006/chart" xmlns:a="http://schemas.openxmlformats.org/drawingml/2006/main" xmlns:r="http://schemas.openxmlformats.org/officeDocument/2006/relationships">
  <c:date1904 val="0"/>
  <c:lang val="fr-FR"/>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MainOeuvre_FAIT!$G$5</c:f>
              <c:strCache>
                <c:ptCount val="1"/>
                <c:pt idx="0">
                  <c:v>% CUPI</c:v>
                </c:pt>
              </c:strCache>
            </c:strRef>
          </c:tx>
          <c:dPt>
            <c:idx val="0"/>
            <c:bubble3D val="0"/>
            <c:explosion val="5"/>
            <c:spPr>
              <a:pattFill prst="pct5">
                <a:fgClr>
                  <a:schemeClr val="accent1"/>
                </a:fgClr>
                <a:bgClr>
                  <a:schemeClr val="bg1"/>
                </a:bgClr>
              </a:pattFill>
              <a:ln w="19050">
                <a:solidFill>
                  <a:schemeClr val="accent1"/>
                </a:solidFill>
              </a:ln>
              <a:effectLst/>
            </c:spPr>
            <c:extLst xmlns:c16r2="http://schemas.microsoft.com/office/drawing/2015/06/chart">
              <c:ext xmlns:c16="http://schemas.microsoft.com/office/drawing/2014/chart" uri="{C3380CC4-5D6E-409C-BE32-E72D297353CC}">
                <c16:uniqueId val="{00000001-CEDA-49F3-AD2F-FF0040CD66C0}"/>
              </c:ext>
            </c:extLst>
          </c:dPt>
          <c:dPt>
            <c:idx val="1"/>
            <c:bubble3D val="0"/>
            <c:spPr>
              <a:pattFill prst="pct60">
                <a:fgClr>
                  <a:schemeClr val="tx2">
                    <a:lumMod val="60000"/>
                    <a:lumOff val="40000"/>
                  </a:schemeClr>
                </a:fgClr>
                <a:bgClr>
                  <a:schemeClr val="bg1"/>
                </a:bgClr>
              </a:pattFill>
              <a:ln w="19050">
                <a:solidFill>
                  <a:schemeClr val="lt1"/>
                </a:solidFill>
              </a:ln>
              <a:effectLst/>
            </c:spPr>
            <c:extLst xmlns:c16r2="http://schemas.microsoft.com/office/drawing/2015/06/chart">
              <c:ext xmlns:c16="http://schemas.microsoft.com/office/drawing/2014/chart" uri="{C3380CC4-5D6E-409C-BE32-E72D297353CC}">
                <c16:uniqueId val="{00000003-CEDA-49F3-AD2F-FF0040CD66C0}"/>
              </c:ext>
            </c:extLst>
          </c:dPt>
          <c:dPt>
            <c:idx val="2"/>
            <c:bubble3D val="0"/>
            <c:explosion val="3"/>
            <c:spPr>
              <a:solidFill>
                <a:schemeClr val="accent3"/>
              </a:solidFill>
              <a:ln w="19050">
                <a:solidFill>
                  <a:schemeClr val="lt1"/>
                </a:solidFill>
              </a:ln>
              <a:effectLst/>
            </c:spPr>
            <c:extLst xmlns:c16r2="http://schemas.microsoft.com/office/drawing/2015/06/chart">
              <c:ext xmlns:c16="http://schemas.microsoft.com/office/drawing/2014/chart" uri="{C3380CC4-5D6E-409C-BE32-E72D297353CC}">
                <c16:uniqueId val="{00000002-CEDA-49F3-AD2F-FF0040CD66C0}"/>
              </c:ext>
            </c:extLst>
          </c:dPt>
          <c:dLbls>
            <c:dLbl>
              <c:idx val="0"/>
              <c:layout>
                <c:manualLayout>
                  <c:x val="4.5472440944881887E-3"/>
                  <c:y val="-9.5978419364246143E-2"/>
                </c:manualLayout>
              </c:layout>
              <c:tx>
                <c:rich>
                  <a:bodyPr/>
                  <a:lstStyle/>
                  <a:p>
                    <a:r>
                      <a:rPr lang="en-US" dirty="0" err="1" smtClean="0"/>
                      <a:t>Industrie</a:t>
                    </a:r>
                    <a:r>
                      <a:rPr lang="en-US" dirty="0" smtClean="0"/>
                      <a:t>: 28,3%</a:t>
                    </a:r>
                    <a:endParaRPr lang="en-US" dirty="0"/>
                  </a:p>
                </c:rich>
              </c:tx>
              <c:showLegendKey val="0"/>
              <c:showVal val="1"/>
              <c:showCatName val="1"/>
              <c:showSerName val="0"/>
              <c:showPercent val="0"/>
              <c:showBubbleSize val="0"/>
            </c:dLbl>
            <c:dLbl>
              <c:idx val="1"/>
              <c:layout>
                <c:manualLayout>
                  <c:x val="0.37390373571724589"/>
                  <c:y val="-0.33897488202575715"/>
                </c:manualLayout>
              </c:layout>
              <c:tx>
                <c:rich>
                  <a:bodyPr/>
                  <a:lstStyle/>
                  <a:p>
                    <a:r>
                      <a:rPr lang="en-US" dirty="0" smtClean="0"/>
                      <a:t>Commerce: 41,8%</a:t>
                    </a:r>
                    <a:endParaRPr lang="en-US" dirty="0"/>
                  </a:p>
                </c:rich>
              </c:tx>
              <c:showLegendKey val="0"/>
              <c:showVal val="1"/>
              <c:showCatName val="1"/>
              <c:showSerName val="0"/>
              <c:showPercent val="0"/>
              <c:showBubbleSize val="0"/>
              <c:extLst xmlns:c16r2="http://schemas.microsoft.com/office/drawing/2015/06/chart">
                <c:ext xmlns:c16="http://schemas.microsoft.com/office/drawing/2014/chart" uri="{C3380CC4-5D6E-409C-BE32-E72D297353CC}">
                  <c16:uniqueId val="{00000003-CEDA-49F3-AD2F-FF0040CD66C0}"/>
                </c:ext>
                <c:ext xmlns:c15="http://schemas.microsoft.com/office/drawing/2012/chart" uri="{CE6537A1-D6FC-4f65-9D91-7224C49458BB}">
                  <c15:layout/>
                </c:ext>
              </c:extLst>
            </c:dLbl>
            <c:dLbl>
              <c:idx val="2"/>
              <c:layout>
                <c:manualLayout>
                  <c:x val="-1.7037238766206875E-2"/>
                  <c:y val="-0.16837909510015911"/>
                </c:manualLayout>
              </c:layout>
              <c:tx>
                <c:rich>
                  <a:bodyPr/>
                  <a:lstStyle/>
                  <a:p>
                    <a:r>
                      <a:rPr lang="en-US" dirty="0" smtClean="0"/>
                      <a:t>Service: 29,9%</a:t>
                    </a:r>
                    <a:endParaRPr lang="en-US" dirty="0"/>
                  </a:p>
                </c:rich>
              </c:tx>
              <c:showLegendKey val="0"/>
              <c:showVal val="1"/>
              <c:showCatName val="1"/>
              <c:showSerName val="0"/>
              <c:showPercent val="0"/>
              <c:showBubbleSize val="0"/>
            </c:dLbl>
            <c:spPr>
              <a:noFill/>
              <a:ln>
                <a:noFill/>
              </a:ln>
              <a:effectLst/>
            </c:spPr>
            <c:txPr>
              <a:bodyPr rot="0" spcFirstLastPara="1" vertOverflow="ellipsis" vert="horz" wrap="square" anchor="ctr" anchorCtr="1"/>
              <a:lstStyle/>
              <a:p>
                <a:pPr>
                  <a:defRPr sz="1000" b="0" i="0" u="none" strike="noStrike" kern="1200" baseline="0">
                    <a:solidFill>
                      <a:schemeClr val="dk1"/>
                    </a:solidFill>
                    <a:latin typeface="Arial Black" pitchFamily="34" charset="0"/>
                    <a:ea typeface="+mn-ea"/>
                    <a:cs typeface="+mn-cs"/>
                  </a:defRPr>
                </a:pPr>
                <a:endParaRPr lang="fr-FR"/>
              </a:p>
            </c:txPr>
            <c:showLegendKey val="0"/>
            <c:showVal val="1"/>
            <c:showCatName val="1"/>
            <c:showSerName val="0"/>
            <c:showPercent val="0"/>
            <c:showBubbleSize val="0"/>
            <c:showLeaderLines val="1"/>
            <c:leaderLines>
              <c:spPr>
                <a:ln w="9525" cap="flat" cmpd="sng" algn="ctr">
                  <a:solidFill>
                    <a:schemeClr val="tx1">
                      <a:lumMod val="35000"/>
                      <a:lumOff val="65000"/>
                    </a:schemeClr>
                  </a:solidFill>
                  <a:round/>
                </a:ln>
                <a:effectLst/>
              </c:spPr>
            </c:leaderLines>
            <c:extLst xmlns:c16r2="http://schemas.microsoft.com/office/drawing/2015/06/chart">
              <c:ext xmlns:c15="http://schemas.microsoft.com/office/drawing/2012/chart" uri="{CE6537A1-D6FC-4f65-9D91-7224C49458BB}"/>
            </c:extLst>
          </c:dLbls>
          <c:cat>
            <c:strRef>
              <c:f>MainOeuvre_FAIT!$F$6:$F$8</c:f>
              <c:strCache>
                <c:ptCount val="3"/>
                <c:pt idx="0">
                  <c:v>Industrie</c:v>
                </c:pt>
                <c:pt idx="1">
                  <c:v>Commerce</c:v>
                </c:pt>
                <c:pt idx="2">
                  <c:v>Service</c:v>
                </c:pt>
              </c:strCache>
            </c:strRef>
          </c:cat>
          <c:val>
            <c:numRef>
              <c:f>MainOeuvre_FAIT!$G$6:$G$8</c:f>
              <c:numCache>
                <c:formatCode>General</c:formatCode>
                <c:ptCount val="3"/>
                <c:pt idx="0">
                  <c:v>28.3</c:v>
                </c:pt>
                <c:pt idx="1">
                  <c:v>41.8</c:v>
                </c:pt>
                <c:pt idx="2">
                  <c:v>29.9</c:v>
                </c:pt>
              </c:numCache>
            </c:numRef>
          </c:val>
          <c:extLst xmlns:c16r2="http://schemas.microsoft.com/office/drawing/2015/06/chart">
            <c:ext xmlns:c16="http://schemas.microsoft.com/office/drawing/2014/chart" uri="{C3380CC4-5D6E-409C-BE32-E72D297353CC}">
              <c16:uniqueId val="{00000000-CEDA-49F3-AD2F-FF0040CD66C0}"/>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extLst xmlns:c16r2="http://schemas.microsoft.com/office/drawing/2015/06/chart">
      <c:ext xmlns:c16r3="http://schemas.microsoft.com/office/drawing/2017/03/chart" uri="{56B9EC1D-385E-4148-901F-78D8002777C0}">
        <c16r3:dataDisplayOptions16>
          <c16r3:dispNaAsBlank val="1"/>
        </c16r3:dataDisplayOptions16>
      </c:ext>
    </c:extLst>
  </c:chart>
  <c:spPr>
    <a:solidFill>
      <a:schemeClr val="lt1"/>
    </a:solidFill>
    <a:ln w="12700" cap="flat" cmpd="sng" algn="ctr">
      <a:solidFill>
        <a:schemeClr val="accent2"/>
      </a:solidFill>
      <a:prstDash val="solid"/>
      <a:miter lim="800000"/>
    </a:ln>
    <a:effectLst/>
  </c:spPr>
  <c:txPr>
    <a:bodyPr/>
    <a:lstStyle/>
    <a:p>
      <a:pPr>
        <a:defRPr>
          <a:solidFill>
            <a:schemeClr val="dk1"/>
          </a:solidFill>
          <a:latin typeface="+mn-lt"/>
          <a:ea typeface="+mn-ea"/>
          <a:cs typeface="+mn-cs"/>
        </a:defRPr>
      </a:pPr>
      <a:endParaRPr lang="fr-FR"/>
    </a:p>
  </c:txPr>
  <c:externalData r:id="rId1">
    <c:autoUpdate val="0"/>
  </c:externalData>
  <c:userShapes r:id="rId2"/>
</c:chartSpace>
</file>

<file path=ppt/charts/chart4.xml><?xml version="1.0" encoding="utf-8"?>
<c:chartSpace xmlns:c="http://schemas.openxmlformats.org/drawingml/2006/chart" xmlns:a="http://schemas.openxmlformats.org/drawingml/2006/main" xmlns:r="http://schemas.openxmlformats.org/officeDocument/2006/relationships">
  <c:date1904 val="0"/>
  <c:lang val="fr-FR"/>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1310729477780794"/>
          <c:y val="3.7201662424371826E-2"/>
          <c:w val="0.82527167135782231"/>
          <c:h val="0.44616036140276583"/>
        </c:manualLayout>
      </c:layout>
      <c:barChart>
        <c:barDir val="col"/>
        <c:grouping val="clustered"/>
        <c:varyColors val="0"/>
        <c:ser>
          <c:idx val="0"/>
          <c:order val="0"/>
          <c:tx>
            <c:strRef>
              <c:f>Revenu_Fait!$H$5</c:f>
              <c:strCache>
                <c:ptCount val="1"/>
                <c:pt idx="0">
                  <c:v>Revenu Mensuel moyen (en FCFA)</c:v>
                </c:pt>
              </c:strCache>
            </c:strRef>
          </c:tx>
          <c:spPr>
            <a:solidFill>
              <a:schemeClr val="accent5">
                <a:lumMod val="60000"/>
                <a:lumOff val="40000"/>
              </a:schemeClr>
            </a:solidFill>
            <a:ln>
              <a:noFill/>
            </a:ln>
            <a:effectLst/>
          </c:spPr>
          <c:invertIfNegative val="0"/>
          <c:dLbls>
            <c:spPr>
              <a:noFill/>
              <a:ln>
                <a:noFill/>
              </a:ln>
              <a:effectLst/>
            </c:spPr>
            <c:txPr>
              <a:bodyPr rot="-5400000" spcFirstLastPara="1" vertOverflow="ellipsis" wrap="square" lIns="38100" tIns="19050" rIns="38100" bIns="19050" anchor="ctr" anchorCtr="1">
                <a:spAutoFit/>
              </a:bodyPr>
              <a:lstStyle/>
              <a:p>
                <a:pPr>
                  <a:defRPr sz="800" b="0" i="0" u="none" strike="noStrike" kern="1200" baseline="0">
                    <a:solidFill>
                      <a:schemeClr val="tx1">
                        <a:lumMod val="75000"/>
                        <a:lumOff val="25000"/>
                      </a:schemeClr>
                    </a:solidFill>
                    <a:latin typeface="Arial Black" panose="020B0A04020102020204" pitchFamily="34" charset="0"/>
                    <a:ea typeface="+mn-ea"/>
                    <a:cs typeface="+mn-cs"/>
                  </a:defRPr>
                </a:pPr>
                <a:endParaRPr lang="fr-FR"/>
              </a:p>
            </c:txPr>
            <c:dLblPos val="inBase"/>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multiLvlStrRef>
              <c:f>Revenu_Fait!$F$6:$G$20</c:f>
              <c:multiLvlStrCache>
                <c:ptCount val="12"/>
                <c:lvl>
                  <c:pt idx="0">
                    <c:v>Industrie</c:v>
                  </c:pt>
                  <c:pt idx="1">
                    <c:v>Commerce</c:v>
                  </c:pt>
                  <c:pt idx="2">
                    <c:v>Service</c:v>
                  </c:pt>
                  <c:pt idx="3">
                    <c:v>Ensemble</c:v>
                  </c:pt>
                  <c:pt idx="5">
                    <c:v>Industrie</c:v>
                  </c:pt>
                  <c:pt idx="6">
                    <c:v>Commerce</c:v>
                  </c:pt>
                  <c:pt idx="7">
                    <c:v>Service</c:v>
                  </c:pt>
                  <c:pt idx="8">
                    <c:v>Ensemble</c:v>
                  </c:pt>
                  <c:pt idx="10">
                    <c:v>Masculin</c:v>
                  </c:pt>
                  <c:pt idx="11">
                    <c:v>Féminin</c:v>
                  </c:pt>
                </c:lvl>
                <c:lvl>
                  <c:pt idx="0">
                    <c:v>Cotonou</c:v>
                  </c:pt>
                  <c:pt idx="5">
                    <c:v>Rural</c:v>
                  </c:pt>
                  <c:pt idx="10">
                    <c:v>Sexe</c:v>
                  </c:pt>
                </c:lvl>
              </c:multiLvlStrCache>
            </c:multiLvlStrRef>
          </c:cat>
          <c:val>
            <c:numRef>
              <c:f>Revenu_Fait!$H$6:$H$20</c:f>
              <c:numCache>
                <c:formatCode>#,##0</c:formatCode>
                <c:ptCount val="15"/>
                <c:pt idx="0">
                  <c:v>33765</c:v>
                </c:pt>
                <c:pt idx="1">
                  <c:v>24819</c:v>
                </c:pt>
                <c:pt idx="2">
                  <c:v>20823</c:v>
                </c:pt>
                <c:pt idx="3">
                  <c:v>25101</c:v>
                </c:pt>
                <c:pt idx="5">
                  <c:v>15574</c:v>
                </c:pt>
                <c:pt idx="6">
                  <c:v>21849</c:v>
                </c:pt>
                <c:pt idx="7">
                  <c:v>24443</c:v>
                </c:pt>
                <c:pt idx="8">
                  <c:v>20045</c:v>
                </c:pt>
                <c:pt idx="10">
                  <c:v>31495</c:v>
                </c:pt>
                <c:pt idx="11">
                  <c:v>18203</c:v>
                </c:pt>
              </c:numCache>
            </c:numRef>
          </c:val>
          <c:extLst xmlns:c16r2="http://schemas.microsoft.com/office/drawing/2015/06/chart">
            <c:ext xmlns:c16="http://schemas.microsoft.com/office/drawing/2014/chart" uri="{C3380CC4-5D6E-409C-BE32-E72D297353CC}">
              <c16:uniqueId val="{00000000-B886-4EE3-9CDC-4B9D72AB4D0B}"/>
            </c:ext>
          </c:extLst>
        </c:ser>
        <c:dLbls>
          <c:showLegendKey val="0"/>
          <c:showVal val="0"/>
          <c:showCatName val="0"/>
          <c:showSerName val="0"/>
          <c:showPercent val="0"/>
          <c:showBubbleSize val="0"/>
        </c:dLbls>
        <c:gapWidth val="50"/>
        <c:overlap val="-27"/>
        <c:axId val="32785152"/>
        <c:axId val="32786688"/>
      </c:barChart>
      <c:lineChart>
        <c:grouping val="standard"/>
        <c:varyColors val="0"/>
        <c:ser>
          <c:idx val="1"/>
          <c:order val="1"/>
          <c:tx>
            <c:strRef>
              <c:f>Revenu_Fait!$I$5</c:f>
              <c:strCache>
                <c:ptCount val="1"/>
                <c:pt idx="0">
                  <c:v>Horaire Hebdomadaire</c:v>
                </c:pt>
              </c:strCache>
            </c:strRef>
          </c:tx>
          <c:spPr>
            <a:ln w="28575" cap="rnd">
              <a:solidFill>
                <a:srgbClr val="FF0000"/>
              </a:solidFill>
              <a:round/>
            </a:ln>
            <a:effectLst/>
          </c:spPr>
          <c:marker>
            <c:symbol val="none"/>
          </c:marker>
          <c:dLbls>
            <c:numFmt formatCode="#,##0" sourceLinked="0"/>
            <c:spPr>
              <a:noFill/>
              <a:ln>
                <a:noFill/>
              </a:ln>
              <a:effectLst/>
            </c:spPr>
            <c:txPr>
              <a:bodyPr rot="0" spcFirstLastPara="1" vertOverflow="ellipsis" vert="horz" wrap="square" lIns="38100" tIns="19050" rIns="38100" bIns="19050" anchor="ctr" anchorCtr="1">
                <a:spAutoFit/>
              </a:bodyPr>
              <a:lstStyle/>
              <a:p>
                <a:pPr>
                  <a:defRPr sz="800" b="0" i="0" u="none" strike="noStrike" kern="1200" baseline="0">
                    <a:solidFill>
                      <a:schemeClr val="tx1">
                        <a:lumMod val="75000"/>
                        <a:lumOff val="25000"/>
                      </a:schemeClr>
                    </a:solidFill>
                    <a:latin typeface="Arial Black" panose="020B0A04020102020204" pitchFamily="34" charset="0"/>
                    <a:ea typeface="+mn-ea"/>
                    <a:cs typeface="+mn-cs"/>
                  </a:defRPr>
                </a:pPr>
                <a:endParaRPr lang="fr-FR"/>
              </a:p>
            </c:txPr>
            <c:dLblPos val="t"/>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multiLvlStrRef>
              <c:f>Revenu_Fait!$F$6:$G$20</c:f>
              <c:multiLvlStrCache>
                <c:ptCount val="12"/>
                <c:lvl>
                  <c:pt idx="0">
                    <c:v>Industrie</c:v>
                  </c:pt>
                  <c:pt idx="1">
                    <c:v>Commerce</c:v>
                  </c:pt>
                  <c:pt idx="2">
                    <c:v>Service</c:v>
                  </c:pt>
                  <c:pt idx="3">
                    <c:v>Ensemble</c:v>
                  </c:pt>
                  <c:pt idx="5">
                    <c:v>Industrie</c:v>
                  </c:pt>
                  <c:pt idx="6">
                    <c:v>Commerce</c:v>
                  </c:pt>
                  <c:pt idx="7">
                    <c:v>Service</c:v>
                  </c:pt>
                  <c:pt idx="8">
                    <c:v>Ensemble</c:v>
                  </c:pt>
                  <c:pt idx="10">
                    <c:v>Masculin</c:v>
                  </c:pt>
                  <c:pt idx="11">
                    <c:v>Féminin</c:v>
                  </c:pt>
                </c:lvl>
                <c:lvl>
                  <c:pt idx="0">
                    <c:v>Cotonou</c:v>
                  </c:pt>
                  <c:pt idx="5">
                    <c:v>Rural</c:v>
                  </c:pt>
                  <c:pt idx="10">
                    <c:v>Sexe</c:v>
                  </c:pt>
                </c:lvl>
              </c:multiLvlStrCache>
            </c:multiLvlStrRef>
          </c:cat>
          <c:val>
            <c:numRef>
              <c:f>Revenu_Fait!$I$6:$I$20</c:f>
              <c:numCache>
                <c:formatCode>General</c:formatCode>
                <c:ptCount val="15"/>
                <c:pt idx="0">
                  <c:v>35</c:v>
                </c:pt>
                <c:pt idx="1">
                  <c:v>42</c:v>
                </c:pt>
                <c:pt idx="2">
                  <c:v>39</c:v>
                </c:pt>
                <c:pt idx="3">
                  <c:v>40</c:v>
                </c:pt>
                <c:pt idx="5">
                  <c:v>39</c:v>
                </c:pt>
                <c:pt idx="6">
                  <c:v>40</c:v>
                </c:pt>
                <c:pt idx="7">
                  <c:v>38</c:v>
                </c:pt>
                <c:pt idx="8">
                  <c:v>39</c:v>
                </c:pt>
                <c:pt idx="10">
                  <c:v>44</c:v>
                </c:pt>
                <c:pt idx="11">
                  <c:v>40</c:v>
                </c:pt>
              </c:numCache>
            </c:numRef>
          </c:val>
          <c:smooth val="0"/>
          <c:extLst xmlns:c16r2="http://schemas.microsoft.com/office/drawing/2015/06/chart">
            <c:ext xmlns:c16="http://schemas.microsoft.com/office/drawing/2014/chart" uri="{C3380CC4-5D6E-409C-BE32-E72D297353CC}">
              <c16:uniqueId val="{00000001-B886-4EE3-9CDC-4B9D72AB4D0B}"/>
            </c:ext>
          </c:extLst>
        </c:ser>
        <c:dLbls>
          <c:showLegendKey val="0"/>
          <c:showVal val="0"/>
          <c:showCatName val="0"/>
          <c:showSerName val="0"/>
          <c:showPercent val="0"/>
          <c:showBubbleSize val="0"/>
        </c:dLbls>
        <c:marker val="1"/>
        <c:smooth val="0"/>
        <c:axId val="32798208"/>
        <c:axId val="32796672"/>
      </c:lineChart>
      <c:catAx>
        <c:axId val="32785152"/>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Arial Black" panose="020B0A04020102020204" pitchFamily="34" charset="0"/>
                <a:ea typeface="+mn-ea"/>
                <a:cs typeface="+mn-cs"/>
              </a:defRPr>
            </a:pPr>
            <a:endParaRPr lang="fr-FR"/>
          </a:p>
        </c:txPr>
        <c:crossAx val="32786688"/>
        <c:crosses val="autoZero"/>
        <c:auto val="1"/>
        <c:lblAlgn val="ctr"/>
        <c:lblOffset val="100"/>
        <c:noMultiLvlLbl val="0"/>
      </c:catAx>
      <c:valAx>
        <c:axId val="32786688"/>
        <c:scaling>
          <c:orientation val="minMax"/>
        </c:scaling>
        <c:delete val="0"/>
        <c:axPos val="l"/>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Black" panose="020B0A04020102020204" pitchFamily="34" charset="0"/>
                <a:ea typeface="+mn-ea"/>
                <a:cs typeface="+mn-cs"/>
              </a:defRPr>
            </a:pPr>
            <a:endParaRPr lang="fr-FR"/>
          </a:p>
        </c:txPr>
        <c:crossAx val="32785152"/>
        <c:crosses val="autoZero"/>
        <c:crossBetween val="between"/>
      </c:valAx>
      <c:valAx>
        <c:axId val="32796672"/>
        <c:scaling>
          <c:orientation val="minMax"/>
        </c:scaling>
        <c:delete val="0"/>
        <c:axPos val="r"/>
        <c:numFmt formatCode="General" sourceLinked="1"/>
        <c:majorTickMark val="out"/>
        <c:minorTickMark val="none"/>
        <c:tickLblPos val="nextTo"/>
        <c:spPr>
          <a:noFill/>
          <a:ln>
            <a:noFill/>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Black" panose="020B0A04020102020204" pitchFamily="34" charset="0"/>
                <a:ea typeface="+mn-ea"/>
                <a:cs typeface="+mn-cs"/>
              </a:defRPr>
            </a:pPr>
            <a:endParaRPr lang="fr-FR"/>
          </a:p>
        </c:txPr>
        <c:crossAx val="32798208"/>
        <c:crosses val="max"/>
        <c:crossBetween val="between"/>
      </c:valAx>
      <c:catAx>
        <c:axId val="32798208"/>
        <c:scaling>
          <c:orientation val="minMax"/>
        </c:scaling>
        <c:delete val="1"/>
        <c:axPos val="b"/>
        <c:numFmt formatCode="General" sourceLinked="1"/>
        <c:majorTickMark val="out"/>
        <c:minorTickMark val="none"/>
        <c:tickLblPos val="nextTo"/>
        <c:crossAx val="32796672"/>
        <c:crosses val="autoZero"/>
        <c:auto val="1"/>
        <c:lblAlgn val="ctr"/>
        <c:lblOffset val="100"/>
        <c:noMultiLvlLbl val="0"/>
      </c:catAx>
      <c:spPr>
        <a:noFill/>
        <a:ln>
          <a:noFill/>
        </a:ln>
        <a:effectLst/>
      </c:spPr>
    </c:plotArea>
    <c:plotVisOnly val="1"/>
    <c:dispBlanksAs val="gap"/>
    <c:showDLblsOverMax val="0"/>
    <c:extLst xmlns:c16r2="http://schemas.microsoft.com/office/drawing/2015/06/chart">
      <c:ext xmlns:c16r3="http://schemas.microsoft.com/office/drawing/2017/03/chart" uri="{56B9EC1D-385E-4148-901F-78D8002777C0}">
        <c16r3:dataDisplayOptions16>
          <c16r3:dispNaAsBlank val="1"/>
        </c16r3:dataDisplayOptions16>
      </c:ext>
    </c:extLst>
  </c:chart>
  <c:spPr>
    <a:solidFill>
      <a:schemeClr val="accent3">
        <a:lumMod val="20000"/>
        <a:lumOff val="80000"/>
      </a:schemeClr>
    </a:solidFill>
    <a:ln w="9525" cap="flat" cmpd="sng" algn="ctr">
      <a:solidFill>
        <a:schemeClr val="tx1">
          <a:lumMod val="15000"/>
          <a:lumOff val="85000"/>
        </a:schemeClr>
      </a:solidFill>
      <a:round/>
    </a:ln>
    <a:effectLst/>
  </c:spPr>
  <c:txPr>
    <a:bodyPr/>
    <a:lstStyle/>
    <a:p>
      <a:pPr>
        <a:defRPr/>
      </a:pPr>
      <a:endParaRPr lang="fr-FR"/>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fr-FR"/>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pieChart>
        <c:varyColors val="1"/>
        <c:ser>
          <c:idx val="0"/>
          <c:order val="0"/>
          <c:dPt>
            <c:idx val="0"/>
            <c:bubble3D val="0"/>
            <c:explosion val="5"/>
            <c:extLst xmlns:c16r2="http://schemas.microsoft.com/office/drawing/2015/06/chart">
              <c:ext xmlns:c16="http://schemas.microsoft.com/office/drawing/2014/chart" uri="{C3380CC4-5D6E-409C-BE32-E72D297353CC}">
                <c16:uniqueId val="{00000001-E89F-46F1-8288-DCB712C19E19}"/>
              </c:ext>
            </c:extLst>
          </c:dPt>
          <c:dLbls>
            <c:dLbl>
              <c:idx val="0"/>
              <c:delete val="1"/>
              <c:extLst xmlns:c16r2="http://schemas.microsoft.com/office/drawing/2015/06/chart">
                <c:ext xmlns:c16="http://schemas.microsoft.com/office/drawing/2014/chart" uri="{C3380CC4-5D6E-409C-BE32-E72D297353CC}">
                  <c16:uniqueId val="{00000001-E89F-46F1-8288-DCB712C19E19}"/>
                </c:ext>
                <c:ext xmlns:c15="http://schemas.microsoft.com/office/drawing/2012/chart" uri="{CE6537A1-D6FC-4f65-9D91-7224C49458BB}"/>
              </c:extLst>
            </c:dLbl>
            <c:spPr>
              <a:noFill/>
              <a:ln>
                <a:noFill/>
              </a:ln>
              <a:effectLst/>
            </c:spPr>
            <c:txPr>
              <a:bodyPr/>
              <a:lstStyle/>
              <a:p>
                <a:pPr>
                  <a:defRPr>
                    <a:latin typeface="Arial Black" panose="020B0A04020102020204" pitchFamily="34" charset="0"/>
                  </a:defRPr>
                </a:pPr>
                <a:endParaRPr lang="fr-FR"/>
              </a:p>
            </c:txPr>
            <c:showLegendKey val="0"/>
            <c:showVal val="1"/>
            <c:showCatName val="1"/>
            <c:showSerName val="0"/>
            <c:showPercent val="0"/>
            <c:showBubbleSize val="0"/>
            <c:showLeaderLines val="1"/>
            <c:extLst xmlns:c16r2="http://schemas.microsoft.com/office/drawing/2015/06/chart">
              <c:ext xmlns:c15="http://schemas.microsoft.com/office/drawing/2012/chart" uri="{CE6537A1-D6FC-4f65-9D91-7224C49458BB}"/>
            </c:extLst>
          </c:dLbls>
          <c:cat>
            <c:strRef>
              <c:f>Performance_Fait!$F$32:$F$33</c:f>
              <c:strCache>
                <c:ptCount val="2"/>
                <c:pt idx="0">
                  <c:v>90% les plus pauvres</c:v>
                </c:pt>
                <c:pt idx="1">
                  <c:v>10% les plus riches</c:v>
                </c:pt>
              </c:strCache>
            </c:strRef>
          </c:cat>
          <c:val>
            <c:numRef>
              <c:f>Performance_Fait!$G$32:$G$33</c:f>
              <c:numCache>
                <c:formatCode>General</c:formatCode>
                <c:ptCount val="2"/>
                <c:pt idx="0">
                  <c:v>40.299999999999997</c:v>
                </c:pt>
                <c:pt idx="1">
                  <c:v>59.7</c:v>
                </c:pt>
              </c:numCache>
            </c:numRef>
          </c:val>
          <c:extLst xmlns:c16r2="http://schemas.microsoft.com/office/drawing/2015/06/chart">
            <c:ext xmlns:c16="http://schemas.microsoft.com/office/drawing/2014/chart" uri="{C3380CC4-5D6E-409C-BE32-E72D297353CC}">
              <c16:uniqueId val="{00000002-E89F-46F1-8288-DCB712C19E19}"/>
            </c:ext>
          </c:extLst>
        </c:ser>
        <c:dLbls>
          <c:showLegendKey val="0"/>
          <c:showVal val="0"/>
          <c:showCatName val="0"/>
          <c:showSerName val="0"/>
          <c:showPercent val="0"/>
          <c:showBubbleSize val="0"/>
          <c:showLeaderLines val="1"/>
        </c:dLbls>
        <c:firstSliceAng val="0"/>
      </c:pieChart>
    </c:plotArea>
    <c:plotVisOnly val="1"/>
    <c:dispBlanksAs val="gap"/>
    <c:showDLblsOverMax val="0"/>
  </c:chart>
  <c:spPr>
    <a:solidFill>
      <a:schemeClr val="accent1">
        <a:lumMod val="20000"/>
        <a:lumOff val="80000"/>
      </a:schemeClr>
    </a:solidFill>
    <a:ln w="12700" cap="flat" cmpd="sng" algn="ctr">
      <a:solidFill>
        <a:schemeClr val="accent1"/>
      </a:solidFill>
      <a:prstDash val="solid"/>
      <a:miter lim="800000"/>
    </a:ln>
    <a:effectLst/>
  </c:spPr>
  <c:txPr>
    <a:bodyPr/>
    <a:lstStyle/>
    <a:p>
      <a:pPr>
        <a:defRPr>
          <a:solidFill>
            <a:schemeClr val="dk1"/>
          </a:solidFill>
          <a:latin typeface="+mn-lt"/>
          <a:ea typeface="+mn-ea"/>
          <a:cs typeface="+mn-cs"/>
        </a:defRPr>
      </a:pPr>
      <a:endParaRPr lang="fr-FR"/>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fr-FR"/>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clustered"/>
        <c:varyColors val="0"/>
        <c:ser>
          <c:idx val="0"/>
          <c:order val="0"/>
          <c:tx>
            <c:strRef>
              <c:f>SI_Etat_Fait!$L$6</c:f>
              <c:strCache>
                <c:ptCount val="1"/>
                <c:pt idx="0">
                  <c:v>Dans au moins un registres</c:v>
                </c:pt>
              </c:strCache>
            </c:strRef>
          </c:tx>
          <c:spPr>
            <a:pattFill prst="ltDnDiag">
              <a:fgClr>
                <a:schemeClr val="bg1">
                  <a:lumMod val="65000"/>
                </a:schemeClr>
              </a:fgClr>
              <a:bgClr>
                <a:schemeClr val="bg1"/>
              </a:bgClr>
            </a:pattFill>
            <a:ln>
              <a:solidFill>
                <a:schemeClr val="accent1"/>
              </a:solidFill>
            </a:ln>
            <a:effectLst/>
          </c:spPr>
          <c:invertIfNegative val="0"/>
          <c:dLbls>
            <c:spPr>
              <a:noFill/>
              <a:ln>
                <a:noFill/>
              </a:ln>
              <a:effectLst/>
            </c:spPr>
            <c:txPr>
              <a:bodyPr rot="0" spcFirstLastPara="1" vertOverflow="ellipsis" vert="horz" wrap="square" anchor="ctr" anchorCtr="1"/>
              <a:lstStyle/>
              <a:p>
                <a:pPr>
                  <a:defRPr sz="800" b="0" i="0" u="none" strike="noStrike" kern="1200" baseline="0">
                    <a:solidFill>
                      <a:schemeClr val="dk1"/>
                    </a:solidFill>
                    <a:latin typeface="Arial Black" panose="020B0A04020102020204" pitchFamily="34" charset="0"/>
                    <a:ea typeface="+mn-ea"/>
                    <a:cs typeface="+mn-cs"/>
                  </a:defRPr>
                </a:pPr>
                <a:endParaRPr lang="fr-FR"/>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multiLvlStrRef>
              <c:f>SI_Etat_Fait!$J$7:$K$14</c:f>
              <c:multiLvlStrCache>
                <c:ptCount val="8"/>
                <c:lvl>
                  <c:pt idx="0">
                    <c:v>Industrie</c:v>
                  </c:pt>
                  <c:pt idx="1">
                    <c:v>Commerce</c:v>
                  </c:pt>
                  <c:pt idx="2">
                    <c:v>Service</c:v>
                  </c:pt>
                  <c:pt idx="3">
                    <c:v>Ensemble</c:v>
                  </c:pt>
                  <c:pt idx="4">
                    <c:v>Industrie</c:v>
                  </c:pt>
                  <c:pt idx="5">
                    <c:v>Commerce</c:v>
                  </c:pt>
                  <c:pt idx="6">
                    <c:v>Service</c:v>
                  </c:pt>
                  <c:pt idx="7">
                    <c:v>Ensemble</c:v>
                  </c:pt>
                </c:lvl>
                <c:lvl>
                  <c:pt idx="0">
                    <c:v>Cotonou</c:v>
                  </c:pt>
                  <c:pt idx="4">
                    <c:v>Bénin</c:v>
                  </c:pt>
                </c:lvl>
              </c:multiLvlStrCache>
            </c:multiLvlStrRef>
          </c:cat>
          <c:val>
            <c:numRef>
              <c:f>SI_Etat_Fait!$L$7:$L$14</c:f>
              <c:numCache>
                <c:formatCode>General</c:formatCode>
                <c:ptCount val="8"/>
                <c:pt idx="0">
                  <c:v>3.4000000000000004</c:v>
                </c:pt>
                <c:pt idx="1">
                  <c:v>6.8000000000000007</c:v>
                </c:pt>
                <c:pt idx="2">
                  <c:v>4.0999999999999996</c:v>
                </c:pt>
                <c:pt idx="3">
                  <c:v>5.3</c:v>
                </c:pt>
                <c:pt idx="4">
                  <c:v>1.4</c:v>
                </c:pt>
                <c:pt idx="5">
                  <c:v>2.2999999999999998</c:v>
                </c:pt>
                <c:pt idx="6">
                  <c:v>1.6</c:v>
                </c:pt>
                <c:pt idx="7">
                  <c:v>1.7999999999999998</c:v>
                </c:pt>
              </c:numCache>
            </c:numRef>
          </c:val>
          <c:extLst xmlns:c16r2="http://schemas.microsoft.com/office/drawing/2015/06/chart">
            <c:ext xmlns:c16="http://schemas.microsoft.com/office/drawing/2014/chart" uri="{C3380CC4-5D6E-409C-BE32-E72D297353CC}">
              <c16:uniqueId val="{00000000-5B1D-4DD3-B951-E009F1CD07D0}"/>
            </c:ext>
          </c:extLst>
        </c:ser>
        <c:dLbls>
          <c:showLegendKey val="0"/>
          <c:showVal val="0"/>
          <c:showCatName val="0"/>
          <c:showSerName val="0"/>
          <c:showPercent val="0"/>
          <c:showBubbleSize val="0"/>
        </c:dLbls>
        <c:gapWidth val="50"/>
        <c:axId val="225325440"/>
        <c:axId val="225326976"/>
      </c:barChart>
      <c:catAx>
        <c:axId val="225325440"/>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dk1"/>
                </a:solidFill>
                <a:latin typeface="Arial Black" panose="020B0A04020102020204" pitchFamily="34" charset="0"/>
                <a:ea typeface="+mn-ea"/>
                <a:cs typeface="+mn-cs"/>
              </a:defRPr>
            </a:pPr>
            <a:endParaRPr lang="fr-FR"/>
          </a:p>
        </c:txPr>
        <c:crossAx val="225326976"/>
        <c:crosses val="autoZero"/>
        <c:auto val="1"/>
        <c:lblAlgn val="ctr"/>
        <c:lblOffset val="100"/>
        <c:noMultiLvlLbl val="0"/>
      </c:catAx>
      <c:valAx>
        <c:axId val="225326976"/>
        <c:scaling>
          <c:orientation val="minMax"/>
        </c:scaling>
        <c:delete val="0"/>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w="6350" cap="flat" cmpd="sng" algn="ctr">
            <a:solidFill>
              <a:schemeClr val="accent1"/>
            </a:solidFill>
            <a:prstDash val="solid"/>
            <a:miter lim="800000"/>
          </a:ln>
          <a:effectLst/>
        </c:spPr>
        <c:txPr>
          <a:bodyPr rot="-60000000" spcFirstLastPara="1" vertOverflow="ellipsis" vert="horz" wrap="square" anchor="ctr" anchorCtr="1"/>
          <a:lstStyle/>
          <a:p>
            <a:pPr>
              <a:defRPr sz="800" b="0" i="0" u="none" strike="noStrike" kern="1200" baseline="0">
                <a:solidFill>
                  <a:schemeClr val="tx1"/>
                </a:solidFill>
                <a:latin typeface="Arial Black" panose="020B0A04020102020204" pitchFamily="34" charset="0"/>
                <a:ea typeface="+mn-ea"/>
                <a:cs typeface="+mn-cs"/>
              </a:defRPr>
            </a:pPr>
            <a:endParaRPr lang="fr-FR"/>
          </a:p>
        </c:txPr>
        <c:crossAx val="225325440"/>
        <c:crosses val="autoZero"/>
        <c:crossBetween val="between"/>
      </c:valAx>
      <c:spPr>
        <a:noFill/>
        <a:ln>
          <a:noFill/>
        </a:ln>
        <a:effectLst/>
      </c:spPr>
    </c:plotArea>
    <c:plotVisOnly val="1"/>
    <c:dispBlanksAs val="gap"/>
    <c:showDLblsOverMax val="0"/>
    <c:extLst xmlns:c16r2="http://schemas.microsoft.com/office/drawing/2015/06/chart">
      <c:ext xmlns:c16r3="http://schemas.microsoft.com/office/drawing/2017/03/chart" uri="{56B9EC1D-385E-4148-901F-78D8002777C0}">
        <c16r3:dataDisplayOptions16>
          <c16r3:dispNaAsBlank val="1"/>
        </c16r3:dataDisplayOptions16>
      </c:ext>
    </c:extLst>
  </c:chart>
  <c:spPr>
    <a:solidFill>
      <a:schemeClr val="accent2">
        <a:lumMod val="40000"/>
        <a:lumOff val="60000"/>
      </a:schemeClr>
    </a:solidFill>
    <a:ln w="12700" cap="flat" cmpd="sng" algn="ctr">
      <a:solidFill>
        <a:schemeClr val="accent2"/>
      </a:solidFill>
      <a:prstDash val="solid"/>
      <a:miter lim="800000"/>
    </a:ln>
    <a:effectLst/>
  </c:spPr>
  <c:txPr>
    <a:bodyPr/>
    <a:lstStyle/>
    <a:p>
      <a:pPr>
        <a:defRPr>
          <a:solidFill>
            <a:schemeClr val="dk1"/>
          </a:solidFill>
          <a:latin typeface="+mn-lt"/>
          <a:ea typeface="+mn-ea"/>
          <a:cs typeface="+mn-cs"/>
        </a:defRPr>
      </a:pPr>
      <a:endParaRPr lang="fr-FR"/>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c:date1904 val="0"/>
  <c:lang val="fr-FR"/>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SI_Etat_Fait!$M$37</c:f>
              <c:strCache>
                <c:ptCount val="1"/>
                <c:pt idx="0">
                  <c:v>Je paie déjà</c:v>
                </c:pt>
              </c:strCache>
            </c:strRef>
          </c:tx>
          <c:spPr>
            <a:solidFill>
              <a:schemeClr val="accent6">
                <a:lumMod val="60000"/>
                <a:lumOff val="4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800" b="0" i="0" u="none" strike="noStrike" kern="1200" baseline="0">
                    <a:solidFill>
                      <a:schemeClr val="dk1"/>
                    </a:solidFill>
                    <a:latin typeface="Arial Black" panose="020B0A04020102020204" pitchFamily="34" charset="0"/>
                    <a:ea typeface="+mn-ea"/>
                    <a:cs typeface="+mn-cs"/>
                  </a:defRPr>
                </a:pPr>
                <a:endParaRPr lang="fr-F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multiLvlStrRef>
              <c:f>SI_Etat_Fait!$K$38:$L$45</c:f>
              <c:multiLvlStrCache>
                <c:ptCount val="8"/>
                <c:lvl>
                  <c:pt idx="0">
                    <c:v>Industrie</c:v>
                  </c:pt>
                  <c:pt idx="1">
                    <c:v>Commerce</c:v>
                  </c:pt>
                  <c:pt idx="2">
                    <c:v>Service</c:v>
                  </c:pt>
                  <c:pt idx="3">
                    <c:v>Ensemble</c:v>
                  </c:pt>
                  <c:pt idx="4">
                    <c:v>Industrie</c:v>
                  </c:pt>
                  <c:pt idx="5">
                    <c:v>Commerce</c:v>
                  </c:pt>
                  <c:pt idx="6">
                    <c:v>Service</c:v>
                  </c:pt>
                  <c:pt idx="7">
                    <c:v>Ensemble</c:v>
                  </c:pt>
                </c:lvl>
                <c:lvl>
                  <c:pt idx="0">
                    <c:v>Cotonou</c:v>
                  </c:pt>
                  <c:pt idx="4">
                    <c:v>Bénin</c:v>
                  </c:pt>
                </c:lvl>
              </c:multiLvlStrCache>
            </c:multiLvlStrRef>
          </c:cat>
          <c:val>
            <c:numRef>
              <c:f>SI_Etat_Fait!$M$38:$M$45</c:f>
              <c:numCache>
                <c:formatCode>0.0</c:formatCode>
                <c:ptCount val="8"/>
                <c:pt idx="0">
                  <c:v>3.3</c:v>
                </c:pt>
                <c:pt idx="1">
                  <c:v>4.5</c:v>
                </c:pt>
                <c:pt idx="2">
                  <c:v>3.2</c:v>
                </c:pt>
                <c:pt idx="3">
                  <c:v>3.8</c:v>
                </c:pt>
                <c:pt idx="4">
                  <c:v>4.0999999999999996</c:v>
                </c:pt>
                <c:pt idx="5">
                  <c:v>4.5999999999999996</c:v>
                </c:pt>
                <c:pt idx="6">
                  <c:v>4.4000000000000004</c:v>
                </c:pt>
                <c:pt idx="7">
                  <c:v>4.4000000000000004</c:v>
                </c:pt>
              </c:numCache>
            </c:numRef>
          </c:val>
          <c:extLst xmlns:c16r2="http://schemas.microsoft.com/office/drawing/2015/06/chart">
            <c:ext xmlns:c16="http://schemas.microsoft.com/office/drawing/2014/chart" uri="{C3380CC4-5D6E-409C-BE32-E72D297353CC}">
              <c16:uniqueId val="{00000000-C86D-49F7-8CDB-CA80E8D31B91}"/>
            </c:ext>
          </c:extLst>
        </c:ser>
        <c:ser>
          <c:idx val="1"/>
          <c:order val="1"/>
          <c:tx>
            <c:strRef>
              <c:f>SI_Etat_Fait!$N$37</c:f>
              <c:strCache>
                <c:ptCount val="1"/>
                <c:pt idx="0">
                  <c:v>Oui</c:v>
                </c:pt>
              </c:strCache>
            </c:strRef>
          </c:tx>
          <c:spPr>
            <a:solidFill>
              <a:schemeClr val="accent4">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800" b="0" i="0" u="none" strike="noStrike" kern="1200" baseline="0">
                    <a:solidFill>
                      <a:schemeClr val="dk1"/>
                    </a:solidFill>
                    <a:latin typeface="Arial Black" panose="020B0A04020102020204" pitchFamily="34" charset="0"/>
                    <a:ea typeface="+mn-ea"/>
                    <a:cs typeface="+mn-cs"/>
                  </a:defRPr>
                </a:pPr>
                <a:endParaRPr lang="fr-F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multiLvlStrRef>
              <c:f>SI_Etat_Fait!$K$38:$L$45</c:f>
              <c:multiLvlStrCache>
                <c:ptCount val="8"/>
                <c:lvl>
                  <c:pt idx="0">
                    <c:v>Industrie</c:v>
                  </c:pt>
                  <c:pt idx="1">
                    <c:v>Commerce</c:v>
                  </c:pt>
                  <c:pt idx="2">
                    <c:v>Service</c:v>
                  </c:pt>
                  <c:pt idx="3">
                    <c:v>Ensemble</c:v>
                  </c:pt>
                  <c:pt idx="4">
                    <c:v>Industrie</c:v>
                  </c:pt>
                  <c:pt idx="5">
                    <c:v>Commerce</c:v>
                  </c:pt>
                  <c:pt idx="6">
                    <c:v>Service</c:v>
                  </c:pt>
                  <c:pt idx="7">
                    <c:v>Ensemble</c:v>
                  </c:pt>
                </c:lvl>
                <c:lvl>
                  <c:pt idx="0">
                    <c:v>Cotonou</c:v>
                  </c:pt>
                  <c:pt idx="4">
                    <c:v>Bénin</c:v>
                  </c:pt>
                </c:lvl>
              </c:multiLvlStrCache>
            </c:multiLvlStrRef>
          </c:cat>
          <c:val>
            <c:numRef>
              <c:f>SI_Etat_Fait!$N$38:$N$45</c:f>
              <c:numCache>
                <c:formatCode>0.0</c:formatCode>
                <c:ptCount val="8"/>
                <c:pt idx="0">
                  <c:v>21.8</c:v>
                </c:pt>
                <c:pt idx="1">
                  <c:v>13.3</c:v>
                </c:pt>
                <c:pt idx="2">
                  <c:v>23</c:v>
                </c:pt>
                <c:pt idx="3">
                  <c:v>17.899999999999999</c:v>
                </c:pt>
                <c:pt idx="4">
                  <c:v>21.6</c:v>
                </c:pt>
                <c:pt idx="5">
                  <c:v>18.100000000000001</c:v>
                </c:pt>
                <c:pt idx="6">
                  <c:v>19.399999999999999</c:v>
                </c:pt>
                <c:pt idx="7">
                  <c:v>19.5</c:v>
                </c:pt>
              </c:numCache>
            </c:numRef>
          </c:val>
          <c:extLst xmlns:c16r2="http://schemas.microsoft.com/office/drawing/2015/06/chart">
            <c:ext xmlns:c16="http://schemas.microsoft.com/office/drawing/2014/chart" uri="{C3380CC4-5D6E-409C-BE32-E72D297353CC}">
              <c16:uniqueId val="{00000001-C86D-49F7-8CDB-CA80E8D31B91}"/>
            </c:ext>
          </c:extLst>
        </c:ser>
        <c:ser>
          <c:idx val="2"/>
          <c:order val="2"/>
          <c:tx>
            <c:strRef>
              <c:f>SI_Etat_Fait!$O$37</c:f>
              <c:strCache>
                <c:ptCount val="1"/>
                <c:pt idx="0">
                  <c:v>Non</c:v>
                </c:pt>
              </c:strCache>
            </c:strRef>
          </c:tx>
          <c:spPr>
            <a:solidFill>
              <a:schemeClr val="accent2">
                <a:lumMod val="75000"/>
              </a:schemeClr>
            </a:solidFill>
            <a:ln>
              <a:noFill/>
            </a:ln>
            <a:effectLst/>
          </c:spPr>
          <c:invertIfNegative val="0"/>
          <c:dLbls>
            <c:spPr>
              <a:noFill/>
              <a:ln>
                <a:noFill/>
              </a:ln>
              <a:effectLst/>
            </c:spPr>
            <c:txPr>
              <a:bodyPr rot="0" spcFirstLastPara="1" vertOverflow="ellipsis" vert="horz" wrap="square" anchor="ctr" anchorCtr="1"/>
              <a:lstStyle/>
              <a:p>
                <a:pPr>
                  <a:defRPr sz="800" b="0" i="0" u="none" strike="noStrike" kern="1200" baseline="0">
                    <a:solidFill>
                      <a:schemeClr val="dk1"/>
                    </a:solidFill>
                    <a:latin typeface="Arial Black" panose="020B0A04020102020204" pitchFamily="34" charset="0"/>
                    <a:ea typeface="+mn-ea"/>
                    <a:cs typeface="+mn-cs"/>
                  </a:defRPr>
                </a:pPr>
                <a:endParaRPr lang="fr-F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multiLvlStrRef>
              <c:f>SI_Etat_Fait!$K$38:$L$45</c:f>
              <c:multiLvlStrCache>
                <c:ptCount val="8"/>
                <c:lvl>
                  <c:pt idx="0">
                    <c:v>Industrie</c:v>
                  </c:pt>
                  <c:pt idx="1">
                    <c:v>Commerce</c:v>
                  </c:pt>
                  <c:pt idx="2">
                    <c:v>Service</c:v>
                  </c:pt>
                  <c:pt idx="3">
                    <c:v>Ensemble</c:v>
                  </c:pt>
                  <c:pt idx="4">
                    <c:v>Industrie</c:v>
                  </c:pt>
                  <c:pt idx="5">
                    <c:v>Commerce</c:v>
                  </c:pt>
                  <c:pt idx="6">
                    <c:v>Service</c:v>
                  </c:pt>
                  <c:pt idx="7">
                    <c:v>Ensemble</c:v>
                  </c:pt>
                </c:lvl>
                <c:lvl>
                  <c:pt idx="0">
                    <c:v>Cotonou</c:v>
                  </c:pt>
                  <c:pt idx="4">
                    <c:v>Bénin</c:v>
                  </c:pt>
                </c:lvl>
              </c:multiLvlStrCache>
            </c:multiLvlStrRef>
          </c:cat>
          <c:val>
            <c:numRef>
              <c:f>SI_Etat_Fait!$O$38:$O$45</c:f>
              <c:numCache>
                <c:formatCode>0.0</c:formatCode>
                <c:ptCount val="8"/>
                <c:pt idx="0">
                  <c:v>75</c:v>
                </c:pt>
                <c:pt idx="1">
                  <c:v>82.2</c:v>
                </c:pt>
                <c:pt idx="2">
                  <c:v>73.900000000000006</c:v>
                </c:pt>
                <c:pt idx="3">
                  <c:v>78.2</c:v>
                </c:pt>
                <c:pt idx="4">
                  <c:v>74.3</c:v>
                </c:pt>
                <c:pt idx="5">
                  <c:v>77.3</c:v>
                </c:pt>
                <c:pt idx="6">
                  <c:v>76.2</c:v>
                </c:pt>
                <c:pt idx="7">
                  <c:v>76.099999999999994</c:v>
                </c:pt>
              </c:numCache>
            </c:numRef>
          </c:val>
          <c:extLst xmlns:c16r2="http://schemas.microsoft.com/office/drawing/2015/06/chart">
            <c:ext xmlns:c16="http://schemas.microsoft.com/office/drawing/2014/chart" uri="{C3380CC4-5D6E-409C-BE32-E72D297353CC}">
              <c16:uniqueId val="{00000002-C86D-49F7-8CDB-CA80E8D31B91}"/>
            </c:ext>
          </c:extLst>
        </c:ser>
        <c:dLbls>
          <c:showLegendKey val="0"/>
          <c:showVal val="0"/>
          <c:showCatName val="0"/>
          <c:showSerName val="0"/>
          <c:showPercent val="0"/>
          <c:showBubbleSize val="0"/>
        </c:dLbls>
        <c:gapWidth val="30"/>
        <c:overlap val="-11"/>
        <c:axId val="32601984"/>
        <c:axId val="32603520"/>
      </c:barChart>
      <c:catAx>
        <c:axId val="32601984"/>
        <c:scaling>
          <c:orientation val="minMax"/>
        </c:scaling>
        <c:delete val="0"/>
        <c:axPos val="b"/>
        <c:numFmt formatCode="General" sourceLinked="1"/>
        <c:majorTickMark val="none"/>
        <c:minorTickMark val="none"/>
        <c:tickLblPos val="nextTo"/>
        <c:spPr>
          <a:noFill/>
          <a:ln w="6350" cap="flat" cmpd="sng" algn="ctr">
            <a:solidFill>
              <a:schemeClr val="accent1"/>
            </a:solidFill>
            <a:prstDash val="solid"/>
            <a:miter lim="800000"/>
          </a:ln>
          <a:effectLst/>
        </c:spPr>
        <c:txPr>
          <a:bodyPr rot="-60000000" spcFirstLastPara="1" vertOverflow="ellipsis" vert="horz" wrap="square" anchor="ctr" anchorCtr="1"/>
          <a:lstStyle/>
          <a:p>
            <a:pPr>
              <a:defRPr sz="800" b="0" i="0" u="none" strike="noStrike" kern="1200" baseline="0">
                <a:solidFill>
                  <a:schemeClr val="tx1"/>
                </a:solidFill>
                <a:latin typeface="Arial Black" panose="020B0A04020102020204" pitchFamily="34" charset="0"/>
                <a:ea typeface="+mn-ea"/>
                <a:cs typeface="+mn-cs"/>
              </a:defRPr>
            </a:pPr>
            <a:endParaRPr lang="fr-FR"/>
          </a:p>
        </c:txPr>
        <c:crossAx val="32603520"/>
        <c:crosses val="autoZero"/>
        <c:auto val="1"/>
        <c:lblAlgn val="ctr"/>
        <c:lblOffset val="100"/>
        <c:noMultiLvlLbl val="0"/>
      </c:catAx>
      <c:valAx>
        <c:axId val="32603520"/>
        <c:scaling>
          <c:orientation val="minMax"/>
        </c:scaling>
        <c:delete val="0"/>
        <c:axPos val="l"/>
        <c:numFmt formatCode="0.0" sourceLinked="1"/>
        <c:majorTickMark val="none"/>
        <c:minorTickMark val="none"/>
        <c:tickLblPos val="nextTo"/>
        <c:spPr>
          <a:noFill/>
          <a:ln>
            <a:noFill/>
          </a:ln>
          <a:effectLst/>
        </c:spPr>
        <c:txPr>
          <a:bodyPr rot="-60000000" spcFirstLastPara="1" vertOverflow="ellipsis" vert="horz" wrap="square" anchor="ctr" anchorCtr="1"/>
          <a:lstStyle/>
          <a:p>
            <a:pPr>
              <a:defRPr sz="800" b="0" i="0" u="none" strike="noStrike" kern="1200" baseline="0">
                <a:solidFill>
                  <a:schemeClr val="dk1"/>
                </a:solidFill>
                <a:latin typeface="Arial Black" panose="020B0A04020102020204" pitchFamily="34" charset="0"/>
                <a:ea typeface="+mn-ea"/>
                <a:cs typeface="+mn-cs"/>
              </a:defRPr>
            </a:pPr>
            <a:endParaRPr lang="fr-FR"/>
          </a:p>
        </c:txPr>
        <c:crossAx val="32601984"/>
        <c:crosses val="autoZero"/>
        <c:crossBetween val="between"/>
      </c:valAx>
      <c:spPr>
        <a:noFill/>
        <a:ln>
          <a:noFill/>
        </a:ln>
        <a:effectLst/>
      </c:spPr>
    </c:plotArea>
    <c:legend>
      <c:legendPos val="b"/>
      <c:layout/>
      <c:overlay val="0"/>
      <c:spPr>
        <a:solidFill>
          <a:schemeClr val="lt1"/>
        </a:solidFill>
        <a:ln w="12700" cap="flat" cmpd="sng" algn="ctr">
          <a:solidFill>
            <a:schemeClr val="accent2"/>
          </a:solidFill>
          <a:prstDash val="solid"/>
          <a:miter lim="800000"/>
        </a:ln>
        <a:effectLst/>
      </c:spPr>
      <c:txPr>
        <a:bodyPr rot="0" spcFirstLastPara="1" vertOverflow="ellipsis" vert="horz" wrap="square" anchor="ctr" anchorCtr="1"/>
        <a:lstStyle/>
        <a:p>
          <a:pPr>
            <a:defRPr sz="800" b="0" i="0" u="none" strike="noStrike" kern="1200" baseline="0">
              <a:solidFill>
                <a:schemeClr val="dk1"/>
              </a:solidFill>
              <a:latin typeface="Arial Black" panose="020B0A04020102020204" pitchFamily="34" charset="0"/>
              <a:ea typeface="+mn-ea"/>
              <a:cs typeface="+mn-cs"/>
            </a:defRPr>
          </a:pPr>
          <a:endParaRPr lang="fr-FR"/>
        </a:p>
      </c:txPr>
    </c:legend>
    <c:plotVisOnly val="1"/>
    <c:dispBlanksAs val="gap"/>
    <c:showDLblsOverMax val="0"/>
    <c:extLst xmlns:c16r2="http://schemas.microsoft.com/office/drawing/2015/06/chart">
      <c:ext xmlns:c16r3="http://schemas.microsoft.com/office/drawing/2017/03/chart" uri="{56B9EC1D-385E-4148-901F-78D8002777C0}">
        <c16r3:dataDisplayOptions16>
          <c16r3:dispNaAsBlank val="1"/>
        </c16r3:dataDisplayOptions16>
      </c:ext>
    </c:extLst>
  </c:chart>
  <c:spPr>
    <a:solidFill>
      <a:schemeClr val="accent6">
        <a:lumMod val="20000"/>
        <a:lumOff val="80000"/>
      </a:schemeClr>
    </a:solidFill>
    <a:ln w="12700" cap="flat" cmpd="sng" algn="ctr">
      <a:solidFill>
        <a:schemeClr val="accent1"/>
      </a:solidFill>
      <a:prstDash val="solid"/>
      <a:miter lim="800000"/>
    </a:ln>
    <a:effectLst/>
  </c:spPr>
  <c:txPr>
    <a:bodyPr/>
    <a:lstStyle/>
    <a:p>
      <a:pPr>
        <a:defRPr>
          <a:solidFill>
            <a:schemeClr val="dk1"/>
          </a:solidFill>
          <a:latin typeface="+mn-lt"/>
          <a:ea typeface="+mn-ea"/>
          <a:cs typeface="+mn-cs"/>
        </a:defRPr>
      </a:pPr>
      <a:endParaRPr lang="fr-FR"/>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B3E69BE-6CBA-4678-81CD-211BFDE72042}" type="doc">
      <dgm:prSet loTypeId="urn:microsoft.com/office/officeart/2005/8/layout/equation2" loCatId="process" qsTypeId="urn:microsoft.com/office/officeart/2005/8/quickstyle/simple1" qsCatId="simple" csTypeId="urn:microsoft.com/office/officeart/2005/8/colors/accent1_2" csCatId="accent1" phldr="1"/>
      <dgm:spPr/>
    </dgm:pt>
    <dgm:pt modelId="{3FAD1BD4-4A4C-4178-A4F3-746D20E83363}">
      <dgm:prSet phldrT="[Texte]" custT="1"/>
      <dgm:spPr/>
      <dgm:t>
        <a:bodyPr/>
        <a:lstStyle/>
        <a:p>
          <a:pPr algn="l"/>
          <a:r>
            <a:rPr lang="fr-FR" sz="2400" dirty="0" smtClean="0"/>
            <a:t>1 742 305 CUPI</a:t>
          </a:r>
          <a:endParaRPr lang="fr-FR" sz="2400" dirty="0"/>
        </a:p>
      </dgm:t>
    </dgm:pt>
    <dgm:pt modelId="{47E9F0E1-B025-4AC5-8DFA-EA06CAD510EB}" type="parTrans" cxnId="{327AD614-F43A-4E76-A3F1-946F9BC28A1E}">
      <dgm:prSet/>
      <dgm:spPr/>
      <dgm:t>
        <a:bodyPr/>
        <a:lstStyle/>
        <a:p>
          <a:endParaRPr lang="fr-FR"/>
        </a:p>
      </dgm:t>
    </dgm:pt>
    <dgm:pt modelId="{BEF977A8-6BF5-48A4-9134-A1C9EE8FC58C}" type="sibTrans" cxnId="{327AD614-F43A-4E76-A3F1-946F9BC28A1E}">
      <dgm:prSet/>
      <dgm:spPr/>
      <dgm:t>
        <a:bodyPr/>
        <a:lstStyle/>
        <a:p>
          <a:endParaRPr lang="fr-FR"/>
        </a:p>
      </dgm:t>
    </dgm:pt>
    <dgm:pt modelId="{2C954FDA-545F-43A7-96C9-35AC7161B01D}">
      <dgm:prSet phldrT="[Texte]" custT="1"/>
      <dgm:spPr/>
      <dgm:t>
        <a:bodyPr/>
        <a:lstStyle/>
        <a:p>
          <a:r>
            <a:rPr lang="fr-FR" sz="2800" dirty="0" smtClean="0"/>
            <a:t>423 820 employés</a:t>
          </a:r>
          <a:endParaRPr lang="fr-FR" sz="2800" dirty="0"/>
        </a:p>
      </dgm:t>
    </dgm:pt>
    <dgm:pt modelId="{BC00210D-8118-400A-8EDB-DBFBDB528D03}" type="parTrans" cxnId="{36EB7BD3-95B2-4346-88A0-994F75F25269}">
      <dgm:prSet/>
      <dgm:spPr/>
      <dgm:t>
        <a:bodyPr/>
        <a:lstStyle/>
        <a:p>
          <a:endParaRPr lang="fr-FR"/>
        </a:p>
      </dgm:t>
    </dgm:pt>
    <dgm:pt modelId="{07EBCCC9-DEA6-4780-AD90-4B391843C4DD}" type="sibTrans" cxnId="{36EB7BD3-95B2-4346-88A0-994F75F25269}">
      <dgm:prSet/>
      <dgm:spPr/>
      <dgm:t>
        <a:bodyPr/>
        <a:lstStyle/>
        <a:p>
          <a:endParaRPr lang="fr-FR"/>
        </a:p>
      </dgm:t>
    </dgm:pt>
    <dgm:pt modelId="{D1E5C44C-CCE2-4E53-B4C3-F0404689C46B}">
      <dgm:prSet phldrT="[Texte]"/>
      <dgm:spPr/>
      <dgm:t>
        <a:bodyPr/>
        <a:lstStyle/>
        <a:p>
          <a:r>
            <a:rPr lang="fr-FR" dirty="0"/>
            <a:t>Une main d’œuvre de </a:t>
          </a:r>
          <a:r>
            <a:rPr lang="fr-FR" dirty="0" smtClean="0"/>
            <a:t>2 166 125</a:t>
          </a:r>
          <a:endParaRPr lang="fr-FR" dirty="0"/>
        </a:p>
      </dgm:t>
    </dgm:pt>
    <dgm:pt modelId="{F6B24192-0FFB-471B-B78B-1E68475637DA}" type="parTrans" cxnId="{1ADC03E4-8629-4EC3-8FB0-89D7BF47F2F3}">
      <dgm:prSet/>
      <dgm:spPr/>
      <dgm:t>
        <a:bodyPr/>
        <a:lstStyle/>
        <a:p>
          <a:endParaRPr lang="fr-FR"/>
        </a:p>
      </dgm:t>
    </dgm:pt>
    <dgm:pt modelId="{EA10FC68-6774-49AD-853E-FFC772C4C423}" type="sibTrans" cxnId="{1ADC03E4-8629-4EC3-8FB0-89D7BF47F2F3}">
      <dgm:prSet/>
      <dgm:spPr/>
      <dgm:t>
        <a:bodyPr/>
        <a:lstStyle/>
        <a:p>
          <a:endParaRPr lang="fr-FR"/>
        </a:p>
      </dgm:t>
    </dgm:pt>
    <dgm:pt modelId="{ECB15F6E-3D1C-443C-881C-21641FED8976}" type="pres">
      <dgm:prSet presAssocID="{BB3E69BE-6CBA-4678-81CD-211BFDE72042}" presName="Name0" presStyleCnt="0">
        <dgm:presLayoutVars>
          <dgm:dir/>
          <dgm:resizeHandles val="exact"/>
        </dgm:presLayoutVars>
      </dgm:prSet>
      <dgm:spPr/>
    </dgm:pt>
    <dgm:pt modelId="{6C80BE78-1135-41A9-8901-11B8EECCF3D8}" type="pres">
      <dgm:prSet presAssocID="{BB3E69BE-6CBA-4678-81CD-211BFDE72042}" presName="vNodes" presStyleCnt="0"/>
      <dgm:spPr/>
    </dgm:pt>
    <dgm:pt modelId="{9B450D5E-6A64-4EAD-94BD-EFEF03A86522}" type="pres">
      <dgm:prSet presAssocID="{3FAD1BD4-4A4C-4178-A4F3-746D20E83363}" presName="node" presStyleLbl="node1" presStyleIdx="0" presStyleCnt="3" custScaleX="399807" custLinFactNeighborX="-46907" custLinFactNeighborY="33016">
        <dgm:presLayoutVars>
          <dgm:bulletEnabled val="1"/>
        </dgm:presLayoutVars>
      </dgm:prSet>
      <dgm:spPr/>
      <dgm:t>
        <a:bodyPr/>
        <a:lstStyle/>
        <a:p>
          <a:endParaRPr lang="fr-FR"/>
        </a:p>
      </dgm:t>
    </dgm:pt>
    <dgm:pt modelId="{505F558F-FD69-48DD-B009-08CEA642D84D}" type="pres">
      <dgm:prSet presAssocID="{BEF977A8-6BF5-48A4-9134-A1C9EE8FC58C}" presName="spacerT" presStyleCnt="0"/>
      <dgm:spPr/>
    </dgm:pt>
    <dgm:pt modelId="{DB0084D6-4A1B-4BE8-A537-3F8ADF483D6E}" type="pres">
      <dgm:prSet presAssocID="{BEF977A8-6BF5-48A4-9134-A1C9EE8FC58C}" presName="sibTrans" presStyleLbl="sibTrans2D1" presStyleIdx="0" presStyleCnt="2" custLinFactX="-6757" custLinFactNeighborX="-100000" custLinFactNeighborY="32481"/>
      <dgm:spPr/>
      <dgm:t>
        <a:bodyPr/>
        <a:lstStyle/>
        <a:p>
          <a:endParaRPr lang="fr-FR"/>
        </a:p>
      </dgm:t>
    </dgm:pt>
    <dgm:pt modelId="{DDAE34D3-95BC-4685-A044-5458A37C1B8C}" type="pres">
      <dgm:prSet presAssocID="{BEF977A8-6BF5-48A4-9134-A1C9EE8FC58C}" presName="spacerB" presStyleCnt="0"/>
      <dgm:spPr/>
    </dgm:pt>
    <dgm:pt modelId="{FADACB56-1FD0-4031-93A9-4B8C86905E46}" type="pres">
      <dgm:prSet presAssocID="{2C954FDA-545F-43A7-96C9-35AC7161B01D}" presName="node" presStyleLbl="node1" presStyleIdx="1" presStyleCnt="3" custScaleX="403013" custLinFactNeighborX="-56582" custLinFactNeighborY="1834">
        <dgm:presLayoutVars>
          <dgm:bulletEnabled val="1"/>
        </dgm:presLayoutVars>
      </dgm:prSet>
      <dgm:spPr/>
      <dgm:t>
        <a:bodyPr/>
        <a:lstStyle/>
        <a:p>
          <a:endParaRPr lang="fr-FR"/>
        </a:p>
      </dgm:t>
    </dgm:pt>
    <dgm:pt modelId="{26FC4C13-1BBF-490F-96CF-A50CEE343218}" type="pres">
      <dgm:prSet presAssocID="{BB3E69BE-6CBA-4678-81CD-211BFDE72042}" presName="sibTransLast" presStyleLbl="sibTrans2D1" presStyleIdx="1" presStyleCnt="2" custScaleX="518118" custLinFactX="-98626" custLinFactNeighborX="-100000" custLinFactNeighborY="-5667"/>
      <dgm:spPr/>
      <dgm:t>
        <a:bodyPr/>
        <a:lstStyle/>
        <a:p>
          <a:endParaRPr lang="fr-FR"/>
        </a:p>
      </dgm:t>
    </dgm:pt>
    <dgm:pt modelId="{D4B59C5C-3B67-49DF-BF42-0ED93B52CD45}" type="pres">
      <dgm:prSet presAssocID="{BB3E69BE-6CBA-4678-81CD-211BFDE72042}" presName="connectorText" presStyleLbl="sibTrans2D1" presStyleIdx="1" presStyleCnt="2"/>
      <dgm:spPr/>
      <dgm:t>
        <a:bodyPr/>
        <a:lstStyle/>
        <a:p>
          <a:endParaRPr lang="fr-FR"/>
        </a:p>
      </dgm:t>
    </dgm:pt>
    <dgm:pt modelId="{5B27542B-8342-4688-B91A-FF593C97C4E1}" type="pres">
      <dgm:prSet presAssocID="{BB3E69BE-6CBA-4678-81CD-211BFDE72042}" presName="lastNode" presStyleLbl="node1" presStyleIdx="2" presStyleCnt="3" custScaleX="148605" custLinFactX="-1927" custLinFactNeighborX="-100000" custLinFactNeighborY="1319">
        <dgm:presLayoutVars>
          <dgm:bulletEnabled val="1"/>
        </dgm:presLayoutVars>
      </dgm:prSet>
      <dgm:spPr/>
      <dgm:t>
        <a:bodyPr/>
        <a:lstStyle/>
        <a:p>
          <a:endParaRPr lang="fr-FR"/>
        </a:p>
      </dgm:t>
    </dgm:pt>
  </dgm:ptLst>
  <dgm:cxnLst>
    <dgm:cxn modelId="{313D3C94-D5B9-419A-97D9-80FB68D9207D}" type="presOf" srcId="{07EBCCC9-DEA6-4780-AD90-4B391843C4DD}" destId="{26FC4C13-1BBF-490F-96CF-A50CEE343218}" srcOrd="0" destOrd="0" presId="urn:microsoft.com/office/officeart/2005/8/layout/equation2"/>
    <dgm:cxn modelId="{812CDB03-E29B-459E-A979-34A7CE3F2E2B}" type="presOf" srcId="{07EBCCC9-DEA6-4780-AD90-4B391843C4DD}" destId="{D4B59C5C-3B67-49DF-BF42-0ED93B52CD45}" srcOrd="1" destOrd="0" presId="urn:microsoft.com/office/officeart/2005/8/layout/equation2"/>
    <dgm:cxn modelId="{327AD614-F43A-4E76-A3F1-946F9BC28A1E}" srcId="{BB3E69BE-6CBA-4678-81CD-211BFDE72042}" destId="{3FAD1BD4-4A4C-4178-A4F3-746D20E83363}" srcOrd="0" destOrd="0" parTransId="{47E9F0E1-B025-4AC5-8DFA-EA06CAD510EB}" sibTransId="{BEF977A8-6BF5-48A4-9134-A1C9EE8FC58C}"/>
    <dgm:cxn modelId="{8B40C45D-AEAA-496C-9D63-CAF1853086EA}" type="presOf" srcId="{2C954FDA-545F-43A7-96C9-35AC7161B01D}" destId="{FADACB56-1FD0-4031-93A9-4B8C86905E46}" srcOrd="0" destOrd="0" presId="urn:microsoft.com/office/officeart/2005/8/layout/equation2"/>
    <dgm:cxn modelId="{78D495A9-47F2-4A14-A8AB-B122E47FDC1F}" type="presOf" srcId="{D1E5C44C-CCE2-4E53-B4C3-F0404689C46B}" destId="{5B27542B-8342-4688-B91A-FF593C97C4E1}" srcOrd="0" destOrd="0" presId="urn:microsoft.com/office/officeart/2005/8/layout/equation2"/>
    <dgm:cxn modelId="{31ACA05E-1052-4EC7-9750-D0A31B7391F8}" type="presOf" srcId="{BEF977A8-6BF5-48A4-9134-A1C9EE8FC58C}" destId="{DB0084D6-4A1B-4BE8-A537-3F8ADF483D6E}" srcOrd="0" destOrd="0" presId="urn:microsoft.com/office/officeart/2005/8/layout/equation2"/>
    <dgm:cxn modelId="{1FF8B0C8-789B-4A74-BBDA-53636A9E4A32}" type="presOf" srcId="{3FAD1BD4-4A4C-4178-A4F3-746D20E83363}" destId="{9B450D5E-6A64-4EAD-94BD-EFEF03A86522}" srcOrd="0" destOrd="0" presId="urn:microsoft.com/office/officeart/2005/8/layout/equation2"/>
    <dgm:cxn modelId="{CF77E7F1-0CD6-4797-97A2-98E73E746B06}" type="presOf" srcId="{BB3E69BE-6CBA-4678-81CD-211BFDE72042}" destId="{ECB15F6E-3D1C-443C-881C-21641FED8976}" srcOrd="0" destOrd="0" presId="urn:microsoft.com/office/officeart/2005/8/layout/equation2"/>
    <dgm:cxn modelId="{36EB7BD3-95B2-4346-88A0-994F75F25269}" srcId="{BB3E69BE-6CBA-4678-81CD-211BFDE72042}" destId="{2C954FDA-545F-43A7-96C9-35AC7161B01D}" srcOrd="1" destOrd="0" parTransId="{BC00210D-8118-400A-8EDB-DBFBDB528D03}" sibTransId="{07EBCCC9-DEA6-4780-AD90-4B391843C4DD}"/>
    <dgm:cxn modelId="{1ADC03E4-8629-4EC3-8FB0-89D7BF47F2F3}" srcId="{BB3E69BE-6CBA-4678-81CD-211BFDE72042}" destId="{D1E5C44C-CCE2-4E53-B4C3-F0404689C46B}" srcOrd="2" destOrd="0" parTransId="{F6B24192-0FFB-471B-B78B-1E68475637DA}" sibTransId="{EA10FC68-6774-49AD-853E-FFC772C4C423}"/>
    <dgm:cxn modelId="{331A8F7D-6967-44F6-9C38-432E72452B67}" type="presParOf" srcId="{ECB15F6E-3D1C-443C-881C-21641FED8976}" destId="{6C80BE78-1135-41A9-8901-11B8EECCF3D8}" srcOrd="0" destOrd="0" presId="urn:microsoft.com/office/officeart/2005/8/layout/equation2"/>
    <dgm:cxn modelId="{D5F509AA-2E88-4EEE-9BD1-57A0C266C837}" type="presParOf" srcId="{6C80BE78-1135-41A9-8901-11B8EECCF3D8}" destId="{9B450D5E-6A64-4EAD-94BD-EFEF03A86522}" srcOrd="0" destOrd="0" presId="urn:microsoft.com/office/officeart/2005/8/layout/equation2"/>
    <dgm:cxn modelId="{FF612B86-EEF1-4E0F-BA43-C6AEE377C96A}" type="presParOf" srcId="{6C80BE78-1135-41A9-8901-11B8EECCF3D8}" destId="{505F558F-FD69-48DD-B009-08CEA642D84D}" srcOrd="1" destOrd="0" presId="urn:microsoft.com/office/officeart/2005/8/layout/equation2"/>
    <dgm:cxn modelId="{88A54058-303E-4B45-8ACE-002D6D9F41FB}" type="presParOf" srcId="{6C80BE78-1135-41A9-8901-11B8EECCF3D8}" destId="{DB0084D6-4A1B-4BE8-A537-3F8ADF483D6E}" srcOrd="2" destOrd="0" presId="urn:microsoft.com/office/officeart/2005/8/layout/equation2"/>
    <dgm:cxn modelId="{8E57C6A4-8D3C-4A19-95AD-5553A8BE5F7C}" type="presParOf" srcId="{6C80BE78-1135-41A9-8901-11B8EECCF3D8}" destId="{DDAE34D3-95BC-4685-A044-5458A37C1B8C}" srcOrd="3" destOrd="0" presId="urn:microsoft.com/office/officeart/2005/8/layout/equation2"/>
    <dgm:cxn modelId="{51DE97EF-6CAF-42E7-9856-5AD5ED67B966}" type="presParOf" srcId="{6C80BE78-1135-41A9-8901-11B8EECCF3D8}" destId="{FADACB56-1FD0-4031-93A9-4B8C86905E46}" srcOrd="4" destOrd="0" presId="urn:microsoft.com/office/officeart/2005/8/layout/equation2"/>
    <dgm:cxn modelId="{38CE971E-5E78-4BC9-8AA5-F8BE96F9FE54}" type="presParOf" srcId="{ECB15F6E-3D1C-443C-881C-21641FED8976}" destId="{26FC4C13-1BBF-490F-96CF-A50CEE343218}" srcOrd="1" destOrd="0" presId="urn:microsoft.com/office/officeart/2005/8/layout/equation2"/>
    <dgm:cxn modelId="{73C3B0A4-27F9-4A16-A33F-EAD6489BC164}" type="presParOf" srcId="{26FC4C13-1BBF-490F-96CF-A50CEE343218}" destId="{D4B59C5C-3B67-49DF-BF42-0ED93B52CD45}" srcOrd="0" destOrd="0" presId="urn:microsoft.com/office/officeart/2005/8/layout/equation2"/>
    <dgm:cxn modelId="{602BF786-8404-4FE9-AC39-6CC39197189C}" type="presParOf" srcId="{ECB15F6E-3D1C-443C-881C-21641FED8976}" destId="{5B27542B-8342-4688-B91A-FF593C97C4E1}" srcOrd="2" destOrd="0" presId="urn:microsoft.com/office/officeart/2005/8/layout/equati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7E923A9-5CA8-4197-927E-8B410B609047}" type="doc">
      <dgm:prSet loTypeId="urn:microsoft.com/office/officeart/2009/3/layout/CircleRelationship" loCatId="relationship" qsTypeId="urn:microsoft.com/office/officeart/2005/8/quickstyle/simple1" qsCatId="simple" csTypeId="urn:microsoft.com/office/officeart/2005/8/colors/accent1_2" csCatId="accent1" phldr="1"/>
      <dgm:spPr/>
      <dgm:t>
        <a:bodyPr/>
        <a:lstStyle/>
        <a:p>
          <a:endParaRPr lang="fr-FR"/>
        </a:p>
      </dgm:t>
    </dgm:pt>
    <dgm:pt modelId="{2C3658AA-8A22-43D8-A030-38C084E72535}">
      <dgm:prSet phldrT="[Texte]" custT="1"/>
      <dgm:spPr>
        <a:solidFill>
          <a:schemeClr val="accent1">
            <a:lumMod val="40000"/>
            <a:lumOff val="60000"/>
          </a:schemeClr>
        </a:solidFill>
      </dgm:spPr>
      <dgm:t>
        <a:bodyPr/>
        <a:lstStyle/>
        <a:p>
          <a:r>
            <a:rPr lang="fr-FR" sz="1100" dirty="0" smtClean="0">
              <a:solidFill>
                <a:schemeClr val="tx1"/>
              </a:solidFill>
              <a:latin typeface="Arial Black" pitchFamily="34" charset="0"/>
            </a:rPr>
            <a:t>43,4% des </a:t>
          </a:r>
          <a:r>
            <a:rPr lang="fr-FR" sz="1100" dirty="0">
              <a:solidFill>
                <a:schemeClr val="tx1"/>
              </a:solidFill>
              <a:latin typeface="Arial Black" pitchFamily="34" charset="0"/>
            </a:rPr>
            <a:t>CUPI </a:t>
          </a:r>
          <a:r>
            <a:rPr lang="fr-FR" sz="1100" b="1" u="sng" dirty="0">
              <a:solidFill>
                <a:schemeClr val="tx1"/>
              </a:solidFill>
              <a:latin typeface="Arial Black" pitchFamily="34" charset="0"/>
            </a:rPr>
            <a:t>ne savent pas </a:t>
          </a:r>
          <a:r>
            <a:rPr lang="fr-FR" sz="1100" dirty="0">
              <a:solidFill>
                <a:schemeClr val="tx1"/>
              </a:solidFill>
              <a:latin typeface="Arial Black" pitchFamily="34" charset="0"/>
            </a:rPr>
            <a:t>qu’il faut s’enregistrer</a:t>
          </a:r>
        </a:p>
      </dgm:t>
    </dgm:pt>
    <dgm:pt modelId="{F2F344D0-F801-4F2F-A8ED-3A8AB81BB7DE}" type="parTrans" cxnId="{887F7AAF-E2E6-4445-93E4-FCB4DAEA2563}">
      <dgm:prSet/>
      <dgm:spPr/>
      <dgm:t>
        <a:bodyPr/>
        <a:lstStyle/>
        <a:p>
          <a:endParaRPr lang="fr-FR" sz="1100"/>
        </a:p>
      </dgm:t>
    </dgm:pt>
    <dgm:pt modelId="{803E8579-9871-4243-91CE-28B8DB6A545D}" type="sibTrans" cxnId="{887F7AAF-E2E6-4445-93E4-FCB4DAEA2563}">
      <dgm:prSet/>
      <dgm:spPr/>
      <dgm:t>
        <a:bodyPr/>
        <a:lstStyle/>
        <a:p>
          <a:endParaRPr lang="fr-FR" sz="1100"/>
        </a:p>
      </dgm:t>
    </dgm:pt>
    <dgm:pt modelId="{01869097-9AA4-4774-9C3A-2C5405A2B365}">
      <dgm:prSet phldrT="[Texte]" custT="1"/>
      <dgm:spPr>
        <a:solidFill>
          <a:schemeClr val="accent2">
            <a:lumMod val="40000"/>
            <a:lumOff val="60000"/>
          </a:schemeClr>
        </a:solidFill>
      </dgm:spPr>
      <dgm:t>
        <a:bodyPr/>
        <a:lstStyle/>
        <a:p>
          <a:r>
            <a:rPr lang="fr-FR" sz="1100" b="0" dirty="0" smtClean="0">
              <a:solidFill>
                <a:schemeClr val="tx1"/>
              </a:solidFill>
              <a:latin typeface="Arial Black" pitchFamily="34" charset="0"/>
            </a:rPr>
            <a:t>20,6% </a:t>
          </a:r>
          <a:r>
            <a:rPr lang="fr-FR" sz="1100" b="0" dirty="0">
              <a:solidFill>
                <a:schemeClr val="tx1"/>
              </a:solidFill>
              <a:latin typeface="Arial Black" pitchFamily="34" charset="0"/>
            </a:rPr>
            <a:t>pense qu’il n’y a </a:t>
          </a:r>
          <a:r>
            <a:rPr lang="fr-FR" sz="1100" b="1" u="sng" dirty="0">
              <a:solidFill>
                <a:schemeClr val="tx1"/>
              </a:solidFill>
              <a:latin typeface="Arial Black" pitchFamily="34" charset="0"/>
            </a:rPr>
            <a:t>aucun intérêt </a:t>
          </a:r>
          <a:r>
            <a:rPr lang="fr-FR" sz="1100" b="0" dirty="0">
              <a:solidFill>
                <a:schemeClr val="tx1"/>
              </a:solidFill>
              <a:latin typeface="Arial Black" pitchFamily="34" charset="0"/>
            </a:rPr>
            <a:t>à se faire enregistrer</a:t>
          </a:r>
        </a:p>
      </dgm:t>
    </dgm:pt>
    <dgm:pt modelId="{D0BADB22-63E9-44D9-B3EB-EA8EC53BA2B7}" type="parTrans" cxnId="{9520584F-32FA-422A-99AC-D9017B148FF0}">
      <dgm:prSet/>
      <dgm:spPr/>
      <dgm:t>
        <a:bodyPr/>
        <a:lstStyle/>
        <a:p>
          <a:endParaRPr lang="fr-FR" sz="1100"/>
        </a:p>
      </dgm:t>
    </dgm:pt>
    <dgm:pt modelId="{66180DFA-98C0-43A0-ADC7-46196FE72C23}" type="sibTrans" cxnId="{9520584F-32FA-422A-99AC-D9017B148FF0}">
      <dgm:prSet/>
      <dgm:spPr/>
      <dgm:t>
        <a:bodyPr/>
        <a:lstStyle/>
        <a:p>
          <a:endParaRPr lang="fr-FR" sz="1100"/>
        </a:p>
      </dgm:t>
    </dgm:pt>
    <dgm:pt modelId="{C914756B-0B5C-499B-87EC-83EDC84BE8FF}">
      <dgm:prSet phldrT="[Texte]" custT="1"/>
      <dgm:spPr>
        <a:solidFill>
          <a:schemeClr val="accent6">
            <a:lumMod val="60000"/>
            <a:lumOff val="40000"/>
          </a:schemeClr>
        </a:solidFill>
      </dgm:spPr>
      <dgm:t>
        <a:bodyPr/>
        <a:lstStyle/>
        <a:p>
          <a:r>
            <a:rPr lang="fr-FR" sz="1100" dirty="0" smtClean="0">
              <a:solidFill>
                <a:schemeClr val="tx1"/>
              </a:solidFill>
              <a:latin typeface="Arial Black" pitchFamily="34" charset="0"/>
            </a:rPr>
            <a:t>22,5% </a:t>
          </a:r>
          <a:r>
            <a:rPr lang="fr-FR" sz="1100" dirty="0">
              <a:solidFill>
                <a:schemeClr val="tx1"/>
              </a:solidFill>
              <a:latin typeface="Arial Black" pitchFamily="34" charset="0"/>
            </a:rPr>
            <a:t>estime que se faire enregistrer </a:t>
          </a:r>
          <a:r>
            <a:rPr lang="fr-FR" sz="1100" b="1" u="sng" dirty="0">
              <a:solidFill>
                <a:schemeClr val="tx1"/>
              </a:solidFill>
              <a:latin typeface="Arial Black" pitchFamily="34" charset="0"/>
            </a:rPr>
            <a:t>facilite l’accès au crédit</a:t>
          </a:r>
        </a:p>
      </dgm:t>
    </dgm:pt>
    <dgm:pt modelId="{6AA5B931-5DEB-4583-B86F-10204E5C48C2}" type="parTrans" cxnId="{6BA48048-C305-4974-99C4-B421E0FDE5AB}">
      <dgm:prSet/>
      <dgm:spPr/>
      <dgm:t>
        <a:bodyPr/>
        <a:lstStyle/>
        <a:p>
          <a:endParaRPr lang="fr-FR" sz="1100"/>
        </a:p>
      </dgm:t>
    </dgm:pt>
    <dgm:pt modelId="{E054BC58-AC0B-447F-8F78-9D337BA22006}" type="sibTrans" cxnId="{6BA48048-C305-4974-99C4-B421E0FDE5AB}">
      <dgm:prSet/>
      <dgm:spPr/>
      <dgm:t>
        <a:bodyPr/>
        <a:lstStyle/>
        <a:p>
          <a:endParaRPr lang="fr-FR" sz="1100"/>
        </a:p>
      </dgm:t>
    </dgm:pt>
    <dgm:pt modelId="{E696D138-7483-4295-B24B-1FFDABA159BD}" type="pres">
      <dgm:prSet presAssocID="{D7E923A9-5CA8-4197-927E-8B410B609047}" presName="Name0" presStyleCnt="0">
        <dgm:presLayoutVars>
          <dgm:chMax val="1"/>
          <dgm:chPref val="1"/>
        </dgm:presLayoutVars>
      </dgm:prSet>
      <dgm:spPr/>
      <dgm:t>
        <a:bodyPr/>
        <a:lstStyle/>
        <a:p>
          <a:endParaRPr lang="fr-FR"/>
        </a:p>
      </dgm:t>
    </dgm:pt>
    <dgm:pt modelId="{23400980-01DB-4C04-89B0-DB65AE667181}" type="pres">
      <dgm:prSet presAssocID="{2C3658AA-8A22-43D8-A030-38C084E72535}" presName="Parent" presStyleLbl="node0" presStyleIdx="0" presStyleCnt="1" custScaleX="77434" custScaleY="88863" custLinFactNeighborX="10500" custLinFactNeighborY="249">
        <dgm:presLayoutVars>
          <dgm:chMax val="5"/>
          <dgm:chPref val="5"/>
        </dgm:presLayoutVars>
      </dgm:prSet>
      <dgm:spPr/>
      <dgm:t>
        <a:bodyPr/>
        <a:lstStyle/>
        <a:p>
          <a:endParaRPr lang="fr-FR"/>
        </a:p>
      </dgm:t>
    </dgm:pt>
    <dgm:pt modelId="{586D1A60-A4FB-4532-85CE-DA379212FDE7}" type="pres">
      <dgm:prSet presAssocID="{2C3658AA-8A22-43D8-A030-38C084E72535}" presName="Accent1" presStyleLbl="node1" presStyleIdx="0" presStyleCnt="13" custLinFactX="32055" custLinFactNeighborX="100000" custLinFactNeighborY="-49522"/>
      <dgm:spPr/>
    </dgm:pt>
    <dgm:pt modelId="{2BFE337F-8FFA-460A-96AE-DC37D6AE0C44}" type="pres">
      <dgm:prSet presAssocID="{2C3658AA-8A22-43D8-A030-38C084E72535}" presName="Accent2" presStyleLbl="node1" presStyleIdx="1" presStyleCnt="13" custLinFactX="-300000" custLinFactY="-40738" custLinFactNeighborX="-300907" custLinFactNeighborY="-100000"/>
      <dgm:spPr/>
    </dgm:pt>
    <dgm:pt modelId="{52693A85-F486-450F-A4F0-F516DBC7EE4A}" type="pres">
      <dgm:prSet presAssocID="{2C3658AA-8A22-43D8-A030-38C084E72535}" presName="Accent3" presStyleLbl="node1" presStyleIdx="2" presStyleCnt="13"/>
      <dgm:spPr/>
    </dgm:pt>
    <dgm:pt modelId="{470CF75B-F3C9-490D-AE4C-E2C63DD4B81D}" type="pres">
      <dgm:prSet presAssocID="{2C3658AA-8A22-43D8-A030-38C084E72535}" presName="Accent4" presStyleLbl="node1" presStyleIdx="3" presStyleCnt="13" custLinFactX="100000" custLinFactNeighborX="175009" custLinFactNeighborY="-90381"/>
      <dgm:spPr/>
    </dgm:pt>
    <dgm:pt modelId="{FC67D327-95FB-45AA-9583-24420229981C}" type="pres">
      <dgm:prSet presAssocID="{2C3658AA-8A22-43D8-A030-38C084E72535}" presName="Accent5" presStyleLbl="node1" presStyleIdx="4" presStyleCnt="13" custLinFactX="-200000" custLinFactY="-121748" custLinFactNeighborX="-295575" custLinFactNeighborY="-200000"/>
      <dgm:spPr/>
    </dgm:pt>
    <dgm:pt modelId="{F2FEA2CE-4BA5-423D-8B1D-2F4DB101C59E}" type="pres">
      <dgm:prSet presAssocID="{2C3658AA-8A22-43D8-A030-38C084E72535}" presName="Accent6" presStyleLbl="node1" presStyleIdx="5" presStyleCnt="13" custLinFactY="57559" custLinFactNeighborX="32629" custLinFactNeighborY="100000"/>
      <dgm:spPr/>
    </dgm:pt>
    <dgm:pt modelId="{8F3ACCD1-9CDE-44A1-B4B2-18C236210C1A}" type="pres">
      <dgm:prSet presAssocID="{01869097-9AA4-4774-9C3A-2C5405A2B365}" presName="Child1" presStyleLbl="node1" presStyleIdx="6" presStyleCnt="13" custScaleX="135482" custScaleY="179190" custLinFactNeighborX="19859" custLinFactNeighborY="-16163">
        <dgm:presLayoutVars>
          <dgm:chMax val="0"/>
          <dgm:chPref val="0"/>
        </dgm:presLayoutVars>
      </dgm:prSet>
      <dgm:spPr/>
      <dgm:t>
        <a:bodyPr/>
        <a:lstStyle/>
        <a:p>
          <a:endParaRPr lang="fr-FR"/>
        </a:p>
      </dgm:t>
    </dgm:pt>
    <dgm:pt modelId="{1ED913A8-671B-49EE-B3AE-6A08AD559EE1}" type="pres">
      <dgm:prSet presAssocID="{01869097-9AA4-4774-9C3A-2C5405A2B365}" presName="Accent7" presStyleCnt="0"/>
      <dgm:spPr/>
    </dgm:pt>
    <dgm:pt modelId="{CE28F1B5-7393-479C-A651-9CAA492EB040}" type="pres">
      <dgm:prSet presAssocID="{01869097-9AA4-4774-9C3A-2C5405A2B365}" presName="AccentHold1" presStyleLbl="node1" presStyleIdx="7" presStyleCnt="13" custLinFactX="-73323" custLinFactY="-98086" custLinFactNeighborX="-100000" custLinFactNeighborY="-100000"/>
      <dgm:spPr/>
    </dgm:pt>
    <dgm:pt modelId="{0A53EDDF-4D5F-4055-B465-D06FCFF1791E}" type="pres">
      <dgm:prSet presAssocID="{01869097-9AA4-4774-9C3A-2C5405A2B365}" presName="Accent8" presStyleCnt="0"/>
      <dgm:spPr/>
    </dgm:pt>
    <dgm:pt modelId="{1624D536-0AA0-4190-BD72-AACCBCE7F248}" type="pres">
      <dgm:prSet presAssocID="{01869097-9AA4-4774-9C3A-2C5405A2B365}" presName="AccentHold2" presStyleLbl="node1" presStyleIdx="8" presStyleCnt="13" custScaleX="65238" custScaleY="72798" custLinFactX="366776" custLinFactNeighborX="400000" custLinFactNeighborY="84953"/>
      <dgm:spPr/>
    </dgm:pt>
    <dgm:pt modelId="{F9774F81-3E32-4C2B-802F-D8B6662F07C6}" type="pres">
      <dgm:prSet presAssocID="{C914756B-0B5C-499B-87EC-83EDC84BE8FF}" presName="Child2" presStyleLbl="node1" presStyleIdx="9" presStyleCnt="13" custScaleX="162801" custScaleY="186113" custLinFactNeighborX="-7291" custLinFactNeighborY="20474">
        <dgm:presLayoutVars>
          <dgm:chMax val="0"/>
          <dgm:chPref val="0"/>
        </dgm:presLayoutVars>
      </dgm:prSet>
      <dgm:spPr/>
      <dgm:t>
        <a:bodyPr/>
        <a:lstStyle/>
        <a:p>
          <a:endParaRPr lang="fr-FR"/>
        </a:p>
      </dgm:t>
    </dgm:pt>
    <dgm:pt modelId="{B89C2A94-55CC-4384-8B7B-A0E66673E704}" type="pres">
      <dgm:prSet presAssocID="{C914756B-0B5C-499B-87EC-83EDC84BE8FF}" presName="Accent9" presStyleCnt="0"/>
      <dgm:spPr/>
    </dgm:pt>
    <dgm:pt modelId="{6D455D1B-E843-4305-BEC9-7E364A289056}" type="pres">
      <dgm:prSet presAssocID="{C914756B-0B5C-499B-87EC-83EDC84BE8FF}" presName="AccentHold1" presStyleLbl="node1" presStyleIdx="10" presStyleCnt="13" custLinFactX="200000" custLinFactY="-200000" custLinFactNeighborX="233155" custLinFactNeighborY="-224691"/>
      <dgm:spPr/>
    </dgm:pt>
    <dgm:pt modelId="{2C090BB0-7241-4249-ABEC-E5CC1748CD7E}" type="pres">
      <dgm:prSet presAssocID="{C914756B-0B5C-499B-87EC-83EDC84BE8FF}" presName="Accent10" presStyleCnt="0"/>
      <dgm:spPr/>
    </dgm:pt>
    <dgm:pt modelId="{8613D84F-7573-4A51-BB51-F871BE085DD9}" type="pres">
      <dgm:prSet presAssocID="{C914756B-0B5C-499B-87EC-83EDC84BE8FF}" presName="AccentHold2" presStyleLbl="node1" presStyleIdx="11" presStyleCnt="13" custLinFactX="79464" custLinFactNeighborX="100000" custLinFactNeighborY="38032"/>
      <dgm:spPr/>
    </dgm:pt>
    <dgm:pt modelId="{81541A76-E42C-4656-9217-9506B76BB19B}" type="pres">
      <dgm:prSet presAssocID="{C914756B-0B5C-499B-87EC-83EDC84BE8FF}" presName="Accent11" presStyleCnt="0"/>
      <dgm:spPr/>
    </dgm:pt>
    <dgm:pt modelId="{C2EA0556-DFF3-4945-AEF2-30C7D349DE46}" type="pres">
      <dgm:prSet presAssocID="{C914756B-0B5C-499B-87EC-83EDC84BE8FF}" presName="AccentHold3" presStyleLbl="node1" presStyleIdx="12" presStyleCnt="13" custLinFactY="50301" custLinFactNeighborX="68577" custLinFactNeighborY="100000"/>
      <dgm:spPr/>
    </dgm:pt>
  </dgm:ptLst>
  <dgm:cxnLst>
    <dgm:cxn modelId="{9520584F-32FA-422A-99AC-D9017B148FF0}" srcId="{2C3658AA-8A22-43D8-A030-38C084E72535}" destId="{01869097-9AA4-4774-9C3A-2C5405A2B365}" srcOrd="0" destOrd="0" parTransId="{D0BADB22-63E9-44D9-B3EB-EA8EC53BA2B7}" sibTransId="{66180DFA-98C0-43A0-ADC7-46196FE72C23}"/>
    <dgm:cxn modelId="{56410A79-DCBF-46E6-B670-09D4B3C2D6B4}" type="presOf" srcId="{C914756B-0B5C-499B-87EC-83EDC84BE8FF}" destId="{F9774F81-3E32-4C2B-802F-D8B6662F07C6}" srcOrd="0" destOrd="0" presId="urn:microsoft.com/office/officeart/2009/3/layout/CircleRelationship"/>
    <dgm:cxn modelId="{887F7AAF-E2E6-4445-93E4-FCB4DAEA2563}" srcId="{D7E923A9-5CA8-4197-927E-8B410B609047}" destId="{2C3658AA-8A22-43D8-A030-38C084E72535}" srcOrd="0" destOrd="0" parTransId="{F2F344D0-F801-4F2F-A8ED-3A8AB81BB7DE}" sibTransId="{803E8579-9871-4243-91CE-28B8DB6A545D}"/>
    <dgm:cxn modelId="{96CD8731-C7D1-46AE-B6D5-3E0D5406F892}" type="presOf" srcId="{D7E923A9-5CA8-4197-927E-8B410B609047}" destId="{E696D138-7483-4295-B24B-1FFDABA159BD}" srcOrd="0" destOrd="0" presId="urn:microsoft.com/office/officeart/2009/3/layout/CircleRelationship"/>
    <dgm:cxn modelId="{BC67EF4F-6211-4FA8-8497-D79EEF8F4D44}" type="presOf" srcId="{2C3658AA-8A22-43D8-A030-38C084E72535}" destId="{23400980-01DB-4C04-89B0-DB65AE667181}" srcOrd="0" destOrd="0" presId="urn:microsoft.com/office/officeart/2009/3/layout/CircleRelationship"/>
    <dgm:cxn modelId="{6BA48048-C305-4974-99C4-B421E0FDE5AB}" srcId="{2C3658AA-8A22-43D8-A030-38C084E72535}" destId="{C914756B-0B5C-499B-87EC-83EDC84BE8FF}" srcOrd="1" destOrd="0" parTransId="{6AA5B931-5DEB-4583-B86F-10204E5C48C2}" sibTransId="{E054BC58-AC0B-447F-8F78-9D337BA22006}"/>
    <dgm:cxn modelId="{7564F05F-C690-406C-8069-529E40BFB4A9}" type="presOf" srcId="{01869097-9AA4-4774-9C3A-2C5405A2B365}" destId="{8F3ACCD1-9CDE-44A1-B4B2-18C236210C1A}" srcOrd="0" destOrd="0" presId="urn:microsoft.com/office/officeart/2009/3/layout/CircleRelationship"/>
    <dgm:cxn modelId="{2CB537ED-21FA-4838-A1DE-40E691F6C1F8}" type="presParOf" srcId="{E696D138-7483-4295-B24B-1FFDABA159BD}" destId="{23400980-01DB-4C04-89B0-DB65AE667181}" srcOrd="0" destOrd="0" presId="urn:microsoft.com/office/officeart/2009/3/layout/CircleRelationship"/>
    <dgm:cxn modelId="{EA3F3683-2CA1-449B-BE18-21E06D46D726}" type="presParOf" srcId="{E696D138-7483-4295-B24B-1FFDABA159BD}" destId="{586D1A60-A4FB-4532-85CE-DA379212FDE7}" srcOrd="1" destOrd="0" presId="urn:microsoft.com/office/officeart/2009/3/layout/CircleRelationship"/>
    <dgm:cxn modelId="{1630299E-FE4D-4645-A2B8-C36B8FA11F6B}" type="presParOf" srcId="{E696D138-7483-4295-B24B-1FFDABA159BD}" destId="{2BFE337F-8FFA-460A-96AE-DC37D6AE0C44}" srcOrd="2" destOrd="0" presId="urn:microsoft.com/office/officeart/2009/3/layout/CircleRelationship"/>
    <dgm:cxn modelId="{3DE8D2B7-0BC1-4063-A2FE-133566D97C57}" type="presParOf" srcId="{E696D138-7483-4295-B24B-1FFDABA159BD}" destId="{52693A85-F486-450F-A4F0-F516DBC7EE4A}" srcOrd="3" destOrd="0" presId="urn:microsoft.com/office/officeart/2009/3/layout/CircleRelationship"/>
    <dgm:cxn modelId="{55A048F2-6B55-4A05-9EEB-E33A66F26768}" type="presParOf" srcId="{E696D138-7483-4295-B24B-1FFDABA159BD}" destId="{470CF75B-F3C9-490D-AE4C-E2C63DD4B81D}" srcOrd="4" destOrd="0" presId="urn:microsoft.com/office/officeart/2009/3/layout/CircleRelationship"/>
    <dgm:cxn modelId="{1E7CE2B7-7D73-4BB9-9138-A6F894A2280C}" type="presParOf" srcId="{E696D138-7483-4295-B24B-1FFDABA159BD}" destId="{FC67D327-95FB-45AA-9583-24420229981C}" srcOrd="5" destOrd="0" presId="urn:microsoft.com/office/officeart/2009/3/layout/CircleRelationship"/>
    <dgm:cxn modelId="{E2F40D71-D93F-4DF8-8356-5F3680D74CDF}" type="presParOf" srcId="{E696D138-7483-4295-B24B-1FFDABA159BD}" destId="{F2FEA2CE-4BA5-423D-8B1D-2F4DB101C59E}" srcOrd="6" destOrd="0" presId="urn:microsoft.com/office/officeart/2009/3/layout/CircleRelationship"/>
    <dgm:cxn modelId="{A3972B48-D849-40E1-A7DA-DB417F311589}" type="presParOf" srcId="{E696D138-7483-4295-B24B-1FFDABA159BD}" destId="{8F3ACCD1-9CDE-44A1-B4B2-18C236210C1A}" srcOrd="7" destOrd="0" presId="urn:microsoft.com/office/officeart/2009/3/layout/CircleRelationship"/>
    <dgm:cxn modelId="{6272520B-A8C2-4670-976F-FA81E6011D1E}" type="presParOf" srcId="{E696D138-7483-4295-B24B-1FFDABA159BD}" destId="{1ED913A8-671B-49EE-B3AE-6A08AD559EE1}" srcOrd="8" destOrd="0" presId="urn:microsoft.com/office/officeart/2009/3/layout/CircleRelationship"/>
    <dgm:cxn modelId="{2A69DD25-B7C0-4492-9821-9009DE0090C6}" type="presParOf" srcId="{1ED913A8-671B-49EE-B3AE-6A08AD559EE1}" destId="{CE28F1B5-7393-479C-A651-9CAA492EB040}" srcOrd="0" destOrd="0" presId="urn:microsoft.com/office/officeart/2009/3/layout/CircleRelationship"/>
    <dgm:cxn modelId="{5377C6BD-4A3B-4522-86F7-EEF3C806F145}" type="presParOf" srcId="{E696D138-7483-4295-B24B-1FFDABA159BD}" destId="{0A53EDDF-4D5F-4055-B465-D06FCFF1791E}" srcOrd="9" destOrd="0" presId="urn:microsoft.com/office/officeart/2009/3/layout/CircleRelationship"/>
    <dgm:cxn modelId="{223BC79E-440F-4FB1-87B9-D274FD98729D}" type="presParOf" srcId="{0A53EDDF-4D5F-4055-B465-D06FCFF1791E}" destId="{1624D536-0AA0-4190-BD72-AACCBCE7F248}" srcOrd="0" destOrd="0" presId="urn:microsoft.com/office/officeart/2009/3/layout/CircleRelationship"/>
    <dgm:cxn modelId="{69877480-239A-4BE9-B27A-665A9FD6AF5E}" type="presParOf" srcId="{E696D138-7483-4295-B24B-1FFDABA159BD}" destId="{F9774F81-3E32-4C2B-802F-D8B6662F07C6}" srcOrd="10" destOrd="0" presId="urn:microsoft.com/office/officeart/2009/3/layout/CircleRelationship"/>
    <dgm:cxn modelId="{85378C11-AAC2-4ECF-AFF9-8335DD32BFB3}" type="presParOf" srcId="{E696D138-7483-4295-B24B-1FFDABA159BD}" destId="{B89C2A94-55CC-4384-8B7B-A0E66673E704}" srcOrd="11" destOrd="0" presId="urn:microsoft.com/office/officeart/2009/3/layout/CircleRelationship"/>
    <dgm:cxn modelId="{28F039A7-FC7E-4081-A4E1-AA0E009A3B9D}" type="presParOf" srcId="{B89C2A94-55CC-4384-8B7B-A0E66673E704}" destId="{6D455D1B-E843-4305-BEC9-7E364A289056}" srcOrd="0" destOrd="0" presId="urn:microsoft.com/office/officeart/2009/3/layout/CircleRelationship"/>
    <dgm:cxn modelId="{E58BD4E8-AA75-42F8-947B-B94F11283001}" type="presParOf" srcId="{E696D138-7483-4295-B24B-1FFDABA159BD}" destId="{2C090BB0-7241-4249-ABEC-E5CC1748CD7E}" srcOrd="12" destOrd="0" presId="urn:microsoft.com/office/officeart/2009/3/layout/CircleRelationship"/>
    <dgm:cxn modelId="{B27FA8D5-9730-4C92-AD1B-D5277704A9C5}" type="presParOf" srcId="{2C090BB0-7241-4249-ABEC-E5CC1748CD7E}" destId="{8613D84F-7573-4A51-BB51-F871BE085DD9}" srcOrd="0" destOrd="0" presId="urn:microsoft.com/office/officeart/2009/3/layout/CircleRelationship"/>
    <dgm:cxn modelId="{BD302348-8400-46BD-A069-EC359FCCC9E8}" type="presParOf" srcId="{E696D138-7483-4295-B24B-1FFDABA159BD}" destId="{81541A76-E42C-4656-9217-9506B76BB19B}" srcOrd="13" destOrd="0" presId="urn:microsoft.com/office/officeart/2009/3/layout/CircleRelationship"/>
    <dgm:cxn modelId="{C5B578C0-CB8E-4C9A-9F8E-85D07FDE8701}" type="presParOf" srcId="{81541A76-E42C-4656-9217-9506B76BB19B}" destId="{C2EA0556-DFF3-4945-AEF2-30C7D349DE46}" srcOrd="0" destOrd="0" presId="urn:microsoft.com/office/officeart/2009/3/layout/CircleRelationship"/>
  </dgm:cxnLst>
  <dgm:bg>
    <a:solidFill>
      <a:schemeClr val="accent3">
        <a:lumMod val="40000"/>
        <a:lumOff val="60000"/>
      </a:schemeClr>
    </a:solidFill>
  </dgm:bg>
  <dgm:whole>
    <a:ln>
      <a:solidFill>
        <a:schemeClr val="accent2"/>
      </a:solidFill>
    </a:ln>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7E923A9-5CA8-4197-927E-8B410B609047}" type="doc">
      <dgm:prSet loTypeId="urn:microsoft.com/office/officeart/2009/3/layout/CircleRelationship" loCatId="relationship" qsTypeId="urn:microsoft.com/office/officeart/2005/8/quickstyle/simple1" qsCatId="simple" csTypeId="urn:microsoft.com/office/officeart/2005/8/colors/accent1_2" csCatId="accent1" phldr="1"/>
      <dgm:spPr/>
      <dgm:t>
        <a:bodyPr/>
        <a:lstStyle/>
        <a:p>
          <a:endParaRPr lang="fr-FR"/>
        </a:p>
      </dgm:t>
    </dgm:pt>
    <dgm:pt modelId="{2C3658AA-8A22-43D8-A030-38C084E72535}">
      <dgm:prSet phldrT="[Texte]" custT="1"/>
      <dgm:spPr>
        <a:solidFill>
          <a:schemeClr val="accent1">
            <a:lumMod val="40000"/>
            <a:lumOff val="60000"/>
          </a:schemeClr>
        </a:solidFill>
      </dgm:spPr>
      <dgm:t>
        <a:bodyPr/>
        <a:lstStyle/>
        <a:p>
          <a:r>
            <a:rPr lang="fr-FR" sz="1200" dirty="0">
              <a:solidFill>
                <a:schemeClr val="tx1"/>
              </a:solidFill>
              <a:latin typeface="Arial Black" pitchFamily="34" charset="0"/>
            </a:rPr>
            <a:t>Difficultés techniques de fabrication « </a:t>
          </a:r>
          <a:r>
            <a:rPr lang="fr-FR" sz="1200" dirty="0" smtClean="0">
              <a:solidFill>
                <a:schemeClr val="tx1"/>
              </a:solidFill>
              <a:latin typeface="Arial Black" pitchFamily="34" charset="0"/>
            </a:rPr>
            <a:t>42,2%</a:t>
          </a:r>
          <a:r>
            <a:rPr lang="fr-FR" sz="1200" dirty="0">
              <a:solidFill>
                <a:schemeClr val="tx1"/>
              </a:solidFill>
              <a:latin typeface="Arial Black" pitchFamily="34" charset="0"/>
            </a:rPr>
            <a:t> »</a:t>
          </a:r>
        </a:p>
      </dgm:t>
    </dgm:pt>
    <dgm:pt modelId="{F2F344D0-F801-4F2F-A8ED-3A8AB81BB7DE}" type="parTrans" cxnId="{887F7AAF-E2E6-4445-93E4-FCB4DAEA2563}">
      <dgm:prSet/>
      <dgm:spPr/>
      <dgm:t>
        <a:bodyPr/>
        <a:lstStyle/>
        <a:p>
          <a:endParaRPr lang="fr-FR" sz="4000"/>
        </a:p>
      </dgm:t>
    </dgm:pt>
    <dgm:pt modelId="{803E8579-9871-4243-91CE-28B8DB6A545D}" type="sibTrans" cxnId="{887F7AAF-E2E6-4445-93E4-FCB4DAEA2563}">
      <dgm:prSet/>
      <dgm:spPr/>
      <dgm:t>
        <a:bodyPr/>
        <a:lstStyle/>
        <a:p>
          <a:endParaRPr lang="fr-FR" sz="4000"/>
        </a:p>
      </dgm:t>
    </dgm:pt>
    <dgm:pt modelId="{01869097-9AA4-4774-9C3A-2C5405A2B365}">
      <dgm:prSet phldrT="[Texte]" custT="1"/>
      <dgm:spPr>
        <a:solidFill>
          <a:schemeClr val="accent2">
            <a:lumMod val="40000"/>
            <a:lumOff val="60000"/>
          </a:schemeClr>
        </a:solidFill>
      </dgm:spPr>
      <dgm:t>
        <a:bodyPr/>
        <a:lstStyle/>
        <a:p>
          <a:pPr algn="l"/>
          <a:r>
            <a:rPr lang="fr-FR" sz="1200" b="0" dirty="0">
              <a:solidFill>
                <a:schemeClr val="tx1"/>
              </a:solidFill>
              <a:latin typeface="Arial Black" pitchFamily="34" charset="0"/>
            </a:rPr>
            <a:t>Difficultés d’approvisionnement en matières premières « </a:t>
          </a:r>
          <a:r>
            <a:rPr lang="fr-FR" sz="1200" b="0" dirty="0" smtClean="0">
              <a:solidFill>
                <a:schemeClr val="tx1"/>
              </a:solidFill>
              <a:latin typeface="Arial Black" pitchFamily="34" charset="0"/>
            </a:rPr>
            <a:t>26,5%</a:t>
          </a:r>
          <a:r>
            <a:rPr lang="fr-FR" sz="1200" b="0" dirty="0">
              <a:solidFill>
                <a:schemeClr val="tx1"/>
              </a:solidFill>
              <a:latin typeface="Arial Black" pitchFamily="34" charset="0"/>
            </a:rPr>
            <a:t> »</a:t>
          </a:r>
        </a:p>
      </dgm:t>
    </dgm:pt>
    <dgm:pt modelId="{D0BADB22-63E9-44D9-B3EB-EA8EC53BA2B7}" type="parTrans" cxnId="{9520584F-32FA-422A-99AC-D9017B148FF0}">
      <dgm:prSet/>
      <dgm:spPr/>
      <dgm:t>
        <a:bodyPr/>
        <a:lstStyle/>
        <a:p>
          <a:endParaRPr lang="fr-FR" sz="4000"/>
        </a:p>
      </dgm:t>
    </dgm:pt>
    <dgm:pt modelId="{66180DFA-98C0-43A0-ADC7-46196FE72C23}" type="sibTrans" cxnId="{9520584F-32FA-422A-99AC-D9017B148FF0}">
      <dgm:prSet/>
      <dgm:spPr/>
      <dgm:t>
        <a:bodyPr/>
        <a:lstStyle/>
        <a:p>
          <a:endParaRPr lang="fr-FR" sz="4000"/>
        </a:p>
      </dgm:t>
    </dgm:pt>
    <dgm:pt modelId="{C914756B-0B5C-499B-87EC-83EDC84BE8FF}">
      <dgm:prSet phldrT="[Texte]" custT="1"/>
      <dgm:spPr>
        <a:solidFill>
          <a:schemeClr val="accent6">
            <a:lumMod val="60000"/>
            <a:lumOff val="40000"/>
          </a:schemeClr>
        </a:solidFill>
      </dgm:spPr>
      <dgm:t>
        <a:bodyPr/>
        <a:lstStyle/>
        <a:p>
          <a:r>
            <a:rPr lang="fr-FR" sz="1100" dirty="0">
              <a:solidFill>
                <a:schemeClr val="tx1"/>
              </a:solidFill>
              <a:latin typeface="Arial Black" pitchFamily="34" charset="0"/>
            </a:rPr>
            <a:t>Manque de machines et équipements « </a:t>
          </a:r>
          <a:r>
            <a:rPr lang="fr-FR" sz="1100" dirty="0" smtClean="0">
              <a:solidFill>
                <a:schemeClr val="tx1"/>
              </a:solidFill>
              <a:latin typeface="Arial Black" pitchFamily="34" charset="0"/>
            </a:rPr>
            <a:t>26,2%</a:t>
          </a:r>
          <a:r>
            <a:rPr lang="fr-FR" sz="1100" dirty="0">
              <a:solidFill>
                <a:schemeClr val="tx1"/>
              </a:solidFill>
              <a:latin typeface="Arial Black" pitchFamily="34" charset="0"/>
            </a:rPr>
            <a:t> »</a:t>
          </a:r>
          <a:endParaRPr lang="fr-FR" sz="1100" b="1" u="sng" dirty="0">
            <a:solidFill>
              <a:schemeClr val="tx1"/>
            </a:solidFill>
            <a:latin typeface="Arial Black" pitchFamily="34" charset="0"/>
          </a:endParaRPr>
        </a:p>
      </dgm:t>
    </dgm:pt>
    <dgm:pt modelId="{6AA5B931-5DEB-4583-B86F-10204E5C48C2}" type="parTrans" cxnId="{6BA48048-C305-4974-99C4-B421E0FDE5AB}">
      <dgm:prSet/>
      <dgm:spPr/>
      <dgm:t>
        <a:bodyPr/>
        <a:lstStyle/>
        <a:p>
          <a:endParaRPr lang="fr-FR" sz="4000"/>
        </a:p>
      </dgm:t>
    </dgm:pt>
    <dgm:pt modelId="{E054BC58-AC0B-447F-8F78-9D337BA22006}" type="sibTrans" cxnId="{6BA48048-C305-4974-99C4-B421E0FDE5AB}">
      <dgm:prSet/>
      <dgm:spPr/>
      <dgm:t>
        <a:bodyPr/>
        <a:lstStyle/>
        <a:p>
          <a:endParaRPr lang="fr-FR" sz="4000"/>
        </a:p>
      </dgm:t>
    </dgm:pt>
    <dgm:pt modelId="{3CDE6D82-6648-414D-BFFB-4B14F5DC5044}">
      <dgm:prSet phldrT="[Texte]" custScaleX="121088" custScaleY="109358" custLinFactNeighborX="-79305" custLinFactNeighborY="-29023"/>
      <dgm:spPr>
        <a:solidFill>
          <a:schemeClr val="accent6">
            <a:lumMod val="60000"/>
            <a:lumOff val="40000"/>
          </a:schemeClr>
        </a:solidFill>
      </dgm:spPr>
      <dgm:t>
        <a:bodyPr/>
        <a:lstStyle/>
        <a:p>
          <a:endParaRPr lang="fr-FR" dirty="0"/>
        </a:p>
      </dgm:t>
    </dgm:pt>
    <dgm:pt modelId="{8D0B2728-0766-4193-BFB7-25D8EE4CE278}" type="parTrans" cxnId="{26C664CC-8B4D-4658-B9AE-F1AD0FFD352D}">
      <dgm:prSet/>
      <dgm:spPr/>
      <dgm:t>
        <a:bodyPr/>
        <a:lstStyle/>
        <a:p>
          <a:endParaRPr lang="fr-FR"/>
        </a:p>
      </dgm:t>
    </dgm:pt>
    <dgm:pt modelId="{0468A97B-7E2B-4848-977A-44FCCEDA54D3}" type="sibTrans" cxnId="{26C664CC-8B4D-4658-B9AE-F1AD0FFD352D}">
      <dgm:prSet/>
      <dgm:spPr/>
      <dgm:t>
        <a:bodyPr/>
        <a:lstStyle/>
        <a:p>
          <a:endParaRPr lang="fr-FR"/>
        </a:p>
      </dgm:t>
    </dgm:pt>
    <dgm:pt modelId="{E696D138-7483-4295-B24B-1FFDABA159BD}" type="pres">
      <dgm:prSet presAssocID="{D7E923A9-5CA8-4197-927E-8B410B609047}" presName="Name0" presStyleCnt="0">
        <dgm:presLayoutVars>
          <dgm:chMax val="1"/>
          <dgm:chPref val="1"/>
        </dgm:presLayoutVars>
      </dgm:prSet>
      <dgm:spPr/>
      <dgm:t>
        <a:bodyPr/>
        <a:lstStyle/>
        <a:p>
          <a:endParaRPr lang="fr-FR"/>
        </a:p>
      </dgm:t>
    </dgm:pt>
    <dgm:pt modelId="{23400980-01DB-4C04-89B0-DB65AE667181}" type="pres">
      <dgm:prSet presAssocID="{2C3658AA-8A22-43D8-A030-38C084E72535}" presName="Parent" presStyleLbl="node0" presStyleIdx="0" presStyleCnt="1" custScaleX="71511" custScaleY="52223" custLinFactNeighborX="-52264" custLinFactNeighborY="-47282">
        <dgm:presLayoutVars>
          <dgm:chMax val="5"/>
          <dgm:chPref val="5"/>
        </dgm:presLayoutVars>
      </dgm:prSet>
      <dgm:spPr/>
      <dgm:t>
        <a:bodyPr/>
        <a:lstStyle/>
        <a:p>
          <a:endParaRPr lang="fr-FR"/>
        </a:p>
      </dgm:t>
    </dgm:pt>
    <dgm:pt modelId="{586D1A60-A4FB-4532-85CE-DA379212FDE7}" type="pres">
      <dgm:prSet presAssocID="{2C3658AA-8A22-43D8-A030-38C084E72535}" presName="Accent1" presStyleLbl="node1" presStyleIdx="0" presStyleCnt="13"/>
      <dgm:spPr/>
    </dgm:pt>
    <dgm:pt modelId="{2BFE337F-8FFA-460A-96AE-DC37D6AE0C44}" type="pres">
      <dgm:prSet presAssocID="{2C3658AA-8A22-43D8-A030-38C084E72535}" presName="Accent2" presStyleLbl="node1" presStyleIdx="1" presStyleCnt="13"/>
      <dgm:spPr/>
    </dgm:pt>
    <dgm:pt modelId="{52693A85-F486-450F-A4F0-F516DBC7EE4A}" type="pres">
      <dgm:prSet presAssocID="{2C3658AA-8A22-43D8-A030-38C084E72535}" presName="Accent3" presStyleLbl="node1" presStyleIdx="2" presStyleCnt="13"/>
      <dgm:spPr/>
    </dgm:pt>
    <dgm:pt modelId="{470CF75B-F3C9-490D-AE4C-E2C63DD4B81D}" type="pres">
      <dgm:prSet presAssocID="{2C3658AA-8A22-43D8-A030-38C084E72535}" presName="Accent4" presStyleLbl="node1" presStyleIdx="3" presStyleCnt="13"/>
      <dgm:spPr/>
    </dgm:pt>
    <dgm:pt modelId="{FC67D327-95FB-45AA-9583-24420229981C}" type="pres">
      <dgm:prSet presAssocID="{2C3658AA-8A22-43D8-A030-38C084E72535}" presName="Accent5" presStyleLbl="node1" presStyleIdx="4" presStyleCnt="13"/>
      <dgm:spPr/>
    </dgm:pt>
    <dgm:pt modelId="{F2FEA2CE-4BA5-423D-8B1D-2F4DB101C59E}" type="pres">
      <dgm:prSet presAssocID="{2C3658AA-8A22-43D8-A030-38C084E72535}" presName="Accent6" presStyleLbl="node1" presStyleIdx="5" presStyleCnt="13"/>
      <dgm:spPr/>
    </dgm:pt>
    <dgm:pt modelId="{8F3ACCD1-9CDE-44A1-B4B2-18C236210C1A}" type="pres">
      <dgm:prSet presAssocID="{01869097-9AA4-4774-9C3A-2C5405A2B365}" presName="Child1" presStyleLbl="node1" presStyleIdx="6" presStyleCnt="13" custScaleX="192736" custScaleY="163271" custLinFactX="33480" custLinFactNeighborX="100000" custLinFactNeighborY="33743">
        <dgm:presLayoutVars>
          <dgm:chMax val="0"/>
          <dgm:chPref val="0"/>
        </dgm:presLayoutVars>
      </dgm:prSet>
      <dgm:spPr/>
      <dgm:t>
        <a:bodyPr/>
        <a:lstStyle/>
        <a:p>
          <a:endParaRPr lang="fr-FR"/>
        </a:p>
      </dgm:t>
    </dgm:pt>
    <dgm:pt modelId="{1ED913A8-671B-49EE-B3AE-6A08AD559EE1}" type="pres">
      <dgm:prSet presAssocID="{01869097-9AA4-4774-9C3A-2C5405A2B365}" presName="Accent7" presStyleCnt="0"/>
      <dgm:spPr/>
    </dgm:pt>
    <dgm:pt modelId="{CE28F1B5-7393-479C-A651-9CAA492EB040}" type="pres">
      <dgm:prSet presAssocID="{01869097-9AA4-4774-9C3A-2C5405A2B365}" presName="AccentHold1" presStyleLbl="node1" presStyleIdx="7" presStyleCnt="13"/>
      <dgm:spPr/>
    </dgm:pt>
    <dgm:pt modelId="{0A53EDDF-4D5F-4055-B465-D06FCFF1791E}" type="pres">
      <dgm:prSet presAssocID="{01869097-9AA4-4774-9C3A-2C5405A2B365}" presName="Accent8" presStyleCnt="0"/>
      <dgm:spPr/>
    </dgm:pt>
    <dgm:pt modelId="{1624D536-0AA0-4190-BD72-AACCBCE7F248}" type="pres">
      <dgm:prSet presAssocID="{01869097-9AA4-4774-9C3A-2C5405A2B365}" presName="AccentHold2" presStyleLbl="node1" presStyleIdx="8" presStyleCnt="13" custLinFactNeighborX="-48480" custLinFactNeighborY="12572"/>
      <dgm:spPr/>
    </dgm:pt>
    <dgm:pt modelId="{F9774F81-3E32-4C2B-802F-D8B6662F07C6}" type="pres">
      <dgm:prSet presAssocID="{C914756B-0B5C-499B-87EC-83EDC84BE8FF}" presName="Child2" presStyleLbl="node1" presStyleIdx="9" presStyleCnt="13" custScaleX="207883" custScaleY="190024" custLinFactY="28668" custLinFactNeighborX="-56480" custLinFactNeighborY="100000">
        <dgm:presLayoutVars>
          <dgm:chMax val="0"/>
          <dgm:chPref val="0"/>
        </dgm:presLayoutVars>
      </dgm:prSet>
      <dgm:spPr/>
      <dgm:t>
        <a:bodyPr/>
        <a:lstStyle/>
        <a:p>
          <a:endParaRPr lang="fr-FR"/>
        </a:p>
      </dgm:t>
    </dgm:pt>
    <dgm:pt modelId="{B89C2A94-55CC-4384-8B7B-A0E66673E704}" type="pres">
      <dgm:prSet presAssocID="{C914756B-0B5C-499B-87EC-83EDC84BE8FF}" presName="Accent9" presStyleCnt="0"/>
      <dgm:spPr/>
    </dgm:pt>
    <dgm:pt modelId="{6D455D1B-E843-4305-BEC9-7E364A289056}" type="pres">
      <dgm:prSet presAssocID="{C914756B-0B5C-499B-87EC-83EDC84BE8FF}" presName="AccentHold1" presStyleLbl="node1" presStyleIdx="10" presStyleCnt="13"/>
      <dgm:spPr/>
    </dgm:pt>
    <dgm:pt modelId="{2C090BB0-7241-4249-ABEC-E5CC1748CD7E}" type="pres">
      <dgm:prSet presAssocID="{C914756B-0B5C-499B-87EC-83EDC84BE8FF}" presName="Accent10" presStyleCnt="0"/>
      <dgm:spPr/>
    </dgm:pt>
    <dgm:pt modelId="{8613D84F-7573-4A51-BB51-F871BE085DD9}" type="pres">
      <dgm:prSet presAssocID="{C914756B-0B5C-499B-87EC-83EDC84BE8FF}" presName="AccentHold2" presStyleLbl="node1" presStyleIdx="11" presStyleCnt="13"/>
      <dgm:spPr/>
    </dgm:pt>
    <dgm:pt modelId="{81541A76-E42C-4656-9217-9506B76BB19B}" type="pres">
      <dgm:prSet presAssocID="{C914756B-0B5C-499B-87EC-83EDC84BE8FF}" presName="Accent11" presStyleCnt="0"/>
      <dgm:spPr/>
    </dgm:pt>
    <dgm:pt modelId="{C2EA0556-DFF3-4945-AEF2-30C7D349DE46}" type="pres">
      <dgm:prSet presAssocID="{C914756B-0B5C-499B-87EC-83EDC84BE8FF}" presName="AccentHold3" presStyleLbl="node1" presStyleIdx="12" presStyleCnt="13"/>
      <dgm:spPr/>
    </dgm:pt>
  </dgm:ptLst>
  <dgm:cxnLst>
    <dgm:cxn modelId="{9520584F-32FA-422A-99AC-D9017B148FF0}" srcId="{2C3658AA-8A22-43D8-A030-38C084E72535}" destId="{01869097-9AA4-4774-9C3A-2C5405A2B365}" srcOrd="0" destOrd="0" parTransId="{D0BADB22-63E9-44D9-B3EB-EA8EC53BA2B7}" sibTransId="{66180DFA-98C0-43A0-ADC7-46196FE72C23}"/>
    <dgm:cxn modelId="{56410A79-DCBF-46E6-B670-09D4B3C2D6B4}" type="presOf" srcId="{C914756B-0B5C-499B-87EC-83EDC84BE8FF}" destId="{F9774F81-3E32-4C2B-802F-D8B6662F07C6}" srcOrd="0" destOrd="0" presId="urn:microsoft.com/office/officeart/2009/3/layout/CircleRelationship"/>
    <dgm:cxn modelId="{887F7AAF-E2E6-4445-93E4-FCB4DAEA2563}" srcId="{D7E923A9-5CA8-4197-927E-8B410B609047}" destId="{2C3658AA-8A22-43D8-A030-38C084E72535}" srcOrd="0" destOrd="0" parTransId="{F2F344D0-F801-4F2F-A8ED-3A8AB81BB7DE}" sibTransId="{803E8579-9871-4243-91CE-28B8DB6A545D}"/>
    <dgm:cxn modelId="{96CD8731-C7D1-46AE-B6D5-3E0D5406F892}" type="presOf" srcId="{D7E923A9-5CA8-4197-927E-8B410B609047}" destId="{E696D138-7483-4295-B24B-1FFDABA159BD}" srcOrd="0" destOrd="0" presId="urn:microsoft.com/office/officeart/2009/3/layout/CircleRelationship"/>
    <dgm:cxn modelId="{BC67EF4F-6211-4FA8-8497-D79EEF8F4D44}" type="presOf" srcId="{2C3658AA-8A22-43D8-A030-38C084E72535}" destId="{23400980-01DB-4C04-89B0-DB65AE667181}" srcOrd="0" destOrd="0" presId="urn:microsoft.com/office/officeart/2009/3/layout/CircleRelationship"/>
    <dgm:cxn modelId="{6BA48048-C305-4974-99C4-B421E0FDE5AB}" srcId="{2C3658AA-8A22-43D8-A030-38C084E72535}" destId="{C914756B-0B5C-499B-87EC-83EDC84BE8FF}" srcOrd="1" destOrd="0" parTransId="{6AA5B931-5DEB-4583-B86F-10204E5C48C2}" sibTransId="{E054BC58-AC0B-447F-8F78-9D337BA22006}"/>
    <dgm:cxn modelId="{7564F05F-C690-406C-8069-529E40BFB4A9}" type="presOf" srcId="{01869097-9AA4-4774-9C3A-2C5405A2B365}" destId="{8F3ACCD1-9CDE-44A1-B4B2-18C236210C1A}" srcOrd="0" destOrd="0" presId="urn:microsoft.com/office/officeart/2009/3/layout/CircleRelationship"/>
    <dgm:cxn modelId="{26C664CC-8B4D-4658-B9AE-F1AD0FFD352D}" srcId="{D7E923A9-5CA8-4197-927E-8B410B609047}" destId="{3CDE6D82-6648-414D-BFFB-4B14F5DC5044}" srcOrd="1" destOrd="0" parTransId="{8D0B2728-0766-4193-BFB7-25D8EE4CE278}" sibTransId="{0468A97B-7E2B-4848-977A-44FCCEDA54D3}"/>
    <dgm:cxn modelId="{2CB537ED-21FA-4838-A1DE-40E691F6C1F8}" type="presParOf" srcId="{E696D138-7483-4295-B24B-1FFDABA159BD}" destId="{23400980-01DB-4C04-89B0-DB65AE667181}" srcOrd="0" destOrd="0" presId="urn:microsoft.com/office/officeart/2009/3/layout/CircleRelationship"/>
    <dgm:cxn modelId="{EA3F3683-2CA1-449B-BE18-21E06D46D726}" type="presParOf" srcId="{E696D138-7483-4295-B24B-1FFDABA159BD}" destId="{586D1A60-A4FB-4532-85CE-DA379212FDE7}" srcOrd="1" destOrd="0" presId="urn:microsoft.com/office/officeart/2009/3/layout/CircleRelationship"/>
    <dgm:cxn modelId="{1630299E-FE4D-4645-A2B8-C36B8FA11F6B}" type="presParOf" srcId="{E696D138-7483-4295-B24B-1FFDABA159BD}" destId="{2BFE337F-8FFA-460A-96AE-DC37D6AE0C44}" srcOrd="2" destOrd="0" presId="urn:microsoft.com/office/officeart/2009/3/layout/CircleRelationship"/>
    <dgm:cxn modelId="{3DE8D2B7-0BC1-4063-A2FE-133566D97C57}" type="presParOf" srcId="{E696D138-7483-4295-B24B-1FFDABA159BD}" destId="{52693A85-F486-450F-A4F0-F516DBC7EE4A}" srcOrd="3" destOrd="0" presId="urn:microsoft.com/office/officeart/2009/3/layout/CircleRelationship"/>
    <dgm:cxn modelId="{55A048F2-6B55-4A05-9EEB-E33A66F26768}" type="presParOf" srcId="{E696D138-7483-4295-B24B-1FFDABA159BD}" destId="{470CF75B-F3C9-490D-AE4C-E2C63DD4B81D}" srcOrd="4" destOrd="0" presId="urn:microsoft.com/office/officeart/2009/3/layout/CircleRelationship"/>
    <dgm:cxn modelId="{1E7CE2B7-7D73-4BB9-9138-A6F894A2280C}" type="presParOf" srcId="{E696D138-7483-4295-B24B-1FFDABA159BD}" destId="{FC67D327-95FB-45AA-9583-24420229981C}" srcOrd="5" destOrd="0" presId="urn:microsoft.com/office/officeart/2009/3/layout/CircleRelationship"/>
    <dgm:cxn modelId="{E2F40D71-D93F-4DF8-8356-5F3680D74CDF}" type="presParOf" srcId="{E696D138-7483-4295-B24B-1FFDABA159BD}" destId="{F2FEA2CE-4BA5-423D-8B1D-2F4DB101C59E}" srcOrd="6" destOrd="0" presId="urn:microsoft.com/office/officeart/2009/3/layout/CircleRelationship"/>
    <dgm:cxn modelId="{A3972B48-D849-40E1-A7DA-DB417F311589}" type="presParOf" srcId="{E696D138-7483-4295-B24B-1FFDABA159BD}" destId="{8F3ACCD1-9CDE-44A1-B4B2-18C236210C1A}" srcOrd="7" destOrd="0" presId="urn:microsoft.com/office/officeart/2009/3/layout/CircleRelationship"/>
    <dgm:cxn modelId="{6272520B-A8C2-4670-976F-FA81E6011D1E}" type="presParOf" srcId="{E696D138-7483-4295-B24B-1FFDABA159BD}" destId="{1ED913A8-671B-49EE-B3AE-6A08AD559EE1}" srcOrd="8" destOrd="0" presId="urn:microsoft.com/office/officeart/2009/3/layout/CircleRelationship"/>
    <dgm:cxn modelId="{2A69DD25-B7C0-4492-9821-9009DE0090C6}" type="presParOf" srcId="{1ED913A8-671B-49EE-B3AE-6A08AD559EE1}" destId="{CE28F1B5-7393-479C-A651-9CAA492EB040}" srcOrd="0" destOrd="0" presId="urn:microsoft.com/office/officeart/2009/3/layout/CircleRelationship"/>
    <dgm:cxn modelId="{5377C6BD-4A3B-4522-86F7-EEF3C806F145}" type="presParOf" srcId="{E696D138-7483-4295-B24B-1FFDABA159BD}" destId="{0A53EDDF-4D5F-4055-B465-D06FCFF1791E}" srcOrd="9" destOrd="0" presId="urn:microsoft.com/office/officeart/2009/3/layout/CircleRelationship"/>
    <dgm:cxn modelId="{223BC79E-440F-4FB1-87B9-D274FD98729D}" type="presParOf" srcId="{0A53EDDF-4D5F-4055-B465-D06FCFF1791E}" destId="{1624D536-0AA0-4190-BD72-AACCBCE7F248}" srcOrd="0" destOrd="0" presId="urn:microsoft.com/office/officeart/2009/3/layout/CircleRelationship"/>
    <dgm:cxn modelId="{69877480-239A-4BE9-B27A-665A9FD6AF5E}" type="presParOf" srcId="{E696D138-7483-4295-B24B-1FFDABA159BD}" destId="{F9774F81-3E32-4C2B-802F-D8B6662F07C6}" srcOrd="10" destOrd="0" presId="urn:microsoft.com/office/officeart/2009/3/layout/CircleRelationship"/>
    <dgm:cxn modelId="{85378C11-AAC2-4ECF-AFF9-8335DD32BFB3}" type="presParOf" srcId="{E696D138-7483-4295-B24B-1FFDABA159BD}" destId="{B89C2A94-55CC-4384-8B7B-A0E66673E704}" srcOrd="11" destOrd="0" presId="urn:microsoft.com/office/officeart/2009/3/layout/CircleRelationship"/>
    <dgm:cxn modelId="{28F039A7-FC7E-4081-A4E1-AA0E009A3B9D}" type="presParOf" srcId="{B89C2A94-55CC-4384-8B7B-A0E66673E704}" destId="{6D455D1B-E843-4305-BEC9-7E364A289056}" srcOrd="0" destOrd="0" presId="urn:microsoft.com/office/officeart/2009/3/layout/CircleRelationship"/>
    <dgm:cxn modelId="{E58BD4E8-AA75-42F8-947B-B94F11283001}" type="presParOf" srcId="{E696D138-7483-4295-B24B-1FFDABA159BD}" destId="{2C090BB0-7241-4249-ABEC-E5CC1748CD7E}" srcOrd="12" destOrd="0" presId="urn:microsoft.com/office/officeart/2009/3/layout/CircleRelationship"/>
    <dgm:cxn modelId="{B27FA8D5-9730-4C92-AD1B-D5277704A9C5}" type="presParOf" srcId="{2C090BB0-7241-4249-ABEC-E5CC1748CD7E}" destId="{8613D84F-7573-4A51-BB51-F871BE085DD9}" srcOrd="0" destOrd="0" presId="urn:microsoft.com/office/officeart/2009/3/layout/CircleRelationship"/>
    <dgm:cxn modelId="{BD302348-8400-46BD-A069-EC359FCCC9E8}" type="presParOf" srcId="{E696D138-7483-4295-B24B-1FFDABA159BD}" destId="{81541A76-E42C-4656-9217-9506B76BB19B}" srcOrd="13" destOrd="0" presId="urn:microsoft.com/office/officeart/2009/3/layout/CircleRelationship"/>
    <dgm:cxn modelId="{C5B578C0-CB8E-4C9A-9F8E-85D07FDE8701}" type="presParOf" srcId="{81541A76-E42C-4656-9217-9506B76BB19B}" destId="{C2EA0556-DFF3-4945-AEF2-30C7D349DE46}" srcOrd="0" destOrd="0" presId="urn:microsoft.com/office/officeart/2009/3/layout/CircleRelationship"/>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8685B12C-E5C4-4893-8E8C-0DD980649F28}" type="doc">
      <dgm:prSet loTypeId="urn:microsoft.com/office/officeart/2005/8/layout/arrow2" loCatId="process" qsTypeId="urn:microsoft.com/office/officeart/2005/8/quickstyle/simple1" qsCatId="simple" csTypeId="urn:microsoft.com/office/officeart/2005/8/colors/accent1_2" csCatId="accent1" phldr="1"/>
      <dgm:spPr/>
    </dgm:pt>
    <dgm:pt modelId="{CA068AA8-872D-464C-8C90-3654F6DC8A40}">
      <dgm:prSet phldrT="[Texte]" custT="1"/>
      <dgm:spPr/>
      <dgm:t>
        <a:bodyPr/>
        <a:lstStyle/>
        <a:p>
          <a:r>
            <a:rPr lang="fr-FR" sz="1100" dirty="0" smtClean="0">
              <a:latin typeface="Arial Black" pitchFamily="34" charset="0"/>
            </a:rPr>
            <a:t>Améliorer le local du lieu de travail</a:t>
          </a:r>
          <a:endParaRPr lang="fr-FR" sz="1100" dirty="0">
            <a:latin typeface="Arial Black" pitchFamily="34" charset="0"/>
          </a:endParaRPr>
        </a:p>
      </dgm:t>
    </dgm:pt>
    <dgm:pt modelId="{54102162-2619-4F0B-8C6A-F2119C7809A0}" type="parTrans" cxnId="{8D012969-6602-4DE7-A267-EBD6E738C6CD}">
      <dgm:prSet/>
      <dgm:spPr/>
      <dgm:t>
        <a:bodyPr/>
        <a:lstStyle/>
        <a:p>
          <a:endParaRPr lang="fr-FR"/>
        </a:p>
      </dgm:t>
    </dgm:pt>
    <dgm:pt modelId="{3D3A724C-9A69-40CC-B7C2-29295D40F87E}" type="sibTrans" cxnId="{8D012969-6602-4DE7-A267-EBD6E738C6CD}">
      <dgm:prSet/>
      <dgm:spPr/>
      <dgm:t>
        <a:bodyPr/>
        <a:lstStyle/>
        <a:p>
          <a:endParaRPr lang="fr-FR"/>
        </a:p>
      </dgm:t>
    </dgm:pt>
    <dgm:pt modelId="{17521E26-2E91-4F5F-98F4-F1FB393A5550}">
      <dgm:prSet phldrT="[Texte]" custT="1"/>
      <dgm:spPr/>
      <dgm:t>
        <a:bodyPr/>
        <a:lstStyle/>
        <a:p>
          <a:r>
            <a:rPr lang="fr-FR" sz="1100" dirty="0">
              <a:latin typeface="Arial Black" pitchFamily="34" charset="0"/>
            </a:rPr>
            <a:t>Améliorer ses machines, mobiliers et outils</a:t>
          </a:r>
        </a:p>
      </dgm:t>
    </dgm:pt>
    <dgm:pt modelId="{C9E32096-88DD-4376-B152-05A85831B3B5}" type="parTrans" cxnId="{7FEDBD06-6287-4D92-BE4F-A3FDB2672CE2}">
      <dgm:prSet/>
      <dgm:spPr/>
      <dgm:t>
        <a:bodyPr/>
        <a:lstStyle/>
        <a:p>
          <a:endParaRPr lang="fr-FR"/>
        </a:p>
      </dgm:t>
    </dgm:pt>
    <dgm:pt modelId="{8260A34A-83AA-4212-92F6-C42D72929B71}" type="sibTrans" cxnId="{7FEDBD06-6287-4D92-BE4F-A3FDB2672CE2}">
      <dgm:prSet/>
      <dgm:spPr/>
      <dgm:t>
        <a:bodyPr/>
        <a:lstStyle/>
        <a:p>
          <a:endParaRPr lang="fr-FR"/>
        </a:p>
      </dgm:t>
    </dgm:pt>
    <dgm:pt modelId="{332AECDC-5766-46DF-BC04-B2DE054E9AC5}">
      <dgm:prSet phldrT="[Texte]" custT="1"/>
      <dgm:spPr/>
      <dgm:t>
        <a:bodyPr/>
        <a:lstStyle/>
        <a:p>
          <a:r>
            <a:rPr lang="fr-FR" sz="1100" dirty="0">
              <a:latin typeface="Arial Black" pitchFamily="34" charset="0"/>
            </a:rPr>
            <a:t>Accroître son stock de matière premières</a:t>
          </a:r>
        </a:p>
      </dgm:t>
    </dgm:pt>
    <dgm:pt modelId="{FEF01C36-9882-4EFB-B2F1-2FA0DABBCEA0}" type="parTrans" cxnId="{E4D26276-0804-4883-BE8F-3C4A48316BFE}">
      <dgm:prSet/>
      <dgm:spPr/>
      <dgm:t>
        <a:bodyPr/>
        <a:lstStyle/>
        <a:p>
          <a:endParaRPr lang="fr-FR"/>
        </a:p>
      </dgm:t>
    </dgm:pt>
    <dgm:pt modelId="{7F19E704-EBC3-4F76-87BE-40FFDBB99C30}" type="sibTrans" cxnId="{E4D26276-0804-4883-BE8F-3C4A48316BFE}">
      <dgm:prSet/>
      <dgm:spPr/>
      <dgm:t>
        <a:bodyPr/>
        <a:lstStyle/>
        <a:p>
          <a:endParaRPr lang="fr-FR"/>
        </a:p>
      </dgm:t>
    </dgm:pt>
    <dgm:pt modelId="{93650CBA-353F-40C7-855F-CFC51916EF40}" type="pres">
      <dgm:prSet presAssocID="{8685B12C-E5C4-4893-8E8C-0DD980649F28}" presName="arrowDiagram" presStyleCnt="0">
        <dgm:presLayoutVars>
          <dgm:chMax val="5"/>
          <dgm:dir/>
          <dgm:resizeHandles val="exact"/>
        </dgm:presLayoutVars>
      </dgm:prSet>
      <dgm:spPr/>
    </dgm:pt>
    <dgm:pt modelId="{027FD0F2-07EB-4382-BC4E-CE7A9F915A4F}" type="pres">
      <dgm:prSet presAssocID="{8685B12C-E5C4-4893-8E8C-0DD980649F28}" presName="arrow" presStyleLbl="bgShp" presStyleIdx="0" presStyleCnt="1"/>
      <dgm:spPr/>
    </dgm:pt>
    <dgm:pt modelId="{0BECBA4D-9429-4E87-A243-B29AEF31A0D7}" type="pres">
      <dgm:prSet presAssocID="{8685B12C-E5C4-4893-8E8C-0DD980649F28}" presName="arrowDiagram3" presStyleCnt="0"/>
      <dgm:spPr/>
    </dgm:pt>
    <dgm:pt modelId="{D7AA1FCF-DC62-4893-91F4-FA452FF990E6}" type="pres">
      <dgm:prSet presAssocID="{CA068AA8-872D-464C-8C90-3654F6DC8A40}" presName="bullet3a" presStyleLbl="node1" presStyleIdx="0" presStyleCnt="3"/>
      <dgm:spPr/>
    </dgm:pt>
    <dgm:pt modelId="{1338BDB4-79EF-478B-AE3F-4CCF0AFE886D}" type="pres">
      <dgm:prSet presAssocID="{CA068AA8-872D-464C-8C90-3654F6DC8A40}" presName="textBox3a" presStyleLbl="revTx" presStyleIdx="0" presStyleCnt="3" custLinFactNeighborX="14661" custLinFactNeighborY="3315">
        <dgm:presLayoutVars>
          <dgm:bulletEnabled val="1"/>
        </dgm:presLayoutVars>
      </dgm:prSet>
      <dgm:spPr/>
      <dgm:t>
        <a:bodyPr/>
        <a:lstStyle/>
        <a:p>
          <a:endParaRPr lang="fr-FR"/>
        </a:p>
      </dgm:t>
    </dgm:pt>
    <dgm:pt modelId="{A9C658F0-D142-47AF-AD09-787A02252041}" type="pres">
      <dgm:prSet presAssocID="{17521E26-2E91-4F5F-98F4-F1FB393A5550}" presName="bullet3b" presStyleLbl="node1" presStyleIdx="1" presStyleCnt="3"/>
      <dgm:spPr/>
    </dgm:pt>
    <dgm:pt modelId="{BFBEE392-E6C0-4C68-A3B8-F61B92A312B7}" type="pres">
      <dgm:prSet presAssocID="{17521E26-2E91-4F5F-98F4-F1FB393A5550}" presName="textBox3b" presStyleLbl="revTx" presStyleIdx="1" presStyleCnt="3" custScaleX="116076" custScaleY="101086" custLinFactNeighborX="21806" custLinFactNeighborY="620">
        <dgm:presLayoutVars>
          <dgm:bulletEnabled val="1"/>
        </dgm:presLayoutVars>
      </dgm:prSet>
      <dgm:spPr/>
      <dgm:t>
        <a:bodyPr/>
        <a:lstStyle/>
        <a:p>
          <a:endParaRPr lang="fr-FR"/>
        </a:p>
      </dgm:t>
    </dgm:pt>
    <dgm:pt modelId="{D7F1F1ED-CDB1-4810-804C-BAF54DFB821C}" type="pres">
      <dgm:prSet presAssocID="{332AECDC-5766-46DF-BC04-B2DE054E9AC5}" presName="bullet3c" presStyleLbl="node1" presStyleIdx="2" presStyleCnt="3"/>
      <dgm:spPr/>
    </dgm:pt>
    <dgm:pt modelId="{4C88E576-AFCB-4237-A7E4-A658B0A31CDD}" type="pres">
      <dgm:prSet presAssocID="{332AECDC-5766-46DF-BC04-B2DE054E9AC5}" presName="textBox3c" presStyleLbl="revTx" presStyleIdx="2" presStyleCnt="3" custLinFactNeighborX="4697" custLinFactNeighborY="-37">
        <dgm:presLayoutVars>
          <dgm:bulletEnabled val="1"/>
        </dgm:presLayoutVars>
      </dgm:prSet>
      <dgm:spPr/>
      <dgm:t>
        <a:bodyPr/>
        <a:lstStyle/>
        <a:p>
          <a:endParaRPr lang="fr-FR"/>
        </a:p>
      </dgm:t>
    </dgm:pt>
  </dgm:ptLst>
  <dgm:cxnLst>
    <dgm:cxn modelId="{4F2C9BDF-5AA0-4C3E-BB5E-FD8FA4F47559}" type="presOf" srcId="{332AECDC-5766-46DF-BC04-B2DE054E9AC5}" destId="{4C88E576-AFCB-4237-A7E4-A658B0A31CDD}" srcOrd="0" destOrd="0" presId="urn:microsoft.com/office/officeart/2005/8/layout/arrow2"/>
    <dgm:cxn modelId="{E4D26276-0804-4883-BE8F-3C4A48316BFE}" srcId="{8685B12C-E5C4-4893-8E8C-0DD980649F28}" destId="{332AECDC-5766-46DF-BC04-B2DE054E9AC5}" srcOrd="2" destOrd="0" parTransId="{FEF01C36-9882-4EFB-B2F1-2FA0DABBCEA0}" sibTransId="{7F19E704-EBC3-4F76-87BE-40FFDBB99C30}"/>
    <dgm:cxn modelId="{7FEDBD06-6287-4D92-BE4F-A3FDB2672CE2}" srcId="{8685B12C-E5C4-4893-8E8C-0DD980649F28}" destId="{17521E26-2E91-4F5F-98F4-F1FB393A5550}" srcOrd="1" destOrd="0" parTransId="{C9E32096-88DD-4376-B152-05A85831B3B5}" sibTransId="{8260A34A-83AA-4212-92F6-C42D72929B71}"/>
    <dgm:cxn modelId="{128EDAF4-025D-4F66-9C09-E0B3F6FD74A0}" type="presOf" srcId="{17521E26-2E91-4F5F-98F4-F1FB393A5550}" destId="{BFBEE392-E6C0-4C68-A3B8-F61B92A312B7}" srcOrd="0" destOrd="0" presId="urn:microsoft.com/office/officeart/2005/8/layout/arrow2"/>
    <dgm:cxn modelId="{8D012969-6602-4DE7-A267-EBD6E738C6CD}" srcId="{8685B12C-E5C4-4893-8E8C-0DD980649F28}" destId="{CA068AA8-872D-464C-8C90-3654F6DC8A40}" srcOrd="0" destOrd="0" parTransId="{54102162-2619-4F0B-8C6A-F2119C7809A0}" sibTransId="{3D3A724C-9A69-40CC-B7C2-29295D40F87E}"/>
    <dgm:cxn modelId="{7F86ED0F-4D44-4FFD-AC3C-94DC6514AA87}" type="presOf" srcId="{CA068AA8-872D-464C-8C90-3654F6DC8A40}" destId="{1338BDB4-79EF-478B-AE3F-4CCF0AFE886D}" srcOrd="0" destOrd="0" presId="urn:microsoft.com/office/officeart/2005/8/layout/arrow2"/>
    <dgm:cxn modelId="{3EA29336-7ECC-454D-B166-FD185D1C12EF}" type="presOf" srcId="{8685B12C-E5C4-4893-8E8C-0DD980649F28}" destId="{93650CBA-353F-40C7-855F-CFC51916EF40}" srcOrd="0" destOrd="0" presId="urn:microsoft.com/office/officeart/2005/8/layout/arrow2"/>
    <dgm:cxn modelId="{69C81BDB-005F-430E-8961-00489F400DC5}" type="presParOf" srcId="{93650CBA-353F-40C7-855F-CFC51916EF40}" destId="{027FD0F2-07EB-4382-BC4E-CE7A9F915A4F}" srcOrd="0" destOrd="0" presId="urn:microsoft.com/office/officeart/2005/8/layout/arrow2"/>
    <dgm:cxn modelId="{DAC66E8F-4473-4764-8542-B1442C9914B9}" type="presParOf" srcId="{93650CBA-353F-40C7-855F-CFC51916EF40}" destId="{0BECBA4D-9429-4E87-A243-B29AEF31A0D7}" srcOrd="1" destOrd="0" presId="urn:microsoft.com/office/officeart/2005/8/layout/arrow2"/>
    <dgm:cxn modelId="{F42455CF-B26D-4A45-A707-A99C8A1F528B}" type="presParOf" srcId="{0BECBA4D-9429-4E87-A243-B29AEF31A0D7}" destId="{D7AA1FCF-DC62-4893-91F4-FA452FF990E6}" srcOrd="0" destOrd="0" presId="urn:microsoft.com/office/officeart/2005/8/layout/arrow2"/>
    <dgm:cxn modelId="{D31C918E-8F1B-4EE8-8B45-EAFB967A98FD}" type="presParOf" srcId="{0BECBA4D-9429-4E87-A243-B29AEF31A0D7}" destId="{1338BDB4-79EF-478B-AE3F-4CCF0AFE886D}" srcOrd="1" destOrd="0" presId="urn:microsoft.com/office/officeart/2005/8/layout/arrow2"/>
    <dgm:cxn modelId="{24864852-9C95-4C35-A422-797426904D04}" type="presParOf" srcId="{0BECBA4D-9429-4E87-A243-B29AEF31A0D7}" destId="{A9C658F0-D142-47AF-AD09-787A02252041}" srcOrd="2" destOrd="0" presId="urn:microsoft.com/office/officeart/2005/8/layout/arrow2"/>
    <dgm:cxn modelId="{36FB90A6-E2D9-4697-82FB-0DB32CA1A89C}" type="presParOf" srcId="{0BECBA4D-9429-4E87-A243-B29AEF31A0D7}" destId="{BFBEE392-E6C0-4C68-A3B8-F61B92A312B7}" srcOrd="3" destOrd="0" presId="urn:microsoft.com/office/officeart/2005/8/layout/arrow2"/>
    <dgm:cxn modelId="{89DD60E3-F4D7-495A-AEB7-8A40F02A3ADA}" type="presParOf" srcId="{0BECBA4D-9429-4E87-A243-B29AEF31A0D7}" destId="{D7F1F1ED-CDB1-4810-804C-BAF54DFB821C}" srcOrd="4" destOrd="0" presId="urn:microsoft.com/office/officeart/2005/8/layout/arrow2"/>
    <dgm:cxn modelId="{59FDC2BE-DFA3-45B1-B2A8-674EB3B7242B}" type="presParOf" srcId="{0BECBA4D-9429-4E87-A243-B29AEF31A0D7}" destId="{4C88E576-AFCB-4237-A7E4-A658B0A31CDD}" srcOrd="5" destOrd="0" presId="urn:microsoft.com/office/officeart/2005/8/layout/arrow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B450D5E-6A64-4EAD-94BD-EFEF03A86522}">
      <dsp:nvSpPr>
        <dsp:cNvPr id="0" name=""/>
        <dsp:cNvSpPr/>
      </dsp:nvSpPr>
      <dsp:spPr>
        <a:xfrm>
          <a:off x="0" y="21566"/>
          <a:ext cx="2973908" cy="743836"/>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lvl="0" algn="l" defTabSz="1066800">
            <a:lnSpc>
              <a:spcPct val="90000"/>
            </a:lnSpc>
            <a:spcBef>
              <a:spcPct val="0"/>
            </a:spcBef>
            <a:spcAft>
              <a:spcPct val="35000"/>
            </a:spcAft>
          </a:pPr>
          <a:r>
            <a:rPr lang="fr-FR" sz="2400" kern="1200" dirty="0" smtClean="0"/>
            <a:t>1 742 305 CUPI</a:t>
          </a:r>
          <a:endParaRPr lang="fr-FR" sz="2400" kern="1200" dirty="0"/>
        </a:p>
      </dsp:txBody>
      <dsp:txXfrm>
        <a:off x="435519" y="130498"/>
        <a:ext cx="2102870" cy="525972"/>
      </dsp:txXfrm>
    </dsp:sp>
    <dsp:sp modelId="{DB0084D6-4A1B-4BE8-A537-3F8ADF483D6E}">
      <dsp:nvSpPr>
        <dsp:cNvPr id="0" name=""/>
        <dsp:cNvSpPr/>
      </dsp:nvSpPr>
      <dsp:spPr>
        <a:xfrm>
          <a:off x="930397" y="825479"/>
          <a:ext cx="431424" cy="431424"/>
        </a:xfrm>
        <a:prstGeom prst="mathPlus">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311150">
            <a:lnSpc>
              <a:spcPct val="90000"/>
            </a:lnSpc>
            <a:spcBef>
              <a:spcPct val="0"/>
            </a:spcBef>
            <a:spcAft>
              <a:spcPct val="35000"/>
            </a:spcAft>
          </a:pPr>
          <a:endParaRPr lang="fr-FR" sz="700" kern="1200"/>
        </a:p>
      </dsp:txBody>
      <dsp:txXfrm>
        <a:off x="987582" y="990456"/>
        <a:ext cx="317054" cy="101470"/>
      </dsp:txXfrm>
    </dsp:sp>
    <dsp:sp modelId="{FADACB56-1FD0-4031-93A9-4B8C86905E46}">
      <dsp:nvSpPr>
        <dsp:cNvPr id="0" name=""/>
        <dsp:cNvSpPr/>
      </dsp:nvSpPr>
      <dsp:spPr>
        <a:xfrm>
          <a:off x="0" y="1298793"/>
          <a:ext cx="2997756" cy="743836"/>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lvl="0" algn="ctr" defTabSz="1244600">
            <a:lnSpc>
              <a:spcPct val="90000"/>
            </a:lnSpc>
            <a:spcBef>
              <a:spcPct val="0"/>
            </a:spcBef>
            <a:spcAft>
              <a:spcPct val="35000"/>
            </a:spcAft>
          </a:pPr>
          <a:r>
            <a:rPr lang="fr-FR" sz="2800" kern="1200" dirty="0" smtClean="0"/>
            <a:t>423 820 employés</a:t>
          </a:r>
          <a:endParaRPr lang="fr-FR" sz="2800" kern="1200" dirty="0"/>
        </a:p>
      </dsp:txBody>
      <dsp:txXfrm>
        <a:off x="439011" y="1407725"/>
        <a:ext cx="2119734" cy="525972"/>
      </dsp:txXfrm>
    </dsp:sp>
    <dsp:sp modelId="{26FC4C13-1BBF-490F-96CF-A50CEE343218}">
      <dsp:nvSpPr>
        <dsp:cNvPr id="0" name=""/>
        <dsp:cNvSpPr/>
      </dsp:nvSpPr>
      <dsp:spPr>
        <a:xfrm rot="10276">
          <a:off x="2158340" y="883220"/>
          <a:ext cx="1206373" cy="276707"/>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488950">
            <a:lnSpc>
              <a:spcPct val="90000"/>
            </a:lnSpc>
            <a:spcBef>
              <a:spcPct val="0"/>
            </a:spcBef>
            <a:spcAft>
              <a:spcPct val="35000"/>
            </a:spcAft>
          </a:pPr>
          <a:endParaRPr lang="fr-FR" sz="1100" kern="1200"/>
        </a:p>
      </dsp:txBody>
      <dsp:txXfrm>
        <a:off x="2158340" y="938437"/>
        <a:ext cx="1123361" cy="166025"/>
      </dsp:txXfrm>
    </dsp:sp>
    <dsp:sp modelId="{5B27542B-8342-4688-B91A-FF593C97C4E1}">
      <dsp:nvSpPr>
        <dsp:cNvPr id="0" name=""/>
        <dsp:cNvSpPr/>
      </dsp:nvSpPr>
      <dsp:spPr>
        <a:xfrm>
          <a:off x="3437059" y="297359"/>
          <a:ext cx="2210755" cy="1487672"/>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9210" tIns="29210" rIns="29210" bIns="29210" numCol="1" spcCol="1270" anchor="ctr" anchorCtr="0">
          <a:noAutofit/>
        </a:bodyPr>
        <a:lstStyle/>
        <a:p>
          <a:pPr lvl="0" algn="ctr" defTabSz="1022350">
            <a:lnSpc>
              <a:spcPct val="90000"/>
            </a:lnSpc>
            <a:spcBef>
              <a:spcPct val="0"/>
            </a:spcBef>
            <a:spcAft>
              <a:spcPct val="35000"/>
            </a:spcAft>
          </a:pPr>
          <a:r>
            <a:rPr lang="fr-FR" sz="2300" kern="1200" dirty="0"/>
            <a:t>Une main d’œuvre de </a:t>
          </a:r>
          <a:r>
            <a:rPr lang="fr-FR" sz="2300" kern="1200" dirty="0" smtClean="0"/>
            <a:t>2 166 125</a:t>
          </a:r>
          <a:endParaRPr lang="fr-FR" sz="2300" kern="1200" dirty="0"/>
        </a:p>
      </dsp:txBody>
      <dsp:txXfrm>
        <a:off x="3760817" y="515224"/>
        <a:ext cx="1563239" cy="105194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400980-01DB-4C04-89B0-DB65AE667181}">
      <dsp:nvSpPr>
        <dsp:cNvPr id="0" name=""/>
        <dsp:cNvSpPr/>
      </dsp:nvSpPr>
      <dsp:spPr>
        <a:xfrm>
          <a:off x="1414563" y="734082"/>
          <a:ext cx="2099739" cy="2409602"/>
        </a:xfrm>
        <a:prstGeom prst="ellipse">
          <a:avLst/>
        </a:prstGeom>
        <a:solidFill>
          <a:schemeClr val="accent1">
            <a:lumMod val="40000"/>
            <a:lumOff val="6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fr-FR" sz="1100" kern="1200" dirty="0" smtClean="0">
              <a:solidFill>
                <a:schemeClr val="tx1"/>
              </a:solidFill>
              <a:latin typeface="Arial Black" pitchFamily="34" charset="0"/>
            </a:rPr>
            <a:t>43,4% des </a:t>
          </a:r>
          <a:r>
            <a:rPr lang="fr-FR" sz="1100" kern="1200" dirty="0">
              <a:solidFill>
                <a:schemeClr val="tx1"/>
              </a:solidFill>
              <a:latin typeface="Arial Black" pitchFamily="34" charset="0"/>
            </a:rPr>
            <a:t>CUPI </a:t>
          </a:r>
          <a:r>
            <a:rPr lang="fr-FR" sz="1100" b="1" u="sng" kern="1200" dirty="0">
              <a:solidFill>
                <a:schemeClr val="tx1"/>
              </a:solidFill>
              <a:latin typeface="Arial Black" pitchFamily="34" charset="0"/>
            </a:rPr>
            <a:t>ne savent pas </a:t>
          </a:r>
          <a:r>
            <a:rPr lang="fr-FR" sz="1100" kern="1200" dirty="0">
              <a:solidFill>
                <a:schemeClr val="tx1"/>
              </a:solidFill>
              <a:latin typeface="Arial Black" pitchFamily="34" charset="0"/>
            </a:rPr>
            <a:t>qu’il faut s’enregistrer</a:t>
          </a:r>
        </a:p>
      </dsp:txBody>
      <dsp:txXfrm>
        <a:off x="1722063" y="1086960"/>
        <a:ext cx="1484739" cy="1703846"/>
      </dsp:txXfrm>
    </dsp:sp>
    <dsp:sp modelId="{586D1A60-A4FB-4532-85CE-DA379212FDE7}">
      <dsp:nvSpPr>
        <dsp:cNvPr id="0" name=""/>
        <dsp:cNvSpPr/>
      </dsp:nvSpPr>
      <dsp:spPr>
        <a:xfrm>
          <a:off x="2769338" y="303450"/>
          <a:ext cx="301574" cy="301569"/>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BFE337F-8FFA-460A-96AE-DC37D6AE0C44}">
      <dsp:nvSpPr>
        <dsp:cNvPr id="0" name=""/>
        <dsp:cNvSpPr/>
      </dsp:nvSpPr>
      <dsp:spPr>
        <a:xfrm>
          <a:off x="344831" y="2778841"/>
          <a:ext cx="218364" cy="218574"/>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2693A85-F486-450F-A4F0-F516DBC7EE4A}">
      <dsp:nvSpPr>
        <dsp:cNvPr id="0" name=""/>
        <dsp:cNvSpPr/>
      </dsp:nvSpPr>
      <dsp:spPr>
        <a:xfrm>
          <a:off x="3710025" y="1676811"/>
          <a:ext cx="218364" cy="218574"/>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70CF75B-F3C9-490D-AE4C-E2C63DD4B81D}">
      <dsp:nvSpPr>
        <dsp:cNvPr id="0" name=""/>
        <dsp:cNvSpPr/>
      </dsp:nvSpPr>
      <dsp:spPr>
        <a:xfrm>
          <a:off x="3494461" y="3046410"/>
          <a:ext cx="301574" cy="301569"/>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C67D327-95FB-45AA-9583-24420229981C}">
      <dsp:nvSpPr>
        <dsp:cNvPr id="0" name=""/>
        <dsp:cNvSpPr/>
      </dsp:nvSpPr>
      <dsp:spPr>
        <a:xfrm>
          <a:off x="636868" y="178130"/>
          <a:ext cx="218364" cy="218574"/>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2FEA2CE-4BA5-423D-8B1D-2F4DB101C59E}">
      <dsp:nvSpPr>
        <dsp:cNvPr id="0" name=""/>
        <dsp:cNvSpPr/>
      </dsp:nvSpPr>
      <dsp:spPr>
        <a:xfrm>
          <a:off x="1101900" y="2476084"/>
          <a:ext cx="218364" cy="218574"/>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F3ACCD1-9CDE-44A1-B4B2-18C236210C1A}">
      <dsp:nvSpPr>
        <dsp:cNvPr id="0" name=""/>
        <dsp:cNvSpPr/>
      </dsp:nvSpPr>
      <dsp:spPr>
        <a:xfrm>
          <a:off x="0" y="451266"/>
          <a:ext cx="1493569" cy="1974780"/>
        </a:xfrm>
        <a:prstGeom prst="ellipse">
          <a:avLst/>
        </a:prstGeom>
        <a:solidFill>
          <a:schemeClr val="accent2">
            <a:lumMod val="40000"/>
            <a:lumOff val="6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fr-FR" sz="1100" b="0" kern="1200" dirty="0" smtClean="0">
              <a:solidFill>
                <a:schemeClr val="tx1"/>
              </a:solidFill>
              <a:latin typeface="Arial Black" pitchFamily="34" charset="0"/>
            </a:rPr>
            <a:t>20,6% </a:t>
          </a:r>
          <a:r>
            <a:rPr lang="fr-FR" sz="1100" b="0" kern="1200" dirty="0">
              <a:solidFill>
                <a:schemeClr val="tx1"/>
              </a:solidFill>
              <a:latin typeface="Arial Black" pitchFamily="34" charset="0"/>
            </a:rPr>
            <a:t>pense qu’il n’y a </a:t>
          </a:r>
          <a:r>
            <a:rPr lang="fr-FR" sz="1100" b="1" u="sng" kern="1200" dirty="0">
              <a:solidFill>
                <a:schemeClr val="tx1"/>
              </a:solidFill>
              <a:latin typeface="Arial Black" pitchFamily="34" charset="0"/>
            </a:rPr>
            <a:t>aucun intérêt </a:t>
          </a:r>
          <a:r>
            <a:rPr lang="fr-FR" sz="1100" b="0" kern="1200" dirty="0">
              <a:solidFill>
                <a:schemeClr val="tx1"/>
              </a:solidFill>
              <a:latin typeface="Arial Black" pitchFamily="34" charset="0"/>
            </a:rPr>
            <a:t>à se faire enregistrer</a:t>
          </a:r>
        </a:p>
      </dsp:txBody>
      <dsp:txXfrm>
        <a:off x="218728" y="740466"/>
        <a:ext cx="1056113" cy="1396380"/>
      </dsp:txXfrm>
    </dsp:sp>
    <dsp:sp modelId="{CE28F1B5-7393-479C-A651-9CAA492EB040}">
      <dsp:nvSpPr>
        <dsp:cNvPr id="0" name=""/>
        <dsp:cNvSpPr/>
      </dsp:nvSpPr>
      <dsp:spPr>
        <a:xfrm>
          <a:off x="1543290" y="293526"/>
          <a:ext cx="301574" cy="301569"/>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624D536-0AA0-4190-BD72-AACCBCE7F248}">
      <dsp:nvSpPr>
        <dsp:cNvPr id="0" name=""/>
        <dsp:cNvSpPr/>
      </dsp:nvSpPr>
      <dsp:spPr>
        <a:xfrm>
          <a:off x="4354899" y="3028209"/>
          <a:ext cx="355647" cy="396872"/>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9774F81-3E32-4C2B-802F-D8B6662F07C6}">
      <dsp:nvSpPr>
        <dsp:cNvPr id="0" name=""/>
        <dsp:cNvSpPr/>
      </dsp:nvSpPr>
      <dsp:spPr>
        <a:xfrm>
          <a:off x="3386868" y="298319"/>
          <a:ext cx="1794737" cy="2051076"/>
        </a:xfrm>
        <a:prstGeom prst="ellipse">
          <a:avLst/>
        </a:prstGeom>
        <a:solidFill>
          <a:schemeClr val="accent6">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fr-FR" sz="1100" kern="1200" dirty="0" smtClean="0">
              <a:solidFill>
                <a:schemeClr val="tx1"/>
              </a:solidFill>
              <a:latin typeface="Arial Black" pitchFamily="34" charset="0"/>
            </a:rPr>
            <a:t>22,5% </a:t>
          </a:r>
          <a:r>
            <a:rPr lang="fr-FR" sz="1100" kern="1200" dirty="0">
              <a:solidFill>
                <a:schemeClr val="tx1"/>
              </a:solidFill>
              <a:latin typeface="Arial Black" pitchFamily="34" charset="0"/>
            </a:rPr>
            <a:t>estime que se faire enregistrer </a:t>
          </a:r>
          <a:r>
            <a:rPr lang="fr-FR" sz="1100" b="1" u="sng" kern="1200" dirty="0">
              <a:solidFill>
                <a:schemeClr val="tx1"/>
              </a:solidFill>
              <a:latin typeface="Arial Black" pitchFamily="34" charset="0"/>
            </a:rPr>
            <a:t>facilite l’accès au crédit</a:t>
          </a:r>
        </a:p>
      </dsp:txBody>
      <dsp:txXfrm>
        <a:off x="3649701" y="598692"/>
        <a:ext cx="1269071" cy="1450330"/>
      </dsp:txXfrm>
    </dsp:sp>
    <dsp:sp modelId="{6D455D1B-E843-4305-BEC9-7E364A289056}">
      <dsp:nvSpPr>
        <dsp:cNvPr id="0" name=""/>
        <dsp:cNvSpPr/>
      </dsp:nvSpPr>
      <dsp:spPr>
        <a:xfrm>
          <a:off x="4627995" y="27346"/>
          <a:ext cx="301574" cy="301569"/>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613D84F-7573-4A51-BB51-F871BE085DD9}">
      <dsp:nvSpPr>
        <dsp:cNvPr id="0" name=""/>
        <dsp:cNvSpPr/>
      </dsp:nvSpPr>
      <dsp:spPr>
        <a:xfrm>
          <a:off x="264649" y="3222805"/>
          <a:ext cx="218364" cy="218574"/>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2EA0556-DFF3-4945-AEF2-30C7D349DE46}">
      <dsp:nvSpPr>
        <dsp:cNvPr id="0" name=""/>
        <dsp:cNvSpPr/>
      </dsp:nvSpPr>
      <dsp:spPr>
        <a:xfrm>
          <a:off x="2200103" y="3157124"/>
          <a:ext cx="218364" cy="218574"/>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400980-01DB-4C04-89B0-DB65AE667181}">
      <dsp:nvSpPr>
        <dsp:cNvPr id="0" name=""/>
        <dsp:cNvSpPr/>
      </dsp:nvSpPr>
      <dsp:spPr>
        <a:xfrm>
          <a:off x="0" y="0"/>
          <a:ext cx="1776266" cy="1297142"/>
        </a:xfrm>
        <a:prstGeom prst="ellipse">
          <a:avLst/>
        </a:prstGeom>
        <a:solidFill>
          <a:schemeClr val="accent1">
            <a:lumMod val="40000"/>
            <a:lumOff val="6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fr-FR" sz="1200" kern="1200" dirty="0">
              <a:solidFill>
                <a:schemeClr val="tx1"/>
              </a:solidFill>
              <a:latin typeface="Arial Black" pitchFamily="34" charset="0"/>
            </a:rPr>
            <a:t>Difficultés techniques de fabrication « </a:t>
          </a:r>
          <a:r>
            <a:rPr lang="fr-FR" sz="1200" kern="1200" dirty="0" smtClean="0">
              <a:solidFill>
                <a:schemeClr val="tx1"/>
              </a:solidFill>
              <a:latin typeface="Arial Black" pitchFamily="34" charset="0"/>
            </a:rPr>
            <a:t>42,2%</a:t>
          </a:r>
          <a:r>
            <a:rPr lang="fr-FR" sz="1200" kern="1200" dirty="0">
              <a:solidFill>
                <a:schemeClr val="tx1"/>
              </a:solidFill>
              <a:latin typeface="Arial Black" pitchFamily="34" charset="0"/>
            </a:rPr>
            <a:t> »</a:t>
          </a:r>
        </a:p>
      </dsp:txBody>
      <dsp:txXfrm>
        <a:off x="260128" y="189962"/>
        <a:ext cx="1256010" cy="917218"/>
      </dsp:txXfrm>
    </dsp:sp>
    <dsp:sp modelId="{586D1A60-A4FB-4532-85CE-DA379212FDE7}">
      <dsp:nvSpPr>
        <dsp:cNvPr id="0" name=""/>
        <dsp:cNvSpPr/>
      </dsp:nvSpPr>
      <dsp:spPr>
        <a:xfrm>
          <a:off x="2202680" y="458005"/>
          <a:ext cx="276246" cy="276241"/>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BFE337F-8FFA-460A-96AE-DC37D6AE0C44}">
      <dsp:nvSpPr>
        <dsp:cNvPr id="0" name=""/>
        <dsp:cNvSpPr/>
      </dsp:nvSpPr>
      <dsp:spPr>
        <a:xfrm>
          <a:off x="1548559" y="2870476"/>
          <a:ext cx="200024" cy="200217"/>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2693A85-F486-450F-A4F0-F516DBC7EE4A}">
      <dsp:nvSpPr>
        <dsp:cNvPr id="0" name=""/>
        <dsp:cNvSpPr/>
      </dsp:nvSpPr>
      <dsp:spPr>
        <a:xfrm>
          <a:off x="3429158" y="1579221"/>
          <a:ext cx="200024" cy="200217"/>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70CF75B-F3C9-490D-AE4C-E2C63DD4B81D}">
      <dsp:nvSpPr>
        <dsp:cNvPr id="0" name=""/>
        <dsp:cNvSpPr/>
      </dsp:nvSpPr>
      <dsp:spPr>
        <a:xfrm>
          <a:off x="2471997" y="3083461"/>
          <a:ext cx="276246" cy="276241"/>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C67D327-95FB-45AA-9583-24420229981C}">
      <dsp:nvSpPr>
        <dsp:cNvPr id="0" name=""/>
        <dsp:cNvSpPr/>
      </dsp:nvSpPr>
      <dsp:spPr>
        <a:xfrm>
          <a:off x="1605379" y="850605"/>
          <a:ext cx="200024" cy="200217"/>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2FEA2CE-4BA5-423D-8B1D-2F4DB101C59E}">
      <dsp:nvSpPr>
        <dsp:cNvPr id="0" name=""/>
        <dsp:cNvSpPr/>
      </dsp:nvSpPr>
      <dsp:spPr>
        <a:xfrm>
          <a:off x="974817" y="1995905"/>
          <a:ext cx="200024" cy="200217"/>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F3ACCD1-9CDE-44A1-B4B2-18C236210C1A}">
      <dsp:nvSpPr>
        <dsp:cNvPr id="0" name=""/>
        <dsp:cNvSpPr/>
      </dsp:nvSpPr>
      <dsp:spPr>
        <a:xfrm>
          <a:off x="889018" y="1040759"/>
          <a:ext cx="1946292" cy="1648221"/>
        </a:xfrm>
        <a:prstGeom prst="ellipse">
          <a:avLst/>
        </a:prstGeom>
        <a:solidFill>
          <a:schemeClr val="accent2">
            <a:lumMod val="40000"/>
            <a:lumOff val="6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lvl="0" algn="l" defTabSz="533400">
            <a:lnSpc>
              <a:spcPct val="90000"/>
            </a:lnSpc>
            <a:spcBef>
              <a:spcPct val="0"/>
            </a:spcBef>
            <a:spcAft>
              <a:spcPct val="35000"/>
            </a:spcAft>
          </a:pPr>
          <a:r>
            <a:rPr lang="fr-FR" sz="1200" b="0" kern="1200" dirty="0">
              <a:solidFill>
                <a:schemeClr val="tx1"/>
              </a:solidFill>
              <a:latin typeface="Arial Black" pitchFamily="34" charset="0"/>
            </a:rPr>
            <a:t>Difficultés d’approvisionnement en matières premières « </a:t>
          </a:r>
          <a:r>
            <a:rPr lang="fr-FR" sz="1200" b="0" kern="1200" dirty="0" smtClean="0">
              <a:solidFill>
                <a:schemeClr val="tx1"/>
              </a:solidFill>
              <a:latin typeface="Arial Black" pitchFamily="34" charset="0"/>
            </a:rPr>
            <a:t>26,5%</a:t>
          </a:r>
          <a:r>
            <a:rPr lang="fr-FR" sz="1200" b="0" kern="1200" dirty="0">
              <a:solidFill>
                <a:schemeClr val="tx1"/>
              </a:solidFill>
              <a:latin typeface="Arial Black" pitchFamily="34" charset="0"/>
            </a:rPr>
            <a:t> »</a:t>
          </a:r>
        </a:p>
      </dsp:txBody>
      <dsp:txXfrm>
        <a:off x="1174046" y="1282135"/>
        <a:ext cx="1376236" cy="1165469"/>
      </dsp:txXfrm>
    </dsp:sp>
    <dsp:sp modelId="{CE28F1B5-7393-479C-A651-9CAA492EB040}">
      <dsp:nvSpPr>
        <dsp:cNvPr id="0" name=""/>
        <dsp:cNvSpPr/>
      </dsp:nvSpPr>
      <dsp:spPr>
        <a:xfrm>
          <a:off x="1923201" y="859310"/>
          <a:ext cx="276246" cy="276241"/>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624D536-0AA0-4190-BD72-AACCBCE7F248}">
      <dsp:nvSpPr>
        <dsp:cNvPr id="0" name=""/>
        <dsp:cNvSpPr/>
      </dsp:nvSpPr>
      <dsp:spPr>
        <a:xfrm>
          <a:off x="0" y="2387740"/>
          <a:ext cx="499368" cy="499382"/>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9774F81-3E32-4C2B-802F-D8B6662F07C6}">
      <dsp:nvSpPr>
        <dsp:cNvPr id="0" name=""/>
        <dsp:cNvSpPr/>
      </dsp:nvSpPr>
      <dsp:spPr>
        <a:xfrm>
          <a:off x="2408796" y="1388984"/>
          <a:ext cx="2099250" cy="1918293"/>
        </a:xfrm>
        <a:prstGeom prst="ellipse">
          <a:avLst/>
        </a:prstGeom>
        <a:solidFill>
          <a:schemeClr val="accent6">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fr-FR" sz="1100" kern="1200" dirty="0">
              <a:solidFill>
                <a:schemeClr val="tx1"/>
              </a:solidFill>
              <a:latin typeface="Arial Black" pitchFamily="34" charset="0"/>
            </a:rPr>
            <a:t>Manque de machines et équipements « </a:t>
          </a:r>
          <a:r>
            <a:rPr lang="fr-FR" sz="1100" kern="1200" dirty="0" smtClean="0">
              <a:solidFill>
                <a:schemeClr val="tx1"/>
              </a:solidFill>
              <a:latin typeface="Arial Black" pitchFamily="34" charset="0"/>
            </a:rPr>
            <a:t>26,2%</a:t>
          </a:r>
          <a:r>
            <a:rPr lang="fr-FR" sz="1100" kern="1200" dirty="0">
              <a:solidFill>
                <a:schemeClr val="tx1"/>
              </a:solidFill>
              <a:latin typeface="Arial Black" pitchFamily="34" charset="0"/>
            </a:rPr>
            <a:t> »</a:t>
          </a:r>
          <a:endParaRPr lang="fr-FR" sz="1100" b="1" u="sng" kern="1200" dirty="0">
            <a:solidFill>
              <a:schemeClr val="tx1"/>
            </a:solidFill>
            <a:latin typeface="Arial Black" pitchFamily="34" charset="0"/>
          </a:endParaRPr>
        </a:p>
      </dsp:txBody>
      <dsp:txXfrm>
        <a:off x="2716224" y="1669912"/>
        <a:ext cx="1484394" cy="1356437"/>
      </dsp:txXfrm>
    </dsp:sp>
    <dsp:sp modelId="{6D455D1B-E843-4305-BEC9-7E364A289056}">
      <dsp:nvSpPr>
        <dsp:cNvPr id="0" name=""/>
        <dsp:cNvSpPr/>
      </dsp:nvSpPr>
      <dsp:spPr>
        <a:xfrm>
          <a:off x="3073457" y="1241464"/>
          <a:ext cx="276246" cy="276241"/>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613D84F-7573-4A51-BB51-F871BE085DD9}">
      <dsp:nvSpPr>
        <dsp:cNvPr id="0" name=""/>
        <dsp:cNvSpPr/>
      </dsp:nvSpPr>
      <dsp:spPr>
        <a:xfrm>
          <a:off x="-85820" y="2919225"/>
          <a:ext cx="200024" cy="200217"/>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2EA0556-DFF3-4945-AEF2-30C7D349DE46}">
      <dsp:nvSpPr>
        <dsp:cNvPr id="0" name=""/>
        <dsp:cNvSpPr/>
      </dsp:nvSpPr>
      <dsp:spPr>
        <a:xfrm>
          <a:off x="1908880" y="2634278"/>
          <a:ext cx="200024" cy="200217"/>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27FD0F2-07EB-4382-BC4E-CE7A9F915A4F}">
      <dsp:nvSpPr>
        <dsp:cNvPr id="0" name=""/>
        <dsp:cNvSpPr/>
      </dsp:nvSpPr>
      <dsp:spPr>
        <a:xfrm>
          <a:off x="0" y="223112"/>
          <a:ext cx="5735781" cy="3584863"/>
        </a:xfrm>
        <a:prstGeom prst="swooshArrow">
          <a:avLst>
            <a:gd name="adj1" fmla="val 25000"/>
            <a:gd name="adj2" fmla="val 25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7AA1FCF-DC62-4893-91F4-FA452FF990E6}">
      <dsp:nvSpPr>
        <dsp:cNvPr id="0" name=""/>
        <dsp:cNvSpPr/>
      </dsp:nvSpPr>
      <dsp:spPr>
        <a:xfrm>
          <a:off x="728444" y="2697385"/>
          <a:ext cx="149130" cy="149130"/>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338BDB4-79EF-478B-AE3F-4CCF0AFE886D}">
      <dsp:nvSpPr>
        <dsp:cNvPr id="0" name=""/>
        <dsp:cNvSpPr/>
      </dsp:nvSpPr>
      <dsp:spPr>
        <a:xfrm>
          <a:off x="998944" y="2806294"/>
          <a:ext cx="1336437" cy="10360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9021" tIns="0" rIns="0" bIns="0" numCol="1" spcCol="1270" anchor="t" anchorCtr="0">
          <a:noAutofit/>
        </a:bodyPr>
        <a:lstStyle/>
        <a:p>
          <a:pPr lvl="0" algn="l" defTabSz="488950">
            <a:lnSpc>
              <a:spcPct val="90000"/>
            </a:lnSpc>
            <a:spcBef>
              <a:spcPct val="0"/>
            </a:spcBef>
            <a:spcAft>
              <a:spcPct val="35000"/>
            </a:spcAft>
          </a:pPr>
          <a:r>
            <a:rPr lang="fr-FR" sz="1100" kern="1200" dirty="0" smtClean="0">
              <a:latin typeface="Arial Black" pitchFamily="34" charset="0"/>
            </a:rPr>
            <a:t>Améliorer le local du lieu de travail</a:t>
          </a:r>
          <a:endParaRPr lang="fr-FR" sz="1100" kern="1200" dirty="0">
            <a:latin typeface="Arial Black" pitchFamily="34" charset="0"/>
          </a:endParaRPr>
        </a:p>
      </dsp:txBody>
      <dsp:txXfrm>
        <a:off x="998944" y="2806294"/>
        <a:ext cx="1336437" cy="1036025"/>
      </dsp:txXfrm>
    </dsp:sp>
    <dsp:sp modelId="{A9C658F0-D142-47AF-AD09-787A02252041}">
      <dsp:nvSpPr>
        <dsp:cNvPr id="0" name=""/>
        <dsp:cNvSpPr/>
      </dsp:nvSpPr>
      <dsp:spPr>
        <a:xfrm>
          <a:off x="2044806" y="1723019"/>
          <a:ext cx="269581" cy="269581"/>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FBEE392-E6C0-4C68-A3B8-F61B92A312B7}">
      <dsp:nvSpPr>
        <dsp:cNvPr id="0" name=""/>
        <dsp:cNvSpPr/>
      </dsp:nvSpPr>
      <dsp:spPr>
        <a:xfrm>
          <a:off x="2369125" y="1859311"/>
          <a:ext cx="1597887" cy="19713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846" tIns="0" rIns="0" bIns="0" numCol="1" spcCol="1270" anchor="t" anchorCtr="0">
          <a:noAutofit/>
        </a:bodyPr>
        <a:lstStyle/>
        <a:p>
          <a:pPr lvl="0" algn="l" defTabSz="488950">
            <a:lnSpc>
              <a:spcPct val="90000"/>
            </a:lnSpc>
            <a:spcBef>
              <a:spcPct val="0"/>
            </a:spcBef>
            <a:spcAft>
              <a:spcPct val="35000"/>
            </a:spcAft>
          </a:pPr>
          <a:r>
            <a:rPr lang="fr-FR" sz="1100" kern="1200" dirty="0">
              <a:latin typeface="Arial Black" pitchFamily="34" charset="0"/>
            </a:rPr>
            <a:t>Améliorer ses machines, mobiliers et outils</a:t>
          </a:r>
        </a:p>
      </dsp:txBody>
      <dsp:txXfrm>
        <a:off x="2369125" y="1859311"/>
        <a:ext cx="1597887" cy="1971344"/>
      </dsp:txXfrm>
    </dsp:sp>
    <dsp:sp modelId="{D7F1F1ED-CDB1-4810-804C-BAF54DFB821C}">
      <dsp:nvSpPr>
        <dsp:cNvPr id="0" name=""/>
        <dsp:cNvSpPr/>
      </dsp:nvSpPr>
      <dsp:spPr>
        <a:xfrm>
          <a:off x="3627882" y="1130082"/>
          <a:ext cx="372825" cy="372825"/>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C88E576-AFCB-4237-A7E4-A658B0A31CDD}">
      <dsp:nvSpPr>
        <dsp:cNvPr id="0" name=""/>
        <dsp:cNvSpPr/>
      </dsp:nvSpPr>
      <dsp:spPr>
        <a:xfrm>
          <a:off x="3878953" y="1315574"/>
          <a:ext cx="1376587" cy="24914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7553" tIns="0" rIns="0" bIns="0" numCol="1" spcCol="1270" anchor="t" anchorCtr="0">
          <a:noAutofit/>
        </a:bodyPr>
        <a:lstStyle/>
        <a:p>
          <a:pPr lvl="0" algn="l" defTabSz="488950">
            <a:lnSpc>
              <a:spcPct val="90000"/>
            </a:lnSpc>
            <a:spcBef>
              <a:spcPct val="0"/>
            </a:spcBef>
            <a:spcAft>
              <a:spcPct val="35000"/>
            </a:spcAft>
          </a:pPr>
          <a:r>
            <a:rPr lang="fr-FR" sz="1100" kern="1200" dirty="0">
              <a:latin typeface="Arial Black" pitchFamily="34" charset="0"/>
            </a:rPr>
            <a:t>Accroître son stock de matière premières</a:t>
          </a:r>
        </a:p>
      </dsp:txBody>
      <dsp:txXfrm>
        <a:off x="3878953" y="1315574"/>
        <a:ext cx="1376587" cy="2491480"/>
      </dsp:txXfrm>
    </dsp:sp>
  </dsp:spTree>
</dsp:drawing>
</file>

<file path=ppt/diagrams/layout1.xml><?xml version="1.0" encoding="utf-8"?>
<dgm:layoutDef xmlns:dgm="http://schemas.openxmlformats.org/drawingml/2006/diagram" xmlns:a="http://schemas.openxmlformats.org/drawingml/2006/main" uniqueId="urn:microsoft.com/office/officeart/2005/8/layout/equation2">
  <dgm:title val=""/>
  <dgm:desc val=""/>
  <dgm:catLst>
    <dgm:cat type="relationship" pri="18000"/>
    <dgm:cat type="process" pri="26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param type="linDir" val="fromL"/>
          <dgm:param type="fallback" val="2D"/>
        </dgm:alg>
      </dgm:if>
      <dgm:else name="Name3">
        <dgm:alg type="lin">
          <dgm:param type="linDir" val="fromR"/>
          <dgm:param type="fallback" val="2D"/>
        </dgm:alg>
      </dgm:else>
    </dgm:choose>
    <dgm:shape xmlns:r="http://schemas.openxmlformats.org/officeDocument/2006/relationships" r:blip="">
      <dgm:adjLst/>
    </dgm:shape>
    <dgm:presOf/>
    <dgm:choose name="Name4">
      <dgm:if name="Name5" axis="ch" ptType="node" func="cnt" op="gte" val="3">
        <dgm:constrLst>
          <dgm:constr type="h" for="des" forName="node" refType="w" fact="0.5"/>
          <dgm:constr type="w" for="ch" forName="lastNode" refType="w"/>
          <dgm:constr type="w" for="des" forName="node" refType="h" refFor="des" refForName="node"/>
          <dgm:constr type="w" for="ch" forName="sibTransLast" refType="h" refFor="des" refForName="node" fact="0.6"/>
          <dgm:constr type="h" for="des" forName="sibTrans" refType="h" refFor="des" refForName="node" op="equ" fact="0.58"/>
          <dgm:constr type="w" for="des" forName="sibTrans" refType="h" refFor="des" refForName="sibTrans" op="equ"/>
          <dgm:constr type="primFontSz" for="ch" forName="lastNode" op="equ" val="65"/>
          <dgm:constr type="primFontSz" for="des" forName="node" op="equ" val="65"/>
          <dgm:constr type="primFontSz" for="des" forName="sibTrans" val="55"/>
          <dgm:constr type="primFontSz" for="des" forName="sibTrans" refType="primFontSz" refFor="des" refForName="node" op="lte" fact="0.8"/>
          <dgm:constr type="primFontSz" for="des" forName="connectorText" refType="primFontSz" refFor="des" refForName="node" op="lte" fact="0.8"/>
          <dgm:constr type="primFontSz" for="des" forName="connectorText" refType="primFontSz" refFor="des" refForName="sibTrans" op="equ"/>
          <dgm:constr type="h" for="des" forName="spacerT" refType="h" refFor="des" refForName="sibTrans" fact="0.14"/>
          <dgm:constr type="h" for="des" forName="spacerB" refType="h" refFor="des" refForName="sibTrans" fact="0.14"/>
        </dgm:constrLst>
      </dgm:if>
      <dgm:else name="Name6">
        <dgm:constrLst>
          <dgm:constr type="h" for="des" forName="node" refType="w"/>
          <dgm:constr type="w" for="ch" forName="lastNode" refType="w"/>
          <dgm:constr type="w" for="des" forName="node" refType="h" refFor="des" refForName="node"/>
          <dgm:constr type="w" for="ch" forName="sibTransLast" refType="h" refFor="des" refForName="node" fact="0.6"/>
          <dgm:constr type="h" for="des" forName="sibTrans" refType="h" refFor="des" refForName="node" op="equ" fact="0.58"/>
          <dgm:constr type="w" for="des" forName="sibTrans" refType="h" refFor="des" refForName="sibTrans" op="equ"/>
          <dgm:constr type="primFontSz" for="des" forName="node" val="65"/>
          <dgm:constr type="primFontSz" for="ch" forName="lastNode" refType="primFontSz" refFor="des" refForName="node" op="equ"/>
          <dgm:constr type="primFontSz" for="des" forName="sibTrans" val="55"/>
          <dgm:constr type="primFontSz" for="des" forName="connectorText" refType="primFontSz" refFor="des" refForName="node" op="lte" fact="0.8"/>
          <dgm:constr type="primFontSz" for="des" forName="connectorText" refType="primFontSz" refFor="des" refForName="sibTrans" op="equ"/>
          <dgm:constr type="h" for="des" forName="spacerT" refType="h" refFor="des" refForName="sibTrans" fact="0.14"/>
          <dgm:constr type="h" for="des" forName="spacerB" refType="h" refFor="des" refForName="sibTrans" fact="0.14"/>
        </dgm:constrLst>
      </dgm:else>
    </dgm:choose>
    <dgm:ruleLst/>
    <dgm:choose name="Name7">
      <dgm:if name="Name8" axis="ch" ptType="node" func="cnt" op="gte" val="1">
        <dgm:layoutNode name="vNodes">
          <dgm:alg type="lin">
            <dgm:param type="linDir" val="fromT"/>
            <dgm:param type="fallback" val="2D"/>
          </dgm:alg>
          <dgm:shape xmlns:r="http://schemas.openxmlformats.org/officeDocument/2006/relationships" r:blip="">
            <dgm:adjLst/>
          </dgm:shape>
          <dgm:presOf/>
          <dgm:constrLst/>
          <dgm:ruleLst/>
          <dgm:forEach name="Name9" axis="ch" ptType="node">
            <dgm:choose name="Name10">
              <dgm:if name="Name11" axis="self" func="revPos" op="neq" val="1">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choose name="Name12">
                  <dgm:if name="Name13" axis="self" ptType="node" func="revPos" op="gt" val="2">
                    <dgm:forEach name="sibTransForEach" axis="followSib" ptType="sibTrans" cnt="1">
                      <dgm:layoutNode name="spacerT">
                        <dgm:alg type="sp"/>
                        <dgm:shape xmlns:r="http://schemas.openxmlformats.org/officeDocument/2006/relationships" r:blip="">
                          <dgm:adjLst/>
                        </dgm:shape>
                        <dgm:presOf axis="self"/>
                        <dgm:constrLst/>
                        <dgm:ruleLst/>
                      </dgm:layoutNode>
                      <dgm:layoutNode name="sibTrans">
                        <dgm:alg type="tx"/>
                        <dgm:shape xmlns:r="http://schemas.openxmlformats.org/officeDocument/2006/relationships" type="mathPlus" r:blip="">
                          <dgm:adjLst/>
                        </dgm:shape>
                        <dgm:presOf axis="self"/>
                        <dgm:constrLst>
                          <dgm:constr type="h" refType="w"/>
                          <dgm:constr type="lMarg"/>
                          <dgm:constr type="rMarg"/>
                          <dgm:constr type="tMarg"/>
                          <dgm:constr type="bMarg"/>
                        </dgm:constrLst>
                        <dgm:ruleLst>
                          <dgm:rule type="primFontSz" val="5" fact="NaN" max="NaN"/>
                        </dgm:ruleLst>
                      </dgm:layoutNode>
                      <dgm:layoutNode name="spacerB">
                        <dgm:alg type="sp"/>
                        <dgm:shape xmlns:r="http://schemas.openxmlformats.org/officeDocument/2006/relationships" r:blip="">
                          <dgm:adjLst/>
                        </dgm:shape>
                        <dgm:presOf axis="self"/>
                        <dgm:constrLst/>
                        <dgm:ruleLst/>
                      </dgm:layoutNode>
                    </dgm:forEach>
                  </dgm:if>
                  <dgm:else name="Name14"/>
                </dgm:choose>
              </dgm:if>
              <dgm:else name="Name15"/>
            </dgm:choose>
          </dgm:forEach>
        </dgm:layoutNode>
        <dgm:choose name="Name16">
          <dgm:if name="Name17" axis="ch" ptType="node" func="cnt" op="gt" val="1">
            <dgm:layoutNode name="sibTransLast">
              <dgm:alg type="conn">
                <dgm:param type="begPts" val="auto"/>
                <dgm:param type="endPts" val="auto"/>
                <dgm:param type="srcNode" val="vNodes"/>
                <dgm:param type="dstNode" val="lastNode"/>
              </dgm:alg>
              <dgm:shape xmlns:r="http://schemas.openxmlformats.org/officeDocument/2006/relationships" type="conn" r:blip="">
                <dgm:adjLst/>
              </dgm:shape>
              <dgm:presOf axis="ch" ptType="sibTrans" st="-1" cnt="1"/>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ch desOrSelf" ptType="sibTrans sibTrans" st="-1 1" cnt="1 0"/>
                <dgm:constrLst>
                  <dgm:constr type="lMarg"/>
                  <dgm:constr type="rMarg"/>
                  <dgm:constr type="tMarg"/>
                  <dgm:constr type="bMarg"/>
                </dgm:constrLst>
                <dgm:ruleLst>
                  <dgm:rule type="primFontSz" val="5" fact="NaN" max="NaN"/>
                </dgm:ruleLst>
              </dgm:layoutNode>
            </dgm:layoutNode>
          </dgm:if>
          <dgm:else name="Name18"/>
        </dgm:choose>
        <dgm:layoutNode name="lastNode">
          <dgm:varLst>
            <dgm:bulletEnabled val="1"/>
          </dgm:varLst>
          <dgm:alg type="tx">
            <dgm:param type="txAnchorVertCh" val="mid"/>
          </dgm:alg>
          <dgm:shape xmlns:r="http://schemas.openxmlformats.org/officeDocument/2006/relationships" type="ellipse" r:blip="">
            <dgm:adjLst/>
          </dgm:shape>
          <dgm:presOf axis="ch desOrSelf" ptType="node node" st="-1 1" cnt="1 0"/>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if>
      <dgm:else name="Name19"/>
    </dgm:choose>
  </dgm:layoutNode>
</dgm:layoutDef>
</file>

<file path=ppt/diagrams/layout2.xml><?xml version="1.0" encoding="utf-8"?>
<dgm:layoutDef xmlns:dgm="http://schemas.openxmlformats.org/drawingml/2006/diagram" xmlns:a="http://schemas.openxmlformats.org/drawingml/2006/main" uniqueId="urn:microsoft.com/office/officeart/2009/3/layout/CircleRelationship">
  <dgm:title val=""/>
  <dgm:desc val=""/>
  <dgm:catLst>
    <dgm:cat type="relationship" pri="1500"/>
  </dgm:catLst>
  <dgm:sampData>
    <dgm:dataModel>
      <dgm:ptLst>
        <dgm:pt modelId="0" type="doc"/>
        <dgm:pt modelId="10">
          <dgm:prSet phldr="1"/>
        </dgm:pt>
        <dgm:pt modelId="11">
          <dgm:prSet phldr="1"/>
        </dgm:pt>
        <dgm:pt modelId="12">
          <dgm:prSet phldr="1"/>
        </dgm:pt>
      </dgm:ptLst>
      <dgm:cxnLst>
        <dgm:cxn modelId="20" srcId="0" destId="10" srcOrd="0" destOrd="0"/>
        <dgm:cxn modelId="21" srcId="10" destId="11" srcOrd="0" destOrd="0"/>
        <dgm:cxn modelId="22" srcId="10" destId="12" srcOrd="0" destOrd="0"/>
      </dgm:cxnLst>
      <dgm:bg/>
      <dgm:whole/>
    </dgm:dataModel>
  </dgm:sampData>
  <dgm:styleData>
    <dgm:dataModel>
      <dgm:ptLst>
        <dgm:pt modelId="0" type="doc"/>
        <dgm:pt modelId="10">
          <dgm:prSet phldr="1"/>
        </dgm:pt>
        <dgm:pt modelId="11">
          <dgm:prSet phldr="1"/>
        </dgm:pt>
        <dgm:pt modelId="12">
          <dgm:prSet phldr="1"/>
        </dgm:pt>
      </dgm:ptLst>
      <dgm:cxnLst>
        <dgm:cxn modelId="20" srcId="0" destId="10" srcOrd="0" destOrd="0"/>
        <dgm:cxn modelId="21" srcId="10" destId="11" srcOrd="0" destOrd="0"/>
        <dgm:cxn modelId="22" srcId="10" destId="12" srcOrd="0" destOrd="0"/>
      </dgm:cxnLst>
      <dgm:bg/>
      <dgm:whole/>
    </dgm:dataModel>
  </dgm:styleData>
  <dgm:clrData>
    <dgm:dataModel>
      <dgm:ptLst>
        <dgm:pt modelId="0" type="doc"/>
        <dgm:pt modelId="10">
          <dgm:prSet phldr="1"/>
        </dgm:pt>
        <dgm:pt modelId="11">
          <dgm:prSet phldr="1"/>
        </dgm:pt>
        <dgm:pt modelId="12">
          <dgm:prSet phldr="1"/>
        </dgm:pt>
      </dgm:ptLst>
      <dgm:cxnLst>
        <dgm:cxn modelId="20" srcId="0" destId="10" srcOrd="0" destOrd="0"/>
        <dgm:cxn modelId="21" srcId="10" destId="11" srcOrd="0" destOrd="0"/>
        <dgm:cxn modelId="22" srcId="10" destId="12" srcOrd="0" destOrd="0"/>
      </dgm:cxnLst>
      <dgm:bg/>
      <dgm:whole/>
    </dgm:dataModel>
  </dgm:clrData>
  <dgm:layoutNode name="Name0">
    <dgm:varLst>
      <dgm:chMax val="1"/>
      <dgm:chPref val="1"/>
    </dgm:varLst>
    <dgm:shape xmlns:r="http://schemas.openxmlformats.org/officeDocument/2006/relationships" r:blip="">
      <dgm:adjLst/>
    </dgm:shape>
    <dgm:choose name="Name1">
      <dgm:if name="Name2" axis="ch ch" ptType="node node" func="cnt" op="equ" val="0">
        <dgm:alg type="composite">
          <dgm:param type="ar" val="0.98"/>
        </dgm:alg>
        <dgm:constrLst>
          <dgm:constr type="primFontSz" for="des" ptType="node" op="equ" val="65"/>
          <dgm:constr type="l" for="ch" forName="Parent" refType="w" fact="0"/>
          <dgm:constr type="t" for="ch" forName="Parent" refType="h" fact="0.039"/>
          <dgm:constr type="w" for="ch" forName="Parent" refType="w" fact="0.8734"/>
          <dgm:constr type="h" for="ch" forName="Parent" refType="h" fact="0.856"/>
          <dgm:constr type="l" for="ch" forName="Accent1" refType="w" fact="0.4984"/>
          <dgm:constr type="t" for="ch" forName="Accent1" refType="h" fact="0"/>
          <dgm:constr type="w" for="ch" forName="Accent1" refType="w" fact="0.0972"/>
          <dgm:constr type="h" for="ch" forName="Accent1" refType="h" fact="0.0952"/>
          <dgm:constr type="l" for="ch" forName="Accent2" refType="w" fact="0.2684"/>
          <dgm:constr type="t" for="ch" forName="Accent2" refType="h" fact="0.8314"/>
          <dgm:constr type="w" for="ch" forName="Accent2" refType="w" fact="0.0704"/>
          <dgm:constr type="h" for="ch" forName="Accent2" refType="h" fact="0.069"/>
          <dgm:constr type="l" for="ch" forName="Accent3" refType="w" fact="0.9296"/>
          <dgm:constr type="t" for="ch" forName="Accent3" refType="h" fact="0.3864"/>
          <dgm:constr type="w" for="ch" forName="Accent3" refType="w" fact="0.0704"/>
          <dgm:constr type="h" for="ch" forName="Accent3" refType="h" fact="0.069"/>
          <dgm:constr type="l" for="ch" forName="Accent4" refType="w" fact="0.5931"/>
          <dgm:constr type="t" for="ch" forName="Accent4" refType="h" fact="0.9048"/>
          <dgm:constr type="w" for="ch" forName="Accent4" refType="w" fact="0.0972"/>
          <dgm:constr type="h" for="ch" forName="Accent4" refType="h" fact="0.0952"/>
          <dgm:constr type="l" for="ch" forName="Accent5" refType="w" fact="0.2883"/>
          <dgm:constr type="t" for="ch" forName="Accent5" refType="h" fact="0.1353"/>
          <dgm:constr type="w" for="ch" forName="Accent5" refType="w" fact="0.0704"/>
          <dgm:constr type="h" for="ch" forName="Accent5" refType="h" fact="0.069"/>
          <dgm:constr type="l" for="ch" forName="Accent6" refType="w" fact="0.0666"/>
          <dgm:constr type="t" for="ch" forName="Accent6" refType="h" fact="0.53"/>
          <dgm:constr type="w" for="ch" forName="Accent6" refType="w" fact="0.0704"/>
          <dgm:constr type="h" for="ch" forName="Accent6" refType="h" fact="0.069"/>
        </dgm:constrLst>
      </dgm:if>
      <dgm:if name="Name3" axis="ch ch" ptType="node node" func="cnt" op="equ" val="1">
        <dgm:alg type="composite">
          <dgm:param type="ar" val="1.2476"/>
        </dgm:alg>
        <dgm:constrLst>
          <dgm:constr type="primFontSz" for="des" ptType="node" op="equ" val="65"/>
          <dgm:constr type="l" for="ch" forName="Parent" refType="w" fact="0.2145"/>
          <dgm:constr type="t" for="ch" forName="Parent" refType="h" fact="0.039"/>
          <dgm:constr type="w" for="ch" forName="Parent" refType="w" fact="0.6861"/>
          <dgm:constr type="h" for="ch" forName="Parent" refType="h" fact="0.856"/>
          <dgm:constr type="l" for="ch" forName="Accent8" refType="w" fact="0.0262"/>
          <dgm:constr type="t" for="ch" forName="Accent8" refType="h" fact="0.6434"/>
          <dgm:constr type="w" for="ch" forName="Accent8" refType="w" fact="0.138"/>
          <dgm:constr type="h" for="ch" forName="Accent8" refType="h" fact="0.1721"/>
          <dgm:constr type="l" for="ch" forName="Accent1" refType="w" fact="0.6059"/>
          <dgm:constr type="t" for="ch" forName="Accent1" refType="h" fact="0"/>
          <dgm:constr type="w" for="ch" forName="Accent1" refType="w" fact="0.0763"/>
          <dgm:constr type="h" for="ch" forName="Accent1" refType="h" fact="0.0952"/>
          <dgm:constr type="l" for="ch" forName="Accent2" refType="w" fact="0.4253"/>
          <dgm:constr type="t" for="ch" forName="Accent2" refType="h" fact="0.8314"/>
          <dgm:constr type="w" for="ch" forName="Accent2" refType="w" fact="0.0553"/>
          <dgm:constr type="h" for="ch" forName="Accent2" refType="h" fact="0.069"/>
          <dgm:constr type="l" for="ch" forName="Accent3" refType="w" fact="0.9447"/>
          <dgm:constr type="t" for="ch" forName="Accent3" refType="h" fact="0.3864"/>
          <dgm:constr type="w" for="ch" forName="Accent3" refType="w" fact="0.0553"/>
          <dgm:constr type="h" for="ch" forName="Accent3" refType="h" fact="0.069"/>
          <dgm:constr type="l" for="ch" forName="Child1" refType="w" fact="0"/>
          <dgm:constr type="t" for="ch" forName="Child1" refType="h" fact="0.1935"/>
          <dgm:constr type="w" for="ch" forName="Child1" refType="w" fact="0.2789"/>
          <dgm:constr type="h" for="ch" forName="Child1" refType="h" fact="0.3479"/>
          <dgm:constr type="l" for="ch" forName="Accent4" refType="w" fact="0.6803"/>
          <dgm:constr type="t" for="ch" forName="Accent4" refType="h" fact="0.9048"/>
          <dgm:constr type="w" for="ch" forName="Accent4" refType="w" fact="0.0763"/>
          <dgm:constr type="h" for="ch" forName="Accent4" refType="h" fact="0.0952"/>
          <dgm:constr type="l" for="ch" forName="Accent7" refType="w" fact="0.5287"/>
          <dgm:constr type="t" for="ch" forName="Accent7" refType="h" fact="0.1383"/>
          <dgm:constr type="w" for="ch" forName="Accent7" refType="w" fact="0.0763"/>
          <dgm:constr type="h" for="ch" forName="Accent7" refType="h" fact="0.0952"/>
          <dgm:constr type="l" for="ch" forName="Accent5" refType="w" fact="0.4409"/>
          <dgm:constr type="t" for="ch" forName="Accent5" refType="h" fact="0.1353"/>
          <dgm:constr type="w" for="ch" forName="Accent5" refType="w" fact="0.0553"/>
          <dgm:constr type="h" for="ch" forName="Accent5" refType="h" fact="0.069"/>
          <dgm:constr type="l" for="ch" forName="Accent6" refType="w" fact="0.2668"/>
          <dgm:constr type="t" for="ch" forName="Accent6" refType="h" fact="0.53"/>
          <dgm:constr type="w" for="ch" forName="Accent6" refType="w" fact="0.0553"/>
          <dgm:constr type="h" for="ch" forName="Accent6" refType="h" fact="0.069"/>
        </dgm:constrLst>
      </dgm:if>
      <dgm:if name="Name4" axis="ch ch" ptType="node node" func="cnt" op="equ" val="2">
        <dgm:alg type="composite">
          <dgm:param type="ar" val="1.592"/>
        </dgm:alg>
        <dgm:constrLst>
          <dgm:constr type="primFontSz" for="des" ptType="node" op="equ" val="65"/>
          <dgm:constr type="l" for="ch" forName="Parent" refType="w" fact="0.1886"/>
          <dgm:constr type="t" for="ch" forName="Parent" refType="h" fact="0.039"/>
          <dgm:constr type="w" for="ch" forName="Parent" refType="w" fact="0.5377"/>
          <dgm:constr type="h" for="ch" forName="Parent" refType="h" fact="0.856"/>
          <dgm:constr type="l" for="ch" forName="Accent8" refType="w" fact="0.0411"/>
          <dgm:constr type="t" for="ch" forName="Accent8" refType="h" fact="0.6434"/>
          <dgm:constr type="w" for="ch" forName="Accent8" refType="w" fact="0.1081"/>
          <dgm:constr type="h" for="ch" forName="Accent8" refType="h" fact="0.1721"/>
          <dgm:constr type="l" for="ch" forName="Accent1" refType="w" fact="0.4954"/>
          <dgm:constr type="t" for="ch" forName="Accent1" refType="h" fact="0"/>
          <dgm:constr type="w" for="ch" forName="Accent1" refType="w" fact="0.0598"/>
          <dgm:constr type="h" for="ch" forName="Accent1" refType="h" fact="0.0952"/>
          <dgm:constr type="l" for="ch" forName="Accent2" refType="w" fact="0.3538"/>
          <dgm:constr type="t" for="ch" forName="Accent2" refType="h" fact="0.8314"/>
          <dgm:constr type="w" for="ch" forName="Accent2" refType="w" fact="0.0433"/>
          <dgm:constr type="h" for="ch" forName="Accent2" refType="h" fact="0.069"/>
          <dgm:constr type="l" for="ch" forName="Accent3" refType="w" fact="0.7609"/>
          <dgm:constr type="t" for="ch" forName="Accent3" refType="h" fact="0.3864"/>
          <dgm:constr type="w" for="ch" forName="Accent3" refType="w" fact="0.0433"/>
          <dgm:constr type="h" for="ch" forName="Accent3" refType="h" fact="0.069"/>
          <dgm:constr type="l" for="ch" forName="Accent9" refType="w" fact="0.6839"/>
          <dgm:constr type="t" for="ch" forName="Accent9" refType="h" fact="0.27"/>
          <dgm:constr type="w" for="ch" forName="Accent9" refType="w" fact="0.0598"/>
          <dgm:constr type="h" for="ch" forName="Accent9" refType="h" fact="0.0952"/>
          <dgm:constr type="l" for="ch" forName="Child1" refType="w" fact="0.0206"/>
          <dgm:constr type="t" for="ch" forName="Child1" refType="h" fact="0.1935"/>
          <dgm:constr type="w" for="ch" forName="Child1" refType="w" fact="0.2186"/>
          <dgm:constr type="h" for="ch" forName="Child1" refType="h" fact="0.3479"/>
          <dgm:constr type="l" for="ch" forName="Child2" refType="w" fact="0.7814"/>
          <dgm:constr type="t" for="ch" forName="Child2" refType="h" fact="0.0298"/>
          <dgm:constr type="w" for="ch" forName="Child2" refType="w" fact="0.2186"/>
          <dgm:constr type="h" for="ch" forName="Child2" refType="h" fact="0.3479"/>
          <dgm:constr type="l" for="ch" forName="Accent10" refType="w" fact="0"/>
          <dgm:constr type="t" for="ch" forName="Accent10" refType="h" fact="0.8482"/>
          <dgm:constr type="w" for="ch" forName="Accent10" refType="w" fact="0.0433"/>
          <dgm:constr type="h" for="ch" forName="Accent10" refType="h" fact="0.069"/>
          <dgm:constr type="l" for="ch" forName="Accent11" refType="w" fact="0.4318"/>
          <dgm:constr type="t" for="ch" forName="Accent11" refType="h" fact="0.75"/>
          <dgm:constr type="w" for="ch" forName="Accent11" refType="w" fact="0.0433"/>
          <dgm:constr type="h" for="ch" forName="Accent11" refType="h" fact="0.069"/>
          <dgm:constr type="l" for="ch" forName="Accent7" refType="w" fact="0.4349"/>
          <dgm:constr type="t" for="ch" forName="Accent7" refType="h" fact="0.1383"/>
          <dgm:constr type="w" for="ch" forName="Accent7" refType="w" fact="0.0598"/>
          <dgm:constr type="h" for="ch" forName="Accent7" refType="h" fact="0.0952"/>
          <dgm:constr type="l" for="ch" forName="Accent5" refType="w" fact="0.3661"/>
          <dgm:constr type="t" for="ch" forName="Accent5" refType="h" fact="0.1353"/>
          <dgm:constr type="w" for="ch" forName="Accent5" refType="w" fact="0.0433"/>
          <dgm:constr type="h" for="ch" forName="Accent5" refType="h" fact="0.069"/>
          <dgm:constr type="l" for="ch" forName="Accent6" refType="w" fact="0.2296"/>
          <dgm:constr type="t" for="ch" forName="Accent6" refType="h" fact="0.53"/>
          <dgm:constr type="w" for="ch" forName="Accent6" refType="w" fact="0.0433"/>
          <dgm:constr type="h" for="ch" forName="Accent6" refType="h" fact="0.069"/>
          <dgm:constr type="l" for="ch" forName="Accent4" refType="w" fact="0.5537"/>
          <dgm:constr type="t" for="ch" forName="Accent4" refType="h" fact="0.9048"/>
          <dgm:constr type="w" for="ch" forName="Accent4" refType="w" fact="0.0598"/>
          <dgm:constr type="h" for="ch" forName="Accent4" refType="h" fact="0.0952"/>
        </dgm:constrLst>
      </dgm:if>
      <dgm:if name="Name5" axis="ch ch" ptType="node node" func="cnt" op="equ" val="3">
        <dgm:alg type="composite">
          <dgm:param type="ar" val="1.7557"/>
        </dgm:alg>
        <dgm:constrLst>
          <dgm:constr type="primFontSz" for="des" ptType="node" op="equ" val="65"/>
          <dgm:constr type="l" for="ch" forName="Parent" refType="w" fact="0.171"/>
          <dgm:constr type="t" for="ch" forName="Parent" refType="h" fact="0.039"/>
          <dgm:constr type="w" for="ch" forName="Parent" refType="w" fact="0.4875"/>
          <dgm:constr type="h" for="ch" forName="Parent" refType="h" fact="0.856"/>
          <dgm:constr type="l" for="ch" forName="Accent8" refType="w" fact="0.0373"/>
          <dgm:constr type="t" for="ch" forName="Accent8" refType="h" fact="0.6434"/>
          <dgm:constr type="w" for="ch" forName="Accent8" refType="w" fact="0.098"/>
          <dgm:constr type="h" for="ch" forName="Accent8" refType="h" fact="0.1721"/>
          <dgm:constr type="l" for="ch" forName="Accent1" refType="w" fact="0.4492"/>
          <dgm:constr type="t" for="ch" forName="Accent1" refType="h" fact="0"/>
          <dgm:constr type="w" for="ch" forName="Accent1" refType="w" fact="0.0542"/>
          <dgm:constr type="h" for="ch" forName="Accent1" refType="h" fact="0.0952"/>
          <dgm:constr type="l" for="ch" forName="Accent2" refType="w" fact="0.3209"/>
          <dgm:constr type="t" for="ch" forName="Accent2" refType="h" fact="0.8314"/>
          <dgm:constr type="w" for="ch" forName="Accent2" refType="w" fact="0.0393"/>
          <dgm:constr type="h" for="ch" forName="Accent2" refType="h" fact="0.069"/>
          <dgm:constr type="l" for="ch" forName="Accent3" refType="w" fact="0.6899"/>
          <dgm:constr type="t" for="ch" forName="Accent3" refType="h" fact="0.3864"/>
          <dgm:constr type="w" for="ch" forName="Accent3" refType="w" fact="0.0393"/>
          <dgm:constr type="h" for="ch" forName="Accent3" refType="h" fact="0.069"/>
          <dgm:constr type="l" for="ch" forName="Accent9" refType="w" fact="0.6201"/>
          <dgm:constr type="t" for="ch" forName="Accent9" refType="h" fact="0.27"/>
          <dgm:constr type="w" for="ch" forName="Accent9" refType="w" fact="0.0542"/>
          <dgm:constr type="h" for="ch" forName="Accent9" refType="h" fact="0.0952"/>
          <dgm:constr type="l" for="ch" forName="Child1" refType="w" fact="0.0186"/>
          <dgm:constr type="t" for="ch" forName="Child1" refType="h" fact="0.1935"/>
          <dgm:constr type="w" for="ch" forName="Child1" refType="w" fact="0.1982"/>
          <dgm:constr type="h" for="ch" forName="Child1" refType="h" fact="0.3479"/>
          <dgm:constr type="l" for="ch" forName="Child2" refType="w" fact="0.7086"/>
          <dgm:constr type="t" for="ch" forName="Child2" refType="h" fact="0.0298"/>
          <dgm:constr type="w" for="ch" forName="Child2" refType="w" fact="0.1982"/>
          <dgm:constr type="h" for="ch" forName="Child2" refType="h" fact="0.3479"/>
          <dgm:constr type="l" for="ch" forName="Child3" refType="w" fact="0.8018"/>
          <dgm:constr type="t" for="ch" forName="Child3" refType="h" fact="0.6312"/>
          <dgm:constr type="w" for="ch" forName="Child3" refType="w" fact="0.1982"/>
          <dgm:constr type="h" for="ch" forName="Child3" refType="h" fact="0.3479"/>
          <dgm:constr type="l" for="ch" forName="Accent12" refType="w" fact="0.7459"/>
          <dgm:constr type="t" for="ch" forName="Accent12" refType="h" fact="0.619"/>
          <dgm:constr type="w" for="ch" forName="Accent12" refType="w" fact="0.0393"/>
          <dgm:constr type="h" for="ch" forName="Accent12" refType="h" fact="0.069"/>
          <dgm:constr type="l" for="ch" forName="Accent4" refType="w" fact="0.5021"/>
          <dgm:constr type="t" for="ch" forName="Accent4" refType="h" fact="0.9048"/>
          <dgm:constr type="w" for="ch" forName="Accent4" refType="w" fact="0.0542"/>
          <dgm:constr type="h" for="ch" forName="Accent4" refType="h" fact="0.0952"/>
          <dgm:constr type="l" for="ch" forName="Accent10" refType="w" fact="0"/>
          <dgm:constr type="t" for="ch" forName="Accent10" refType="h" fact="0.8482"/>
          <dgm:constr type="w" for="ch" forName="Accent10" refType="w" fact="0.0393"/>
          <dgm:constr type="h" for="ch" forName="Accent10" refType="h" fact="0.069"/>
          <dgm:constr type="l" for="ch" forName="Accent11" refType="w" fact="0.3916"/>
          <dgm:constr type="t" for="ch" forName="Accent11" refType="h" fact="0.75"/>
          <dgm:constr type="w" for="ch" forName="Accent11" refType="w" fact="0.0393"/>
          <dgm:constr type="h" for="ch" forName="Accent11" refType="h" fact="0.069"/>
          <dgm:constr type="l" for="ch" forName="Accent7" refType="w" fact="0.3944"/>
          <dgm:constr type="t" for="ch" forName="Accent7" refType="h" fact="0.1383"/>
          <dgm:constr type="w" for="ch" forName="Accent7" refType="w" fact="0.0542"/>
          <dgm:constr type="h" for="ch" forName="Accent7" refType="h" fact="0.0952"/>
          <dgm:constr type="l" for="ch" forName="Accent5" refType="w" fact="0.3319"/>
          <dgm:constr type="t" for="ch" forName="Accent5" refType="h" fact="0.1353"/>
          <dgm:constr type="w" for="ch" forName="Accent5" refType="w" fact="0.0393"/>
          <dgm:constr type="h" for="ch" forName="Accent5" refType="h" fact="0.069"/>
          <dgm:constr type="l" for="ch" forName="Accent6" refType="w" fact="0.2082"/>
          <dgm:constr type="t" for="ch" forName="Accent6" refType="h" fact="0.53"/>
          <dgm:constr type="w" for="ch" forName="Accent6" refType="w" fact="0.0393"/>
          <dgm:constr type="h" for="ch" forName="Accent6" refType="h" fact="0.069"/>
        </dgm:constrLst>
      </dgm:if>
      <dgm:if name="Name6" axis="ch ch" ptType="node node" func="cnt" op="equ" val="4">
        <dgm:alg type="composite">
          <dgm:param type="ar" val="1.3749"/>
        </dgm:alg>
        <dgm:constrLst>
          <dgm:constr type="primFontSz" for="des" ptType="node" op="equ" val="65"/>
          <dgm:constr type="l" for="ch" forName="Parent" refType="w" fact="0.171"/>
          <dgm:constr type="t" for="ch" forName="Parent" refType="h" fact="0.0306"/>
          <dgm:constr type="w" for="ch" forName="Parent" refType="w" fact="0.4875"/>
          <dgm:constr type="h" for="ch" forName="Parent" refType="h" fact="0.6703"/>
          <dgm:constr type="l" for="ch" forName="Accent8" refType="w" fact="0.0373"/>
          <dgm:constr type="t" for="ch" forName="Accent8" refType="h" fact="0.5038"/>
          <dgm:constr type="w" for="ch" forName="Accent8" refType="w" fact="0.098"/>
          <dgm:constr type="h" for="ch" forName="Accent8" refType="h" fact="0.1348"/>
          <dgm:constr type="l" for="ch" forName="Accent1" refType="w" fact="0.4492"/>
          <dgm:constr type="t" for="ch" forName="Accent1" refType="h" fact="0"/>
          <dgm:constr type="w" for="ch" forName="Accent1" refType="w" fact="0.0542"/>
          <dgm:constr type="h" for="ch" forName="Accent1" refType="h" fact="0.0746"/>
          <dgm:constr type="l" for="ch" forName="Accent2" refType="w" fact="0.3209"/>
          <dgm:constr type="t" for="ch" forName="Accent2" refType="h" fact="0.6511"/>
          <dgm:constr type="w" for="ch" forName="Accent2" refType="w" fact="0.0393"/>
          <dgm:constr type="h" for="ch" forName="Accent2" refType="h" fact="0.054"/>
          <dgm:constr type="l" for="ch" forName="Accent3" refType="w" fact="0.6899"/>
          <dgm:constr type="t" for="ch" forName="Accent3" refType="h" fact="0.3026"/>
          <dgm:constr type="w" for="ch" forName="Accent3" refType="w" fact="0.0393"/>
          <dgm:constr type="h" for="ch" forName="Accent3" refType="h" fact="0.054"/>
          <dgm:constr type="l" for="ch" forName="Accent9" refType="w" fact="0.6201"/>
          <dgm:constr type="t" for="ch" forName="Accent9" refType="h" fact="0.2115"/>
          <dgm:constr type="w" for="ch" forName="Accent9" refType="w" fact="0.0542"/>
          <dgm:constr type="h" for="ch" forName="Accent9" refType="h" fact="0.0746"/>
          <dgm:constr type="l" for="ch" forName="Child1" refType="w" fact="0.0186"/>
          <dgm:constr type="t" for="ch" forName="Child1" refType="h" fact="0.1515"/>
          <dgm:constr type="w" for="ch" forName="Child1" refType="w" fact="0.1982"/>
          <dgm:constr type="h" for="ch" forName="Child1" refType="h" fact="0.2725"/>
          <dgm:constr type="l" for="ch" forName="Child2" refType="w" fact="0.7086"/>
          <dgm:constr type="t" for="ch" forName="Child2" refType="h" fact="0.0233"/>
          <dgm:constr type="w" for="ch" forName="Child2" refType="w" fact="0.1982"/>
          <dgm:constr type="h" for="ch" forName="Child2" refType="h" fact="0.2725"/>
          <dgm:constr type="l" for="ch" forName="Child3" refType="w" fact="0.8018"/>
          <dgm:constr type="t" for="ch" forName="Child3" refType="h" fact="0.4943"/>
          <dgm:constr type="w" for="ch" forName="Child3" refType="w" fact="0.1982"/>
          <dgm:constr type="h" for="ch" forName="Child3" refType="h" fact="0.2725"/>
          <dgm:constr type="l" for="ch" forName="Accent12" refType="w" fact="0.7459"/>
          <dgm:constr type="t" for="ch" forName="Accent12" refType="h" fact="0.4848"/>
          <dgm:constr type="w" for="ch" forName="Accent12" refType="w" fact="0.0393"/>
          <dgm:constr type="h" for="ch" forName="Accent12" refType="h" fact="0.054"/>
          <dgm:constr type="l" for="ch" forName="Accent4" refType="w" fact="0.5021"/>
          <dgm:constr type="t" for="ch" forName="Accent4" refType="h" fact="0.7085"/>
          <dgm:constr type="w" for="ch" forName="Accent4" refType="w" fact="0.0542"/>
          <dgm:constr type="h" for="ch" forName="Accent4" refType="h" fact="0.0746"/>
          <dgm:constr type="l" for="ch" forName="Accent10" refType="w" fact="0"/>
          <dgm:constr type="t" for="ch" forName="Accent10" refType="h" fact="0.6642"/>
          <dgm:constr type="w" for="ch" forName="Accent10" refType="w" fact="0.0393"/>
          <dgm:constr type="h" for="ch" forName="Accent10" refType="h" fact="0.054"/>
          <dgm:constr type="l" for="ch" forName="Accent11" refType="w" fact="0.3916"/>
          <dgm:constr type="t" for="ch" forName="Accent11" refType="h" fact="0.5873"/>
          <dgm:constr type="w" for="ch" forName="Accent11" refType="w" fact="0.0393"/>
          <dgm:constr type="h" for="ch" forName="Accent11" refType="h" fact="0.054"/>
          <dgm:constr type="l" for="ch" forName="Accent7" refType="w" fact="0.3944"/>
          <dgm:constr type="t" for="ch" forName="Accent7" refType="h" fact="0.1083"/>
          <dgm:constr type="w" for="ch" forName="Accent7" refType="w" fact="0.0542"/>
          <dgm:constr type="h" for="ch" forName="Accent7" refType="h" fact="0.0746"/>
          <dgm:constr type="l" for="ch" forName="Accent5" refType="w" fact="0.3319"/>
          <dgm:constr type="t" for="ch" forName="Accent5" refType="h" fact="0.1059"/>
          <dgm:constr type="w" for="ch" forName="Accent5" refType="w" fact="0.0393"/>
          <dgm:constr type="h" for="ch" forName="Accent5" refType="h" fact="0.054"/>
          <dgm:constr type="l" for="ch" forName="Accent6" refType="w" fact="0.2082"/>
          <dgm:constr type="t" for="ch" forName="Accent6" refType="h" fact="0.4151"/>
          <dgm:constr type="w" for="ch" forName="Accent6" refType="w" fact="0.0393"/>
          <dgm:constr type="h" for="ch" forName="Accent6" refType="h" fact="0.054"/>
          <dgm:constr type="l" for="ch" forName="Child4" refType="w" fact="0.2329"/>
          <dgm:constr type="t" for="ch" forName="Child4" refType="h" fact="0.7275"/>
          <dgm:constr type="w" for="ch" forName="Child4" refType="w" fact="0.1982"/>
          <dgm:constr type="h" for="ch" forName="Child4" refType="h" fact="0.2725"/>
          <dgm:constr type="l" for="ch" forName="Accent13" refType="w" fact="0.4099"/>
          <dgm:constr type="t" for="ch" forName="Accent13" refType="h" fact="0.7183"/>
          <dgm:constr type="w" for="ch" forName="Accent13" refType="w" fact="0.0393"/>
          <dgm:constr type="h" for="ch" forName="Accent13" refType="h" fact="0.054"/>
        </dgm:constrLst>
      </dgm:if>
      <dgm:else name="Name7">
        <dgm:alg type="composite">
          <dgm:param type="ar" val="1.1477"/>
        </dgm:alg>
        <dgm:constrLst>
          <dgm:constr type="primFontSz" for="des" ptType="node" op="equ" val="65"/>
          <dgm:constr type="l" for="ch" forName="Parent" refType="w" fact="0.171"/>
          <dgm:constr type="t" for="ch" forName="Parent" refType="h" fact="0.1907"/>
          <dgm:constr type="w" for="ch" forName="Parent" refType="w" fact="0.4875"/>
          <dgm:constr type="h" for="ch" forName="Parent" refType="h" fact="0.5596"/>
          <dgm:constr type="l" for="ch" forName="Accent8" refType="w" fact="0.0373"/>
          <dgm:constr type="t" for="ch" forName="Accent8" refType="h" fact="0.5858"/>
          <dgm:constr type="w" for="ch" forName="Accent8" refType="w" fact="0.098"/>
          <dgm:constr type="h" for="ch" forName="Accent8" refType="h" fact="0.1125"/>
          <dgm:constr type="l" for="ch" forName="Accent1" refType="w" fact="0.4492"/>
          <dgm:constr type="t" for="ch" forName="Accent1" refType="h" fact="0.1652"/>
          <dgm:constr type="w" for="ch" forName="Accent1" refType="w" fact="0.0542"/>
          <dgm:constr type="h" for="ch" forName="Accent1" refType="h" fact="0.0623"/>
          <dgm:constr type="l" for="ch" forName="Accent2" refType="w" fact="0.3209"/>
          <dgm:constr type="t" for="ch" forName="Accent2" refType="h" fact="0.7087"/>
          <dgm:constr type="w" for="ch" forName="Accent2" refType="w" fact="0.0393"/>
          <dgm:constr type="h" for="ch" forName="Accent2" refType="h" fact="0.0451"/>
          <dgm:constr type="l" for="ch" forName="Accent3" refType="w" fact="0.6899"/>
          <dgm:constr type="t" for="ch" forName="Accent3" refType="h" fact="0.4178"/>
          <dgm:constr type="w" for="ch" forName="Accent3" refType="w" fact="0.0393"/>
          <dgm:constr type="h" for="ch" forName="Accent3" refType="h" fact="0.0451"/>
          <dgm:constr type="l" for="ch" forName="Accent9" refType="w" fact="0.6201"/>
          <dgm:constr type="t" for="ch" forName="Accent9" refType="h" fact="0.3417"/>
          <dgm:constr type="w" for="ch" forName="Accent9" refType="w" fact="0.0542"/>
          <dgm:constr type="h" for="ch" forName="Accent9" refType="h" fact="0.0623"/>
          <dgm:constr type="l" for="ch" forName="Child1" refType="w" fact="0.0186"/>
          <dgm:constr type="t" for="ch" forName="Child1" refType="h" fact="0.2917"/>
          <dgm:constr type="w" for="ch" forName="Child1" refType="w" fact="0.1982"/>
          <dgm:constr type="h" for="ch" forName="Child1" refType="h" fact="0.2275"/>
          <dgm:constr type="l" for="ch" forName="Child2" refType="w" fact="0.7086"/>
          <dgm:constr type="t" for="ch" forName="Child2" refType="h" fact="0.1847"/>
          <dgm:constr type="w" for="ch" forName="Child2" refType="w" fact="0.1982"/>
          <dgm:constr type="h" for="ch" forName="Child2" refType="h" fact="0.2275"/>
          <dgm:constr type="l" for="ch" forName="Child3" refType="w" fact="0.8018"/>
          <dgm:constr type="t" for="ch" forName="Child3" refType="h" fact="0.5778"/>
          <dgm:constr type="w" for="ch" forName="Child3" refType="w" fact="0.1982"/>
          <dgm:constr type="h" for="ch" forName="Child3" refType="h" fact="0.2275"/>
          <dgm:constr type="l" for="ch" forName="Accent12" refType="w" fact="0.7459"/>
          <dgm:constr type="t" for="ch" forName="Accent12" refType="h" fact="0.5699"/>
          <dgm:constr type="w" for="ch" forName="Accent12" refType="w" fact="0.0393"/>
          <dgm:constr type="h" for="ch" forName="Accent12" refType="h" fact="0.0451"/>
          <dgm:constr type="l" for="ch" forName="Accent4" refType="w" fact="0.5021"/>
          <dgm:constr type="t" for="ch" forName="Accent4" refType="h" fact="0.7567"/>
          <dgm:constr type="w" for="ch" forName="Accent4" refType="w" fact="0.0542"/>
          <dgm:constr type="h" for="ch" forName="Accent4" refType="h" fact="0.0623"/>
          <dgm:constr type="l" for="ch" forName="Accent10" refType="w" fact="0"/>
          <dgm:constr type="t" for="ch" forName="Accent10" refType="h" fact="0.7197"/>
          <dgm:constr type="w" for="ch" forName="Accent10" refType="w" fact="0.0393"/>
          <dgm:constr type="h" for="ch" forName="Accent10" refType="h" fact="0.0451"/>
          <dgm:constr type="l" for="ch" forName="Accent11" refType="w" fact="0.3916"/>
          <dgm:constr type="t" for="ch" forName="Accent11" refType="h" fact="0.6555"/>
          <dgm:constr type="w" for="ch" forName="Accent11" refType="w" fact="0.0393"/>
          <dgm:constr type="h" for="ch" forName="Accent11" refType="h" fact="0.0451"/>
          <dgm:constr type="l" for="ch" forName="Accent7" refType="w" fact="0.3944"/>
          <dgm:constr type="t" for="ch" forName="Accent7" refType="h" fact="0.2556"/>
          <dgm:constr type="w" for="ch" forName="Accent7" refType="w" fact="0.0542"/>
          <dgm:constr type="h" for="ch" forName="Accent7" refType="h" fact="0.0623"/>
          <dgm:constr type="l" for="ch" forName="Accent5" refType="w" fact="0.3319"/>
          <dgm:constr type="t" for="ch" forName="Accent5" refType="h" fact="0.2536"/>
          <dgm:constr type="w" for="ch" forName="Accent5" refType="w" fact="0.0393"/>
          <dgm:constr type="h" for="ch" forName="Accent5" refType="h" fact="0.0451"/>
          <dgm:constr type="l" for="ch" forName="Accent6" refType="w" fact="0.2082"/>
          <dgm:constr type="t" for="ch" forName="Accent6" refType="h" fact="0.5117"/>
          <dgm:constr type="w" for="ch" forName="Accent6" refType="w" fact="0.0393"/>
          <dgm:constr type="h" for="ch" forName="Accent6" refType="h" fact="0.0451"/>
          <dgm:constr type="l" for="ch" forName="Child5" refType="w" fact="0.4219"/>
          <dgm:constr type="t" for="ch" forName="Child5" refType="h" fact="0"/>
          <dgm:constr type="w" for="ch" forName="Child5" refType="w" fact="0.1982"/>
          <dgm:constr type="h" for="ch" forName="Child5" refType="h" fact="0.2275"/>
          <dgm:constr type="l" for="ch" forName="Child4" refType="w" fact="0.2329"/>
          <dgm:constr type="t" for="ch" forName="Child4" refType="h" fact="0.7725"/>
          <dgm:constr type="w" for="ch" forName="Child4" refType="w" fact="0.1982"/>
          <dgm:constr type="h" for="ch" forName="Child4" refType="h" fact="0.2275"/>
          <dgm:constr type="l" for="ch" forName="Accent15" refType="w" fact="0.1775"/>
          <dgm:constr type="t" for="ch" forName="Accent15" refType="h" fact="0.2466"/>
          <dgm:constr type="w" for="ch" forName="Accent15" refType="w" fact="0.0393"/>
          <dgm:constr type="h" for="ch" forName="Accent15" refType="h" fact="0.0451"/>
          <dgm:constr type="l" for="ch" forName="Accent16" refType="w" fact="0.6351"/>
          <dgm:constr type="t" for="ch" forName="Accent16" refType="h" fact="0.056"/>
          <dgm:constr type="w" for="ch" forName="Accent16" refType="w" fact="0.0393"/>
          <dgm:constr type="h" for="ch" forName="Accent16" refType="h" fact="0.0451"/>
          <dgm:constr type="l" for="ch" forName="Accent13" refType="w" fact="0.4099"/>
          <dgm:constr type="t" for="ch" forName="Accent13" refType="h" fact="0.7648"/>
          <dgm:constr type="w" for="ch" forName="Accent13" refType="w" fact="0.0393"/>
          <dgm:constr type="h" for="ch" forName="Accent13" refType="h" fact="0.0451"/>
        </dgm:constrLst>
      </dgm:else>
    </dgm:choose>
    <dgm:forEach name="wrapper" axis="self" ptType="parTrans">
      <dgm:forEach name="accentRepeat1" axis="self">
        <dgm:layoutNode name="AccentHold1" styleLbl="node1">
          <dgm:alg type="sp"/>
          <dgm:shape xmlns:r="http://schemas.openxmlformats.org/officeDocument/2006/relationships" type="ellipse" r:blip="">
            <dgm:adjLst/>
          </dgm:shape>
          <dgm:presOf/>
        </dgm:layoutNode>
      </dgm:forEach>
      <dgm:forEach name="accentRepeat2" axis="self">
        <dgm:layoutNode name="AccentHold2" styleLbl="node1">
          <dgm:alg type="sp"/>
          <dgm:shape xmlns:r="http://schemas.openxmlformats.org/officeDocument/2006/relationships" type="ellipse" r:blip="">
            <dgm:adjLst/>
          </dgm:shape>
          <dgm:presOf/>
        </dgm:layoutNode>
      </dgm:forEach>
      <dgm:forEach name="accentRepeat3" axis="self">
        <dgm:layoutNode name="AccentHold3" styleLbl="node1">
          <dgm:alg type="sp"/>
          <dgm:shape xmlns:r="http://schemas.openxmlformats.org/officeDocument/2006/relationships" type="ellipse" r:blip="">
            <dgm:adjLst/>
          </dgm:shape>
          <dgm:presOf/>
        </dgm:layoutNode>
      </dgm:forEach>
    </dgm:forEach>
    <dgm:forEach name="Name8" axis="ch" ptType="node" cnt="1">
      <dgm:layoutNode name="Parent" styleLbl="node0">
        <dgm:varLst>
          <dgm:chMax val="5"/>
          <dgm:chPref val="5"/>
        </dgm:varLst>
        <dgm:alg type="tx"/>
        <dgm:shape xmlns:r="http://schemas.openxmlformats.org/officeDocument/2006/relationships" type="ellipse"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9">
        <dgm:if name="Name10" axis="ch" ptType="node" func="cnt" op="lte" val="4">
          <dgm:layoutNode name="Accent1" styleLbl="node1">
            <dgm:alg type="sp"/>
            <dgm:shape xmlns:r="http://schemas.openxmlformats.org/officeDocument/2006/relationships" type="ellipse" r:blip="">
              <dgm:adjLst/>
            </dgm:shape>
            <dgm:presOf/>
            <dgm:constrLst/>
          </dgm:layoutNode>
        </dgm:if>
        <dgm:else name="Name11"/>
      </dgm:choose>
      <dgm:layoutNode name="Accent2" styleLbl="node1">
        <dgm:alg type="sp"/>
        <dgm:shape xmlns:r="http://schemas.openxmlformats.org/officeDocument/2006/relationships" type="ellipse" r:blip="">
          <dgm:adjLst/>
        </dgm:shape>
        <dgm:presOf/>
        <dgm:constrLst/>
      </dgm:layoutNode>
      <dgm:layoutNode name="Accent3" styleLbl="node1">
        <dgm:alg type="sp"/>
        <dgm:shape xmlns:r="http://schemas.openxmlformats.org/officeDocument/2006/relationships" type="ellipse" r:blip="">
          <dgm:adjLst/>
        </dgm:shape>
        <dgm:presOf/>
        <dgm:constrLst/>
      </dgm:layoutNode>
      <dgm:layoutNode name="Accent4" styleLbl="node1">
        <dgm:alg type="sp"/>
        <dgm:shape xmlns:r="http://schemas.openxmlformats.org/officeDocument/2006/relationships" type="ellipse" r:blip="">
          <dgm:adjLst/>
        </dgm:shape>
        <dgm:presOf/>
        <dgm:constrLst/>
      </dgm:layoutNode>
      <dgm:layoutNode name="Accent5" styleLbl="node1">
        <dgm:alg type="sp"/>
        <dgm:shape xmlns:r="http://schemas.openxmlformats.org/officeDocument/2006/relationships" type="ellipse" r:blip="">
          <dgm:adjLst/>
        </dgm:shape>
        <dgm:presOf/>
        <dgm:constrLst/>
      </dgm:layoutNode>
      <dgm:layoutNode name="Accent6" styleLbl="node1">
        <dgm:alg type="sp"/>
        <dgm:shape xmlns:r="http://schemas.openxmlformats.org/officeDocument/2006/relationships" type="ellipse" r:blip="">
          <dgm:adjLst/>
        </dgm:shape>
        <dgm:presOf/>
        <dgm:constrLst/>
      </dgm:layoutNode>
    </dgm:forEach>
    <dgm:forEach name="Name12" axis="ch ch" ptType="node node" st="1 1" cnt="1 1">
      <dgm:layoutNode name="Child1" styleLbl="node1">
        <dgm:varLst>
          <dgm:chMax val="0"/>
          <dgm:chPref val="0"/>
        </dgm:varLst>
        <dgm:alg type="tx">
          <dgm:param type="shpTxLTRAlignCh" val="ctr"/>
          <dgm:param type="txAnchorVertCh" val="mid"/>
        </dgm:alg>
        <dgm:shape xmlns:r="http://schemas.openxmlformats.org/officeDocument/2006/relationships" type="ellipse"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Accent7">
        <dgm:alg type="sp"/>
        <dgm:shape xmlns:r="http://schemas.openxmlformats.org/officeDocument/2006/relationships" r:blip="">
          <dgm:adjLst/>
        </dgm:shape>
        <dgm:presOf/>
        <dgm:constrLst/>
        <dgm:forEach name="Name13" ref="accentRepeat1"/>
      </dgm:layoutNode>
      <dgm:layoutNode name="Accent8">
        <dgm:alg type="sp"/>
        <dgm:shape xmlns:r="http://schemas.openxmlformats.org/officeDocument/2006/relationships" r:blip="">
          <dgm:adjLst/>
        </dgm:shape>
        <dgm:presOf/>
        <dgm:constrLst/>
        <dgm:forEach name="Name14" ref="accentRepeat2"/>
      </dgm:layoutNode>
    </dgm:forEach>
    <dgm:forEach name="Name15" axis="ch ch" ptType="node node" st="1 2" cnt="1 1">
      <dgm:layoutNode name="Child2" styleLbl="node1">
        <dgm:varLst>
          <dgm:chMax val="0"/>
          <dgm:chPref val="0"/>
        </dgm:varLst>
        <dgm:alg type="tx">
          <dgm:param type="shpTxLTRAlignCh" val="ctr"/>
          <dgm:param type="txAnchorVertCh" val="mid"/>
        </dgm:alg>
        <dgm:shape xmlns:r="http://schemas.openxmlformats.org/officeDocument/2006/relationships" type="ellipse"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Accent9">
        <dgm:alg type="sp"/>
        <dgm:shape xmlns:r="http://schemas.openxmlformats.org/officeDocument/2006/relationships" r:blip="">
          <dgm:adjLst/>
        </dgm:shape>
        <dgm:presOf/>
        <dgm:constrLst/>
        <dgm:forEach name="Name16" ref="accentRepeat1"/>
      </dgm:layoutNode>
      <dgm:layoutNode name="Accent10">
        <dgm:alg type="sp"/>
        <dgm:shape xmlns:r="http://schemas.openxmlformats.org/officeDocument/2006/relationships" r:blip="">
          <dgm:adjLst/>
        </dgm:shape>
        <dgm:presOf/>
        <dgm:constrLst/>
        <dgm:forEach name="Name17" ref="accentRepeat2"/>
      </dgm:layoutNode>
      <dgm:layoutNode name="Accent11">
        <dgm:alg type="sp"/>
        <dgm:shape xmlns:r="http://schemas.openxmlformats.org/officeDocument/2006/relationships" r:blip="">
          <dgm:adjLst/>
        </dgm:shape>
        <dgm:presOf/>
        <dgm:constrLst/>
        <dgm:forEach name="Name18" ref="accentRepeat3"/>
      </dgm:layoutNode>
    </dgm:forEach>
    <dgm:forEach name="Name19" axis="ch ch" ptType="node node" st="1 3" cnt="1 1">
      <dgm:layoutNode name="Child3" styleLbl="node1">
        <dgm:varLst>
          <dgm:chMax val="0"/>
          <dgm:chPref val="0"/>
        </dgm:varLst>
        <dgm:alg type="tx">
          <dgm:param type="shpTxLTRAlignCh" val="ctr"/>
          <dgm:param type="txAnchorVertCh" val="mid"/>
        </dgm:alg>
        <dgm:shape xmlns:r="http://schemas.openxmlformats.org/officeDocument/2006/relationships" type="ellipse"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Accent12">
        <dgm:alg type="sp"/>
        <dgm:shape xmlns:r="http://schemas.openxmlformats.org/officeDocument/2006/relationships" r:blip="">
          <dgm:adjLst/>
        </dgm:shape>
        <dgm:presOf/>
        <dgm:constrLst/>
        <dgm:forEach name="Name20" ref="accentRepeat1"/>
      </dgm:layoutNode>
    </dgm:forEach>
    <dgm:forEach name="Name21" axis="ch ch" ptType="node node" st="1 4" cnt="1 1">
      <dgm:layoutNode name="Child4" styleLbl="node1">
        <dgm:varLst>
          <dgm:chMax val="0"/>
          <dgm:chPref val="0"/>
        </dgm:varLst>
        <dgm:alg type="tx">
          <dgm:param type="shpTxLTRAlignCh" val="ctr"/>
          <dgm:param type="txAnchorVertCh" val="mid"/>
        </dgm:alg>
        <dgm:shape xmlns:r="http://schemas.openxmlformats.org/officeDocument/2006/relationships" type="ellipse"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Accent13">
        <dgm:alg type="sp"/>
        <dgm:shape xmlns:r="http://schemas.openxmlformats.org/officeDocument/2006/relationships" r:blip="">
          <dgm:adjLst/>
        </dgm:shape>
        <dgm:presOf/>
        <dgm:constrLst/>
        <dgm:forEach name="Name22" ref="accentRepeat1"/>
      </dgm:layoutNode>
    </dgm:forEach>
    <dgm:forEach name="Name23" axis="ch ch" ptType="node node" st="1 5" cnt="1 1">
      <dgm:layoutNode name="Child5" styleLbl="node1">
        <dgm:varLst>
          <dgm:chMax val="0"/>
          <dgm:chPref val="0"/>
        </dgm:varLst>
        <dgm:alg type="tx">
          <dgm:param type="shpTxLTRAlignCh" val="ctr"/>
          <dgm:param type="txAnchorVertCh" val="mid"/>
        </dgm:alg>
        <dgm:shape xmlns:r="http://schemas.openxmlformats.org/officeDocument/2006/relationships" type="ellipse"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Accent15">
        <dgm:alg type="sp"/>
        <dgm:shape xmlns:r="http://schemas.openxmlformats.org/officeDocument/2006/relationships" r:blip="">
          <dgm:adjLst/>
        </dgm:shape>
        <dgm:presOf/>
        <dgm:constrLst/>
        <dgm:forEach name="Name24" ref="accentRepeat2"/>
      </dgm:layoutNode>
      <dgm:layoutNode name="Accent16">
        <dgm:alg type="sp"/>
        <dgm:shape xmlns:r="http://schemas.openxmlformats.org/officeDocument/2006/relationships" r:blip="">
          <dgm:adjLst/>
        </dgm:shape>
        <dgm:presOf/>
        <dgm:constrLst/>
        <dgm:forEach name="Name25" ref="accentRepeat3"/>
      </dgm:layoutNode>
    </dgm:forEach>
  </dgm:layoutNode>
</dgm:layoutDef>
</file>

<file path=ppt/diagrams/layout3.xml><?xml version="1.0" encoding="utf-8"?>
<dgm:layoutDef xmlns:dgm="http://schemas.openxmlformats.org/drawingml/2006/diagram" xmlns:a="http://schemas.openxmlformats.org/drawingml/2006/main" uniqueId="urn:microsoft.com/office/officeart/2009/3/layout/CircleRelationship">
  <dgm:title val=""/>
  <dgm:desc val=""/>
  <dgm:catLst>
    <dgm:cat type="relationship" pri="1500"/>
  </dgm:catLst>
  <dgm:sampData>
    <dgm:dataModel>
      <dgm:ptLst>
        <dgm:pt modelId="0" type="doc"/>
        <dgm:pt modelId="10">
          <dgm:prSet phldr="1"/>
        </dgm:pt>
        <dgm:pt modelId="11">
          <dgm:prSet phldr="1"/>
        </dgm:pt>
        <dgm:pt modelId="12">
          <dgm:prSet phldr="1"/>
        </dgm:pt>
      </dgm:ptLst>
      <dgm:cxnLst>
        <dgm:cxn modelId="20" srcId="0" destId="10" srcOrd="0" destOrd="0"/>
        <dgm:cxn modelId="21" srcId="10" destId="11" srcOrd="0" destOrd="0"/>
        <dgm:cxn modelId="22" srcId="10" destId="12" srcOrd="0" destOrd="0"/>
      </dgm:cxnLst>
      <dgm:bg/>
      <dgm:whole/>
    </dgm:dataModel>
  </dgm:sampData>
  <dgm:styleData>
    <dgm:dataModel>
      <dgm:ptLst>
        <dgm:pt modelId="0" type="doc"/>
        <dgm:pt modelId="10">
          <dgm:prSet phldr="1"/>
        </dgm:pt>
        <dgm:pt modelId="11">
          <dgm:prSet phldr="1"/>
        </dgm:pt>
        <dgm:pt modelId="12">
          <dgm:prSet phldr="1"/>
        </dgm:pt>
      </dgm:ptLst>
      <dgm:cxnLst>
        <dgm:cxn modelId="20" srcId="0" destId="10" srcOrd="0" destOrd="0"/>
        <dgm:cxn modelId="21" srcId="10" destId="11" srcOrd="0" destOrd="0"/>
        <dgm:cxn modelId="22" srcId="10" destId="12" srcOrd="0" destOrd="0"/>
      </dgm:cxnLst>
      <dgm:bg/>
      <dgm:whole/>
    </dgm:dataModel>
  </dgm:styleData>
  <dgm:clrData>
    <dgm:dataModel>
      <dgm:ptLst>
        <dgm:pt modelId="0" type="doc"/>
        <dgm:pt modelId="10">
          <dgm:prSet phldr="1"/>
        </dgm:pt>
        <dgm:pt modelId="11">
          <dgm:prSet phldr="1"/>
        </dgm:pt>
        <dgm:pt modelId="12">
          <dgm:prSet phldr="1"/>
        </dgm:pt>
      </dgm:ptLst>
      <dgm:cxnLst>
        <dgm:cxn modelId="20" srcId="0" destId="10" srcOrd="0" destOrd="0"/>
        <dgm:cxn modelId="21" srcId="10" destId="11" srcOrd="0" destOrd="0"/>
        <dgm:cxn modelId="22" srcId="10" destId="12" srcOrd="0" destOrd="0"/>
      </dgm:cxnLst>
      <dgm:bg/>
      <dgm:whole/>
    </dgm:dataModel>
  </dgm:clrData>
  <dgm:layoutNode name="Name0">
    <dgm:varLst>
      <dgm:chMax val="1"/>
      <dgm:chPref val="1"/>
    </dgm:varLst>
    <dgm:shape xmlns:r="http://schemas.openxmlformats.org/officeDocument/2006/relationships" r:blip="">
      <dgm:adjLst/>
    </dgm:shape>
    <dgm:choose name="Name1">
      <dgm:if name="Name2" axis="ch ch" ptType="node node" func="cnt" op="equ" val="0">
        <dgm:alg type="composite">
          <dgm:param type="ar" val="0.98"/>
        </dgm:alg>
        <dgm:constrLst>
          <dgm:constr type="primFontSz" for="des" ptType="node" op="equ" val="65"/>
          <dgm:constr type="l" for="ch" forName="Parent" refType="w" fact="0"/>
          <dgm:constr type="t" for="ch" forName="Parent" refType="h" fact="0.039"/>
          <dgm:constr type="w" for="ch" forName="Parent" refType="w" fact="0.8734"/>
          <dgm:constr type="h" for="ch" forName="Parent" refType="h" fact="0.856"/>
          <dgm:constr type="l" for="ch" forName="Accent1" refType="w" fact="0.4984"/>
          <dgm:constr type="t" for="ch" forName="Accent1" refType="h" fact="0"/>
          <dgm:constr type="w" for="ch" forName="Accent1" refType="w" fact="0.0972"/>
          <dgm:constr type="h" for="ch" forName="Accent1" refType="h" fact="0.0952"/>
          <dgm:constr type="l" for="ch" forName="Accent2" refType="w" fact="0.2684"/>
          <dgm:constr type="t" for="ch" forName="Accent2" refType="h" fact="0.8314"/>
          <dgm:constr type="w" for="ch" forName="Accent2" refType="w" fact="0.0704"/>
          <dgm:constr type="h" for="ch" forName="Accent2" refType="h" fact="0.069"/>
          <dgm:constr type="l" for="ch" forName="Accent3" refType="w" fact="0.9296"/>
          <dgm:constr type="t" for="ch" forName="Accent3" refType="h" fact="0.3864"/>
          <dgm:constr type="w" for="ch" forName="Accent3" refType="w" fact="0.0704"/>
          <dgm:constr type="h" for="ch" forName="Accent3" refType="h" fact="0.069"/>
          <dgm:constr type="l" for="ch" forName="Accent4" refType="w" fact="0.5931"/>
          <dgm:constr type="t" for="ch" forName="Accent4" refType="h" fact="0.9048"/>
          <dgm:constr type="w" for="ch" forName="Accent4" refType="w" fact="0.0972"/>
          <dgm:constr type="h" for="ch" forName="Accent4" refType="h" fact="0.0952"/>
          <dgm:constr type="l" for="ch" forName="Accent5" refType="w" fact="0.2883"/>
          <dgm:constr type="t" for="ch" forName="Accent5" refType="h" fact="0.1353"/>
          <dgm:constr type="w" for="ch" forName="Accent5" refType="w" fact="0.0704"/>
          <dgm:constr type="h" for="ch" forName="Accent5" refType="h" fact="0.069"/>
          <dgm:constr type="l" for="ch" forName="Accent6" refType="w" fact="0.0666"/>
          <dgm:constr type="t" for="ch" forName="Accent6" refType="h" fact="0.53"/>
          <dgm:constr type="w" for="ch" forName="Accent6" refType="w" fact="0.0704"/>
          <dgm:constr type="h" for="ch" forName="Accent6" refType="h" fact="0.069"/>
        </dgm:constrLst>
      </dgm:if>
      <dgm:if name="Name3" axis="ch ch" ptType="node node" func="cnt" op="equ" val="1">
        <dgm:alg type="composite">
          <dgm:param type="ar" val="1.2476"/>
        </dgm:alg>
        <dgm:constrLst>
          <dgm:constr type="primFontSz" for="des" ptType="node" op="equ" val="65"/>
          <dgm:constr type="l" for="ch" forName="Parent" refType="w" fact="0.2145"/>
          <dgm:constr type="t" for="ch" forName="Parent" refType="h" fact="0.039"/>
          <dgm:constr type="w" for="ch" forName="Parent" refType="w" fact="0.6861"/>
          <dgm:constr type="h" for="ch" forName="Parent" refType="h" fact="0.856"/>
          <dgm:constr type="l" for="ch" forName="Accent8" refType="w" fact="0.0262"/>
          <dgm:constr type="t" for="ch" forName="Accent8" refType="h" fact="0.6434"/>
          <dgm:constr type="w" for="ch" forName="Accent8" refType="w" fact="0.138"/>
          <dgm:constr type="h" for="ch" forName="Accent8" refType="h" fact="0.1721"/>
          <dgm:constr type="l" for="ch" forName="Accent1" refType="w" fact="0.6059"/>
          <dgm:constr type="t" for="ch" forName="Accent1" refType="h" fact="0"/>
          <dgm:constr type="w" for="ch" forName="Accent1" refType="w" fact="0.0763"/>
          <dgm:constr type="h" for="ch" forName="Accent1" refType="h" fact="0.0952"/>
          <dgm:constr type="l" for="ch" forName="Accent2" refType="w" fact="0.4253"/>
          <dgm:constr type="t" for="ch" forName="Accent2" refType="h" fact="0.8314"/>
          <dgm:constr type="w" for="ch" forName="Accent2" refType="w" fact="0.0553"/>
          <dgm:constr type="h" for="ch" forName="Accent2" refType="h" fact="0.069"/>
          <dgm:constr type="l" for="ch" forName="Accent3" refType="w" fact="0.9447"/>
          <dgm:constr type="t" for="ch" forName="Accent3" refType="h" fact="0.3864"/>
          <dgm:constr type="w" for="ch" forName="Accent3" refType="w" fact="0.0553"/>
          <dgm:constr type="h" for="ch" forName="Accent3" refType="h" fact="0.069"/>
          <dgm:constr type="l" for="ch" forName="Child1" refType="w" fact="0"/>
          <dgm:constr type="t" for="ch" forName="Child1" refType="h" fact="0.1935"/>
          <dgm:constr type="w" for="ch" forName="Child1" refType="w" fact="0.2789"/>
          <dgm:constr type="h" for="ch" forName="Child1" refType="h" fact="0.3479"/>
          <dgm:constr type="l" for="ch" forName="Accent4" refType="w" fact="0.6803"/>
          <dgm:constr type="t" for="ch" forName="Accent4" refType="h" fact="0.9048"/>
          <dgm:constr type="w" for="ch" forName="Accent4" refType="w" fact="0.0763"/>
          <dgm:constr type="h" for="ch" forName="Accent4" refType="h" fact="0.0952"/>
          <dgm:constr type="l" for="ch" forName="Accent7" refType="w" fact="0.5287"/>
          <dgm:constr type="t" for="ch" forName="Accent7" refType="h" fact="0.1383"/>
          <dgm:constr type="w" for="ch" forName="Accent7" refType="w" fact="0.0763"/>
          <dgm:constr type="h" for="ch" forName="Accent7" refType="h" fact="0.0952"/>
          <dgm:constr type="l" for="ch" forName="Accent5" refType="w" fact="0.4409"/>
          <dgm:constr type="t" for="ch" forName="Accent5" refType="h" fact="0.1353"/>
          <dgm:constr type="w" for="ch" forName="Accent5" refType="w" fact="0.0553"/>
          <dgm:constr type="h" for="ch" forName="Accent5" refType="h" fact="0.069"/>
          <dgm:constr type="l" for="ch" forName="Accent6" refType="w" fact="0.2668"/>
          <dgm:constr type="t" for="ch" forName="Accent6" refType="h" fact="0.53"/>
          <dgm:constr type="w" for="ch" forName="Accent6" refType="w" fact="0.0553"/>
          <dgm:constr type="h" for="ch" forName="Accent6" refType="h" fact="0.069"/>
        </dgm:constrLst>
      </dgm:if>
      <dgm:if name="Name4" axis="ch ch" ptType="node node" func="cnt" op="equ" val="2">
        <dgm:alg type="composite">
          <dgm:param type="ar" val="1.592"/>
        </dgm:alg>
        <dgm:constrLst>
          <dgm:constr type="primFontSz" for="des" ptType="node" op="equ" val="65"/>
          <dgm:constr type="l" for="ch" forName="Parent" refType="w" fact="0.1886"/>
          <dgm:constr type="t" for="ch" forName="Parent" refType="h" fact="0.039"/>
          <dgm:constr type="w" for="ch" forName="Parent" refType="w" fact="0.5377"/>
          <dgm:constr type="h" for="ch" forName="Parent" refType="h" fact="0.856"/>
          <dgm:constr type="l" for="ch" forName="Accent8" refType="w" fact="0.0411"/>
          <dgm:constr type="t" for="ch" forName="Accent8" refType="h" fact="0.6434"/>
          <dgm:constr type="w" for="ch" forName="Accent8" refType="w" fact="0.1081"/>
          <dgm:constr type="h" for="ch" forName="Accent8" refType="h" fact="0.1721"/>
          <dgm:constr type="l" for="ch" forName="Accent1" refType="w" fact="0.4954"/>
          <dgm:constr type="t" for="ch" forName="Accent1" refType="h" fact="0"/>
          <dgm:constr type="w" for="ch" forName="Accent1" refType="w" fact="0.0598"/>
          <dgm:constr type="h" for="ch" forName="Accent1" refType="h" fact="0.0952"/>
          <dgm:constr type="l" for="ch" forName="Accent2" refType="w" fact="0.3538"/>
          <dgm:constr type="t" for="ch" forName="Accent2" refType="h" fact="0.8314"/>
          <dgm:constr type="w" for="ch" forName="Accent2" refType="w" fact="0.0433"/>
          <dgm:constr type="h" for="ch" forName="Accent2" refType="h" fact="0.069"/>
          <dgm:constr type="l" for="ch" forName="Accent3" refType="w" fact="0.7609"/>
          <dgm:constr type="t" for="ch" forName="Accent3" refType="h" fact="0.3864"/>
          <dgm:constr type="w" for="ch" forName="Accent3" refType="w" fact="0.0433"/>
          <dgm:constr type="h" for="ch" forName="Accent3" refType="h" fact="0.069"/>
          <dgm:constr type="l" for="ch" forName="Accent9" refType="w" fact="0.6839"/>
          <dgm:constr type="t" for="ch" forName="Accent9" refType="h" fact="0.27"/>
          <dgm:constr type="w" for="ch" forName="Accent9" refType="w" fact="0.0598"/>
          <dgm:constr type="h" for="ch" forName="Accent9" refType="h" fact="0.0952"/>
          <dgm:constr type="l" for="ch" forName="Child1" refType="w" fact="0.0206"/>
          <dgm:constr type="t" for="ch" forName="Child1" refType="h" fact="0.1935"/>
          <dgm:constr type="w" for="ch" forName="Child1" refType="w" fact="0.2186"/>
          <dgm:constr type="h" for="ch" forName="Child1" refType="h" fact="0.3479"/>
          <dgm:constr type="l" for="ch" forName="Child2" refType="w" fact="0.7814"/>
          <dgm:constr type="t" for="ch" forName="Child2" refType="h" fact="0.0298"/>
          <dgm:constr type="w" for="ch" forName="Child2" refType="w" fact="0.2186"/>
          <dgm:constr type="h" for="ch" forName="Child2" refType="h" fact="0.3479"/>
          <dgm:constr type="l" for="ch" forName="Accent10" refType="w" fact="0"/>
          <dgm:constr type="t" for="ch" forName="Accent10" refType="h" fact="0.8482"/>
          <dgm:constr type="w" for="ch" forName="Accent10" refType="w" fact="0.0433"/>
          <dgm:constr type="h" for="ch" forName="Accent10" refType="h" fact="0.069"/>
          <dgm:constr type="l" for="ch" forName="Accent11" refType="w" fact="0.4318"/>
          <dgm:constr type="t" for="ch" forName="Accent11" refType="h" fact="0.75"/>
          <dgm:constr type="w" for="ch" forName="Accent11" refType="w" fact="0.0433"/>
          <dgm:constr type="h" for="ch" forName="Accent11" refType="h" fact="0.069"/>
          <dgm:constr type="l" for="ch" forName="Accent7" refType="w" fact="0.4349"/>
          <dgm:constr type="t" for="ch" forName="Accent7" refType="h" fact="0.1383"/>
          <dgm:constr type="w" for="ch" forName="Accent7" refType="w" fact="0.0598"/>
          <dgm:constr type="h" for="ch" forName="Accent7" refType="h" fact="0.0952"/>
          <dgm:constr type="l" for="ch" forName="Accent5" refType="w" fact="0.3661"/>
          <dgm:constr type="t" for="ch" forName="Accent5" refType="h" fact="0.1353"/>
          <dgm:constr type="w" for="ch" forName="Accent5" refType="w" fact="0.0433"/>
          <dgm:constr type="h" for="ch" forName="Accent5" refType="h" fact="0.069"/>
          <dgm:constr type="l" for="ch" forName="Accent6" refType="w" fact="0.2296"/>
          <dgm:constr type="t" for="ch" forName="Accent6" refType="h" fact="0.53"/>
          <dgm:constr type="w" for="ch" forName="Accent6" refType="w" fact="0.0433"/>
          <dgm:constr type="h" for="ch" forName="Accent6" refType="h" fact="0.069"/>
          <dgm:constr type="l" for="ch" forName="Accent4" refType="w" fact="0.5537"/>
          <dgm:constr type="t" for="ch" forName="Accent4" refType="h" fact="0.9048"/>
          <dgm:constr type="w" for="ch" forName="Accent4" refType="w" fact="0.0598"/>
          <dgm:constr type="h" for="ch" forName="Accent4" refType="h" fact="0.0952"/>
        </dgm:constrLst>
      </dgm:if>
      <dgm:if name="Name5" axis="ch ch" ptType="node node" func="cnt" op="equ" val="3">
        <dgm:alg type="composite">
          <dgm:param type="ar" val="1.7557"/>
        </dgm:alg>
        <dgm:constrLst>
          <dgm:constr type="primFontSz" for="des" ptType="node" op="equ" val="65"/>
          <dgm:constr type="l" for="ch" forName="Parent" refType="w" fact="0.171"/>
          <dgm:constr type="t" for="ch" forName="Parent" refType="h" fact="0.039"/>
          <dgm:constr type="w" for="ch" forName="Parent" refType="w" fact="0.4875"/>
          <dgm:constr type="h" for="ch" forName="Parent" refType="h" fact="0.856"/>
          <dgm:constr type="l" for="ch" forName="Accent8" refType="w" fact="0.0373"/>
          <dgm:constr type="t" for="ch" forName="Accent8" refType="h" fact="0.6434"/>
          <dgm:constr type="w" for="ch" forName="Accent8" refType="w" fact="0.098"/>
          <dgm:constr type="h" for="ch" forName="Accent8" refType="h" fact="0.1721"/>
          <dgm:constr type="l" for="ch" forName="Accent1" refType="w" fact="0.4492"/>
          <dgm:constr type="t" for="ch" forName="Accent1" refType="h" fact="0"/>
          <dgm:constr type="w" for="ch" forName="Accent1" refType="w" fact="0.0542"/>
          <dgm:constr type="h" for="ch" forName="Accent1" refType="h" fact="0.0952"/>
          <dgm:constr type="l" for="ch" forName="Accent2" refType="w" fact="0.3209"/>
          <dgm:constr type="t" for="ch" forName="Accent2" refType="h" fact="0.8314"/>
          <dgm:constr type="w" for="ch" forName="Accent2" refType="w" fact="0.0393"/>
          <dgm:constr type="h" for="ch" forName="Accent2" refType="h" fact="0.069"/>
          <dgm:constr type="l" for="ch" forName="Accent3" refType="w" fact="0.6899"/>
          <dgm:constr type="t" for="ch" forName="Accent3" refType="h" fact="0.3864"/>
          <dgm:constr type="w" for="ch" forName="Accent3" refType="w" fact="0.0393"/>
          <dgm:constr type="h" for="ch" forName="Accent3" refType="h" fact="0.069"/>
          <dgm:constr type="l" for="ch" forName="Accent9" refType="w" fact="0.6201"/>
          <dgm:constr type="t" for="ch" forName="Accent9" refType="h" fact="0.27"/>
          <dgm:constr type="w" for="ch" forName="Accent9" refType="w" fact="0.0542"/>
          <dgm:constr type="h" for="ch" forName="Accent9" refType="h" fact="0.0952"/>
          <dgm:constr type="l" for="ch" forName="Child1" refType="w" fact="0.0186"/>
          <dgm:constr type="t" for="ch" forName="Child1" refType="h" fact="0.1935"/>
          <dgm:constr type="w" for="ch" forName="Child1" refType="w" fact="0.1982"/>
          <dgm:constr type="h" for="ch" forName="Child1" refType="h" fact="0.3479"/>
          <dgm:constr type="l" for="ch" forName="Child2" refType="w" fact="0.7086"/>
          <dgm:constr type="t" for="ch" forName="Child2" refType="h" fact="0.0298"/>
          <dgm:constr type="w" for="ch" forName="Child2" refType="w" fact="0.1982"/>
          <dgm:constr type="h" for="ch" forName="Child2" refType="h" fact="0.3479"/>
          <dgm:constr type="l" for="ch" forName="Child3" refType="w" fact="0.8018"/>
          <dgm:constr type="t" for="ch" forName="Child3" refType="h" fact="0.6312"/>
          <dgm:constr type="w" for="ch" forName="Child3" refType="w" fact="0.1982"/>
          <dgm:constr type="h" for="ch" forName="Child3" refType="h" fact="0.3479"/>
          <dgm:constr type="l" for="ch" forName="Accent12" refType="w" fact="0.7459"/>
          <dgm:constr type="t" for="ch" forName="Accent12" refType="h" fact="0.619"/>
          <dgm:constr type="w" for="ch" forName="Accent12" refType="w" fact="0.0393"/>
          <dgm:constr type="h" for="ch" forName="Accent12" refType="h" fact="0.069"/>
          <dgm:constr type="l" for="ch" forName="Accent4" refType="w" fact="0.5021"/>
          <dgm:constr type="t" for="ch" forName="Accent4" refType="h" fact="0.9048"/>
          <dgm:constr type="w" for="ch" forName="Accent4" refType="w" fact="0.0542"/>
          <dgm:constr type="h" for="ch" forName="Accent4" refType="h" fact="0.0952"/>
          <dgm:constr type="l" for="ch" forName="Accent10" refType="w" fact="0"/>
          <dgm:constr type="t" for="ch" forName="Accent10" refType="h" fact="0.8482"/>
          <dgm:constr type="w" for="ch" forName="Accent10" refType="w" fact="0.0393"/>
          <dgm:constr type="h" for="ch" forName="Accent10" refType="h" fact="0.069"/>
          <dgm:constr type="l" for="ch" forName="Accent11" refType="w" fact="0.3916"/>
          <dgm:constr type="t" for="ch" forName="Accent11" refType="h" fact="0.75"/>
          <dgm:constr type="w" for="ch" forName="Accent11" refType="w" fact="0.0393"/>
          <dgm:constr type="h" for="ch" forName="Accent11" refType="h" fact="0.069"/>
          <dgm:constr type="l" for="ch" forName="Accent7" refType="w" fact="0.3944"/>
          <dgm:constr type="t" for="ch" forName="Accent7" refType="h" fact="0.1383"/>
          <dgm:constr type="w" for="ch" forName="Accent7" refType="w" fact="0.0542"/>
          <dgm:constr type="h" for="ch" forName="Accent7" refType="h" fact="0.0952"/>
          <dgm:constr type="l" for="ch" forName="Accent5" refType="w" fact="0.3319"/>
          <dgm:constr type="t" for="ch" forName="Accent5" refType="h" fact="0.1353"/>
          <dgm:constr type="w" for="ch" forName="Accent5" refType="w" fact="0.0393"/>
          <dgm:constr type="h" for="ch" forName="Accent5" refType="h" fact="0.069"/>
          <dgm:constr type="l" for="ch" forName="Accent6" refType="w" fact="0.2082"/>
          <dgm:constr type="t" for="ch" forName="Accent6" refType="h" fact="0.53"/>
          <dgm:constr type="w" for="ch" forName="Accent6" refType="w" fact="0.0393"/>
          <dgm:constr type="h" for="ch" forName="Accent6" refType="h" fact="0.069"/>
        </dgm:constrLst>
      </dgm:if>
      <dgm:if name="Name6" axis="ch ch" ptType="node node" func="cnt" op="equ" val="4">
        <dgm:alg type="composite">
          <dgm:param type="ar" val="1.3749"/>
        </dgm:alg>
        <dgm:constrLst>
          <dgm:constr type="primFontSz" for="des" ptType="node" op="equ" val="65"/>
          <dgm:constr type="l" for="ch" forName="Parent" refType="w" fact="0.171"/>
          <dgm:constr type="t" for="ch" forName="Parent" refType="h" fact="0.0306"/>
          <dgm:constr type="w" for="ch" forName="Parent" refType="w" fact="0.4875"/>
          <dgm:constr type="h" for="ch" forName="Parent" refType="h" fact="0.6703"/>
          <dgm:constr type="l" for="ch" forName="Accent8" refType="w" fact="0.0373"/>
          <dgm:constr type="t" for="ch" forName="Accent8" refType="h" fact="0.5038"/>
          <dgm:constr type="w" for="ch" forName="Accent8" refType="w" fact="0.098"/>
          <dgm:constr type="h" for="ch" forName="Accent8" refType="h" fact="0.1348"/>
          <dgm:constr type="l" for="ch" forName="Accent1" refType="w" fact="0.4492"/>
          <dgm:constr type="t" for="ch" forName="Accent1" refType="h" fact="0"/>
          <dgm:constr type="w" for="ch" forName="Accent1" refType="w" fact="0.0542"/>
          <dgm:constr type="h" for="ch" forName="Accent1" refType="h" fact="0.0746"/>
          <dgm:constr type="l" for="ch" forName="Accent2" refType="w" fact="0.3209"/>
          <dgm:constr type="t" for="ch" forName="Accent2" refType="h" fact="0.6511"/>
          <dgm:constr type="w" for="ch" forName="Accent2" refType="w" fact="0.0393"/>
          <dgm:constr type="h" for="ch" forName="Accent2" refType="h" fact="0.054"/>
          <dgm:constr type="l" for="ch" forName="Accent3" refType="w" fact="0.6899"/>
          <dgm:constr type="t" for="ch" forName="Accent3" refType="h" fact="0.3026"/>
          <dgm:constr type="w" for="ch" forName="Accent3" refType="w" fact="0.0393"/>
          <dgm:constr type="h" for="ch" forName="Accent3" refType="h" fact="0.054"/>
          <dgm:constr type="l" for="ch" forName="Accent9" refType="w" fact="0.6201"/>
          <dgm:constr type="t" for="ch" forName="Accent9" refType="h" fact="0.2115"/>
          <dgm:constr type="w" for="ch" forName="Accent9" refType="w" fact="0.0542"/>
          <dgm:constr type="h" for="ch" forName="Accent9" refType="h" fact="0.0746"/>
          <dgm:constr type="l" for="ch" forName="Child1" refType="w" fact="0.0186"/>
          <dgm:constr type="t" for="ch" forName="Child1" refType="h" fact="0.1515"/>
          <dgm:constr type="w" for="ch" forName="Child1" refType="w" fact="0.1982"/>
          <dgm:constr type="h" for="ch" forName="Child1" refType="h" fact="0.2725"/>
          <dgm:constr type="l" for="ch" forName="Child2" refType="w" fact="0.7086"/>
          <dgm:constr type="t" for="ch" forName="Child2" refType="h" fact="0.0233"/>
          <dgm:constr type="w" for="ch" forName="Child2" refType="w" fact="0.1982"/>
          <dgm:constr type="h" for="ch" forName="Child2" refType="h" fact="0.2725"/>
          <dgm:constr type="l" for="ch" forName="Child3" refType="w" fact="0.8018"/>
          <dgm:constr type="t" for="ch" forName="Child3" refType="h" fact="0.4943"/>
          <dgm:constr type="w" for="ch" forName="Child3" refType="w" fact="0.1982"/>
          <dgm:constr type="h" for="ch" forName="Child3" refType="h" fact="0.2725"/>
          <dgm:constr type="l" for="ch" forName="Accent12" refType="w" fact="0.7459"/>
          <dgm:constr type="t" for="ch" forName="Accent12" refType="h" fact="0.4848"/>
          <dgm:constr type="w" for="ch" forName="Accent12" refType="w" fact="0.0393"/>
          <dgm:constr type="h" for="ch" forName="Accent12" refType="h" fact="0.054"/>
          <dgm:constr type="l" for="ch" forName="Accent4" refType="w" fact="0.5021"/>
          <dgm:constr type="t" for="ch" forName="Accent4" refType="h" fact="0.7085"/>
          <dgm:constr type="w" for="ch" forName="Accent4" refType="w" fact="0.0542"/>
          <dgm:constr type="h" for="ch" forName="Accent4" refType="h" fact="0.0746"/>
          <dgm:constr type="l" for="ch" forName="Accent10" refType="w" fact="0"/>
          <dgm:constr type="t" for="ch" forName="Accent10" refType="h" fact="0.6642"/>
          <dgm:constr type="w" for="ch" forName="Accent10" refType="w" fact="0.0393"/>
          <dgm:constr type="h" for="ch" forName="Accent10" refType="h" fact="0.054"/>
          <dgm:constr type="l" for="ch" forName="Accent11" refType="w" fact="0.3916"/>
          <dgm:constr type="t" for="ch" forName="Accent11" refType="h" fact="0.5873"/>
          <dgm:constr type="w" for="ch" forName="Accent11" refType="w" fact="0.0393"/>
          <dgm:constr type="h" for="ch" forName="Accent11" refType="h" fact="0.054"/>
          <dgm:constr type="l" for="ch" forName="Accent7" refType="w" fact="0.3944"/>
          <dgm:constr type="t" for="ch" forName="Accent7" refType="h" fact="0.1083"/>
          <dgm:constr type="w" for="ch" forName="Accent7" refType="w" fact="0.0542"/>
          <dgm:constr type="h" for="ch" forName="Accent7" refType="h" fact="0.0746"/>
          <dgm:constr type="l" for="ch" forName="Accent5" refType="w" fact="0.3319"/>
          <dgm:constr type="t" for="ch" forName="Accent5" refType="h" fact="0.1059"/>
          <dgm:constr type="w" for="ch" forName="Accent5" refType="w" fact="0.0393"/>
          <dgm:constr type="h" for="ch" forName="Accent5" refType="h" fact="0.054"/>
          <dgm:constr type="l" for="ch" forName="Accent6" refType="w" fact="0.2082"/>
          <dgm:constr type="t" for="ch" forName="Accent6" refType="h" fact="0.4151"/>
          <dgm:constr type="w" for="ch" forName="Accent6" refType="w" fact="0.0393"/>
          <dgm:constr type="h" for="ch" forName="Accent6" refType="h" fact="0.054"/>
          <dgm:constr type="l" for="ch" forName="Child4" refType="w" fact="0.2329"/>
          <dgm:constr type="t" for="ch" forName="Child4" refType="h" fact="0.7275"/>
          <dgm:constr type="w" for="ch" forName="Child4" refType="w" fact="0.1982"/>
          <dgm:constr type="h" for="ch" forName="Child4" refType="h" fact="0.2725"/>
          <dgm:constr type="l" for="ch" forName="Accent13" refType="w" fact="0.4099"/>
          <dgm:constr type="t" for="ch" forName="Accent13" refType="h" fact="0.7183"/>
          <dgm:constr type="w" for="ch" forName="Accent13" refType="w" fact="0.0393"/>
          <dgm:constr type="h" for="ch" forName="Accent13" refType="h" fact="0.054"/>
        </dgm:constrLst>
      </dgm:if>
      <dgm:else name="Name7">
        <dgm:alg type="composite">
          <dgm:param type="ar" val="1.1477"/>
        </dgm:alg>
        <dgm:constrLst>
          <dgm:constr type="primFontSz" for="des" ptType="node" op="equ" val="65"/>
          <dgm:constr type="l" for="ch" forName="Parent" refType="w" fact="0.171"/>
          <dgm:constr type="t" for="ch" forName="Parent" refType="h" fact="0.1907"/>
          <dgm:constr type="w" for="ch" forName="Parent" refType="w" fact="0.4875"/>
          <dgm:constr type="h" for="ch" forName="Parent" refType="h" fact="0.5596"/>
          <dgm:constr type="l" for="ch" forName="Accent8" refType="w" fact="0.0373"/>
          <dgm:constr type="t" for="ch" forName="Accent8" refType="h" fact="0.5858"/>
          <dgm:constr type="w" for="ch" forName="Accent8" refType="w" fact="0.098"/>
          <dgm:constr type="h" for="ch" forName="Accent8" refType="h" fact="0.1125"/>
          <dgm:constr type="l" for="ch" forName="Accent1" refType="w" fact="0.4492"/>
          <dgm:constr type="t" for="ch" forName="Accent1" refType="h" fact="0.1652"/>
          <dgm:constr type="w" for="ch" forName="Accent1" refType="w" fact="0.0542"/>
          <dgm:constr type="h" for="ch" forName="Accent1" refType="h" fact="0.0623"/>
          <dgm:constr type="l" for="ch" forName="Accent2" refType="w" fact="0.3209"/>
          <dgm:constr type="t" for="ch" forName="Accent2" refType="h" fact="0.7087"/>
          <dgm:constr type="w" for="ch" forName="Accent2" refType="w" fact="0.0393"/>
          <dgm:constr type="h" for="ch" forName="Accent2" refType="h" fact="0.0451"/>
          <dgm:constr type="l" for="ch" forName="Accent3" refType="w" fact="0.6899"/>
          <dgm:constr type="t" for="ch" forName="Accent3" refType="h" fact="0.4178"/>
          <dgm:constr type="w" for="ch" forName="Accent3" refType="w" fact="0.0393"/>
          <dgm:constr type="h" for="ch" forName="Accent3" refType="h" fact="0.0451"/>
          <dgm:constr type="l" for="ch" forName="Accent9" refType="w" fact="0.6201"/>
          <dgm:constr type="t" for="ch" forName="Accent9" refType="h" fact="0.3417"/>
          <dgm:constr type="w" for="ch" forName="Accent9" refType="w" fact="0.0542"/>
          <dgm:constr type="h" for="ch" forName="Accent9" refType="h" fact="0.0623"/>
          <dgm:constr type="l" for="ch" forName="Child1" refType="w" fact="0.0186"/>
          <dgm:constr type="t" for="ch" forName="Child1" refType="h" fact="0.2917"/>
          <dgm:constr type="w" for="ch" forName="Child1" refType="w" fact="0.1982"/>
          <dgm:constr type="h" for="ch" forName="Child1" refType="h" fact="0.2275"/>
          <dgm:constr type="l" for="ch" forName="Child2" refType="w" fact="0.7086"/>
          <dgm:constr type="t" for="ch" forName="Child2" refType="h" fact="0.1847"/>
          <dgm:constr type="w" for="ch" forName="Child2" refType="w" fact="0.1982"/>
          <dgm:constr type="h" for="ch" forName="Child2" refType="h" fact="0.2275"/>
          <dgm:constr type="l" for="ch" forName="Child3" refType="w" fact="0.8018"/>
          <dgm:constr type="t" for="ch" forName="Child3" refType="h" fact="0.5778"/>
          <dgm:constr type="w" for="ch" forName="Child3" refType="w" fact="0.1982"/>
          <dgm:constr type="h" for="ch" forName="Child3" refType="h" fact="0.2275"/>
          <dgm:constr type="l" for="ch" forName="Accent12" refType="w" fact="0.7459"/>
          <dgm:constr type="t" for="ch" forName="Accent12" refType="h" fact="0.5699"/>
          <dgm:constr type="w" for="ch" forName="Accent12" refType="w" fact="0.0393"/>
          <dgm:constr type="h" for="ch" forName="Accent12" refType="h" fact="0.0451"/>
          <dgm:constr type="l" for="ch" forName="Accent4" refType="w" fact="0.5021"/>
          <dgm:constr type="t" for="ch" forName="Accent4" refType="h" fact="0.7567"/>
          <dgm:constr type="w" for="ch" forName="Accent4" refType="w" fact="0.0542"/>
          <dgm:constr type="h" for="ch" forName="Accent4" refType="h" fact="0.0623"/>
          <dgm:constr type="l" for="ch" forName="Accent10" refType="w" fact="0"/>
          <dgm:constr type="t" for="ch" forName="Accent10" refType="h" fact="0.7197"/>
          <dgm:constr type="w" for="ch" forName="Accent10" refType="w" fact="0.0393"/>
          <dgm:constr type="h" for="ch" forName="Accent10" refType="h" fact="0.0451"/>
          <dgm:constr type="l" for="ch" forName="Accent11" refType="w" fact="0.3916"/>
          <dgm:constr type="t" for="ch" forName="Accent11" refType="h" fact="0.6555"/>
          <dgm:constr type="w" for="ch" forName="Accent11" refType="w" fact="0.0393"/>
          <dgm:constr type="h" for="ch" forName="Accent11" refType="h" fact="0.0451"/>
          <dgm:constr type="l" for="ch" forName="Accent7" refType="w" fact="0.3944"/>
          <dgm:constr type="t" for="ch" forName="Accent7" refType="h" fact="0.2556"/>
          <dgm:constr type="w" for="ch" forName="Accent7" refType="w" fact="0.0542"/>
          <dgm:constr type="h" for="ch" forName="Accent7" refType="h" fact="0.0623"/>
          <dgm:constr type="l" for="ch" forName="Accent5" refType="w" fact="0.3319"/>
          <dgm:constr type="t" for="ch" forName="Accent5" refType="h" fact="0.2536"/>
          <dgm:constr type="w" for="ch" forName="Accent5" refType="w" fact="0.0393"/>
          <dgm:constr type="h" for="ch" forName="Accent5" refType="h" fact="0.0451"/>
          <dgm:constr type="l" for="ch" forName="Accent6" refType="w" fact="0.2082"/>
          <dgm:constr type="t" for="ch" forName="Accent6" refType="h" fact="0.5117"/>
          <dgm:constr type="w" for="ch" forName="Accent6" refType="w" fact="0.0393"/>
          <dgm:constr type="h" for="ch" forName="Accent6" refType="h" fact="0.0451"/>
          <dgm:constr type="l" for="ch" forName="Child5" refType="w" fact="0.4219"/>
          <dgm:constr type="t" for="ch" forName="Child5" refType="h" fact="0"/>
          <dgm:constr type="w" for="ch" forName="Child5" refType="w" fact="0.1982"/>
          <dgm:constr type="h" for="ch" forName="Child5" refType="h" fact="0.2275"/>
          <dgm:constr type="l" for="ch" forName="Child4" refType="w" fact="0.2329"/>
          <dgm:constr type="t" for="ch" forName="Child4" refType="h" fact="0.7725"/>
          <dgm:constr type="w" for="ch" forName="Child4" refType="w" fact="0.1982"/>
          <dgm:constr type="h" for="ch" forName="Child4" refType="h" fact="0.2275"/>
          <dgm:constr type="l" for="ch" forName="Accent15" refType="w" fact="0.1775"/>
          <dgm:constr type="t" for="ch" forName="Accent15" refType="h" fact="0.2466"/>
          <dgm:constr type="w" for="ch" forName="Accent15" refType="w" fact="0.0393"/>
          <dgm:constr type="h" for="ch" forName="Accent15" refType="h" fact="0.0451"/>
          <dgm:constr type="l" for="ch" forName="Accent16" refType="w" fact="0.6351"/>
          <dgm:constr type="t" for="ch" forName="Accent16" refType="h" fact="0.056"/>
          <dgm:constr type="w" for="ch" forName="Accent16" refType="w" fact="0.0393"/>
          <dgm:constr type="h" for="ch" forName="Accent16" refType="h" fact="0.0451"/>
          <dgm:constr type="l" for="ch" forName="Accent13" refType="w" fact="0.4099"/>
          <dgm:constr type="t" for="ch" forName="Accent13" refType="h" fact="0.7648"/>
          <dgm:constr type="w" for="ch" forName="Accent13" refType="w" fact="0.0393"/>
          <dgm:constr type="h" for="ch" forName="Accent13" refType="h" fact="0.0451"/>
        </dgm:constrLst>
      </dgm:else>
    </dgm:choose>
    <dgm:forEach name="wrapper" axis="self" ptType="parTrans">
      <dgm:forEach name="accentRepeat1" axis="self">
        <dgm:layoutNode name="AccentHold1" styleLbl="node1">
          <dgm:alg type="sp"/>
          <dgm:shape xmlns:r="http://schemas.openxmlformats.org/officeDocument/2006/relationships" type="ellipse" r:blip="">
            <dgm:adjLst/>
          </dgm:shape>
          <dgm:presOf/>
        </dgm:layoutNode>
      </dgm:forEach>
      <dgm:forEach name="accentRepeat2" axis="self">
        <dgm:layoutNode name="AccentHold2" styleLbl="node1">
          <dgm:alg type="sp"/>
          <dgm:shape xmlns:r="http://schemas.openxmlformats.org/officeDocument/2006/relationships" type="ellipse" r:blip="">
            <dgm:adjLst/>
          </dgm:shape>
          <dgm:presOf/>
        </dgm:layoutNode>
      </dgm:forEach>
      <dgm:forEach name="accentRepeat3" axis="self">
        <dgm:layoutNode name="AccentHold3" styleLbl="node1">
          <dgm:alg type="sp"/>
          <dgm:shape xmlns:r="http://schemas.openxmlformats.org/officeDocument/2006/relationships" type="ellipse" r:blip="">
            <dgm:adjLst/>
          </dgm:shape>
          <dgm:presOf/>
        </dgm:layoutNode>
      </dgm:forEach>
    </dgm:forEach>
    <dgm:forEach name="Name8" axis="ch" ptType="node" cnt="1">
      <dgm:layoutNode name="Parent" styleLbl="node0">
        <dgm:varLst>
          <dgm:chMax val="5"/>
          <dgm:chPref val="5"/>
        </dgm:varLst>
        <dgm:alg type="tx"/>
        <dgm:shape xmlns:r="http://schemas.openxmlformats.org/officeDocument/2006/relationships" type="ellipse"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9">
        <dgm:if name="Name10" axis="ch" ptType="node" func="cnt" op="lte" val="4">
          <dgm:layoutNode name="Accent1" styleLbl="node1">
            <dgm:alg type="sp"/>
            <dgm:shape xmlns:r="http://schemas.openxmlformats.org/officeDocument/2006/relationships" type="ellipse" r:blip="">
              <dgm:adjLst/>
            </dgm:shape>
            <dgm:presOf/>
            <dgm:constrLst/>
          </dgm:layoutNode>
        </dgm:if>
        <dgm:else name="Name11"/>
      </dgm:choose>
      <dgm:layoutNode name="Accent2" styleLbl="node1">
        <dgm:alg type="sp"/>
        <dgm:shape xmlns:r="http://schemas.openxmlformats.org/officeDocument/2006/relationships" type="ellipse" r:blip="">
          <dgm:adjLst/>
        </dgm:shape>
        <dgm:presOf/>
        <dgm:constrLst/>
      </dgm:layoutNode>
      <dgm:layoutNode name="Accent3" styleLbl="node1">
        <dgm:alg type="sp"/>
        <dgm:shape xmlns:r="http://schemas.openxmlformats.org/officeDocument/2006/relationships" type="ellipse" r:blip="">
          <dgm:adjLst/>
        </dgm:shape>
        <dgm:presOf/>
        <dgm:constrLst/>
      </dgm:layoutNode>
      <dgm:layoutNode name="Accent4" styleLbl="node1">
        <dgm:alg type="sp"/>
        <dgm:shape xmlns:r="http://schemas.openxmlformats.org/officeDocument/2006/relationships" type="ellipse" r:blip="">
          <dgm:adjLst/>
        </dgm:shape>
        <dgm:presOf/>
        <dgm:constrLst/>
      </dgm:layoutNode>
      <dgm:layoutNode name="Accent5" styleLbl="node1">
        <dgm:alg type="sp"/>
        <dgm:shape xmlns:r="http://schemas.openxmlformats.org/officeDocument/2006/relationships" type="ellipse" r:blip="">
          <dgm:adjLst/>
        </dgm:shape>
        <dgm:presOf/>
        <dgm:constrLst/>
      </dgm:layoutNode>
      <dgm:layoutNode name="Accent6" styleLbl="node1">
        <dgm:alg type="sp"/>
        <dgm:shape xmlns:r="http://schemas.openxmlformats.org/officeDocument/2006/relationships" type="ellipse" r:blip="">
          <dgm:adjLst/>
        </dgm:shape>
        <dgm:presOf/>
        <dgm:constrLst/>
      </dgm:layoutNode>
    </dgm:forEach>
    <dgm:forEach name="Name12" axis="ch ch" ptType="node node" st="1 1" cnt="1 1">
      <dgm:layoutNode name="Child1" styleLbl="node1">
        <dgm:varLst>
          <dgm:chMax val="0"/>
          <dgm:chPref val="0"/>
        </dgm:varLst>
        <dgm:alg type="tx">
          <dgm:param type="shpTxLTRAlignCh" val="ctr"/>
          <dgm:param type="txAnchorVertCh" val="mid"/>
        </dgm:alg>
        <dgm:shape xmlns:r="http://schemas.openxmlformats.org/officeDocument/2006/relationships" type="ellipse"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Accent7">
        <dgm:alg type="sp"/>
        <dgm:shape xmlns:r="http://schemas.openxmlformats.org/officeDocument/2006/relationships" r:blip="">
          <dgm:adjLst/>
        </dgm:shape>
        <dgm:presOf/>
        <dgm:constrLst/>
        <dgm:forEach name="Name13" ref="accentRepeat1"/>
      </dgm:layoutNode>
      <dgm:layoutNode name="Accent8">
        <dgm:alg type="sp"/>
        <dgm:shape xmlns:r="http://schemas.openxmlformats.org/officeDocument/2006/relationships" r:blip="">
          <dgm:adjLst/>
        </dgm:shape>
        <dgm:presOf/>
        <dgm:constrLst/>
        <dgm:forEach name="Name14" ref="accentRepeat2"/>
      </dgm:layoutNode>
    </dgm:forEach>
    <dgm:forEach name="Name15" axis="ch ch" ptType="node node" st="1 2" cnt="1 1">
      <dgm:layoutNode name="Child2" styleLbl="node1">
        <dgm:varLst>
          <dgm:chMax val="0"/>
          <dgm:chPref val="0"/>
        </dgm:varLst>
        <dgm:alg type="tx">
          <dgm:param type="shpTxLTRAlignCh" val="ctr"/>
          <dgm:param type="txAnchorVertCh" val="mid"/>
        </dgm:alg>
        <dgm:shape xmlns:r="http://schemas.openxmlformats.org/officeDocument/2006/relationships" type="ellipse"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Accent9">
        <dgm:alg type="sp"/>
        <dgm:shape xmlns:r="http://schemas.openxmlformats.org/officeDocument/2006/relationships" r:blip="">
          <dgm:adjLst/>
        </dgm:shape>
        <dgm:presOf/>
        <dgm:constrLst/>
        <dgm:forEach name="Name16" ref="accentRepeat1"/>
      </dgm:layoutNode>
      <dgm:layoutNode name="Accent10">
        <dgm:alg type="sp"/>
        <dgm:shape xmlns:r="http://schemas.openxmlformats.org/officeDocument/2006/relationships" r:blip="">
          <dgm:adjLst/>
        </dgm:shape>
        <dgm:presOf/>
        <dgm:constrLst/>
        <dgm:forEach name="Name17" ref="accentRepeat2"/>
      </dgm:layoutNode>
      <dgm:layoutNode name="Accent11">
        <dgm:alg type="sp"/>
        <dgm:shape xmlns:r="http://schemas.openxmlformats.org/officeDocument/2006/relationships" r:blip="">
          <dgm:adjLst/>
        </dgm:shape>
        <dgm:presOf/>
        <dgm:constrLst/>
        <dgm:forEach name="Name18" ref="accentRepeat3"/>
      </dgm:layoutNode>
    </dgm:forEach>
    <dgm:forEach name="Name19" axis="ch ch" ptType="node node" st="1 3" cnt="1 1">
      <dgm:layoutNode name="Child3" styleLbl="node1">
        <dgm:varLst>
          <dgm:chMax val="0"/>
          <dgm:chPref val="0"/>
        </dgm:varLst>
        <dgm:alg type="tx">
          <dgm:param type="shpTxLTRAlignCh" val="ctr"/>
          <dgm:param type="txAnchorVertCh" val="mid"/>
        </dgm:alg>
        <dgm:shape xmlns:r="http://schemas.openxmlformats.org/officeDocument/2006/relationships" type="ellipse"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Accent12">
        <dgm:alg type="sp"/>
        <dgm:shape xmlns:r="http://schemas.openxmlformats.org/officeDocument/2006/relationships" r:blip="">
          <dgm:adjLst/>
        </dgm:shape>
        <dgm:presOf/>
        <dgm:constrLst/>
        <dgm:forEach name="Name20" ref="accentRepeat1"/>
      </dgm:layoutNode>
    </dgm:forEach>
    <dgm:forEach name="Name21" axis="ch ch" ptType="node node" st="1 4" cnt="1 1">
      <dgm:layoutNode name="Child4" styleLbl="node1">
        <dgm:varLst>
          <dgm:chMax val="0"/>
          <dgm:chPref val="0"/>
        </dgm:varLst>
        <dgm:alg type="tx">
          <dgm:param type="shpTxLTRAlignCh" val="ctr"/>
          <dgm:param type="txAnchorVertCh" val="mid"/>
        </dgm:alg>
        <dgm:shape xmlns:r="http://schemas.openxmlformats.org/officeDocument/2006/relationships" type="ellipse"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Accent13">
        <dgm:alg type="sp"/>
        <dgm:shape xmlns:r="http://schemas.openxmlformats.org/officeDocument/2006/relationships" r:blip="">
          <dgm:adjLst/>
        </dgm:shape>
        <dgm:presOf/>
        <dgm:constrLst/>
        <dgm:forEach name="Name22" ref="accentRepeat1"/>
      </dgm:layoutNode>
    </dgm:forEach>
    <dgm:forEach name="Name23" axis="ch ch" ptType="node node" st="1 5" cnt="1 1">
      <dgm:layoutNode name="Child5" styleLbl="node1">
        <dgm:varLst>
          <dgm:chMax val="0"/>
          <dgm:chPref val="0"/>
        </dgm:varLst>
        <dgm:alg type="tx">
          <dgm:param type="shpTxLTRAlignCh" val="ctr"/>
          <dgm:param type="txAnchorVertCh" val="mid"/>
        </dgm:alg>
        <dgm:shape xmlns:r="http://schemas.openxmlformats.org/officeDocument/2006/relationships" type="ellipse"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Accent15">
        <dgm:alg type="sp"/>
        <dgm:shape xmlns:r="http://schemas.openxmlformats.org/officeDocument/2006/relationships" r:blip="">
          <dgm:adjLst/>
        </dgm:shape>
        <dgm:presOf/>
        <dgm:constrLst/>
        <dgm:forEach name="Name24" ref="accentRepeat2"/>
      </dgm:layoutNode>
      <dgm:layoutNode name="Accent16">
        <dgm:alg type="sp"/>
        <dgm:shape xmlns:r="http://schemas.openxmlformats.org/officeDocument/2006/relationships" r:blip="">
          <dgm:adjLst/>
        </dgm:shape>
        <dgm:presOf/>
        <dgm:constrLst/>
        <dgm:forEach name="Name25" ref="accentRepeat3"/>
      </dgm:layoutNode>
    </dgm:forEach>
  </dgm:layoutNode>
</dgm:layoutDef>
</file>

<file path=ppt/diagrams/layout4.xml><?xml version="1.0" encoding="utf-8"?>
<dgm:layoutDef xmlns:dgm="http://schemas.openxmlformats.org/drawingml/2006/diagram" xmlns:a="http://schemas.openxmlformats.org/drawingml/2006/main" uniqueId="urn:microsoft.com/office/officeart/2005/8/layout/arrow2">
  <dgm:title val=""/>
  <dgm:desc val=""/>
  <dgm:catLst>
    <dgm:cat type="process" pri="2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arrowDiagram">
    <dgm:varLst>
      <dgm:chMax val="5"/>
      <dgm:dir/>
      <dgm:resizeHandles val="exact"/>
    </dgm:varLst>
    <dgm:alg type="composite">
      <dgm:param type="ar" val="1.6"/>
    </dgm:alg>
    <dgm:shape xmlns:r="http://schemas.openxmlformats.org/officeDocument/2006/relationships" r:blip="">
      <dgm:adjLst/>
    </dgm:shape>
    <dgm:presOf/>
    <dgm:constrLst>
      <dgm:constr type="l" for="ch" forName="arrow"/>
      <dgm:constr type="t" for="ch" forName="arrow"/>
      <dgm:constr type="w" for="ch" forName="arrow" refType="w"/>
      <dgm:constr type="h" for="ch" forName="arrow" refType="h"/>
      <dgm:constr type="ctrX" for="ch" forName="arrowDiagram1" refType="w" fact="0.5"/>
      <dgm:constr type="ctrY" for="ch" forName="arrowDiagram1" refType="h" fact="0.5"/>
      <dgm:constr type="w" for="ch" forName="arrowDiagram1" refType="w"/>
      <dgm:constr type="h" for="ch" forName="arrowDiagram1" refType="h"/>
      <dgm:constr type="ctrX" for="ch" forName="arrowDiagram2" refType="w" fact="0.5"/>
      <dgm:constr type="ctrY" for="ch" forName="arrowDiagram2" refType="h" fact="0.5"/>
      <dgm:constr type="w" for="ch" forName="arrowDiagram2" refType="w"/>
      <dgm:constr type="h" for="ch" forName="arrowDiagram2" refType="h"/>
      <dgm:constr type="ctrX" for="ch" forName="arrowDiagram3" refType="w" fact="0.5"/>
      <dgm:constr type="ctrY" for="ch" forName="arrowDiagram3" refType="h" fact="0.5"/>
      <dgm:constr type="w" for="ch" forName="arrowDiagram3" refType="w"/>
      <dgm:constr type="h" for="ch" forName="arrowDiagram3" refType="h"/>
      <dgm:constr type="ctrX" for="ch" forName="arrowDiagram4" refType="w" fact="0.5"/>
      <dgm:constr type="ctrY" for="ch" forName="arrowDiagram4" refType="h" fact="0.5"/>
      <dgm:constr type="w" for="ch" forName="arrowDiagram4" refType="w"/>
      <dgm:constr type="h" for="ch" forName="arrowDiagram4" refType="h"/>
      <dgm:constr type="ctrX" for="ch" forName="arrowDiagram5" refType="w" fact="0.5"/>
      <dgm:constr type="ctrY" for="ch" forName="arrowDiagram5" refType="h" fact="0.5"/>
      <dgm:constr type="w" for="ch" forName="arrowDiagram5" refType="w"/>
      <dgm:constr type="h" for="ch" forName="arrowDiagram5" refType="h"/>
    </dgm:constrLst>
    <dgm:ruleLst/>
    <dgm:choose name="Name0">
      <dgm:if name="Name1" axis="ch" ptType="node" func="cnt" op="gte" val="1">
        <dgm:layoutNode name="arrow" styleLbl="bgShp">
          <dgm:alg type="sp"/>
          <dgm:shape xmlns:r="http://schemas.openxmlformats.org/officeDocument/2006/relationships" type="swooshArrow" r:blip="">
            <dgm:adjLst>
              <dgm:adj idx="2" val="0.25"/>
            </dgm:adjLst>
          </dgm:shape>
          <dgm:presOf/>
          <dgm:constrLst/>
          <dgm:ruleLst/>
        </dgm:layoutNode>
        <dgm:choose name="Name2">
          <dgm:if name="Name3" axis="ch" ptType="node" func="cnt" op="lt" val="1"/>
          <dgm:if name="Name4" axis="ch" ptType="node" func="cnt" op="equ" val="1">
            <dgm:layoutNode name="arrowDiagram1">
              <dgm:varLst>
                <dgm:bulletEnabled val="1"/>
              </dgm:varLst>
              <dgm:alg type="composite">
                <dgm:param type="vertAlign" val="none"/>
                <dgm:param type="horzAlign" val="none"/>
              </dgm:alg>
              <dgm:shape xmlns:r="http://schemas.openxmlformats.org/officeDocument/2006/relationships" r:blip="">
                <dgm:adjLst/>
              </dgm:shape>
              <dgm:presOf/>
              <dgm:constrLst>
                <dgm:constr type="ctrX" for="ch" forName="bullet1" refType="w" fact="0.8"/>
                <dgm:constr type="ctrY" for="ch" forName="bullet1" refType="h" fact="0.262"/>
                <dgm:constr type="w" for="ch" forName="bullet1" refType="w" fact="0.074"/>
                <dgm:constr type="h" for="ch" forName="bullet1" refType="w" refFor="ch" refForName="bullet1"/>
                <dgm:constr type="r" for="ch" forName="textBox1" refType="ctrX" refFor="ch" refForName="bullet1"/>
                <dgm:constr type="t" for="ch" forName="textBox1" refType="ctrY" refFor="ch" refForName="bullet1"/>
                <dgm:constr type="w" for="ch" forName="textBox1" refType="w" fact="0.4"/>
                <dgm:constr type="h" for="ch" forName="textBox1" refType="h" fact="0.738"/>
                <dgm:constr type="userA" refType="h" refFor="ch" refForName="bullet1" fact="0.53"/>
                <dgm:constr type="rMarg" for="ch" forName="textBox1" refType="userA" fact="2.834"/>
                <dgm:constr type="primFontSz" for="ch" ptType="node" op="equ" val="65"/>
              </dgm:constrLst>
              <dgm:ruleLst/>
              <dgm:forEach name="Name5" axis="ch" ptType="node" cnt="1">
                <dgm:layoutNode name="bullet1" styleLbl="node1">
                  <dgm:alg type="sp"/>
                  <dgm:shape xmlns:r="http://schemas.openxmlformats.org/officeDocument/2006/relationships" type="ellipse" r:blip="">
                    <dgm:adjLst/>
                  </dgm:shape>
                  <dgm:presOf/>
                  <dgm:constrLst/>
                  <dgm:ruleLst/>
                </dgm:layoutNode>
                <dgm:layoutNode name="textBox1" styleLbl="revTx">
                  <dgm:varLst>
                    <dgm:bulletEnabled val="1"/>
                  </dgm:varLst>
                  <dgm:alg type="tx">
                    <dgm:param type="txAnchorVert" val="t"/>
                    <dgm:param type="parTxLTRAlign" val="r"/>
                    <dgm:param type="parTxRTLAlign" val="r"/>
                  </dgm:alg>
                  <dgm:shape xmlns:r="http://schemas.openxmlformats.org/officeDocument/2006/relationships" type="round2DiagRect" r:blip="">
                    <dgm:adjLst/>
                  </dgm:shape>
                  <dgm:presOf axis="desOrSelf" ptType="node"/>
                  <dgm:constrLst>
                    <dgm:constr type="lMarg"/>
                    <dgm:constr type="tMarg"/>
                    <dgm:constr type="bMarg"/>
                  </dgm:constrLst>
                  <dgm:ruleLst>
                    <dgm:rule type="primFontSz" val="5" fact="NaN" max="NaN"/>
                  </dgm:ruleLst>
                </dgm:layoutNode>
              </dgm:forEach>
            </dgm:layoutNode>
          </dgm:if>
          <dgm:if name="Name6" axis="ch" ptType="node" func="cnt" op="equ" val="2">
            <dgm:layoutNode name="arrowDiagram2">
              <dgm:alg type="composite">
                <dgm:param type="vertAlign" val="none"/>
                <dgm:param type="horzAlign" val="none"/>
              </dgm:alg>
              <dgm:shape xmlns:r="http://schemas.openxmlformats.org/officeDocument/2006/relationships" r:blip="">
                <dgm:adjLst/>
              </dgm:shape>
              <dgm:presOf/>
              <dgm:choose name="Name7">
                <dgm:if name="Name8" func="var" arg="dir" op="equ" val="norm">
                  <dgm:constrLst>
                    <dgm:constr type="ctrX" for="ch" forName="bullet2a" refType="w" fact="0.25"/>
                    <dgm:constr type="ctrY" for="ch" forName="bullet2a" refType="h" fact="0.573"/>
                    <dgm:constr type="w" for="ch" forName="bullet2a" refType="w" fact="0.035"/>
                    <dgm:constr type="h" for="ch" forName="bullet2a" refType="w" refFor="ch" refForName="bullet2a"/>
                    <dgm:constr type="l" for="ch" forName="textBox2a" refType="ctrX" refFor="ch" refForName="bullet2a"/>
                    <dgm:constr type="t" for="ch" forName="textBox2a" refType="ctrY" refFor="ch" refForName="bullet2a"/>
                    <dgm:constr type="w" for="ch" forName="textBox2a" refType="w" fact="0.325"/>
                    <dgm:constr type="h" for="ch" forName="textBox2a" refType="h" fact="0.427"/>
                    <dgm:constr type="userA" refType="h" refFor="ch" refForName="bullet2a" fact="0.53"/>
                    <dgm:constr type="l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l" for="ch" forName="textBox2b" refType="ctrX" refFor="ch" refForName="bullet2b"/>
                    <dgm:constr type="t" for="ch" forName="textBox2b" refType="ctrY" refFor="ch" refForName="bullet2b"/>
                    <dgm:constr type="w" for="ch" forName="textBox2b" refType="w" fact="0.325"/>
                    <dgm:constr type="h" for="ch" forName="textBox2b" refType="h" fact="0.662"/>
                    <dgm:constr type="userB" refType="h" refFor="ch" refForName="bullet2b" fact="0.53"/>
                    <dgm:constr type="lMarg" for="ch" forName="textBox2b" refType="userB" fact="2.834"/>
                    <dgm:constr type="primFontSz" for="ch" ptType="node" op="equ" val="65"/>
                  </dgm:constrLst>
                </dgm:if>
                <dgm:else name="Name9">
                  <dgm:constrLst>
                    <dgm:constr type="ctrX" for="ch" forName="bullet2a" refType="w" fact="0.25"/>
                    <dgm:constr type="ctrY" for="ch" forName="bullet2a" refType="h" fact="0.573"/>
                    <dgm:constr type="w" for="ch" forName="bullet2a" refType="w" fact="0.035"/>
                    <dgm:constr type="h" for="ch" forName="bullet2a" refType="w" refFor="ch" refForName="bullet2a"/>
                    <dgm:constr type="r" for="ch" forName="textBox2a" refType="ctrX" refFor="ch" refForName="bullet2a"/>
                    <dgm:constr type="b" for="ch" forName="textBox2a" refType="ctrY" refFor="ch" refForName="bullet2a"/>
                    <dgm:constr type="w" for="ch" forName="textBox2a" refType="w" fact="0.25"/>
                    <dgm:constr type="h" for="ch" forName="textBox2a" refType="h" fact="0.573"/>
                    <dgm:constr type="userA" refType="h" refFor="ch" refForName="bullet2a" fact="0.53"/>
                    <dgm:constr type="r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r" for="ch" forName="textBox2b" refType="ctrX" refFor="ch" refForName="bullet2b"/>
                    <dgm:constr type="b" for="ch" forName="textBox2b" refType="ctrY" refFor="ch" refForName="bullet2b"/>
                    <dgm:constr type="w" for="ch" forName="textBox2b" refType="w" fact="0.28"/>
                    <dgm:constr type="h" for="ch" forName="textBox2b" refType="h" fact="0.338"/>
                    <dgm:constr type="userB" refType="h" refFor="ch" refForName="bullet2b" fact="0.53"/>
                    <dgm:constr type="rMarg" for="ch" forName="textBox2b" refType="userB" fact="2.834"/>
                    <dgm:constr type="primFontSz" for="ch" ptType="node" op="equ" val="65"/>
                  </dgm:constrLst>
                </dgm:else>
              </dgm:choose>
              <dgm:ruleLst/>
              <dgm:forEach name="Name10" axis="ch" ptType="node" cnt="1">
                <dgm:layoutNode name="bullet2a" styleLbl="node1">
                  <dgm:alg type="sp"/>
                  <dgm:shape xmlns:r="http://schemas.openxmlformats.org/officeDocument/2006/relationships" type="ellipse" r:blip="">
                    <dgm:adjLst/>
                  </dgm:shape>
                  <dgm:presOf/>
                  <dgm:constrLst/>
                  <dgm:ruleLst/>
                </dgm:layoutNode>
                <dgm:layoutNode name="textBox2a" styleLbl="revTx">
                  <dgm:varLst>
                    <dgm:bulletEnabled val="1"/>
                  </dgm:varLst>
                  <dgm:choose name="Name11">
                    <dgm:if name="Name12" func="var" arg="dir" op="equ" val="norm">
                      <dgm:choose name="Name13">
                        <dgm:if name="Name14" axis="root des" ptType="all node" func="maxDepth" op="gt" val="1">
                          <dgm:alg type="tx">
                            <dgm:param type="txAnchorVert" val="t"/>
                            <dgm:param type="parTxLTRAlign" val="l"/>
                            <dgm:param type="parTxRTLAlign" val="r"/>
                          </dgm:alg>
                        </dgm:if>
                        <dgm:else name="Name15">
                          <dgm:alg type="tx">
                            <dgm:param type="txAnchorVert" val="t"/>
                            <dgm:param type="parTxLTRAlign" val="l"/>
                            <dgm:param type="parTxRTLAlign" val="l"/>
                          </dgm:alg>
                        </dgm:else>
                      </dgm:choose>
                    </dgm:if>
                    <dgm:else name="Name16">
                      <dgm:choose name="Name17">
                        <dgm:if name="Name18" axis="root des" ptType="all node" func="maxDepth" op="gt" val="1">
                          <dgm:alg type="tx">
                            <dgm:param type="txAnchorVert" val="b"/>
                            <dgm:param type="txAnchorVertCh" val="b"/>
                            <dgm:param type="parTxLTRAlign" val="l"/>
                            <dgm:param type="parTxRTLAlign" val="r"/>
                          </dgm:alg>
                        </dgm:if>
                        <dgm:else name="Name1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
                    <dgm:if name="Name21" func="var" arg="dir" op="equ" val="norm">
                      <dgm:constrLst>
                        <dgm:constr type="rMarg"/>
                        <dgm:constr type="tMarg"/>
                        <dgm:constr type="bMarg"/>
                      </dgm:constrLst>
                    </dgm:if>
                    <dgm:else name="Name22">
                      <dgm:constrLst>
                        <dgm:constr type="lMarg"/>
                        <dgm:constr type="tMarg"/>
                        <dgm:constr type="bMarg"/>
                      </dgm:constrLst>
                    </dgm:else>
                  </dgm:choose>
                  <dgm:ruleLst>
                    <dgm:rule type="primFontSz" val="5" fact="NaN" max="NaN"/>
                  </dgm:ruleLst>
                </dgm:layoutNode>
              </dgm:forEach>
              <dgm:forEach name="Name23" axis="ch" ptType="node" st="2" cnt="1">
                <dgm:layoutNode name="bullet2b" styleLbl="node1">
                  <dgm:alg type="sp"/>
                  <dgm:shape xmlns:r="http://schemas.openxmlformats.org/officeDocument/2006/relationships" type="ellipse" r:blip="">
                    <dgm:adjLst/>
                  </dgm:shape>
                  <dgm:presOf/>
                  <dgm:constrLst/>
                  <dgm:ruleLst/>
                </dgm:layoutNode>
                <dgm:layoutNode name="textBox2b" styleLbl="revTx">
                  <dgm:varLst>
                    <dgm:bulletEnabled val="1"/>
                  </dgm:varLst>
                  <dgm:choose name="Name24">
                    <dgm:if name="Name25" func="var" arg="dir" op="equ" val="norm">
                      <dgm:choose name="Name26">
                        <dgm:if name="Name27" axis="root des" ptType="all node" func="maxDepth" op="gt" val="1">
                          <dgm:alg type="tx">
                            <dgm:param type="txAnchorVert" val="t"/>
                            <dgm:param type="parTxLTRAlign" val="l"/>
                            <dgm:param type="parTxRTLAlign" val="r"/>
                          </dgm:alg>
                        </dgm:if>
                        <dgm:else name="Name28">
                          <dgm:alg type="tx">
                            <dgm:param type="txAnchorVert" val="t"/>
                            <dgm:param type="parTxLTRAlign" val="l"/>
                            <dgm:param type="parTxRTLAlign" val="l"/>
                          </dgm:alg>
                        </dgm:else>
                      </dgm:choose>
                    </dgm:if>
                    <dgm:else name="Name29">
                      <dgm:choose name="Name30">
                        <dgm:if name="Name31" axis="root des" ptType="all node" func="maxDepth" op="gt" val="1">
                          <dgm:alg type="tx">
                            <dgm:param type="txAnchorVert" val="b"/>
                            <dgm:param type="txAnchorVertCh" val="b"/>
                            <dgm:param type="parTxLTRAlign" val="l"/>
                            <dgm:param type="parTxRTLAlign" val="r"/>
                          </dgm:alg>
                        </dgm:if>
                        <dgm:else name="Name3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33">
                    <dgm:if name="Name34" func="var" arg="dir" op="equ" val="norm">
                      <dgm:constrLst>
                        <dgm:constr type="rMarg"/>
                        <dgm:constr type="tMarg"/>
                        <dgm:constr type="bMarg"/>
                      </dgm:constrLst>
                    </dgm:if>
                    <dgm:else name="Name35">
                      <dgm:constrLst>
                        <dgm:constr type="lMarg"/>
                        <dgm:constr type="tMarg"/>
                        <dgm:constr type="bMarg"/>
                      </dgm:constrLst>
                    </dgm:else>
                  </dgm:choose>
                  <dgm:ruleLst>
                    <dgm:rule type="primFontSz" val="5" fact="NaN" max="NaN"/>
                  </dgm:ruleLst>
                </dgm:layoutNode>
              </dgm:forEach>
            </dgm:layoutNode>
          </dgm:if>
          <dgm:if name="Name36" axis="ch" ptType="node" func="cnt" op="equ" val="3">
            <dgm:layoutNode name="arrowDiagram3">
              <dgm:alg type="composite">
                <dgm:param type="vertAlign" val="none"/>
                <dgm:param type="horzAlign" val="none"/>
              </dgm:alg>
              <dgm:shape xmlns:r="http://schemas.openxmlformats.org/officeDocument/2006/relationships" r:blip="">
                <dgm:adjLst/>
              </dgm:shape>
              <dgm:presOf/>
              <dgm:choose name="Name37">
                <dgm:if name="Name38" func="var" arg="dir" op="equ" val="norm">
                  <dgm:constrLst>
                    <dgm:constr type="ctrX" for="ch" forName="bullet3a" refType="w" fact="0.14"/>
                    <dgm:constr type="ctrY" for="ch" forName="bullet3a" refType="h" fact="0.711"/>
                    <dgm:constr type="w" for="ch" forName="bullet3a" refType="w" fact="0.026"/>
                    <dgm:constr type="h" for="ch" forName="bullet3a" refType="w" refFor="ch" refForName="bullet3a"/>
                    <dgm:constr type="l" for="ch" forName="textBox3a" refType="ctrX" refFor="ch" refForName="bullet3a"/>
                    <dgm:constr type="t" for="ch" forName="textBox3a" refType="ctrY" refFor="ch" refForName="bullet3a"/>
                    <dgm:constr type="w" for="ch" forName="textBox3a" refType="w" fact="0.233"/>
                    <dgm:constr type="h" for="ch" forName="textBox3a" refType="h" fact="0.289"/>
                    <dgm:constr type="userA" refType="h" refFor="ch" refForName="bullet3a" fact="0.53"/>
                    <dgm:constr type="l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l" for="ch" forName="textBox3b" refType="ctrX" refFor="ch" refForName="bullet3b"/>
                    <dgm:constr type="t" for="ch" forName="textBox3b" refType="ctrY" refFor="ch" refForName="bullet3b"/>
                    <dgm:constr type="w" for="ch" forName="textBox3b" refType="w" fact="0.24"/>
                    <dgm:constr type="h" for="ch" forName="textBox3b" refType="h" fact="0.544"/>
                    <dgm:constr type="userB" refType="h" refFor="ch" refForName="bullet3b" fact="0.53"/>
                    <dgm:constr type="l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l" for="ch" forName="textBox3c" refType="ctrX" refFor="ch" refForName="bullet3c"/>
                    <dgm:constr type="t" for="ch" forName="textBox3c" refType="ctrY" refFor="ch" refForName="bullet3c"/>
                    <dgm:constr type="w" for="ch" forName="textBox3c" refType="w" fact="0.24"/>
                    <dgm:constr type="h" for="ch" forName="textBox3c" refType="h" fact="0.695"/>
                    <dgm:constr type="userC" refType="h" refFor="ch" refForName="bullet3c" fact="0.53"/>
                    <dgm:constr type="lMarg" for="ch" forName="textBox3c" refType="userC" fact="2.834"/>
                    <dgm:constr type="primFontSz" for="ch" ptType="node" op="equ" val="65"/>
                  </dgm:constrLst>
                </dgm:if>
                <dgm:else name="Name39">
                  <dgm:constrLst>
                    <dgm:constr type="ctrX" for="ch" forName="bullet3a" refType="w" fact="0.14"/>
                    <dgm:constr type="ctrY" for="ch" forName="bullet3a" refType="h" fact="0.711"/>
                    <dgm:constr type="w" for="ch" forName="bullet3a" refType="w" fact="0.026"/>
                    <dgm:constr type="h" for="ch" forName="bullet3a" refType="w" refFor="ch" refForName="bullet3a"/>
                    <dgm:constr type="r" for="ch" forName="textBox3a" refType="ctrX" refFor="ch" refForName="bullet3a"/>
                    <dgm:constr type="b" for="ch" forName="textBox3a" refType="ctrY" refFor="ch" refForName="bullet3a"/>
                    <dgm:constr type="w" for="ch" forName="textBox3a" refType="w" fact="0.14"/>
                    <dgm:constr type="h" for="ch" forName="textBox3a" refType="h" fact="0.711"/>
                    <dgm:constr type="userA" refType="h" refFor="ch" refForName="bullet3a" fact="0.53"/>
                    <dgm:constr type="r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r" for="ch" forName="textBox3b" refType="ctrX" refFor="ch" refForName="bullet3b"/>
                    <dgm:constr type="b" for="ch" forName="textBox3b" refType="ctrY" refFor="ch" refForName="bullet3b"/>
                    <dgm:constr type="w" for="ch" forName="textBox3b" refType="w" fact="0.24"/>
                    <dgm:constr type="h" for="ch" forName="textBox3b" refType="h" fact="0.456"/>
                    <dgm:constr type="userB" refType="h" refFor="ch" refForName="bullet3b" fact="0.53"/>
                    <dgm:constr type="r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r" for="ch" forName="textBox3c" refType="ctrX" refFor="ch" refForName="bullet3c"/>
                    <dgm:constr type="b" for="ch" forName="textBox3c" refType="ctrY" refFor="ch" refForName="bullet3c"/>
                    <dgm:constr type="w" for="ch" forName="textBox3c" refType="w" fact="0.24"/>
                    <dgm:constr type="h" for="ch" forName="textBox3c" refType="h" fact="0.305"/>
                    <dgm:constr type="userC" refType="h" refFor="ch" refForName="bullet3c" fact="0.53"/>
                    <dgm:constr type="rMarg" for="ch" forName="textBox3c" refType="userC" fact="2.834"/>
                    <dgm:constr type="primFontSz" for="ch" ptType="node" op="equ" val="65"/>
                  </dgm:constrLst>
                </dgm:else>
              </dgm:choose>
              <dgm:ruleLst/>
              <dgm:forEach name="Name40" axis="ch" ptType="node" cnt="1">
                <dgm:layoutNode name="bullet3a" styleLbl="node1">
                  <dgm:alg type="sp"/>
                  <dgm:shape xmlns:r="http://schemas.openxmlformats.org/officeDocument/2006/relationships" type="ellipse" r:blip="">
                    <dgm:adjLst/>
                  </dgm:shape>
                  <dgm:presOf/>
                  <dgm:constrLst/>
                  <dgm:ruleLst/>
                </dgm:layoutNode>
                <dgm:layoutNode name="textBox3a" styleLbl="revTx">
                  <dgm:varLst>
                    <dgm:bulletEnabled val="1"/>
                  </dgm:varLst>
                  <dgm:choose name="Name41">
                    <dgm:if name="Name42" func="var" arg="dir" op="equ" val="norm">
                      <dgm:choose name="Name43">
                        <dgm:if name="Name44" axis="root des" ptType="all node" func="maxDepth" op="gt" val="1">
                          <dgm:alg type="tx">
                            <dgm:param type="txAnchorVert" val="t"/>
                            <dgm:param type="parTxLTRAlign" val="l"/>
                            <dgm:param type="parTxRTLAlign" val="r"/>
                          </dgm:alg>
                        </dgm:if>
                        <dgm:else name="Name45">
                          <dgm:alg type="tx">
                            <dgm:param type="txAnchorVert" val="t"/>
                            <dgm:param type="parTxLTRAlign" val="l"/>
                            <dgm:param type="parTxRTLAlign" val="l"/>
                          </dgm:alg>
                        </dgm:else>
                      </dgm:choose>
                    </dgm:if>
                    <dgm:else name="Name46">
                      <dgm:choose name="Name47">
                        <dgm:if name="Name48" axis="root des" ptType="all node" func="maxDepth" op="gt" val="1">
                          <dgm:alg type="tx">
                            <dgm:param type="txAnchorVert" val="b"/>
                            <dgm:param type="txAnchorVertCh" val="b"/>
                            <dgm:param type="parTxLTRAlign" val="l"/>
                            <dgm:param type="parTxRTLAlign" val="r"/>
                          </dgm:alg>
                        </dgm:if>
                        <dgm:else name="Name4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50">
                    <dgm:if name="Name51" func="var" arg="dir" op="equ" val="norm">
                      <dgm:constrLst>
                        <dgm:constr type="rMarg"/>
                        <dgm:constr type="tMarg"/>
                        <dgm:constr type="bMarg"/>
                      </dgm:constrLst>
                    </dgm:if>
                    <dgm:else name="Name52">
                      <dgm:constrLst>
                        <dgm:constr type="lMarg"/>
                        <dgm:constr type="tMarg"/>
                        <dgm:constr type="bMarg"/>
                      </dgm:constrLst>
                    </dgm:else>
                  </dgm:choose>
                  <dgm:ruleLst>
                    <dgm:rule type="primFontSz" val="5" fact="NaN" max="NaN"/>
                  </dgm:ruleLst>
                </dgm:layoutNode>
              </dgm:forEach>
              <dgm:forEach name="Name53" axis="ch" ptType="node" st="2" cnt="1">
                <dgm:layoutNode name="bullet3b" styleLbl="node1">
                  <dgm:alg type="sp"/>
                  <dgm:shape xmlns:r="http://schemas.openxmlformats.org/officeDocument/2006/relationships" type="ellipse" r:blip="">
                    <dgm:adjLst/>
                  </dgm:shape>
                  <dgm:presOf/>
                  <dgm:constrLst/>
                  <dgm:ruleLst/>
                </dgm:layoutNode>
                <dgm:layoutNode name="textBox3b" styleLbl="revTx">
                  <dgm:varLst>
                    <dgm:bulletEnabled val="1"/>
                  </dgm:varLst>
                  <dgm:choose name="Name54">
                    <dgm:if name="Name55" func="var" arg="dir" op="equ" val="norm">
                      <dgm:choose name="Name56">
                        <dgm:if name="Name57" axis="root des" ptType="all node" func="maxDepth" op="gt" val="1">
                          <dgm:alg type="tx">
                            <dgm:param type="txAnchorVert" val="t"/>
                            <dgm:param type="parTxLTRAlign" val="l"/>
                            <dgm:param type="parTxRTLAlign" val="r"/>
                          </dgm:alg>
                        </dgm:if>
                        <dgm:else name="Name58">
                          <dgm:alg type="tx">
                            <dgm:param type="txAnchorVert" val="t"/>
                            <dgm:param type="parTxLTRAlign" val="l"/>
                            <dgm:param type="parTxRTLAlign" val="l"/>
                          </dgm:alg>
                        </dgm:else>
                      </dgm:choose>
                    </dgm:if>
                    <dgm:else name="Name59">
                      <dgm:choose name="Name60">
                        <dgm:if name="Name61" axis="root des" ptType="all node" func="maxDepth" op="gt" val="1">
                          <dgm:alg type="tx">
                            <dgm:param type="txAnchorVert" val="b"/>
                            <dgm:param type="txAnchorVertCh" val="b"/>
                            <dgm:param type="parTxLTRAlign" val="l"/>
                            <dgm:param type="parTxRTLAlign" val="r"/>
                          </dgm:alg>
                        </dgm:if>
                        <dgm:else name="Name6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63">
                    <dgm:if name="Name64" func="var" arg="dir" op="equ" val="norm">
                      <dgm:constrLst>
                        <dgm:constr type="rMarg"/>
                        <dgm:constr type="tMarg"/>
                        <dgm:constr type="bMarg"/>
                      </dgm:constrLst>
                    </dgm:if>
                    <dgm:else name="Name65">
                      <dgm:constrLst>
                        <dgm:constr type="lMarg"/>
                        <dgm:constr type="tMarg"/>
                        <dgm:constr type="bMarg"/>
                      </dgm:constrLst>
                    </dgm:else>
                  </dgm:choose>
                  <dgm:ruleLst>
                    <dgm:rule type="primFontSz" val="5" fact="NaN" max="NaN"/>
                  </dgm:ruleLst>
                </dgm:layoutNode>
              </dgm:forEach>
              <dgm:forEach name="Name66" axis="ch" ptType="node" st="3" cnt="1">
                <dgm:layoutNode name="bullet3c" styleLbl="node1">
                  <dgm:alg type="sp"/>
                  <dgm:shape xmlns:r="http://schemas.openxmlformats.org/officeDocument/2006/relationships" type="ellipse" r:blip="">
                    <dgm:adjLst/>
                  </dgm:shape>
                  <dgm:presOf/>
                  <dgm:constrLst/>
                  <dgm:ruleLst/>
                </dgm:layoutNode>
                <dgm:layoutNode name="textBox3c" styleLbl="revTx">
                  <dgm:varLst>
                    <dgm:bulletEnabled val="1"/>
                  </dgm:varLst>
                  <dgm:choose name="Name67">
                    <dgm:if name="Name68" func="var" arg="dir" op="equ" val="norm">
                      <dgm:choose name="Name69">
                        <dgm:if name="Name70" axis="root des" ptType="all node" func="maxDepth" op="gt" val="1">
                          <dgm:alg type="tx">
                            <dgm:param type="txAnchorVert" val="t"/>
                            <dgm:param type="parTxLTRAlign" val="l"/>
                            <dgm:param type="parTxRTLAlign" val="r"/>
                          </dgm:alg>
                        </dgm:if>
                        <dgm:else name="Name71">
                          <dgm:alg type="tx">
                            <dgm:param type="txAnchorVert" val="t"/>
                            <dgm:param type="parTxLTRAlign" val="l"/>
                            <dgm:param type="parTxRTLAlign" val="l"/>
                          </dgm:alg>
                        </dgm:else>
                      </dgm:choose>
                    </dgm:if>
                    <dgm:else name="Name72">
                      <dgm:choose name="Name73">
                        <dgm:if name="Name74" axis="root des" ptType="all node" func="maxDepth" op="gt" val="1">
                          <dgm:alg type="tx">
                            <dgm:param type="txAnchorVert" val="b"/>
                            <dgm:param type="txAnchorVertCh" val="b"/>
                            <dgm:param type="parTxLTRAlign" val="l"/>
                            <dgm:param type="parTxRTLAlign" val="r"/>
                          </dgm:alg>
                        </dgm:if>
                        <dgm:else name="Name7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76">
                    <dgm:if name="Name77" func="var" arg="dir" op="equ" val="norm">
                      <dgm:constrLst>
                        <dgm:constr type="rMarg"/>
                        <dgm:constr type="tMarg"/>
                        <dgm:constr type="bMarg"/>
                      </dgm:constrLst>
                    </dgm:if>
                    <dgm:else name="Name78">
                      <dgm:constrLst>
                        <dgm:constr type="lMarg"/>
                        <dgm:constr type="tMarg"/>
                        <dgm:constr type="bMarg"/>
                      </dgm:constrLst>
                    </dgm:else>
                  </dgm:choose>
                  <dgm:ruleLst>
                    <dgm:rule type="primFontSz" val="5" fact="NaN" max="NaN"/>
                  </dgm:ruleLst>
                </dgm:layoutNode>
              </dgm:forEach>
            </dgm:layoutNode>
          </dgm:if>
          <dgm:if name="Name79" axis="ch" ptType="node" func="cnt" op="equ" val="4">
            <dgm:layoutNode name="arrowDiagram4">
              <dgm:alg type="composite">
                <dgm:param type="vertAlign" val="none"/>
                <dgm:param type="horzAlign" val="none"/>
              </dgm:alg>
              <dgm:shape xmlns:r="http://schemas.openxmlformats.org/officeDocument/2006/relationships" r:blip="">
                <dgm:adjLst/>
              </dgm:shape>
              <dgm:presOf/>
              <dgm:choose name="Name80">
                <dgm:if name="Name81" func="var" arg="dir" op="equ" val="norm">
                  <dgm:constrLst>
                    <dgm:constr type="ctrX" for="ch" forName="bullet4a" refType="w" fact="0.11"/>
                    <dgm:constr type="ctrY" for="ch" forName="bullet4a" refType="h" fact="0.762"/>
                    <dgm:constr type="w" for="ch" forName="bullet4a" refType="w" fact="0.023"/>
                    <dgm:constr type="h" for="ch" forName="bullet4a" refType="w" refFor="ch" refForName="bullet4a"/>
                    <dgm:constr type="l" for="ch" forName="textBox4a" refType="ctrX" refFor="ch" refForName="bullet4a"/>
                    <dgm:constr type="t" for="ch" forName="textBox4a" refType="ctrY" refFor="ch" refForName="bullet4a"/>
                    <dgm:constr type="w" for="ch" forName="textBox4a" refType="w" fact="0.171"/>
                    <dgm:constr type="h" for="ch" forName="textBox4a" refType="h" fact="0.238"/>
                    <dgm:constr type="userA" refType="h" refFor="ch" refForName="bullet4a" fact="0.53"/>
                    <dgm:constr type="l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l" for="ch" forName="textBox4b" refType="ctrX" refFor="ch" refForName="bullet4b"/>
                    <dgm:constr type="t" for="ch" forName="textBox4b" refType="ctrY" refFor="ch" refForName="bullet4b"/>
                    <dgm:constr type="w" for="ch" forName="textBox4b" refType="w" fact="0.21"/>
                    <dgm:constr type="h" for="ch" forName="textBox4b" refType="h" fact="0.457"/>
                    <dgm:constr type="userB" refType="h" refFor="ch" refForName="bullet4b" fact="0.53"/>
                    <dgm:constr type="l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l" for="ch" forName="textBox4c" refType="ctrX" refFor="ch" refForName="bullet4c"/>
                    <dgm:constr type="t" for="ch" forName="textBox4c" refType="ctrY" refFor="ch" refForName="bullet4c"/>
                    <dgm:constr type="w" for="ch" forName="textBox4c" refType="w" fact="0.21"/>
                    <dgm:constr type="h" for="ch" forName="textBox4c" refType="h" fact="0.618"/>
                    <dgm:constr type="userC" refType="h" refFor="ch" refForName="bullet4c" fact="0.53"/>
                    <dgm:constr type="l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l" for="ch" forName="textBox4d" refType="ctrX" refFor="ch" refForName="bullet4d"/>
                    <dgm:constr type="t" for="ch" forName="textBox4d" refType="ctrY" refFor="ch" refForName="bullet4d"/>
                    <dgm:constr type="w" for="ch" forName="textBox4d" refType="w" fact="0.21"/>
                    <dgm:constr type="h" for="ch" forName="textBox4d" refType="h" fact="0.717"/>
                    <dgm:constr type="userD" refType="h" refFor="ch" refForName="bullet4d" fact="0.53"/>
                    <dgm:constr type="lMarg" for="ch" forName="textBox4d" refType="userD" fact="2.834"/>
                    <dgm:constr type="primFontSz" for="ch" ptType="node" op="equ" val="65"/>
                  </dgm:constrLst>
                </dgm:if>
                <dgm:else name="Name82">
                  <dgm:constrLst>
                    <dgm:constr type="ctrX" for="ch" forName="bullet4a" refType="w" fact="0.11"/>
                    <dgm:constr type="ctrY" for="ch" forName="bullet4a" refType="h" fact="0.762"/>
                    <dgm:constr type="w" for="ch" forName="bullet4a" refType="w" fact="0.023"/>
                    <dgm:constr type="h" for="ch" forName="bullet4a" refType="w" refFor="ch" refForName="bullet4a"/>
                    <dgm:constr type="r" for="ch" forName="textBox4a" refType="ctrX" refFor="ch" refForName="bullet4a"/>
                    <dgm:constr type="b" for="ch" forName="textBox4a" refType="ctrY" refFor="ch" refForName="bullet4a"/>
                    <dgm:constr type="w" for="ch" forName="textBox4a" refType="w" fact="0.11"/>
                    <dgm:constr type="h" for="ch" forName="textBox4a" refType="h" fact="0.762"/>
                    <dgm:constr type="userA" refType="h" refFor="ch" refForName="bullet4a" fact="0.53"/>
                    <dgm:constr type="r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r" for="ch" forName="textBox4b" refType="ctrX" refFor="ch" refForName="bullet4b"/>
                    <dgm:constr type="b" for="ch" forName="textBox4b" refType="ctrY" refFor="ch" refForName="bullet4b"/>
                    <dgm:constr type="w" for="ch" forName="textBox4b" refType="w" fact="0.171"/>
                    <dgm:constr type="h" for="ch" forName="textBox4b" refType="h" fact="0.543"/>
                    <dgm:constr type="userB" refType="h" refFor="ch" refForName="bullet4b" fact="0.53"/>
                    <dgm:constr type="r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r" for="ch" forName="textBox4c" refType="ctrX" refFor="ch" refForName="bullet4c"/>
                    <dgm:constr type="b" for="ch" forName="textBox4c" refType="ctrY" refFor="ch" refForName="bullet4c"/>
                    <dgm:constr type="w" for="ch" forName="textBox4c" refType="w" fact="0.21"/>
                    <dgm:constr type="h" for="ch" forName="textBox4c" refType="h" fact="0.382"/>
                    <dgm:constr type="userC" refType="h" refFor="ch" refForName="bullet4c" fact="0.53"/>
                    <dgm:constr type="r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r" for="ch" forName="textBox4d" refType="ctrX" refFor="ch" refForName="bullet4d"/>
                    <dgm:constr type="b" for="ch" forName="textBox4d" refType="ctrY" refFor="ch" refForName="bullet4d"/>
                    <dgm:constr type="w" for="ch" forName="textBox4d" refType="w" fact="0.21"/>
                    <dgm:constr type="h" for="ch" forName="textBox4d" refType="h" fact="0.283"/>
                    <dgm:constr type="userD" refType="h" refFor="ch" refForName="bullet4d" fact="0.53"/>
                    <dgm:constr type="rMarg" for="ch" forName="textBox4d" refType="userD" fact="2.834"/>
                    <dgm:constr type="primFontSz" for="ch" ptType="node" op="equ" val="65"/>
                  </dgm:constrLst>
                </dgm:else>
              </dgm:choose>
              <dgm:ruleLst/>
              <dgm:forEach name="Name83" axis="ch" ptType="node" cnt="1">
                <dgm:layoutNode name="bullet4a" styleLbl="node1">
                  <dgm:alg type="sp"/>
                  <dgm:shape xmlns:r="http://schemas.openxmlformats.org/officeDocument/2006/relationships" type="ellipse" r:blip="">
                    <dgm:adjLst/>
                  </dgm:shape>
                  <dgm:presOf/>
                  <dgm:constrLst/>
                  <dgm:ruleLst/>
                </dgm:layoutNode>
                <dgm:layoutNode name="textBox4a" styleLbl="revTx">
                  <dgm:varLst>
                    <dgm:bulletEnabled val="1"/>
                  </dgm:varLst>
                  <dgm:choose name="Name84">
                    <dgm:if name="Name85" func="var" arg="dir" op="equ" val="norm">
                      <dgm:choose name="Name86">
                        <dgm:if name="Name87" axis="root des" ptType="all node" func="maxDepth" op="gt" val="1">
                          <dgm:alg type="tx">
                            <dgm:param type="txAnchorVert" val="t"/>
                            <dgm:param type="parTxLTRAlign" val="l"/>
                            <dgm:param type="parTxRTLAlign" val="r"/>
                          </dgm:alg>
                        </dgm:if>
                        <dgm:else name="Name88">
                          <dgm:alg type="tx">
                            <dgm:param type="txAnchorVert" val="t"/>
                            <dgm:param type="parTxLTRAlign" val="l"/>
                            <dgm:param type="parTxRTLAlign" val="l"/>
                          </dgm:alg>
                        </dgm:else>
                      </dgm:choose>
                    </dgm:if>
                    <dgm:else name="Name89">
                      <dgm:choose name="Name90">
                        <dgm:if name="Name91" axis="root des" ptType="all node" func="maxDepth" op="gt" val="1">
                          <dgm:alg type="tx">
                            <dgm:param type="txAnchorVert" val="b"/>
                            <dgm:param type="txAnchorVertCh" val="b"/>
                            <dgm:param type="parTxLTRAlign" val="l"/>
                            <dgm:param type="parTxRTLAlign" val="r"/>
                          </dgm:alg>
                        </dgm:if>
                        <dgm:else name="Name9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93">
                    <dgm:if name="Name94" func="var" arg="dir" op="equ" val="norm">
                      <dgm:constrLst>
                        <dgm:constr type="rMarg"/>
                        <dgm:constr type="tMarg"/>
                        <dgm:constr type="bMarg"/>
                      </dgm:constrLst>
                    </dgm:if>
                    <dgm:else name="Name95">
                      <dgm:constrLst>
                        <dgm:constr type="lMarg"/>
                        <dgm:constr type="tMarg"/>
                        <dgm:constr type="bMarg"/>
                      </dgm:constrLst>
                    </dgm:else>
                  </dgm:choose>
                  <dgm:ruleLst>
                    <dgm:rule type="primFontSz" val="5" fact="NaN" max="NaN"/>
                  </dgm:ruleLst>
                </dgm:layoutNode>
              </dgm:forEach>
              <dgm:forEach name="Name96" axis="ch" ptType="node" st="2" cnt="1">
                <dgm:layoutNode name="bullet4b" styleLbl="node1">
                  <dgm:alg type="sp"/>
                  <dgm:shape xmlns:r="http://schemas.openxmlformats.org/officeDocument/2006/relationships" type="ellipse" r:blip="">
                    <dgm:adjLst/>
                  </dgm:shape>
                  <dgm:presOf/>
                  <dgm:constrLst/>
                  <dgm:ruleLst/>
                </dgm:layoutNode>
                <dgm:layoutNode name="textBox4b" styleLbl="revTx">
                  <dgm:varLst>
                    <dgm:bulletEnabled val="1"/>
                  </dgm:varLst>
                  <dgm:choose name="Name97">
                    <dgm:if name="Name98" func="var" arg="dir" op="equ" val="norm">
                      <dgm:choose name="Name99">
                        <dgm:if name="Name100" axis="root des" ptType="all node" func="maxDepth" op="gt" val="1">
                          <dgm:alg type="tx">
                            <dgm:param type="txAnchorVert" val="t"/>
                            <dgm:param type="parTxLTRAlign" val="l"/>
                            <dgm:param type="parTxRTLAlign" val="r"/>
                          </dgm:alg>
                        </dgm:if>
                        <dgm:else name="Name101">
                          <dgm:alg type="tx">
                            <dgm:param type="txAnchorVert" val="t"/>
                            <dgm:param type="parTxLTRAlign" val="l"/>
                            <dgm:param type="parTxRTLAlign" val="l"/>
                          </dgm:alg>
                        </dgm:else>
                      </dgm:choose>
                    </dgm:if>
                    <dgm:else name="Name102">
                      <dgm:choose name="Name103">
                        <dgm:if name="Name104" axis="root des" ptType="all node" func="maxDepth" op="gt" val="1">
                          <dgm:alg type="tx">
                            <dgm:param type="txAnchorVert" val="b"/>
                            <dgm:param type="txAnchorVertCh" val="b"/>
                            <dgm:param type="parTxLTRAlign" val="l"/>
                            <dgm:param type="parTxRTLAlign" val="r"/>
                          </dgm:alg>
                        </dgm:if>
                        <dgm:else name="Name10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06">
                    <dgm:if name="Name107" func="var" arg="dir" op="equ" val="norm">
                      <dgm:constrLst>
                        <dgm:constr type="rMarg"/>
                        <dgm:constr type="tMarg"/>
                        <dgm:constr type="bMarg"/>
                      </dgm:constrLst>
                    </dgm:if>
                    <dgm:else name="Name108">
                      <dgm:constrLst>
                        <dgm:constr type="lMarg"/>
                        <dgm:constr type="tMarg"/>
                        <dgm:constr type="bMarg"/>
                      </dgm:constrLst>
                    </dgm:else>
                  </dgm:choose>
                  <dgm:ruleLst>
                    <dgm:rule type="primFontSz" val="5" fact="NaN" max="NaN"/>
                  </dgm:ruleLst>
                </dgm:layoutNode>
              </dgm:forEach>
              <dgm:forEach name="Name109" axis="ch" ptType="node" st="3" cnt="1">
                <dgm:layoutNode name="bullet4c" styleLbl="node1">
                  <dgm:alg type="sp"/>
                  <dgm:shape xmlns:r="http://schemas.openxmlformats.org/officeDocument/2006/relationships" type="ellipse" r:blip="">
                    <dgm:adjLst/>
                  </dgm:shape>
                  <dgm:presOf/>
                  <dgm:constrLst/>
                  <dgm:ruleLst/>
                </dgm:layoutNode>
                <dgm:layoutNode name="textBox4c" styleLbl="revTx">
                  <dgm:varLst>
                    <dgm:bulletEnabled val="1"/>
                  </dgm:varLst>
                  <dgm:choose name="Name110">
                    <dgm:if name="Name111" func="var" arg="dir" op="equ" val="norm">
                      <dgm:choose name="Name112">
                        <dgm:if name="Name113" axis="root des" ptType="all node" func="maxDepth" op="gt" val="1">
                          <dgm:alg type="tx">
                            <dgm:param type="txAnchorVert" val="t"/>
                            <dgm:param type="parTxLTRAlign" val="l"/>
                            <dgm:param type="parTxRTLAlign" val="r"/>
                          </dgm:alg>
                        </dgm:if>
                        <dgm:else name="Name114">
                          <dgm:alg type="tx">
                            <dgm:param type="txAnchorVert" val="t"/>
                            <dgm:param type="parTxLTRAlign" val="l"/>
                            <dgm:param type="parTxRTLAlign" val="l"/>
                          </dgm:alg>
                        </dgm:else>
                      </dgm:choose>
                    </dgm:if>
                    <dgm:else name="Name115">
                      <dgm:choose name="Name116">
                        <dgm:if name="Name117" axis="root des" ptType="all node" func="maxDepth" op="gt" val="1">
                          <dgm:alg type="tx">
                            <dgm:param type="txAnchorVert" val="b"/>
                            <dgm:param type="txAnchorVertCh" val="b"/>
                            <dgm:param type="parTxLTRAlign" val="l"/>
                            <dgm:param type="parTxRTLAlign" val="r"/>
                          </dgm:alg>
                        </dgm:if>
                        <dgm:else name="Name11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19">
                    <dgm:if name="Name120" func="var" arg="dir" op="equ" val="norm">
                      <dgm:constrLst>
                        <dgm:constr type="rMarg"/>
                        <dgm:constr type="tMarg"/>
                        <dgm:constr type="bMarg"/>
                      </dgm:constrLst>
                    </dgm:if>
                    <dgm:else name="Name121">
                      <dgm:constrLst>
                        <dgm:constr type="lMarg"/>
                        <dgm:constr type="tMarg"/>
                        <dgm:constr type="bMarg"/>
                      </dgm:constrLst>
                    </dgm:else>
                  </dgm:choose>
                  <dgm:ruleLst>
                    <dgm:rule type="primFontSz" val="5" fact="NaN" max="NaN"/>
                  </dgm:ruleLst>
                </dgm:layoutNode>
              </dgm:forEach>
              <dgm:forEach name="Name122" axis="ch" ptType="node" st="4" cnt="1">
                <dgm:layoutNode name="bullet4d" styleLbl="node1">
                  <dgm:alg type="sp"/>
                  <dgm:shape xmlns:r="http://schemas.openxmlformats.org/officeDocument/2006/relationships" type="ellipse" r:blip="">
                    <dgm:adjLst/>
                  </dgm:shape>
                  <dgm:presOf/>
                  <dgm:constrLst/>
                  <dgm:ruleLst/>
                </dgm:layoutNode>
                <dgm:layoutNode name="textBox4d" styleLbl="revTx">
                  <dgm:varLst>
                    <dgm:bulletEnabled val="1"/>
                  </dgm:varLst>
                  <dgm:choose name="Name123">
                    <dgm:if name="Name124" func="var" arg="dir" op="equ" val="norm">
                      <dgm:choose name="Name125">
                        <dgm:if name="Name126" axis="root des" ptType="all node" func="maxDepth" op="gt" val="1">
                          <dgm:alg type="tx">
                            <dgm:param type="txAnchorVert" val="t"/>
                            <dgm:param type="parTxLTRAlign" val="l"/>
                            <dgm:param type="parTxRTLAlign" val="r"/>
                          </dgm:alg>
                        </dgm:if>
                        <dgm:else name="Name127">
                          <dgm:alg type="tx">
                            <dgm:param type="txAnchorVert" val="t"/>
                            <dgm:param type="parTxLTRAlign" val="l"/>
                            <dgm:param type="parTxRTLAlign" val="l"/>
                          </dgm:alg>
                        </dgm:else>
                      </dgm:choose>
                    </dgm:if>
                    <dgm:else name="Name128">
                      <dgm:choose name="Name129">
                        <dgm:if name="Name130" axis="root des" ptType="all node" func="maxDepth" op="gt" val="1">
                          <dgm:alg type="tx">
                            <dgm:param type="txAnchorVert" val="b"/>
                            <dgm:param type="txAnchorVertCh" val="b"/>
                            <dgm:param type="parTxLTRAlign" val="l"/>
                            <dgm:param type="parTxRTLAlign" val="r"/>
                          </dgm:alg>
                        </dgm:if>
                        <dgm:else name="Name13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32">
                    <dgm:if name="Name133" func="var" arg="dir" op="equ" val="norm">
                      <dgm:constrLst>
                        <dgm:constr type="rMarg"/>
                        <dgm:constr type="tMarg"/>
                        <dgm:constr type="bMarg"/>
                      </dgm:constrLst>
                    </dgm:if>
                    <dgm:else name="Name134">
                      <dgm:constrLst>
                        <dgm:constr type="lMarg"/>
                        <dgm:constr type="tMarg"/>
                        <dgm:constr type="bMarg"/>
                      </dgm:constrLst>
                    </dgm:else>
                  </dgm:choose>
                  <dgm:ruleLst>
                    <dgm:rule type="primFontSz" val="5" fact="NaN" max="NaN"/>
                  </dgm:ruleLst>
                </dgm:layoutNode>
              </dgm:forEach>
            </dgm:layoutNode>
          </dgm:if>
          <dgm:else name="Name135">
            <dgm:layoutNode name="arrowDiagram5">
              <dgm:alg type="composite">
                <dgm:param type="vertAlign" val="none"/>
                <dgm:param type="horzAlign" val="none"/>
              </dgm:alg>
              <dgm:shape xmlns:r="http://schemas.openxmlformats.org/officeDocument/2006/relationships" r:blip="">
                <dgm:adjLst/>
              </dgm:shape>
              <dgm:presOf/>
              <dgm:choose name="Name136">
                <dgm:if name="Name137" func="var" arg="dir" op="equ" val="norm">
                  <dgm:constrLst>
                    <dgm:constr type="ctrX" for="ch" forName="bullet5a" refType="w" fact="0.11"/>
                    <dgm:constr type="ctrY" for="ch" forName="bullet5a" refType="h" fact="0.762"/>
                    <dgm:constr type="w" for="ch" forName="bullet5a" refType="w" fact="0.023"/>
                    <dgm:constr type="h" for="ch" forName="bullet5a" refType="w" refFor="ch" refForName="bullet5a"/>
                    <dgm:constr type="l" for="ch" forName="textBox5a" refType="ctrX" refFor="ch" refForName="bullet5a"/>
                    <dgm:constr type="t" for="ch" forName="textBox5a" refType="ctrY" refFor="ch" refForName="bullet5a"/>
                    <dgm:constr type="w" for="ch" forName="textBox5a" refType="w" fact="0.131"/>
                    <dgm:constr type="h" for="ch" forName="textBox5a" refType="h" fact="0.238"/>
                    <dgm:constr type="userA" refType="h" refFor="ch" refForName="bullet5a" fact="0.53"/>
                    <dgm:constr type="l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l" for="ch" forName="textBox5b" refType="ctrX" refFor="ch" refForName="bullet5b"/>
                    <dgm:constr type="t" for="ch" forName="textBox5b" refType="ctrY" refFor="ch" refForName="bullet5b"/>
                    <dgm:constr type="w" for="ch" forName="textBox5b" refType="w" fact="0.166"/>
                    <dgm:constr type="h" for="ch" forName="textBox5b" refType="h" fact="0.419"/>
                    <dgm:constr type="userB" refType="h" refFor="ch" refForName="bullet5b" fact="0.53"/>
                    <dgm:constr type="l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l" for="ch" forName="textBox5c" refType="ctrX" refFor="ch" refForName="bullet5c"/>
                    <dgm:constr type="t" for="ch" forName="textBox5c" refType="ctrY" refFor="ch" refForName="bullet5c"/>
                    <dgm:constr type="w" for="ch" forName="textBox5c" refType="w" fact="0.193"/>
                    <dgm:constr type="h" for="ch" forName="textBox5c" refType="h" fact="0.562"/>
                    <dgm:constr type="userC" refType="h" refFor="ch" refForName="bullet5c" fact="0.53"/>
                    <dgm:constr type="l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l" for="ch" forName="textBox5d" refType="ctrX" refFor="ch" refForName="bullet5d"/>
                    <dgm:constr type="t" for="ch" forName="textBox5d" refType="ctrY" refFor="ch" refForName="bullet5d"/>
                    <dgm:constr type="w" for="ch" forName="textBox5d" refType="w" fact="0.2"/>
                    <dgm:constr type="h" for="ch" forName="textBox5d" refType="h" fact="0.67"/>
                    <dgm:constr type="userD" refType="h" refFor="ch" refForName="bullet5d" fact="0.53"/>
                    <dgm:constr type="l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l" for="ch" forName="textBox5e" refType="ctrX" refFor="ch" refForName="bullet5e"/>
                    <dgm:constr type="t" for="ch" forName="textBox5e" refType="ctrY" refFor="ch" refForName="bullet5e"/>
                    <dgm:constr type="w" for="ch" forName="textBox5e" refType="w" fact="0.2"/>
                    <dgm:constr type="h" for="ch" forName="textBox5e" refType="h" fact="0.736"/>
                    <dgm:constr type="userE" refType="h" refFor="ch" refForName="bullet5e" fact="0.53"/>
                    <dgm:constr type="lMarg" for="ch" forName="textBox5e" refType="userE" fact="2.834"/>
                    <dgm:constr type="primFontSz" for="ch" ptType="node" op="equ" val="65"/>
                  </dgm:constrLst>
                </dgm:if>
                <dgm:else name="Name138">
                  <dgm:constrLst>
                    <dgm:constr type="ctrX" for="ch" forName="bullet5a" refType="w" fact="0.11"/>
                    <dgm:constr type="ctrY" for="ch" forName="bullet5a" refType="h" fact="0.762"/>
                    <dgm:constr type="w" for="ch" forName="bullet5a" refType="w" fact="0.023"/>
                    <dgm:constr type="h" for="ch" forName="bullet5a" refType="w" refFor="ch" refForName="bullet5a"/>
                    <dgm:constr type="r" for="ch" forName="textBox5a" refType="ctrX" refFor="ch" refForName="bullet5a"/>
                    <dgm:constr type="b" for="ch" forName="textBox5a" refType="ctrY" refFor="ch" refForName="bullet5a"/>
                    <dgm:constr type="w" for="ch" forName="textBox5a" refType="w" fact="0.11"/>
                    <dgm:constr type="h" for="ch" forName="textBox5a" refType="h" fact="0.762"/>
                    <dgm:constr type="userA" refType="h" refFor="ch" refForName="bullet5a" fact="0.53"/>
                    <dgm:constr type="r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r" for="ch" forName="textBox5b" refType="ctrX" refFor="ch" refForName="bullet5b"/>
                    <dgm:constr type="b" for="ch" forName="textBox5b" refType="ctrY" refFor="ch" refForName="bullet5b"/>
                    <dgm:constr type="w" for="ch" forName="textBox5b" refType="w" fact="0.131"/>
                    <dgm:constr type="h" for="ch" forName="textBox5b" refType="h" fact="0.581"/>
                    <dgm:constr type="userB" refType="h" refFor="ch" refForName="bullet5b" fact="0.53"/>
                    <dgm:constr type="r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r" for="ch" forName="textBox5c" refType="ctrX" refFor="ch" refForName="bullet5c"/>
                    <dgm:constr type="b" for="ch" forName="textBox5c" refType="ctrY" refFor="ch" refForName="bullet5c"/>
                    <dgm:constr type="w" for="ch" forName="textBox5c" refType="w" fact="0.166"/>
                    <dgm:constr type="h" for="ch" forName="textBox5c" refType="h" fact="0.438"/>
                    <dgm:constr type="userC" refType="h" refFor="ch" refForName="bullet5c" fact="0.53"/>
                    <dgm:constr type="r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r" for="ch" forName="textBox5d" refType="ctrX" refFor="ch" refForName="bullet5d"/>
                    <dgm:constr type="b" for="ch" forName="textBox5d" refType="ctrY" refFor="ch" refForName="bullet5d"/>
                    <dgm:constr type="w" for="ch" forName="textBox5d" refType="w" fact="0.193"/>
                    <dgm:constr type="h" for="ch" forName="textBox5d" refType="h" fact="0.33"/>
                    <dgm:constr type="userD" refType="h" refFor="ch" refForName="bullet5d" fact="0.53"/>
                    <dgm:constr type="r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r" for="ch" forName="textBox5e" refType="ctrX" refFor="ch" refForName="bullet5e"/>
                    <dgm:constr type="b" for="ch" forName="textBox5e" refType="ctrY" refFor="ch" refForName="bullet5e"/>
                    <dgm:constr type="w" for="ch" forName="textBox5e" refType="w" fact="0.2"/>
                    <dgm:constr type="h" for="ch" forName="textBox5e" refType="h" fact="0.264"/>
                    <dgm:constr type="userE" refType="h" refFor="ch" refForName="bullet5e" fact="0.53"/>
                    <dgm:constr type="rMarg" for="ch" forName="textBox5e" refType="userE" fact="2.834"/>
                    <dgm:constr type="primFontSz" for="ch" ptType="node" op="equ" val="65"/>
                  </dgm:constrLst>
                </dgm:else>
              </dgm:choose>
              <dgm:ruleLst/>
              <dgm:forEach name="Name139" axis="ch" ptType="node" cnt="1">
                <dgm:layoutNode name="bullet5a" styleLbl="node1">
                  <dgm:alg type="sp"/>
                  <dgm:shape xmlns:r="http://schemas.openxmlformats.org/officeDocument/2006/relationships" type="ellipse" r:blip="">
                    <dgm:adjLst/>
                  </dgm:shape>
                  <dgm:presOf/>
                  <dgm:constrLst/>
                  <dgm:ruleLst/>
                </dgm:layoutNode>
                <dgm:layoutNode name="textBox5a" styleLbl="revTx">
                  <dgm:varLst>
                    <dgm:bulletEnabled val="1"/>
                  </dgm:varLst>
                  <dgm:choose name="Name140">
                    <dgm:if name="Name141" func="var" arg="dir" op="equ" val="norm">
                      <dgm:choose name="Name142">
                        <dgm:if name="Name143" axis="root des" ptType="all node" func="maxDepth" op="gt" val="1">
                          <dgm:alg type="tx">
                            <dgm:param type="txAnchorVert" val="t"/>
                            <dgm:param type="parTxLTRAlign" val="l"/>
                            <dgm:param type="parTxRTLAlign" val="r"/>
                          </dgm:alg>
                        </dgm:if>
                        <dgm:else name="Name144">
                          <dgm:alg type="tx">
                            <dgm:param type="txAnchorVert" val="t"/>
                            <dgm:param type="parTxLTRAlign" val="l"/>
                            <dgm:param type="parTxRTLAlign" val="l"/>
                          </dgm:alg>
                        </dgm:else>
                      </dgm:choose>
                    </dgm:if>
                    <dgm:else name="Name145">
                      <dgm:choose name="Name146">
                        <dgm:if name="Name147" axis="root des" ptType="all node" func="maxDepth" op="gt" val="1">
                          <dgm:alg type="tx">
                            <dgm:param type="txAnchorVert" val="b"/>
                            <dgm:param type="txAnchorVertCh" val="b"/>
                            <dgm:param type="parTxLTRAlign" val="l"/>
                            <dgm:param type="parTxRTLAlign" val="r"/>
                          </dgm:alg>
                        </dgm:if>
                        <dgm:else name="Name14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49">
                    <dgm:if name="Name150" func="var" arg="dir" op="equ" val="norm">
                      <dgm:constrLst>
                        <dgm:constr type="rMarg"/>
                        <dgm:constr type="tMarg"/>
                        <dgm:constr type="bMarg"/>
                      </dgm:constrLst>
                    </dgm:if>
                    <dgm:else name="Name151">
                      <dgm:constrLst>
                        <dgm:constr type="lMarg"/>
                        <dgm:constr type="tMarg"/>
                        <dgm:constr type="bMarg"/>
                      </dgm:constrLst>
                    </dgm:else>
                  </dgm:choose>
                  <dgm:ruleLst>
                    <dgm:rule type="primFontSz" val="5" fact="NaN" max="NaN"/>
                  </dgm:ruleLst>
                </dgm:layoutNode>
              </dgm:forEach>
              <dgm:forEach name="Name152" axis="ch" ptType="node" st="2" cnt="1">
                <dgm:layoutNode name="bullet5b" styleLbl="node1">
                  <dgm:alg type="sp"/>
                  <dgm:shape xmlns:r="http://schemas.openxmlformats.org/officeDocument/2006/relationships" type="ellipse" r:blip="">
                    <dgm:adjLst/>
                  </dgm:shape>
                  <dgm:presOf/>
                  <dgm:constrLst/>
                  <dgm:ruleLst/>
                </dgm:layoutNode>
                <dgm:layoutNode name="textBox5b" styleLbl="revTx">
                  <dgm:varLst>
                    <dgm:bulletEnabled val="1"/>
                  </dgm:varLst>
                  <dgm:choose name="Name153">
                    <dgm:if name="Name154" func="var" arg="dir" op="equ" val="norm">
                      <dgm:choose name="Name155">
                        <dgm:if name="Name156" axis="root des" ptType="all node" func="maxDepth" op="gt" val="1">
                          <dgm:alg type="tx">
                            <dgm:param type="txAnchorVert" val="t"/>
                            <dgm:param type="parTxLTRAlign" val="l"/>
                            <dgm:param type="parTxRTLAlign" val="r"/>
                          </dgm:alg>
                        </dgm:if>
                        <dgm:else name="Name157">
                          <dgm:alg type="tx">
                            <dgm:param type="txAnchorVert" val="t"/>
                            <dgm:param type="parTxLTRAlign" val="l"/>
                            <dgm:param type="parTxRTLAlign" val="l"/>
                          </dgm:alg>
                        </dgm:else>
                      </dgm:choose>
                    </dgm:if>
                    <dgm:else name="Name158">
                      <dgm:choose name="Name159">
                        <dgm:if name="Name160" axis="root des" ptType="all node" func="maxDepth" op="gt" val="1">
                          <dgm:alg type="tx">
                            <dgm:param type="txAnchorVert" val="b"/>
                            <dgm:param type="txAnchorVertCh" val="b"/>
                            <dgm:param type="parTxLTRAlign" val="l"/>
                            <dgm:param type="parTxRTLAlign" val="r"/>
                          </dgm:alg>
                        </dgm:if>
                        <dgm:else name="Name16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62">
                    <dgm:if name="Name163" func="var" arg="dir" op="equ" val="norm">
                      <dgm:constrLst>
                        <dgm:constr type="rMarg"/>
                        <dgm:constr type="tMarg"/>
                        <dgm:constr type="bMarg"/>
                      </dgm:constrLst>
                    </dgm:if>
                    <dgm:else name="Name164">
                      <dgm:constrLst>
                        <dgm:constr type="lMarg"/>
                        <dgm:constr type="tMarg"/>
                        <dgm:constr type="bMarg"/>
                      </dgm:constrLst>
                    </dgm:else>
                  </dgm:choose>
                  <dgm:ruleLst>
                    <dgm:rule type="primFontSz" val="5" fact="NaN" max="NaN"/>
                  </dgm:ruleLst>
                </dgm:layoutNode>
              </dgm:forEach>
              <dgm:forEach name="Name165" axis="ch" ptType="node" st="3" cnt="1">
                <dgm:layoutNode name="bullet5c" styleLbl="node1">
                  <dgm:alg type="sp"/>
                  <dgm:shape xmlns:r="http://schemas.openxmlformats.org/officeDocument/2006/relationships" type="ellipse" r:blip="">
                    <dgm:adjLst/>
                  </dgm:shape>
                  <dgm:presOf/>
                  <dgm:constrLst/>
                  <dgm:ruleLst/>
                </dgm:layoutNode>
                <dgm:layoutNode name="textBox5c" styleLbl="revTx">
                  <dgm:varLst>
                    <dgm:bulletEnabled val="1"/>
                  </dgm:varLst>
                  <dgm:choose name="Name166">
                    <dgm:if name="Name167" func="var" arg="dir" op="equ" val="norm">
                      <dgm:choose name="Name168">
                        <dgm:if name="Name169" axis="root des" ptType="all node" func="maxDepth" op="gt" val="1">
                          <dgm:alg type="tx">
                            <dgm:param type="txAnchorVert" val="t"/>
                            <dgm:param type="parTxLTRAlign" val="l"/>
                            <dgm:param type="parTxRTLAlign" val="r"/>
                          </dgm:alg>
                        </dgm:if>
                        <dgm:else name="Name170">
                          <dgm:alg type="tx">
                            <dgm:param type="txAnchorVert" val="t"/>
                            <dgm:param type="parTxLTRAlign" val="l"/>
                            <dgm:param type="parTxRTLAlign" val="l"/>
                          </dgm:alg>
                        </dgm:else>
                      </dgm:choose>
                    </dgm:if>
                    <dgm:else name="Name171">
                      <dgm:choose name="Name172">
                        <dgm:if name="Name173" axis="root des" ptType="all node" func="maxDepth" op="gt" val="1">
                          <dgm:alg type="tx">
                            <dgm:param type="txAnchorVert" val="b"/>
                            <dgm:param type="txAnchorVertCh" val="b"/>
                            <dgm:param type="parTxLTRAlign" val="l"/>
                            <dgm:param type="parTxRTLAlign" val="r"/>
                          </dgm:alg>
                        </dgm:if>
                        <dgm:else name="Name174">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75">
                    <dgm:if name="Name176" func="var" arg="dir" op="equ" val="norm">
                      <dgm:constrLst>
                        <dgm:constr type="rMarg"/>
                        <dgm:constr type="tMarg"/>
                        <dgm:constr type="bMarg"/>
                      </dgm:constrLst>
                    </dgm:if>
                    <dgm:else name="Name177">
                      <dgm:constrLst>
                        <dgm:constr type="lMarg"/>
                        <dgm:constr type="tMarg"/>
                        <dgm:constr type="bMarg"/>
                      </dgm:constrLst>
                    </dgm:else>
                  </dgm:choose>
                  <dgm:ruleLst>
                    <dgm:rule type="primFontSz" val="5" fact="NaN" max="NaN"/>
                  </dgm:ruleLst>
                </dgm:layoutNode>
              </dgm:forEach>
              <dgm:forEach name="Name178" axis="ch" ptType="node" st="4" cnt="1">
                <dgm:layoutNode name="bullet5d" styleLbl="node1">
                  <dgm:alg type="sp"/>
                  <dgm:shape xmlns:r="http://schemas.openxmlformats.org/officeDocument/2006/relationships" type="ellipse" r:blip="">
                    <dgm:adjLst/>
                  </dgm:shape>
                  <dgm:presOf/>
                  <dgm:constrLst/>
                  <dgm:ruleLst/>
                </dgm:layoutNode>
                <dgm:layoutNode name="textBox5d" styleLbl="revTx">
                  <dgm:varLst>
                    <dgm:bulletEnabled val="1"/>
                  </dgm:varLst>
                  <dgm:choose name="Name179">
                    <dgm:if name="Name180" func="var" arg="dir" op="equ" val="norm">
                      <dgm:choose name="Name181">
                        <dgm:if name="Name182" axis="root des" ptType="all node" func="maxDepth" op="gt" val="1">
                          <dgm:alg type="tx">
                            <dgm:param type="txAnchorVert" val="t"/>
                            <dgm:param type="parTxLTRAlign" val="l"/>
                            <dgm:param type="parTxRTLAlign" val="r"/>
                          </dgm:alg>
                        </dgm:if>
                        <dgm:else name="Name183">
                          <dgm:alg type="tx">
                            <dgm:param type="txAnchorVert" val="t"/>
                            <dgm:param type="parTxLTRAlign" val="l"/>
                            <dgm:param type="parTxRTLAlign" val="l"/>
                          </dgm:alg>
                        </dgm:else>
                      </dgm:choose>
                    </dgm:if>
                    <dgm:else name="Name184">
                      <dgm:choose name="Name185">
                        <dgm:if name="Name186" axis="root des" ptType="all node" func="maxDepth" op="gt" val="1">
                          <dgm:alg type="tx">
                            <dgm:param type="txAnchorVert" val="b"/>
                            <dgm:param type="txAnchorVertCh" val="b"/>
                            <dgm:param type="parTxLTRAlign" val="l"/>
                            <dgm:param type="parTxRTLAlign" val="r"/>
                          </dgm:alg>
                        </dgm:if>
                        <dgm:else name="Name187">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88">
                    <dgm:if name="Name189" func="var" arg="dir" op="equ" val="norm">
                      <dgm:constrLst>
                        <dgm:constr type="rMarg"/>
                        <dgm:constr type="tMarg"/>
                        <dgm:constr type="bMarg"/>
                      </dgm:constrLst>
                    </dgm:if>
                    <dgm:else name="Name190">
                      <dgm:constrLst>
                        <dgm:constr type="lMarg"/>
                        <dgm:constr type="tMarg"/>
                        <dgm:constr type="bMarg"/>
                      </dgm:constrLst>
                    </dgm:else>
                  </dgm:choose>
                  <dgm:ruleLst>
                    <dgm:rule type="primFontSz" val="5" fact="NaN" max="NaN"/>
                  </dgm:ruleLst>
                </dgm:layoutNode>
              </dgm:forEach>
              <dgm:forEach name="Name191" axis="ch" ptType="node" st="5" cnt="1">
                <dgm:layoutNode name="bullet5e" styleLbl="node1">
                  <dgm:alg type="sp"/>
                  <dgm:shape xmlns:r="http://schemas.openxmlformats.org/officeDocument/2006/relationships" type="ellipse" r:blip="">
                    <dgm:adjLst/>
                  </dgm:shape>
                  <dgm:presOf/>
                  <dgm:constrLst/>
                  <dgm:ruleLst/>
                </dgm:layoutNode>
                <dgm:layoutNode name="textBox5e" styleLbl="revTx">
                  <dgm:varLst>
                    <dgm:bulletEnabled val="1"/>
                  </dgm:varLst>
                  <dgm:choose name="Name192">
                    <dgm:if name="Name193" func="var" arg="dir" op="equ" val="norm">
                      <dgm:choose name="Name194">
                        <dgm:if name="Name195" axis="root des" ptType="all node" func="maxDepth" op="gt" val="1">
                          <dgm:alg type="tx">
                            <dgm:param type="txAnchorVert" val="t"/>
                            <dgm:param type="parTxLTRAlign" val="l"/>
                            <dgm:param type="parTxRTLAlign" val="r"/>
                          </dgm:alg>
                        </dgm:if>
                        <dgm:else name="Name196">
                          <dgm:alg type="tx">
                            <dgm:param type="txAnchorVert" val="t"/>
                            <dgm:param type="parTxLTRAlign" val="l"/>
                            <dgm:param type="parTxRTLAlign" val="l"/>
                          </dgm:alg>
                        </dgm:else>
                      </dgm:choose>
                    </dgm:if>
                    <dgm:else name="Name197">
                      <dgm:choose name="Name198">
                        <dgm:if name="Name199" axis="root des" ptType="all node" func="maxDepth" op="gt" val="1">
                          <dgm:alg type="tx">
                            <dgm:param type="txAnchorVert" val="b"/>
                            <dgm:param type="txAnchorVertCh" val="b"/>
                            <dgm:param type="parTxLTRAlign" val="l"/>
                            <dgm:param type="parTxRTLAlign" val="r"/>
                          </dgm:alg>
                        </dgm:if>
                        <dgm:else name="Name200">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1">
                    <dgm:if name="Name202" func="var" arg="dir" op="equ" val="norm">
                      <dgm:constrLst>
                        <dgm:constr type="rMarg"/>
                        <dgm:constr type="tMarg"/>
                        <dgm:constr type="bMarg"/>
                      </dgm:constrLst>
                    </dgm:if>
                    <dgm:else name="Name203">
                      <dgm:constrLst>
                        <dgm:constr type="lMarg"/>
                        <dgm:constr type="tMarg"/>
                        <dgm:constr type="bMarg"/>
                      </dgm:constrLst>
                    </dgm:else>
                  </dgm:choose>
                  <dgm:ruleLst>
                    <dgm:rule type="primFontSz" val="5" fact="NaN" max="NaN"/>
                  </dgm:ruleLst>
                </dgm:layoutNode>
              </dgm:forEach>
            </dgm:layoutNode>
          </dgm:else>
        </dgm:choose>
      </dgm:if>
      <dgm:else name="Name204"/>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drawing1.xml><?xml version="1.0" encoding="utf-8"?>
<c:userShapes xmlns:c="http://schemas.openxmlformats.org/drawingml/2006/chart">
  <cdr:relSizeAnchor xmlns:cdr="http://schemas.openxmlformats.org/drawingml/2006/chartDrawing">
    <cdr:from>
      <cdr:x>0.06118</cdr:x>
      <cdr:y>0.13849</cdr:y>
    </cdr:from>
    <cdr:to>
      <cdr:x>0.95552</cdr:x>
      <cdr:y>0.72155</cdr:y>
    </cdr:to>
    <cdr:grpSp>
      <cdr:nvGrpSpPr>
        <cdr:cNvPr id="14" name="Groupe 13">
          <a:extLst xmlns:a="http://schemas.openxmlformats.org/drawingml/2006/main">
            <a:ext uri="{FF2B5EF4-FFF2-40B4-BE49-F238E27FC236}">
              <a16:creationId xmlns="" xmlns:a16="http://schemas.microsoft.com/office/drawing/2014/main" id="{130C3B01-CE3F-4BB0-B0C0-F03447D27DAD}"/>
            </a:ext>
          </a:extLst>
        </cdr:cNvPr>
        <cdr:cNvGrpSpPr/>
      </cdr:nvGrpSpPr>
      <cdr:grpSpPr>
        <a:xfrm xmlns:a="http://schemas.openxmlformats.org/drawingml/2006/main">
          <a:off x="364178" y="499092"/>
          <a:ext cx="5323617" cy="2101239"/>
          <a:chOff x="383522" y="-92866"/>
          <a:chExt cx="5459226" cy="2171701"/>
        </a:xfrm>
      </cdr:grpSpPr>
      <cdr:cxnSp macro="">
        <cdr:nvCxnSpPr>
          <cdr:cNvPr id="2" name="Connecteur droit 1">
            <a:extLst xmlns:a="http://schemas.openxmlformats.org/drawingml/2006/main">
              <a:ext uri="{FF2B5EF4-FFF2-40B4-BE49-F238E27FC236}">
                <a16:creationId xmlns="" xmlns:a16="http://schemas.microsoft.com/office/drawing/2014/main" id="{C69B9C96-07D3-4FF9-92B4-64D40C742352}"/>
              </a:ext>
            </a:extLst>
          </cdr:cNvPr>
          <cdr:cNvCxnSpPr/>
        </cdr:nvCxnSpPr>
        <cdr:spPr>
          <a:xfrm xmlns:a="http://schemas.openxmlformats.org/drawingml/2006/main">
            <a:off x="986165" y="-92866"/>
            <a:ext cx="723900" cy="0"/>
          </a:xfrm>
          <a:prstGeom xmlns:a="http://schemas.openxmlformats.org/drawingml/2006/main" prst="line">
            <a:avLst/>
          </a:prstGeom>
          <a:ln xmlns:a="http://schemas.openxmlformats.org/drawingml/2006/main" w="57150"/>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cxnSp>
      <cdr:cxnSp macro="">
        <cdr:nvCxnSpPr>
          <cdr:cNvPr id="5" name="Connecteur droit 4">
            <a:extLst xmlns:a="http://schemas.openxmlformats.org/drawingml/2006/main">
              <a:ext uri="{FF2B5EF4-FFF2-40B4-BE49-F238E27FC236}">
                <a16:creationId xmlns="" xmlns:a16="http://schemas.microsoft.com/office/drawing/2014/main" id="{58383F59-E7F4-4CB7-9A2E-65875F7466F0}"/>
              </a:ext>
            </a:extLst>
          </cdr:cNvPr>
          <cdr:cNvCxnSpPr/>
        </cdr:nvCxnSpPr>
        <cdr:spPr>
          <a:xfrm xmlns:a="http://schemas.openxmlformats.org/drawingml/2006/main">
            <a:off x="383522" y="2072485"/>
            <a:ext cx="920750" cy="6350"/>
          </a:xfrm>
          <a:prstGeom xmlns:a="http://schemas.openxmlformats.org/drawingml/2006/main" prst="line">
            <a:avLst/>
          </a:prstGeom>
          <a:ln xmlns:a="http://schemas.openxmlformats.org/drawingml/2006/main" w="57150"/>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cxnSp>
      <cdr:cxnSp macro="">
        <cdr:nvCxnSpPr>
          <cdr:cNvPr id="7" name="Connecteur droit 6">
            <a:extLst xmlns:a="http://schemas.openxmlformats.org/drawingml/2006/main">
              <a:ext uri="{FF2B5EF4-FFF2-40B4-BE49-F238E27FC236}">
                <a16:creationId xmlns="" xmlns:a16="http://schemas.microsoft.com/office/drawing/2014/main" id="{2889508E-ABE4-479F-9AA1-151956916444}"/>
              </a:ext>
            </a:extLst>
          </cdr:cNvPr>
          <cdr:cNvCxnSpPr/>
        </cdr:nvCxnSpPr>
        <cdr:spPr>
          <a:xfrm xmlns:a="http://schemas.openxmlformats.org/drawingml/2006/main" flipV="1">
            <a:off x="5055348" y="150021"/>
            <a:ext cx="787400" cy="3176"/>
          </a:xfrm>
          <a:prstGeom xmlns:a="http://schemas.openxmlformats.org/drawingml/2006/main" prst="line">
            <a:avLst/>
          </a:prstGeom>
          <a:ln xmlns:a="http://schemas.openxmlformats.org/drawingml/2006/main" w="57150"/>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cxnSp>
    </cdr:grpSp>
  </cdr:relSizeAnchor>
  <cdr:relSizeAnchor xmlns:cdr="http://schemas.openxmlformats.org/drawingml/2006/chartDrawing">
    <cdr:from>
      <cdr:x>0.04714</cdr:x>
      <cdr:y>0.76932</cdr:y>
    </cdr:from>
    <cdr:to>
      <cdr:x>0.32162</cdr:x>
      <cdr:y>0.87977</cdr:y>
    </cdr:to>
    <cdr:sp macro="" textlink="">
      <cdr:nvSpPr>
        <cdr:cNvPr id="10" name="ZoneTexte 7">
          <a:extLst xmlns:a="http://schemas.openxmlformats.org/drawingml/2006/main">
            <a:ext uri="{FF2B5EF4-FFF2-40B4-BE49-F238E27FC236}">
              <a16:creationId xmlns="" xmlns:a16="http://schemas.microsoft.com/office/drawing/2014/main" id="{146C1852-EECB-49AB-BF16-9599FBA12AC5}"/>
            </a:ext>
          </a:extLst>
        </cdr:cNvPr>
        <cdr:cNvSpPr txBox="1"/>
      </cdr:nvSpPr>
      <cdr:spPr>
        <a:xfrm xmlns:a="http://schemas.openxmlformats.org/drawingml/2006/main">
          <a:off x="280604" y="2772467"/>
          <a:ext cx="1633860" cy="398041"/>
        </a:xfrm>
        <a:prstGeom xmlns:a="http://schemas.openxmlformats.org/drawingml/2006/main" prst="rect">
          <a:avLst/>
        </a:prstGeom>
        <a:ln xmlns:a="http://schemas.openxmlformats.org/drawingml/2006/main"/>
      </cdr:spPr>
      <cdr:style>
        <a:lnRef xmlns:a="http://schemas.openxmlformats.org/drawingml/2006/main" idx="2">
          <a:schemeClr val="accent1"/>
        </a:lnRef>
        <a:fillRef xmlns:a="http://schemas.openxmlformats.org/drawingml/2006/main" idx="1">
          <a:schemeClr val="lt1"/>
        </a:fillRef>
        <a:effectRef xmlns:a="http://schemas.openxmlformats.org/drawingml/2006/main" idx="0">
          <a:schemeClr val="accent1"/>
        </a:effectRef>
        <a:fontRef xmlns:a="http://schemas.openxmlformats.org/drawingml/2006/main" idx="minor">
          <a:schemeClr val="dk1"/>
        </a:fontRef>
      </cdr:style>
      <cdr:txBody>
        <a:bodyPr xmlns:a="http://schemas.openxmlformats.org/drawingml/2006/main" wrap="square" rtlCol="0" anchor="t"/>
        <a:lstStyle xmlns:a="http://schemas.openxmlformats.org/drawingml/2006/main">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xmlns:a="http://schemas.openxmlformats.org/drawingml/2006/main">
          <a:r>
            <a:rPr lang="fr-FR" sz="1050">
              <a:latin typeface="Arial Black" pitchFamily="34" charset="0"/>
            </a:rPr>
            <a:t>Commerce de détail: 14,2%</a:t>
          </a:r>
        </a:p>
      </cdr:txBody>
    </cdr:sp>
  </cdr:relSizeAnchor>
  <cdr:relSizeAnchor xmlns:cdr="http://schemas.openxmlformats.org/drawingml/2006/chartDrawing">
    <cdr:from>
      <cdr:x>0.70475</cdr:x>
      <cdr:y>0.2526</cdr:y>
    </cdr:from>
    <cdr:to>
      <cdr:x>1</cdr:x>
      <cdr:y>0.35232</cdr:y>
    </cdr:to>
    <cdr:sp macro="" textlink="">
      <cdr:nvSpPr>
        <cdr:cNvPr id="12" name="ZoneTexte 7">
          <a:extLst xmlns:a="http://schemas.openxmlformats.org/drawingml/2006/main">
            <a:ext uri="{FF2B5EF4-FFF2-40B4-BE49-F238E27FC236}">
              <a16:creationId xmlns="" xmlns:a16="http://schemas.microsoft.com/office/drawing/2014/main" id="{BCF89993-C442-43CF-813C-C86917084173}"/>
            </a:ext>
          </a:extLst>
        </cdr:cNvPr>
        <cdr:cNvSpPr txBox="1"/>
      </cdr:nvSpPr>
      <cdr:spPr>
        <a:xfrm xmlns:a="http://schemas.openxmlformats.org/drawingml/2006/main">
          <a:off x="4195070" y="910323"/>
          <a:ext cx="1757495" cy="359363"/>
        </a:xfrm>
        <a:prstGeom xmlns:a="http://schemas.openxmlformats.org/drawingml/2006/main" prst="rect">
          <a:avLst/>
        </a:prstGeom>
        <a:noFill xmlns:a="http://schemas.openxmlformats.org/drawingml/2006/main"/>
        <a:ln xmlns:a="http://schemas.openxmlformats.org/drawingml/2006/main" w="9525" cmpd="sng">
          <a:noFill/>
        </a:ln>
      </cdr:spPr>
      <cdr:style>
        <a:lnRef xmlns:a="http://schemas.openxmlformats.org/drawingml/2006/main" idx="0">
          <a:scrgbClr r="0" g="0" b="0"/>
        </a:lnRef>
        <a:fillRef xmlns:a="http://schemas.openxmlformats.org/drawingml/2006/main" idx="0">
          <a:scrgbClr r="0" g="0" b="0"/>
        </a:fillRef>
        <a:effectRef xmlns:a="http://schemas.openxmlformats.org/drawingml/2006/main" idx="0">
          <a:scrgbClr r="0" g="0" b="0"/>
        </a:effectRef>
        <a:fontRef xmlns:a="http://schemas.openxmlformats.org/drawingml/2006/main" idx="minor">
          <a:schemeClr val="dk1"/>
        </a:fontRef>
      </cdr:style>
      <cdr:txBody>
        <a:bodyPr xmlns:a="http://schemas.openxmlformats.org/drawingml/2006/main" wrap="square" rtlCol="0" anchor="t"/>
        <a:lstStyle xmlns:a="http://schemas.openxmlformats.org/drawingml/2006/main">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xmlns:a="http://schemas.openxmlformats.org/drawingml/2006/main">
          <a:r>
            <a:rPr lang="fr-FR" sz="1050" dirty="0">
              <a:latin typeface="Arial Black" pitchFamily="34" charset="0"/>
            </a:rPr>
            <a:t>Activité</a:t>
          </a:r>
          <a:r>
            <a:rPr lang="fr-FR" sz="1100" dirty="0">
              <a:latin typeface="Arial Black" pitchFamily="34" charset="0"/>
            </a:rPr>
            <a:t> de fabrication: 38,4%</a:t>
          </a:r>
        </a:p>
      </cdr:txBody>
    </cdr:sp>
  </cdr:relSizeAnchor>
  <cdr:relSizeAnchor xmlns:cdr="http://schemas.openxmlformats.org/drawingml/2006/chartDrawing">
    <cdr:from>
      <cdr:x>0</cdr:x>
      <cdr:y>0.16926</cdr:y>
    </cdr:from>
    <cdr:to>
      <cdr:x>0.35312</cdr:x>
      <cdr:y>0.2548</cdr:y>
    </cdr:to>
    <cdr:sp macro="" textlink="">
      <cdr:nvSpPr>
        <cdr:cNvPr id="13" name="ZoneTexte 7">
          <a:extLst xmlns:a="http://schemas.openxmlformats.org/drawingml/2006/main">
            <a:ext uri="{FF2B5EF4-FFF2-40B4-BE49-F238E27FC236}">
              <a16:creationId xmlns="" xmlns:a16="http://schemas.microsoft.com/office/drawing/2014/main" id="{B125473A-05AF-46CB-8370-694221A44624}"/>
            </a:ext>
          </a:extLst>
        </cdr:cNvPr>
        <cdr:cNvSpPr txBox="1"/>
      </cdr:nvSpPr>
      <cdr:spPr>
        <a:xfrm xmlns:a="http://schemas.openxmlformats.org/drawingml/2006/main">
          <a:off x="0" y="672292"/>
          <a:ext cx="2268659" cy="339758"/>
        </a:xfrm>
        <a:prstGeom xmlns:a="http://schemas.openxmlformats.org/drawingml/2006/main" prst="rect">
          <a:avLst/>
        </a:prstGeom>
        <a:noFill xmlns:a="http://schemas.openxmlformats.org/drawingml/2006/main"/>
        <a:ln xmlns:a="http://schemas.openxmlformats.org/drawingml/2006/main" w="9525" cmpd="sng">
          <a:noFill/>
        </a:ln>
      </cdr:spPr>
      <cdr:style>
        <a:lnRef xmlns:a="http://schemas.openxmlformats.org/drawingml/2006/main" idx="0">
          <a:scrgbClr r="0" g="0" b="0"/>
        </a:lnRef>
        <a:fillRef xmlns:a="http://schemas.openxmlformats.org/drawingml/2006/main" idx="0">
          <a:scrgbClr r="0" g="0" b="0"/>
        </a:fillRef>
        <a:effectRef xmlns:a="http://schemas.openxmlformats.org/drawingml/2006/main" idx="0">
          <a:scrgbClr r="0" g="0" b="0"/>
        </a:effectRef>
        <a:fontRef xmlns:a="http://schemas.openxmlformats.org/drawingml/2006/main" idx="minor">
          <a:schemeClr val="dk1"/>
        </a:fontRef>
      </cdr:style>
      <cdr:txBody>
        <a:bodyPr xmlns:a="http://schemas.openxmlformats.org/drawingml/2006/main" wrap="square" rtlCol="0" anchor="t"/>
        <a:lstStyle xmlns:a="http://schemas.openxmlformats.org/drawingml/2006/main">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xmlns:a="http://schemas.openxmlformats.org/drawingml/2006/main">
          <a:r>
            <a:rPr lang="fr-FR" sz="1050" dirty="0">
              <a:latin typeface="Arial Black" pitchFamily="34" charset="0"/>
            </a:rPr>
            <a:t>Hébergement et restauration: 9,7%</a:t>
          </a:r>
        </a:p>
        <a:p xmlns:a="http://schemas.openxmlformats.org/drawingml/2006/main">
          <a:r>
            <a:rPr lang="fr-FR" sz="1050" dirty="0">
              <a:latin typeface="Arial Black" pitchFamily="34" charset="0"/>
            </a:rPr>
            <a:t>Autres services (Tailleurs, pressing, coiffure, etc.) : 8,5%</a:t>
          </a:r>
        </a:p>
      </cdr:txBody>
    </cdr:sp>
  </cdr:relSizeAnchor>
</c:userShapes>
</file>

<file path=ppt/drawings/drawing2.xml><?xml version="1.0" encoding="utf-8"?>
<c:userShapes xmlns:c="http://schemas.openxmlformats.org/drawingml/2006/chart">
  <cdr:relSizeAnchor xmlns:cdr="http://schemas.openxmlformats.org/drawingml/2006/chartDrawing">
    <cdr:from>
      <cdr:x>0.04635</cdr:x>
      <cdr:y>0.09562</cdr:y>
    </cdr:from>
    <cdr:to>
      <cdr:x>0.24334</cdr:x>
      <cdr:y>0.10216</cdr:y>
    </cdr:to>
    <cdr:cxnSp macro="">
      <cdr:nvCxnSpPr>
        <cdr:cNvPr id="3" name="Connecteur droit 2">
          <a:extLst xmlns:a="http://schemas.openxmlformats.org/drawingml/2006/main">
            <a:ext uri="{FF2B5EF4-FFF2-40B4-BE49-F238E27FC236}">
              <a16:creationId xmlns="" xmlns:a16="http://schemas.microsoft.com/office/drawing/2014/main" id="{F3245B80-2C35-4CDE-825E-11697C641D72}"/>
            </a:ext>
          </a:extLst>
        </cdr:cNvPr>
        <cdr:cNvCxnSpPr/>
      </cdr:nvCxnSpPr>
      <cdr:spPr>
        <a:xfrm xmlns:a="http://schemas.openxmlformats.org/drawingml/2006/main">
          <a:off x="248683" y="347179"/>
          <a:ext cx="1056905" cy="23750"/>
        </a:xfrm>
        <a:prstGeom xmlns:a="http://schemas.openxmlformats.org/drawingml/2006/main" prst="line">
          <a:avLst/>
        </a:prstGeom>
        <a:ln xmlns:a="http://schemas.openxmlformats.org/drawingml/2006/main" w="57150"/>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cxnSp>
  </cdr:relSizeAnchor>
  <cdr:relSizeAnchor xmlns:cdr="http://schemas.openxmlformats.org/drawingml/2006/chartDrawing">
    <cdr:from>
      <cdr:x>0.70892</cdr:x>
      <cdr:y>0.13817</cdr:y>
    </cdr:from>
    <cdr:to>
      <cdr:x>0.9203</cdr:x>
      <cdr:y>0.13817</cdr:y>
    </cdr:to>
    <cdr:cxnSp macro="">
      <cdr:nvCxnSpPr>
        <cdr:cNvPr id="4" name="Connecteur droit 3">
          <a:extLst xmlns:a="http://schemas.openxmlformats.org/drawingml/2006/main">
            <a:ext uri="{FF2B5EF4-FFF2-40B4-BE49-F238E27FC236}">
              <a16:creationId xmlns="" xmlns:a16="http://schemas.microsoft.com/office/drawing/2014/main" id="{F7576ABF-2BF3-4DEA-8C58-CE1B57D66C3F}"/>
            </a:ext>
          </a:extLst>
        </cdr:cNvPr>
        <cdr:cNvCxnSpPr/>
      </cdr:nvCxnSpPr>
      <cdr:spPr>
        <a:xfrm xmlns:a="http://schemas.openxmlformats.org/drawingml/2006/main">
          <a:off x="4490380" y="508000"/>
          <a:ext cx="1338920" cy="0"/>
        </a:xfrm>
        <a:prstGeom xmlns:a="http://schemas.openxmlformats.org/drawingml/2006/main" prst="line">
          <a:avLst/>
        </a:prstGeom>
        <a:ln xmlns:a="http://schemas.openxmlformats.org/drawingml/2006/main" w="57150"/>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cxnSp>
  </cdr:relSizeAnchor>
  <cdr:relSizeAnchor xmlns:cdr="http://schemas.openxmlformats.org/drawingml/2006/chartDrawing">
    <cdr:from>
      <cdr:x>0.80773</cdr:x>
      <cdr:y>0.66147</cdr:y>
    </cdr:from>
    <cdr:to>
      <cdr:x>0.98997</cdr:x>
      <cdr:y>0.66229</cdr:y>
    </cdr:to>
    <cdr:cxnSp macro="">
      <cdr:nvCxnSpPr>
        <cdr:cNvPr id="6" name="Connecteur droit 5">
          <a:extLst xmlns:a="http://schemas.openxmlformats.org/drawingml/2006/main">
            <a:ext uri="{FF2B5EF4-FFF2-40B4-BE49-F238E27FC236}">
              <a16:creationId xmlns="" xmlns:a16="http://schemas.microsoft.com/office/drawing/2014/main" id="{4599143D-0459-4FA5-A491-C51E69713A02}"/>
            </a:ext>
          </a:extLst>
        </cdr:cNvPr>
        <cdr:cNvCxnSpPr/>
      </cdr:nvCxnSpPr>
      <cdr:spPr>
        <a:xfrm xmlns:a="http://schemas.openxmlformats.org/drawingml/2006/main">
          <a:off x="4333795" y="2401610"/>
          <a:ext cx="977767" cy="2986"/>
        </a:xfrm>
        <a:prstGeom xmlns:a="http://schemas.openxmlformats.org/drawingml/2006/main" prst="line">
          <a:avLst/>
        </a:prstGeom>
        <a:ln xmlns:a="http://schemas.openxmlformats.org/drawingml/2006/main" w="57150"/>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cxnSp>
  </cdr:relSizeAnchor>
  <cdr:relSizeAnchor xmlns:cdr="http://schemas.openxmlformats.org/drawingml/2006/chartDrawing">
    <cdr:from>
      <cdr:x>0.7218</cdr:x>
      <cdr:y>0.15371</cdr:y>
    </cdr:from>
    <cdr:to>
      <cdr:x>1</cdr:x>
      <cdr:y>0.22539</cdr:y>
    </cdr:to>
    <cdr:sp macro="" textlink="">
      <cdr:nvSpPr>
        <cdr:cNvPr id="10" name="ZoneTexte 7">
          <a:extLst xmlns:a="http://schemas.openxmlformats.org/drawingml/2006/main">
            <a:ext uri="{FF2B5EF4-FFF2-40B4-BE49-F238E27FC236}">
              <a16:creationId xmlns="" xmlns:a16="http://schemas.microsoft.com/office/drawing/2014/main" id="{8259E249-2199-44D4-9E7A-7B876AC62B94}"/>
            </a:ext>
          </a:extLst>
        </cdr:cNvPr>
        <cdr:cNvSpPr txBox="1"/>
      </cdr:nvSpPr>
      <cdr:spPr>
        <a:xfrm xmlns:a="http://schemas.openxmlformats.org/drawingml/2006/main">
          <a:off x="4572000" y="565150"/>
          <a:ext cx="1762125" cy="263525"/>
        </a:xfrm>
        <a:prstGeom xmlns:a="http://schemas.openxmlformats.org/drawingml/2006/main" prst="rect">
          <a:avLst/>
        </a:prstGeom>
        <a:solidFill xmlns:a="http://schemas.openxmlformats.org/drawingml/2006/main">
          <a:schemeClr val="lt1"/>
        </a:solidFill>
        <a:ln xmlns:a="http://schemas.openxmlformats.org/drawingml/2006/main" w="9525" cmpd="sng">
          <a:noFill/>
        </a:ln>
      </cdr:spPr>
      <cdr:style>
        <a:lnRef xmlns:a="http://schemas.openxmlformats.org/drawingml/2006/main" idx="0">
          <a:scrgbClr r="0" g="0" b="0"/>
        </a:lnRef>
        <a:fillRef xmlns:a="http://schemas.openxmlformats.org/drawingml/2006/main" idx="0">
          <a:scrgbClr r="0" g="0" b="0"/>
        </a:fillRef>
        <a:effectRef xmlns:a="http://schemas.openxmlformats.org/drawingml/2006/main" idx="0">
          <a:scrgbClr r="0" g="0" b="0"/>
        </a:effectRef>
        <a:fontRef xmlns:a="http://schemas.openxmlformats.org/drawingml/2006/main" idx="minor">
          <a:schemeClr val="dk1"/>
        </a:fontRef>
      </cdr:style>
      <cdr:txBody>
        <a:bodyPr xmlns:a="http://schemas.openxmlformats.org/drawingml/2006/main" wrap="square" rtlCol="0" anchor="t"/>
        <a:lstStyle xmlns:a="http://schemas.openxmlformats.org/drawingml/2006/main">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xmlns:a="http://schemas.openxmlformats.org/drawingml/2006/main">
          <a:r>
            <a:rPr lang="fr-FR" sz="1100" dirty="0">
              <a:latin typeface="Arial Black" pitchFamily="34" charset="0"/>
            </a:rPr>
            <a:t>Activité de fabrication: </a:t>
          </a:r>
          <a:r>
            <a:rPr lang="fr-FR" sz="1050" dirty="0">
              <a:latin typeface="Arial Black" pitchFamily="34" charset="0"/>
            </a:rPr>
            <a:t>24</a:t>
          </a:r>
          <a:r>
            <a:rPr lang="fr-FR" sz="1100" dirty="0">
              <a:latin typeface="Arial Black" pitchFamily="34" charset="0"/>
            </a:rPr>
            <a:t>%</a:t>
          </a:r>
        </a:p>
      </cdr:txBody>
    </cdr:sp>
  </cdr:relSizeAnchor>
  <cdr:relSizeAnchor xmlns:cdr="http://schemas.openxmlformats.org/drawingml/2006/chartDrawing">
    <cdr:from>
      <cdr:x>0</cdr:x>
      <cdr:y>0.12263</cdr:y>
    </cdr:from>
    <cdr:to>
      <cdr:x>0.3353</cdr:x>
      <cdr:y>0.21503</cdr:y>
    </cdr:to>
    <cdr:sp macro="" textlink="">
      <cdr:nvSpPr>
        <cdr:cNvPr id="11" name="ZoneTexte 7">
          <a:extLst xmlns:a="http://schemas.openxmlformats.org/drawingml/2006/main">
            <a:ext uri="{FF2B5EF4-FFF2-40B4-BE49-F238E27FC236}">
              <a16:creationId xmlns="" xmlns:a16="http://schemas.microsoft.com/office/drawing/2014/main" id="{1BA27598-9149-408A-9C83-53C3ABBD609D}"/>
            </a:ext>
          </a:extLst>
        </cdr:cNvPr>
        <cdr:cNvSpPr txBox="1"/>
      </cdr:nvSpPr>
      <cdr:spPr>
        <a:xfrm xmlns:a="http://schemas.openxmlformats.org/drawingml/2006/main">
          <a:off x="0" y="450851"/>
          <a:ext cx="2162174" cy="339724"/>
        </a:xfrm>
        <a:prstGeom xmlns:a="http://schemas.openxmlformats.org/drawingml/2006/main" prst="rect">
          <a:avLst/>
        </a:prstGeom>
        <a:solidFill xmlns:a="http://schemas.openxmlformats.org/drawingml/2006/main">
          <a:schemeClr val="lt1"/>
        </a:solidFill>
        <a:ln xmlns:a="http://schemas.openxmlformats.org/drawingml/2006/main" w="9525" cmpd="sng">
          <a:noFill/>
        </a:ln>
      </cdr:spPr>
      <cdr:style>
        <a:lnRef xmlns:a="http://schemas.openxmlformats.org/drawingml/2006/main" idx="0">
          <a:scrgbClr r="0" g="0" b="0"/>
        </a:lnRef>
        <a:fillRef xmlns:a="http://schemas.openxmlformats.org/drawingml/2006/main" idx="0">
          <a:scrgbClr r="0" g="0" b="0"/>
        </a:fillRef>
        <a:effectRef xmlns:a="http://schemas.openxmlformats.org/drawingml/2006/main" idx="0">
          <a:scrgbClr r="0" g="0" b="0"/>
        </a:effectRef>
        <a:fontRef xmlns:a="http://schemas.openxmlformats.org/drawingml/2006/main" idx="minor">
          <a:schemeClr val="dk1"/>
        </a:fontRef>
      </cdr:style>
      <cdr:txBody>
        <a:bodyPr xmlns:a="http://schemas.openxmlformats.org/drawingml/2006/main" wrap="square" rtlCol="0" anchor="t"/>
        <a:lstStyle xmlns:a="http://schemas.openxmlformats.org/drawingml/2006/main">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xmlns:a="http://schemas.openxmlformats.org/drawingml/2006/main">
          <a:r>
            <a:rPr lang="fr-FR" sz="1050" dirty="0">
              <a:latin typeface="Arial Black" pitchFamily="34" charset="0"/>
            </a:rPr>
            <a:t>Hébergement et restauration: 12%</a:t>
          </a:r>
        </a:p>
        <a:p xmlns:a="http://schemas.openxmlformats.org/drawingml/2006/main">
          <a:r>
            <a:rPr lang="fr-FR" sz="1050" dirty="0">
              <a:latin typeface="Arial Black" pitchFamily="34" charset="0"/>
            </a:rPr>
            <a:t>Activité de transport: 6,7%</a:t>
          </a:r>
        </a:p>
        <a:p xmlns:a="http://schemas.openxmlformats.org/drawingml/2006/main">
          <a:r>
            <a:rPr lang="fr-FR" sz="1050" dirty="0">
              <a:latin typeface="Arial Black" pitchFamily="34" charset="0"/>
            </a:rPr>
            <a:t>Autres services (Tailleurs, pressing, coiffure, etc.) : 6,4%</a:t>
          </a:r>
        </a:p>
      </cdr:txBody>
    </cdr:sp>
  </cdr:relSizeAnchor>
</c:userShap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fr-FR"/>
              <a:t>Modifier le style des sous-titres du masque</a:t>
            </a:r>
            <a:endParaRPr lang="en-US" dirty="0"/>
          </a:p>
        </p:txBody>
      </p:sp>
      <p:sp>
        <p:nvSpPr>
          <p:cNvPr id="4" name="Date Placeholder 3"/>
          <p:cNvSpPr>
            <a:spLocks noGrp="1"/>
          </p:cNvSpPr>
          <p:nvPr>
            <p:ph type="dt" sz="half" idx="10"/>
          </p:nvPr>
        </p:nvSpPr>
        <p:spPr/>
        <p:txBody>
          <a:bodyPr/>
          <a:lstStyle/>
          <a:p>
            <a:fld id="{A61C0D72-B489-4BD1-8834-F8AD60398927}" type="datetimeFigureOut">
              <a:rPr lang="fr-FR" smtClean="0"/>
              <a:t>02/12/2019</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F790BC53-5D0A-40D0-A24D-1D9B3092293C}" type="slidenum">
              <a:rPr lang="fr-FR" smtClean="0"/>
              <a:t>‹N°›</a:t>
            </a:fld>
            <a:endParaRPr lang="fr-FR"/>
          </a:p>
        </p:txBody>
      </p:sp>
    </p:spTree>
    <p:extLst>
      <p:ext uri="{BB962C8B-B14F-4D97-AF65-F5344CB8AC3E}">
        <p14:creationId xmlns:p14="http://schemas.microsoft.com/office/powerpoint/2010/main" val="21483912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Content Placeholder 2"/>
          <p:cNvSpPr>
            <a:spLocks noGrp="1"/>
          </p:cNvSpPr>
          <p:nvPr>
            <p:ph idx="1"/>
          </p:nvPr>
        </p:nvSpPr>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fld id="{A61C0D72-B489-4BD1-8834-F8AD60398927}" type="datetimeFigureOut">
              <a:rPr lang="fr-FR" smtClean="0"/>
              <a:t>02/12/2019</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F790BC53-5D0A-40D0-A24D-1D9B3092293C}" type="slidenum">
              <a:rPr lang="fr-FR" smtClean="0"/>
              <a:t>‹N°›</a:t>
            </a:fld>
            <a:endParaRPr lang="fr-FR"/>
          </a:p>
        </p:txBody>
      </p:sp>
    </p:spTree>
    <p:extLst>
      <p:ext uri="{BB962C8B-B14F-4D97-AF65-F5344CB8AC3E}">
        <p14:creationId xmlns:p14="http://schemas.microsoft.com/office/powerpoint/2010/main" val="37995866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40"/>
            <a:ext cx="10515600" cy="2852737"/>
          </a:xfrm>
        </p:spPr>
        <p:txBody>
          <a:bodyPr anchor="b"/>
          <a:lstStyle>
            <a:lvl1pPr>
              <a:defRPr sz="6000"/>
            </a:lvl1pPr>
          </a:lstStyle>
          <a:p>
            <a:r>
              <a:rPr lang="fr-FR"/>
              <a:t>Modifiez le style du titre</a:t>
            </a:r>
            <a:endParaRPr lang="en-US" dirty="0"/>
          </a:p>
        </p:txBody>
      </p:sp>
      <p:sp>
        <p:nvSpPr>
          <p:cNvPr id="3" name="Text Placeholder 2"/>
          <p:cNvSpPr>
            <a:spLocks noGrp="1"/>
          </p:cNvSpPr>
          <p:nvPr>
            <p:ph type="body" idx="1"/>
          </p:nvPr>
        </p:nvSpPr>
        <p:spPr>
          <a:xfrm>
            <a:off x="831851" y="4589465"/>
            <a:ext cx="10515600" cy="1500187"/>
          </a:xfrm>
        </p:spPr>
        <p:txBody>
          <a:bodyPr/>
          <a:lstStyle>
            <a:lvl1pPr marL="0" indent="0">
              <a:buNone/>
              <a:defRPr sz="2400">
                <a:solidFill>
                  <a:schemeClr val="tx1">
                    <a:tint val="75000"/>
                  </a:schemeClr>
                </a:solidFill>
              </a:defRPr>
            </a:lvl1pPr>
            <a:lvl2pPr marL="457189" indent="0">
              <a:buNone/>
              <a:defRPr sz="2000">
                <a:solidFill>
                  <a:schemeClr val="tx1">
                    <a:tint val="75000"/>
                  </a:schemeClr>
                </a:solidFill>
              </a:defRPr>
            </a:lvl2pPr>
            <a:lvl3pPr marL="914377" indent="0">
              <a:buNone/>
              <a:defRPr sz="1800">
                <a:solidFill>
                  <a:schemeClr val="tx1">
                    <a:tint val="75000"/>
                  </a:schemeClr>
                </a:solidFill>
              </a:defRPr>
            </a:lvl3pPr>
            <a:lvl4pPr marL="1371566" indent="0">
              <a:buNone/>
              <a:defRPr sz="1600">
                <a:solidFill>
                  <a:schemeClr val="tx1">
                    <a:tint val="75000"/>
                  </a:schemeClr>
                </a:solidFill>
              </a:defRPr>
            </a:lvl4pPr>
            <a:lvl5pPr marL="1828754" indent="0">
              <a:buNone/>
              <a:defRPr sz="1600">
                <a:solidFill>
                  <a:schemeClr val="tx1">
                    <a:tint val="75000"/>
                  </a:schemeClr>
                </a:solidFill>
              </a:defRPr>
            </a:lvl5pPr>
            <a:lvl6pPr marL="2285943" indent="0">
              <a:buNone/>
              <a:defRPr sz="1600">
                <a:solidFill>
                  <a:schemeClr val="tx1">
                    <a:tint val="75000"/>
                  </a:schemeClr>
                </a:solidFill>
              </a:defRPr>
            </a:lvl6pPr>
            <a:lvl7pPr marL="2743131" indent="0">
              <a:buNone/>
              <a:defRPr sz="1600">
                <a:solidFill>
                  <a:schemeClr val="tx1">
                    <a:tint val="75000"/>
                  </a:schemeClr>
                </a:solidFill>
              </a:defRPr>
            </a:lvl7pPr>
            <a:lvl8pPr marL="3200320" indent="0">
              <a:buNone/>
              <a:defRPr sz="1600">
                <a:solidFill>
                  <a:schemeClr val="tx1">
                    <a:tint val="75000"/>
                  </a:schemeClr>
                </a:solidFill>
              </a:defRPr>
            </a:lvl8pPr>
            <a:lvl9pPr marL="3657509" indent="0">
              <a:buNone/>
              <a:defRPr sz="1600">
                <a:solidFill>
                  <a:schemeClr val="tx1">
                    <a:tint val="75000"/>
                  </a:schemeClr>
                </a:solidFill>
              </a:defRPr>
            </a:lvl9pPr>
          </a:lstStyle>
          <a:p>
            <a:pPr lvl="0"/>
            <a:r>
              <a:rPr lang="fr-FR"/>
              <a:t>Modifier les styles du texte du masque</a:t>
            </a:r>
          </a:p>
        </p:txBody>
      </p:sp>
      <p:sp>
        <p:nvSpPr>
          <p:cNvPr id="4" name="Date Placeholder 3"/>
          <p:cNvSpPr>
            <a:spLocks noGrp="1"/>
          </p:cNvSpPr>
          <p:nvPr>
            <p:ph type="dt" sz="half" idx="10"/>
          </p:nvPr>
        </p:nvSpPr>
        <p:spPr/>
        <p:txBody>
          <a:bodyPr/>
          <a:lstStyle/>
          <a:p>
            <a:fld id="{A61C0D72-B489-4BD1-8834-F8AD60398927}" type="datetimeFigureOut">
              <a:rPr lang="fr-FR" smtClean="0"/>
              <a:t>02/12/2019</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F790BC53-5D0A-40D0-A24D-1D9B3092293C}" type="slidenum">
              <a:rPr lang="fr-FR" smtClean="0"/>
              <a:t>‹N°›</a:t>
            </a:fld>
            <a:endParaRPr lang="fr-FR"/>
          </a:p>
        </p:txBody>
      </p:sp>
    </p:spTree>
    <p:extLst>
      <p:ext uri="{BB962C8B-B14F-4D97-AF65-F5344CB8AC3E}">
        <p14:creationId xmlns:p14="http://schemas.microsoft.com/office/powerpoint/2010/main" val="24159749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5" name="Date Placeholder 4"/>
          <p:cNvSpPr>
            <a:spLocks noGrp="1"/>
          </p:cNvSpPr>
          <p:nvPr>
            <p:ph type="dt" sz="half" idx="10"/>
          </p:nvPr>
        </p:nvSpPr>
        <p:spPr/>
        <p:txBody>
          <a:bodyPr/>
          <a:lstStyle/>
          <a:p>
            <a:fld id="{A61C0D72-B489-4BD1-8834-F8AD60398927}" type="datetimeFigureOut">
              <a:rPr lang="fr-FR" smtClean="0"/>
              <a:t>02/12/2019</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F790BC53-5D0A-40D0-A24D-1D9B3092293C}" type="slidenum">
              <a:rPr lang="fr-FR" smtClean="0"/>
              <a:t>‹N°›</a:t>
            </a:fld>
            <a:endParaRPr lang="fr-FR"/>
          </a:p>
        </p:txBody>
      </p:sp>
    </p:spTree>
    <p:extLst>
      <p:ext uri="{BB962C8B-B14F-4D97-AF65-F5344CB8AC3E}">
        <p14:creationId xmlns:p14="http://schemas.microsoft.com/office/powerpoint/2010/main" val="39355692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7"/>
            <a:ext cx="10515600" cy="1325563"/>
          </a:xfrm>
        </p:spPr>
        <p:txBody>
          <a:bodyPr/>
          <a:lstStyle/>
          <a:p>
            <a:r>
              <a:rPr lang="fr-FR"/>
              <a:t>Modifiez le style du titre</a:t>
            </a:r>
            <a:endParaRPr lang="en-US" dirty="0"/>
          </a:p>
        </p:txBody>
      </p:sp>
      <p:sp>
        <p:nvSpPr>
          <p:cNvPr id="3" name="Text Placeholder 2"/>
          <p:cNvSpPr>
            <a:spLocks noGrp="1"/>
          </p:cNvSpPr>
          <p:nvPr>
            <p:ph type="body" idx="1"/>
          </p:nvPr>
        </p:nvSpPr>
        <p:spPr>
          <a:xfrm>
            <a:off x="839789" y="1681163"/>
            <a:ext cx="5157787" cy="823912"/>
          </a:xfrm>
        </p:spPr>
        <p:txBody>
          <a:bodyPr anchor="b"/>
          <a:lstStyle>
            <a:lvl1pPr marL="0" indent="0">
              <a:buNone/>
              <a:defRPr sz="2400" b="1"/>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fr-FR"/>
              <a:t>Modifier les styles du texte du masque</a:t>
            </a:r>
          </a:p>
        </p:txBody>
      </p:sp>
      <p:sp>
        <p:nvSpPr>
          <p:cNvPr id="4" name="Content Placeholder 3"/>
          <p:cNvSpPr>
            <a:spLocks noGrp="1"/>
          </p:cNvSpPr>
          <p:nvPr>
            <p:ph sz="half" idx="2"/>
          </p:nvPr>
        </p:nvSpPr>
        <p:spPr>
          <a:xfrm>
            <a:off x="839789" y="2505075"/>
            <a:ext cx="5157787" cy="3684588"/>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5" name="Text Placeholder 4"/>
          <p:cNvSpPr>
            <a:spLocks noGrp="1"/>
          </p:cNvSpPr>
          <p:nvPr>
            <p:ph type="body" sz="quarter" idx="3"/>
          </p:nvPr>
        </p:nvSpPr>
        <p:spPr>
          <a:xfrm>
            <a:off x="6172201" y="1681163"/>
            <a:ext cx="5183188" cy="823912"/>
          </a:xfrm>
        </p:spPr>
        <p:txBody>
          <a:bodyPr anchor="b"/>
          <a:lstStyle>
            <a:lvl1pPr marL="0" indent="0">
              <a:buNone/>
              <a:defRPr sz="2400" b="1"/>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fr-FR"/>
              <a:t>Modifier les styles du texte du masque</a:t>
            </a:r>
          </a:p>
        </p:txBody>
      </p:sp>
      <p:sp>
        <p:nvSpPr>
          <p:cNvPr id="6" name="Content Placeholder 5"/>
          <p:cNvSpPr>
            <a:spLocks noGrp="1"/>
          </p:cNvSpPr>
          <p:nvPr>
            <p:ph sz="quarter" idx="4"/>
          </p:nvPr>
        </p:nvSpPr>
        <p:spPr>
          <a:xfrm>
            <a:off x="6172201" y="2505075"/>
            <a:ext cx="5183188" cy="3684588"/>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7" name="Date Placeholder 6"/>
          <p:cNvSpPr>
            <a:spLocks noGrp="1"/>
          </p:cNvSpPr>
          <p:nvPr>
            <p:ph type="dt" sz="half" idx="10"/>
          </p:nvPr>
        </p:nvSpPr>
        <p:spPr/>
        <p:txBody>
          <a:bodyPr/>
          <a:lstStyle/>
          <a:p>
            <a:fld id="{A61C0D72-B489-4BD1-8834-F8AD60398927}" type="datetimeFigureOut">
              <a:rPr lang="fr-FR" smtClean="0"/>
              <a:t>02/12/2019</a:t>
            </a:fld>
            <a:endParaRPr lang="fr-FR"/>
          </a:p>
        </p:txBody>
      </p:sp>
      <p:sp>
        <p:nvSpPr>
          <p:cNvPr id="8" name="Footer Placeholder 7"/>
          <p:cNvSpPr>
            <a:spLocks noGrp="1"/>
          </p:cNvSpPr>
          <p:nvPr>
            <p:ph type="ftr" sz="quarter" idx="11"/>
          </p:nvPr>
        </p:nvSpPr>
        <p:spPr/>
        <p:txBody>
          <a:bodyPr/>
          <a:lstStyle/>
          <a:p>
            <a:endParaRPr lang="fr-FR"/>
          </a:p>
        </p:txBody>
      </p:sp>
      <p:sp>
        <p:nvSpPr>
          <p:cNvPr id="9" name="Slide Number Placeholder 8"/>
          <p:cNvSpPr>
            <a:spLocks noGrp="1"/>
          </p:cNvSpPr>
          <p:nvPr>
            <p:ph type="sldNum" sz="quarter" idx="12"/>
          </p:nvPr>
        </p:nvSpPr>
        <p:spPr/>
        <p:txBody>
          <a:bodyPr/>
          <a:lstStyle/>
          <a:p>
            <a:fld id="{F790BC53-5D0A-40D0-A24D-1D9B3092293C}" type="slidenum">
              <a:rPr lang="fr-FR" smtClean="0"/>
              <a:t>‹N°›</a:t>
            </a:fld>
            <a:endParaRPr lang="fr-FR"/>
          </a:p>
        </p:txBody>
      </p:sp>
    </p:spTree>
    <p:extLst>
      <p:ext uri="{BB962C8B-B14F-4D97-AF65-F5344CB8AC3E}">
        <p14:creationId xmlns:p14="http://schemas.microsoft.com/office/powerpoint/2010/main" val="21442663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Date Placeholder 2"/>
          <p:cNvSpPr>
            <a:spLocks noGrp="1"/>
          </p:cNvSpPr>
          <p:nvPr>
            <p:ph type="dt" sz="half" idx="10"/>
          </p:nvPr>
        </p:nvSpPr>
        <p:spPr/>
        <p:txBody>
          <a:bodyPr/>
          <a:lstStyle/>
          <a:p>
            <a:fld id="{A61C0D72-B489-4BD1-8834-F8AD60398927}" type="datetimeFigureOut">
              <a:rPr lang="fr-FR" smtClean="0"/>
              <a:t>02/12/2019</a:t>
            </a:fld>
            <a:endParaRPr lang="fr-FR"/>
          </a:p>
        </p:txBody>
      </p:sp>
      <p:sp>
        <p:nvSpPr>
          <p:cNvPr id="4" name="Footer Placeholder 3"/>
          <p:cNvSpPr>
            <a:spLocks noGrp="1"/>
          </p:cNvSpPr>
          <p:nvPr>
            <p:ph type="ftr" sz="quarter" idx="11"/>
          </p:nvPr>
        </p:nvSpPr>
        <p:spPr/>
        <p:txBody>
          <a:bodyPr/>
          <a:lstStyle/>
          <a:p>
            <a:endParaRPr lang="fr-FR"/>
          </a:p>
        </p:txBody>
      </p:sp>
      <p:sp>
        <p:nvSpPr>
          <p:cNvPr id="5" name="Slide Number Placeholder 4"/>
          <p:cNvSpPr>
            <a:spLocks noGrp="1"/>
          </p:cNvSpPr>
          <p:nvPr>
            <p:ph type="sldNum" sz="quarter" idx="12"/>
          </p:nvPr>
        </p:nvSpPr>
        <p:spPr/>
        <p:txBody>
          <a:bodyPr/>
          <a:lstStyle/>
          <a:p>
            <a:fld id="{F790BC53-5D0A-40D0-A24D-1D9B3092293C}" type="slidenum">
              <a:rPr lang="fr-FR" smtClean="0"/>
              <a:t>‹N°›</a:t>
            </a:fld>
            <a:endParaRPr lang="fr-FR"/>
          </a:p>
        </p:txBody>
      </p:sp>
    </p:spTree>
    <p:extLst>
      <p:ext uri="{BB962C8B-B14F-4D97-AF65-F5344CB8AC3E}">
        <p14:creationId xmlns:p14="http://schemas.microsoft.com/office/powerpoint/2010/main" val="35676861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61C0D72-B489-4BD1-8834-F8AD60398927}" type="datetimeFigureOut">
              <a:rPr lang="fr-FR" smtClean="0"/>
              <a:t>02/12/2019</a:t>
            </a:fld>
            <a:endParaRPr lang="fr-FR"/>
          </a:p>
        </p:txBody>
      </p:sp>
      <p:sp>
        <p:nvSpPr>
          <p:cNvPr id="3" name="Footer Placeholder 2"/>
          <p:cNvSpPr>
            <a:spLocks noGrp="1"/>
          </p:cNvSpPr>
          <p:nvPr>
            <p:ph type="ftr" sz="quarter" idx="11"/>
          </p:nvPr>
        </p:nvSpPr>
        <p:spPr/>
        <p:txBody>
          <a:bodyPr/>
          <a:lstStyle/>
          <a:p>
            <a:endParaRPr lang="fr-FR"/>
          </a:p>
        </p:txBody>
      </p:sp>
      <p:sp>
        <p:nvSpPr>
          <p:cNvPr id="4" name="Slide Number Placeholder 3"/>
          <p:cNvSpPr>
            <a:spLocks noGrp="1"/>
          </p:cNvSpPr>
          <p:nvPr>
            <p:ph type="sldNum" sz="quarter" idx="12"/>
          </p:nvPr>
        </p:nvSpPr>
        <p:spPr/>
        <p:txBody>
          <a:bodyPr/>
          <a:lstStyle/>
          <a:p>
            <a:fld id="{F790BC53-5D0A-40D0-A24D-1D9B3092293C}" type="slidenum">
              <a:rPr lang="fr-FR" smtClean="0"/>
              <a:t>‹N°›</a:t>
            </a:fld>
            <a:endParaRPr lang="fr-FR"/>
          </a:p>
        </p:txBody>
      </p:sp>
    </p:spTree>
    <p:extLst>
      <p:ext uri="{BB962C8B-B14F-4D97-AF65-F5344CB8AC3E}">
        <p14:creationId xmlns:p14="http://schemas.microsoft.com/office/powerpoint/2010/main" val="7823194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a:t>Modifiez le style du titre</a:t>
            </a:r>
            <a:endParaRPr lang="en-US" dirty="0"/>
          </a:p>
        </p:txBody>
      </p:sp>
      <p:sp>
        <p:nvSpPr>
          <p:cNvPr id="3" name="Content Placeholder 2"/>
          <p:cNvSpPr>
            <a:spLocks noGrp="1"/>
          </p:cNvSpPr>
          <p:nvPr>
            <p:ph idx="1"/>
          </p:nvPr>
        </p:nvSpPr>
        <p:spPr>
          <a:xfrm>
            <a:off x="5183188" y="987427"/>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189" indent="0">
              <a:buNone/>
              <a:defRPr sz="1400"/>
            </a:lvl2pPr>
            <a:lvl3pPr marL="914377" indent="0">
              <a:buNone/>
              <a:defRPr sz="1200"/>
            </a:lvl3pPr>
            <a:lvl4pPr marL="1371566" indent="0">
              <a:buNone/>
              <a:defRPr sz="1000"/>
            </a:lvl4pPr>
            <a:lvl5pPr marL="1828754" indent="0">
              <a:buNone/>
              <a:defRPr sz="1000"/>
            </a:lvl5pPr>
            <a:lvl6pPr marL="2285943" indent="0">
              <a:buNone/>
              <a:defRPr sz="1000"/>
            </a:lvl6pPr>
            <a:lvl7pPr marL="2743131" indent="0">
              <a:buNone/>
              <a:defRPr sz="1000"/>
            </a:lvl7pPr>
            <a:lvl8pPr marL="3200320" indent="0">
              <a:buNone/>
              <a:defRPr sz="1000"/>
            </a:lvl8pPr>
            <a:lvl9pPr marL="3657509" indent="0">
              <a:buNone/>
              <a:defRPr sz="1000"/>
            </a:lvl9pPr>
          </a:lstStyle>
          <a:p>
            <a:pPr lvl="0"/>
            <a:r>
              <a:rPr lang="fr-FR"/>
              <a:t>Modifier les styles du texte du masque</a:t>
            </a:r>
          </a:p>
        </p:txBody>
      </p:sp>
      <p:sp>
        <p:nvSpPr>
          <p:cNvPr id="5" name="Date Placeholder 4"/>
          <p:cNvSpPr>
            <a:spLocks noGrp="1"/>
          </p:cNvSpPr>
          <p:nvPr>
            <p:ph type="dt" sz="half" idx="10"/>
          </p:nvPr>
        </p:nvSpPr>
        <p:spPr/>
        <p:txBody>
          <a:bodyPr/>
          <a:lstStyle/>
          <a:p>
            <a:fld id="{A61C0D72-B489-4BD1-8834-F8AD60398927}" type="datetimeFigureOut">
              <a:rPr lang="fr-FR" smtClean="0"/>
              <a:t>02/12/2019</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F790BC53-5D0A-40D0-A24D-1D9B3092293C}" type="slidenum">
              <a:rPr lang="fr-FR" smtClean="0"/>
              <a:t>‹N°›</a:t>
            </a:fld>
            <a:endParaRPr lang="fr-FR"/>
          </a:p>
        </p:txBody>
      </p:sp>
    </p:spTree>
    <p:extLst>
      <p:ext uri="{BB962C8B-B14F-4D97-AF65-F5344CB8AC3E}">
        <p14:creationId xmlns:p14="http://schemas.microsoft.com/office/powerpoint/2010/main" val="172106008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a:t>Modifiez le style du titre</a:t>
            </a:r>
            <a:endParaRPr lang="en-US" dirty="0"/>
          </a:p>
        </p:txBody>
      </p:sp>
      <p:sp>
        <p:nvSpPr>
          <p:cNvPr id="3" name="Picture Placeholder 2"/>
          <p:cNvSpPr>
            <a:spLocks noGrp="1" noChangeAspect="1"/>
          </p:cNvSpPr>
          <p:nvPr>
            <p:ph type="pic" idx="1"/>
          </p:nvPr>
        </p:nvSpPr>
        <p:spPr>
          <a:xfrm>
            <a:off x="5183188" y="987427"/>
            <a:ext cx="6172200" cy="4873625"/>
          </a:xfrm>
        </p:spPr>
        <p:txBody>
          <a:bodyPr anchor="t"/>
          <a:lstStyle>
            <a:lvl1pPr marL="0" indent="0">
              <a:buNone/>
              <a:defRPr sz="3200"/>
            </a:lvl1pPr>
            <a:lvl2pPr marL="457189" indent="0">
              <a:buNone/>
              <a:defRPr sz="2800"/>
            </a:lvl2pPr>
            <a:lvl3pPr marL="914377" indent="0">
              <a:buNone/>
              <a:defRPr sz="2400"/>
            </a:lvl3pPr>
            <a:lvl4pPr marL="1371566" indent="0">
              <a:buNone/>
              <a:defRPr sz="2000"/>
            </a:lvl4pPr>
            <a:lvl5pPr marL="1828754" indent="0">
              <a:buNone/>
              <a:defRPr sz="2000"/>
            </a:lvl5pPr>
            <a:lvl6pPr marL="2285943" indent="0">
              <a:buNone/>
              <a:defRPr sz="2000"/>
            </a:lvl6pPr>
            <a:lvl7pPr marL="2743131" indent="0">
              <a:buNone/>
              <a:defRPr sz="2000"/>
            </a:lvl7pPr>
            <a:lvl8pPr marL="3200320" indent="0">
              <a:buNone/>
              <a:defRPr sz="2000"/>
            </a:lvl8pPr>
            <a:lvl9pPr marL="3657509" indent="0">
              <a:buNone/>
              <a:defRPr sz="2000"/>
            </a:lvl9pPr>
          </a:lstStyle>
          <a:p>
            <a:r>
              <a:rPr lang="fr-FR"/>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189" indent="0">
              <a:buNone/>
              <a:defRPr sz="1400"/>
            </a:lvl2pPr>
            <a:lvl3pPr marL="914377" indent="0">
              <a:buNone/>
              <a:defRPr sz="1200"/>
            </a:lvl3pPr>
            <a:lvl4pPr marL="1371566" indent="0">
              <a:buNone/>
              <a:defRPr sz="1000"/>
            </a:lvl4pPr>
            <a:lvl5pPr marL="1828754" indent="0">
              <a:buNone/>
              <a:defRPr sz="1000"/>
            </a:lvl5pPr>
            <a:lvl6pPr marL="2285943" indent="0">
              <a:buNone/>
              <a:defRPr sz="1000"/>
            </a:lvl6pPr>
            <a:lvl7pPr marL="2743131" indent="0">
              <a:buNone/>
              <a:defRPr sz="1000"/>
            </a:lvl7pPr>
            <a:lvl8pPr marL="3200320" indent="0">
              <a:buNone/>
              <a:defRPr sz="1000"/>
            </a:lvl8pPr>
            <a:lvl9pPr marL="3657509" indent="0">
              <a:buNone/>
              <a:defRPr sz="1000"/>
            </a:lvl9pPr>
          </a:lstStyle>
          <a:p>
            <a:pPr lvl="0"/>
            <a:r>
              <a:rPr lang="fr-FR"/>
              <a:t>Modifier les styles du texte du masque</a:t>
            </a:r>
          </a:p>
        </p:txBody>
      </p:sp>
      <p:sp>
        <p:nvSpPr>
          <p:cNvPr id="5" name="Date Placeholder 4"/>
          <p:cNvSpPr>
            <a:spLocks noGrp="1"/>
          </p:cNvSpPr>
          <p:nvPr>
            <p:ph type="dt" sz="half" idx="10"/>
          </p:nvPr>
        </p:nvSpPr>
        <p:spPr/>
        <p:txBody>
          <a:bodyPr/>
          <a:lstStyle/>
          <a:p>
            <a:fld id="{A61C0D72-B489-4BD1-8834-F8AD60398927}" type="datetimeFigureOut">
              <a:rPr lang="fr-FR" smtClean="0"/>
              <a:t>02/12/2019</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F790BC53-5D0A-40D0-A24D-1D9B3092293C}" type="slidenum">
              <a:rPr lang="fr-FR" smtClean="0"/>
              <a:t>‹N°›</a:t>
            </a:fld>
            <a:endParaRPr lang="fr-FR"/>
          </a:p>
        </p:txBody>
      </p:sp>
    </p:spTree>
    <p:extLst>
      <p:ext uri="{BB962C8B-B14F-4D97-AF65-F5344CB8AC3E}">
        <p14:creationId xmlns:p14="http://schemas.microsoft.com/office/powerpoint/2010/main" val="41018724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fld id="{A61C0D72-B489-4BD1-8834-F8AD60398927}" type="datetimeFigureOut">
              <a:rPr lang="fr-FR" smtClean="0"/>
              <a:t>02/12/2019</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F790BC53-5D0A-40D0-A24D-1D9B3092293C}" type="slidenum">
              <a:rPr lang="fr-FR" smtClean="0"/>
              <a:t>‹N°›</a:t>
            </a:fld>
            <a:endParaRPr lang="fr-FR"/>
          </a:p>
        </p:txBody>
      </p:sp>
    </p:spTree>
    <p:extLst>
      <p:ext uri="{BB962C8B-B14F-4D97-AF65-F5344CB8AC3E}">
        <p14:creationId xmlns:p14="http://schemas.microsoft.com/office/powerpoint/2010/main" val="3497509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365125"/>
            <a:ext cx="2628900" cy="5811838"/>
          </a:xfrm>
        </p:spPr>
        <p:txBody>
          <a:bodyPr vert="eaVert"/>
          <a:lstStyle/>
          <a:p>
            <a:r>
              <a:rPr lang="fr-FR"/>
              <a:t>Modifiez le style du titre</a:t>
            </a:r>
            <a:endParaRPr lang="en-US" dirty="0"/>
          </a:p>
        </p:txBody>
      </p:sp>
      <p:sp>
        <p:nvSpPr>
          <p:cNvPr id="3" name="Vertical Text Placeholder 2"/>
          <p:cNvSpPr>
            <a:spLocks noGrp="1"/>
          </p:cNvSpPr>
          <p:nvPr>
            <p:ph type="body" orient="vert" idx="1"/>
          </p:nvPr>
        </p:nvSpPr>
        <p:spPr>
          <a:xfrm>
            <a:off x="838201" y="365125"/>
            <a:ext cx="7734300" cy="5811838"/>
          </a:xfrm>
        </p:spPr>
        <p:txBody>
          <a:bodyPr vert="eaVert"/>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fld id="{A61C0D72-B489-4BD1-8834-F8AD60398927}" type="datetimeFigureOut">
              <a:rPr lang="fr-FR" smtClean="0"/>
              <a:t>02/12/2019</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F790BC53-5D0A-40D0-A24D-1D9B3092293C}" type="slidenum">
              <a:rPr lang="fr-FR" smtClean="0"/>
              <a:t>‹N°›</a:t>
            </a:fld>
            <a:endParaRPr lang="fr-FR"/>
          </a:p>
        </p:txBody>
      </p:sp>
    </p:spTree>
    <p:extLst>
      <p:ext uri="{BB962C8B-B14F-4D97-AF65-F5344CB8AC3E}">
        <p14:creationId xmlns:p14="http://schemas.microsoft.com/office/powerpoint/2010/main" val="33006678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7"/>
            <a:ext cx="10515600" cy="1325563"/>
          </a:xfrm>
          <a:prstGeom prst="rect">
            <a:avLst/>
          </a:prstGeom>
        </p:spPr>
        <p:txBody>
          <a:bodyPr vert="horz" lIns="91440" tIns="45720" rIns="91440" bIns="45720" rtlCol="0" anchor="ctr">
            <a:normAutofit/>
          </a:bodyPr>
          <a:lstStyle/>
          <a:p>
            <a:r>
              <a:rPr lang="fr-FR"/>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2"/>
          </p:nvPr>
        </p:nvSpPr>
        <p:spPr>
          <a:xfrm>
            <a:off x="838200" y="6356352"/>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61C0D72-B489-4BD1-8834-F8AD60398927}" type="datetimeFigureOut">
              <a:rPr lang="fr-FR" smtClean="0"/>
              <a:t>02/12/2019</a:t>
            </a:fld>
            <a:endParaRPr lang="fr-FR"/>
          </a:p>
        </p:txBody>
      </p:sp>
      <p:sp>
        <p:nvSpPr>
          <p:cNvPr id="5" name="Footer Placeholder 4"/>
          <p:cNvSpPr>
            <a:spLocks noGrp="1"/>
          </p:cNvSpPr>
          <p:nvPr>
            <p:ph type="ftr" sz="quarter" idx="3"/>
          </p:nvPr>
        </p:nvSpPr>
        <p:spPr>
          <a:xfrm>
            <a:off x="4038600" y="6356352"/>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Slide Number Placeholder 5"/>
          <p:cNvSpPr>
            <a:spLocks noGrp="1"/>
          </p:cNvSpPr>
          <p:nvPr>
            <p:ph type="sldNum" sz="quarter" idx="4"/>
          </p:nvPr>
        </p:nvSpPr>
        <p:spPr>
          <a:xfrm>
            <a:off x="8610600" y="6356352"/>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90BC53-5D0A-40D0-A24D-1D9B3092293C}" type="slidenum">
              <a:rPr lang="fr-FR" smtClean="0"/>
              <a:t>‹N°›</a:t>
            </a:fld>
            <a:endParaRPr lang="fr-FR"/>
          </a:p>
        </p:txBody>
      </p:sp>
    </p:spTree>
    <p:extLst>
      <p:ext uri="{BB962C8B-B14F-4D97-AF65-F5344CB8AC3E}">
        <p14:creationId xmlns:p14="http://schemas.microsoft.com/office/powerpoint/2010/main" val="144363831"/>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377"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594" indent="-228594" algn="l" defTabSz="914377"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83" indent="-228594" algn="l" defTabSz="914377"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71" indent="-228594" algn="l" defTabSz="914377"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60"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49"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chart" Target="../charts/chart3.xml"/><Relationship Id="rId3" Type="http://schemas.openxmlformats.org/officeDocument/2006/relationships/diagramLayout" Target="../diagrams/layout1.xml"/><Relationship Id="rId7" Type="http://schemas.openxmlformats.org/officeDocument/2006/relationships/chart" Target="../charts/chart2.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2" Type="http://schemas.openxmlformats.org/officeDocument/2006/relationships/chart" Target="../charts/chart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em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chart" Target="../charts/chart5.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chart" Target="../charts/chart6.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2.xml"/><Relationship Id="rId7" Type="http://schemas.openxmlformats.org/officeDocument/2006/relationships/chart" Target="../charts/chart7.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3.xml.rels><?xml version="1.0" encoding="UTF-8" standalone="yes"?>
<Relationships xmlns="http://schemas.openxmlformats.org/package/2006/relationships"><Relationship Id="rId8" Type="http://schemas.openxmlformats.org/officeDocument/2006/relationships/diagramLayout" Target="../diagrams/layout4.xml"/><Relationship Id="rId3" Type="http://schemas.openxmlformats.org/officeDocument/2006/relationships/diagramLayout" Target="../diagrams/layout3.xml"/><Relationship Id="rId7" Type="http://schemas.openxmlformats.org/officeDocument/2006/relationships/diagramData" Target="../diagrams/data4.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11" Type="http://schemas.microsoft.com/office/2007/relationships/diagramDrawing" Target="../diagrams/drawing4.xml"/><Relationship Id="rId5" Type="http://schemas.openxmlformats.org/officeDocument/2006/relationships/diagramColors" Target="../diagrams/colors3.xml"/><Relationship Id="rId10" Type="http://schemas.openxmlformats.org/officeDocument/2006/relationships/diagramColors" Target="../diagrams/colors4.xml"/><Relationship Id="rId4" Type="http://schemas.openxmlformats.org/officeDocument/2006/relationships/diagramQuickStyle" Target="../diagrams/quickStyle3.xml"/><Relationship Id="rId9" Type="http://schemas.openxmlformats.org/officeDocument/2006/relationships/diagramQuickStyle" Target="../diagrams/quickStyle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a:xfrm>
            <a:off x="0" y="3"/>
            <a:ext cx="12192000" cy="1095375"/>
          </a:xfrm>
          <a:gradFill>
            <a:gsLst>
              <a:gs pos="0">
                <a:schemeClr val="accent4">
                  <a:lumMod val="40000"/>
                  <a:lumOff val="60000"/>
                </a:schemeClr>
              </a:gs>
              <a:gs pos="74000">
                <a:schemeClr val="accent1">
                  <a:lumMod val="45000"/>
                  <a:lumOff val="55000"/>
                </a:schemeClr>
              </a:gs>
              <a:gs pos="83000">
                <a:schemeClr val="accent1">
                  <a:lumMod val="45000"/>
                  <a:lumOff val="55000"/>
                </a:schemeClr>
              </a:gs>
              <a:gs pos="100000">
                <a:srgbClr val="3381C7"/>
              </a:gs>
            </a:gsLst>
            <a:lin ang="5400000" scaled="1"/>
          </a:gradFill>
        </p:spPr>
        <p:txBody>
          <a:bodyPr>
            <a:normAutofit/>
          </a:bodyPr>
          <a:lstStyle/>
          <a:p>
            <a:r>
              <a:rPr lang="fr-FR" sz="3500" dirty="0">
                <a:latin typeface="Arial" panose="020B0604020202020204" pitchFamily="34" charset="0"/>
                <a:cs typeface="Arial" panose="020B0604020202020204" pitchFamily="34" charset="0"/>
              </a:rPr>
              <a:t>ENQUETE REGIONALE INTEGREE SUR L’EMPLOI ET LE SECTEUR INFORMEL (ERI-ESI)</a:t>
            </a:r>
          </a:p>
        </p:txBody>
      </p:sp>
      <p:sp>
        <p:nvSpPr>
          <p:cNvPr id="3" name="Sous-titre 2"/>
          <p:cNvSpPr>
            <a:spLocks noGrp="1"/>
          </p:cNvSpPr>
          <p:nvPr>
            <p:ph type="subTitle" idx="1"/>
          </p:nvPr>
        </p:nvSpPr>
        <p:spPr>
          <a:xfrm>
            <a:off x="0" y="1683184"/>
            <a:ext cx="12192000" cy="3113088"/>
          </a:xfrm>
        </p:spPr>
        <p:txBody>
          <a:bodyPr>
            <a:normAutofit fontScale="92500" lnSpcReduction="10000"/>
          </a:bodyPr>
          <a:lstStyle/>
          <a:p>
            <a:pPr algn="l"/>
            <a:endParaRPr lang="fr-FR" sz="6400" dirty="0"/>
          </a:p>
          <a:p>
            <a:pPr algn="l"/>
            <a:r>
              <a:rPr lang="fr-FR" sz="6400" dirty="0"/>
              <a:t>BENIN</a:t>
            </a:r>
          </a:p>
          <a:p>
            <a:pPr algn="l"/>
            <a:r>
              <a:rPr lang="fr-FR" sz="9600" dirty="0">
                <a:latin typeface="Arial" panose="020B0604020202020204" pitchFamily="34" charset="0"/>
                <a:cs typeface="Arial" panose="020B0604020202020204" pitchFamily="34" charset="0"/>
              </a:rPr>
              <a:t>201</a:t>
            </a:r>
            <a:r>
              <a:rPr lang="fr-FR" sz="10400" dirty="0">
                <a:latin typeface="Arial" panose="020B0604020202020204" pitchFamily="34" charset="0"/>
                <a:cs typeface="Arial" panose="020B0604020202020204" pitchFamily="34" charset="0"/>
              </a:rPr>
              <a:t>8</a:t>
            </a:r>
            <a:endParaRPr lang="fr-FR" sz="13800" dirty="0">
              <a:latin typeface="Arial" panose="020B0604020202020204" pitchFamily="34" charset="0"/>
              <a:cs typeface="Arial" panose="020B0604020202020204" pitchFamily="34" charset="0"/>
            </a:endParaRPr>
          </a:p>
        </p:txBody>
      </p:sp>
      <p:cxnSp>
        <p:nvCxnSpPr>
          <p:cNvPr id="5" name="Connecteur droit 4"/>
          <p:cNvCxnSpPr/>
          <p:nvPr/>
        </p:nvCxnSpPr>
        <p:spPr>
          <a:xfrm flipH="1">
            <a:off x="3048000" y="2667003"/>
            <a:ext cx="11089" cy="1655615"/>
          </a:xfrm>
          <a:prstGeom prst="line">
            <a:avLst/>
          </a:prstGeom>
          <a:ln w="98425" cmpd="thinThick"/>
        </p:spPr>
        <p:style>
          <a:lnRef idx="1">
            <a:schemeClr val="accent1"/>
          </a:lnRef>
          <a:fillRef idx="0">
            <a:schemeClr val="accent1"/>
          </a:fillRef>
          <a:effectRef idx="0">
            <a:schemeClr val="accent1"/>
          </a:effectRef>
          <a:fontRef idx="minor">
            <a:schemeClr val="tx1"/>
          </a:fontRef>
        </p:style>
      </p:cxnSp>
      <p:sp>
        <p:nvSpPr>
          <p:cNvPr id="9" name="Rectangle 8"/>
          <p:cNvSpPr/>
          <p:nvPr/>
        </p:nvSpPr>
        <p:spPr>
          <a:xfrm>
            <a:off x="3248024" y="2667003"/>
            <a:ext cx="2762077" cy="1655615"/>
          </a:xfrm>
          <a:prstGeom prst="rect">
            <a:avLst/>
          </a:prstGeom>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fr-FR" sz="2800" dirty="0">
                <a:latin typeface="Arial" panose="020B0604020202020204" pitchFamily="34" charset="0"/>
                <a:cs typeface="Arial" panose="020B0604020202020204" pitchFamily="34" charset="0"/>
              </a:rPr>
              <a:t>PRINCIPAUX RESULTATS</a:t>
            </a:r>
            <a:endParaRPr lang="fr-FR" sz="16600" dirty="0">
              <a:latin typeface="Arial" panose="020B0604020202020204" pitchFamily="34" charset="0"/>
              <a:cs typeface="Arial" panose="020B0604020202020204" pitchFamily="34" charset="0"/>
            </a:endParaRPr>
          </a:p>
          <a:p>
            <a:pPr algn="ctr"/>
            <a:endParaRPr lang="fr-FR" dirty="0"/>
          </a:p>
        </p:txBody>
      </p:sp>
      <p:sp>
        <p:nvSpPr>
          <p:cNvPr id="6" name="Rectangle 5"/>
          <p:cNvSpPr/>
          <p:nvPr/>
        </p:nvSpPr>
        <p:spPr>
          <a:xfrm>
            <a:off x="0" y="1095373"/>
            <a:ext cx="12192000" cy="587811"/>
          </a:xfrm>
          <a:prstGeom prst="rect">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fr-FR" sz="2800" dirty="0"/>
          </a:p>
        </p:txBody>
      </p:sp>
      <p:pic>
        <p:nvPicPr>
          <p:cNvPr id="7" name="Image 6"/>
          <p:cNvPicPr>
            <a:picLocks noChangeAspect="1"/>
          </p:cNvPicPr>
          <p:nvPr/>
        </p:nvPicPr>
        <p:blipFill>
          <a:blip r:embed="rId2"/>
          <a:stretch>
            <a:fillRect/>
          </a:stretch>
        </p:blipFill>
        <p:spPr>
          <a:xfrm>
            <a:off x="8054109" y="1683184"/>
            <a:ext cx="4137891" cy="3113088"/>
          </a:xfrm>
          <a:prstGeom prst="rect">
            <a:avLst/>
          </a:prstGeom>
        </p:spPr>
      </p:pic>
      <p:sp>
        <p:nvSpPr>
          <p:cNvPr id="4" name="Rectangle 3"/>
          <p:cNvSpPr/>
          <p:nvPr/>
        </p:nvSpPr>
        <p:spPr>
          <a:xfrm>
            <a:off x="0" y="1683184"/>
            <a:ext cx="8054109" cy="88452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fr-FR" sz="3200" dirty="0">
                <a:solidFill>
                  <a:schemeClr val="tx1"/>
                </a:solidFill>
              </a:rPr>
              <a:t>CARACTERISTIQUES ET POIDS DU SECTEUR INFORMEL</a:t>
            </a:r>
          </a:p>
        </p:txBody>
      </p:sp>
      <p:graphicFrame>
        <p:nvGraphicFramePr>
          <p:cNvPr id="8" name="Tableau 7">
            <a:extLst>
              <a:ext uri="{FF2B5EF4-FFF2-40B4-BE49-F238E27FC236}">
                <a16:creationId xmlns="" xmlns:a16="http://schemas.microsoft.com/office/drawing/2014/main" id="{87C04B8A-9516-4F23-91C0-05F0BD7E3665}"/>
              </a:ext>
            </a:extLst>
          </p:cNvPr>
          <p:cNvGraphicFramePr>
            <a:graphicFrameLocks noGrp="1"/>
          </p:cNvGraphicFramePr>
          <p:nvPr>
            <p:extLst>
              <p:ext uri="{D42A27DB-BD31-4B8C-83A1-F6EECF244321}">
                <p14:modId xmlns:p14="http://schemas.microsoft.com/office/powerpoint/2010/main" val="3735698460"/>
              </p:ext>
            </p:extLst>
          </p:nvPr>
        </p:nvGraphicFramePr>
        <p:xfrm>
          <a:off x="0" y="4791508"/>
          <a:ext cx="12192000" cy="2061726"/>
        </p:xfrm>
        <a:graphic>
          <a:graphicData uri="http://schemas.openxmlformats.org/drawingml/2006/table">
            <a:tbl>
              <a:tblPr firstRow="1" bandRow="1">
                <a:tableStyleId>{5C22544A-7EE6-4342-B048-85BDC9FD1C3A}</a:tableStyleId>
              </a:tblPr>
              <a:tblGrid>
                <a:gridCol w="3271706">
                  <a:extLst>
                    <a:ext uri="{9D8B030D-6E8A-4147-A177-3AD203B41FA5}">
                      <a16:colId xmlns="" xmlns:a16="http://schemas.microsoft.com/office/drawing/2014/main" val="864946013"/>
                    </a:ext>
                  </a:extLst>
                </a:gridCol>
                <a:gridCol w="5687736">
                  <a:extLst>
                    <a:ext uri="{9D8B030D-6E8A-4147-A177-3AD203B41FA5}">
                      <a16:colId xmlns="" xmlns:a16="http://schemas.microsoft.com/office/drawing/2014/main" val="1533506905"/>
                    </a:ext>
                  </a:extLst>
                </a:gridCol>
                <a:gridCol w="3232558">
                  <a:extLst>
                    <a:ext uri="{9D8B030D-6E8A-4147-A177-3AD203B41FA5}">
                      <a16:colId xmlns="" xmlns:a16="http://schemas.microsoft.com/office/drawing/2014/main" val="723207564"/>
                    </a:ext>
                  </a:extLst>
                </a:gridCol>
              </a:tblGrid>
              <a:tr h="2061726">
                <a:tc>
                  <a:txBody>
                    <a:bodyPr/>
                    <a:lstStyle/>
                    <a:p>
                      <a:endParaRPr lang="fr-FR" dirty="0"/>
                    </a:p>
                  </a:txBody>
                  <a:tcPr/>
                </a:tc>
                <a:tc>
                  <a:txBody>
                    <a:bodyPr/>
                    <a:lstStyle/>
                    <a:p>
                      <a:pPr algn="ctr"/>
                      <a:r>
                        <a:rPr lang="fr-FR" sz="2000" dirty="0"/>
                        <a:t>Institut National de la Statistique et de l’Analyse Economique </a:t>
                      </a:r>
                    </a:p>
                    <a:p>
                      <a:pPr algn="ctr"/>
                      <a:r>
                        <a:rPr lang="fr-FR" sz="2000" dirty="0"/>
                        <a:t>INSAE</a:t>
                      </a:r>
                    </a:p>
                    <a:p>
                      <a:pPr algn="ctr"/>
                      <a:endParaRPr lang="fr-FR" sz="2000" dirty="0"/>
                    </a:p>
                  </a:txBody>
                  <a:tcPr/>
                </a:tc>
                <a:tc>
                  <a:txBody>
                    <a:bodyPr/>
                    <a:lstStyle/>
                    <a:p>
                      <a:endParaRPr lang="fr-FR" dirty="0"/>
                    </a:p>
                  </a:txBody>
                  <a:tcPr/>
                </a:tc>
                <a:extLst>
                  <a:ext uri="{0D108BD9-81ED-4DB2-BD59-A6C34878D82A}">
                    <a16:rowId xmlns="" xmlns:a16="http://schemas.microsoft.com/office/drawing/2014/main" val="3002432079"/>
                  </a:ext>
                </a:extLst>
              </a:tr>
            </a:tbl>
          </a:graphicData>
        </a:graphic>
      </p:graphicFrame>
      <p:pic>
        <p:nvPicPr>
          <p:cNvPr id="10" name="Image 9">
            <a:extLst>
              <a:ext uri="{FF2B5EF4-FFF2-40B4-BE49-F238E27FC236}">
                <a16:creationId xmlns="" xmlns:a16="http://schemas.microsoft.com/office/drawing/2014/main" id="{483A124D-1E32-4CF4-9105-CDDA452105C3}"/>
              </a:ext>
            </a:extLst>
          </p:cNvPr>
          <p:cNvPicPr/>
          <p:nvPr/>
        </p:nvPicPr>
        <p:blipFill>
          <a:blip r:embed="rId3" cstate="print"/>
          <a:srcRect/>
          <a:stretch>
            <a:fillRect/>
          </a:stretch>
        </p:blipFill>
        <p:spPr>
          <a:xfrm>
            <a:off x="5338762" y="5886447"/>
            <a:ext cx="1514475" cy="971550"/>
          </a:xfrm>
          <a:prstGeom prst="rect">
            <a:avLst/>
          </a:prstGeom>
          <a:noFill/>
          <a:ln w="9525">
            <a:noFill/>
            <a:miter lim="800000"/>
            <a:headEnd/>
            <a:tailEnd/>
          </a:ln>
        </p:spPr>
      </p:pic>
      <p:pic>
        <p:nvPicPr>
          <p:cNvPr id="1028" name="Picture 4">
            <a:extLst>
              <a:ext uri="{FF2B5EF4-FFF2-40B4-BE49-F238E27FC236}">
                <a16:creationId xmlns="" xmlns:a16="http://schemas.microsoft.com/office/drawing/2014/main" id="{7E86C529-8862-4C3D-8DC5-F9376B23AC1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4796272"/>
            <a:ext cx="1463675" cy="1189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Image 15" descr="Accueil">
            <a:extLst>
              <a:ext uri="{FF2B5EF4-FFF2-40B4-BE49-F238E27FC236}">
                <a16:creationId xmlns="" xmlns:a16="http://schemas.microsoft.com/office/drawing/2014/main" id="{AFFED7F5-2557-4216-9783-523A2A4023C7}"/>
              </a:ext>
            </a:extLst>
          </p:cNvPr>
          <p:cNvPicPr/>
          <p:nvPr/>
        </p:nvPicPr>
        <p:blipFill>
          <a:blip r:embed="rId5"/>
          <a:srcRect/>
          <a:stretch>
            <a:fillRect/>
          </a:stretch>
        </p:blipFill>
        <p:spPr>
          <a:xfrm>
            <a:off x="11055927" y="4796271"/>
            <a:ext cx="1136072" cy="1189037"/>
          </a:xfrm>
          <a:prstGeom prst="rect">
            <a:avLst/>
          </a:prstGeom>
          <a:noFill/>
          <a:ln w="9525">
            <a:noFill/>
            <a:miter lim="800000"/>
            <a:headEnd/>
            <a:tailEnd/>
          </a:ln>
        </p:spPr>
      </p:pic>
    </p:spTree>
    <p:extLst>
      <p:ext uri="{BB962C8B-B14F-4D97-AF65-F5344CB8AC3E}">
        <p14:creationId xmlns:p14="http://schemas.microsoft.com/office/powerpoint/2010/main" val="396354200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0" y="0"/>
            <a:ext cx="12192000" cy="765404"/>
          </a:xfrm>
          <a:solidFill>
            <a:schemeClr val="accent6">
              <a:lumMod val="75000"/>
            </a:schemeClr>
          </a:solidFill>
          <a:ln>
            <a:solidFill>
              <a:schemeClr val="accent4">
                <a:lumMod val="75000"/>
              </a:schemeClr>
            </a:solidFill>
          </a:ln>
        </p:spPr>
        <p:txBody>
          <a:bodyPr/>
          <a:lstStyle/>
          <a:p>
            <a:r>
              <a:rPr lang="fr-FR" dirty="0">
                <a:latin typeface="Arial Black" pitchFamily="34" charset="0"/>
              </a:rPr>
              <a:t>Plan de la présentation</a:t>
            </a:r>
          </a:p>
        </p:txBody>
      </p:sp>
      <p:sp>
        <p:nvSpPr>
          <p:cNvPr id="3" name="Espace réservé du contenu 2"/>
          <p:cNvSpPr>
            <a:spLocks noGrp="1"/>
          </p:cNvSpPr>
          <p:nvPr>
            <p:ph idx="1"/>
          </p:nvPr>
        </p:nvSpPr>
        <p:spPr>
          <a:xfrm>
            <a:off x="280057" y="994353"/>
            <a:ext cx="11535889" cy="5632078"/>
          </a:xfrm>
          <a:solidFill>
            <a:schemeClr val="bg2"/>
          </a:solidFill>
        </p:spPr>
        <p:style>
          <a:lnRef idx="2">
            <a:schemeClr val="accent5"/>
          </a:lnRef>
          <a:fillRef idx="1">
            <a:schemeClr val="lt1"/>
          </a:fillRef>
          <a:effectRef idx="0">
            <a:schemeClr val="accent5"/>
          </a:effectRef>
          <a:fontRef idx="minor">
            <a:schemeClr val="dk1"/>
          </a:fontRef>
        </p:style>
        <p:txBody>
          <a:bodyPr>
            <a:normAutofit/>
          </a:bodyPr>
          <a:lstStyle/>
          <a:p>
            <a:pPr marL="0" indent="0">
              <a:lnSpc>
                <a:spcPct val="150000"/>
              </a:lnSpc>
              <a:buNone/>
            </a:pPr>
            <a:r>
              <a:rPr lang="fr-FR" sz="2400" b="1" dirty="0">
                <a:ln w="10541" cmpd="sng">
                  <a:solidFill>
                    <a:schemeClr val="accent1">
                      <a:shade val="88000"/>
                      <a:satMod val="110000"/>
                    </a:schemeClr>
                  </a:solidFill>
                  <a:prstDash val="solid"/>
                </a:ln>
                <a:solidFill>
                  <a:schemeClr val="tx1"/>
                </a:solidFill>
              </a:rPr>
              <a:t>Introduction</a:t>
            </a:r>
          </a:p>
          <a:p>
            <a:pPr marL="0" indent="0">
              <a:lnSpc>
                <a:spcPct val="150000"/>
              </a:lnSpc>
              <a:buNone/>
            </a:pPr>
            <a:r>
              <a:rPr lang="fr-FR" sz="2400" b="1" dirty="0">
                <a:ln w="10541" cmpd="sng">
                  <a:solidFill>
                    <a:schemeClr val="accent1">
                      <a:shade val="88000"/>
                      <a:satMod val="110000"/>
                    </a:schemeClr>
                  </a:solidFill>
                  <a:prstDash val="solid"/>
                </a:ln>
                <a:solidFill>
                  <a:schemeClr val="tx1"/>
                </a:solidFill>
              </a:rPr>
              <a:t>1- Précarité des conditions d’activités dans les secteur informel</a:t>
            </a:r>
          </a:p>
          <a:p>
            <a:pPr marL="0" indent="0">
              <a:lnSpc>
                <a:spcPct val="150000"/>
              </a:lnSpc>
              <a:buNone/>
            </a:pPr>
            <a:r>
              <a:rPr lang="fr-FR" sz="2400" b="1" dirty="0">
                <a:ln w="10541" cmpd="sng">
                  <a:solidFill>
                    <a:schemeClr val="accent1">
                      <a:shade val="88000"/>
                      <a:satMod val="110000"/>
                    </a:schemeClr>
                  </a:solidFill>
                  <a:prstDash val="solid"/>
                </a:ln>
                <a:solidFill>
                  <a:schemeClr val="tx1"/>
                </a:solidFill>
              </a:rPr>
              <a:t>2- Main d’œuvre et emploi dans le secteur informel</a:t>
            </a:r>
          </a:p>
          <a:p>
            <a:pPr marL="0" indent="0">
              <a:lnSpc>
                <a:spcPct val="150000"/>
              </a:lnSpc>
              <a:buNone/>
            </a:pPr>
            <a:r>
              <a:rPr lang="fr-FR" sz="2400" b="1" dirty="0">
                <a:ln w="10541" cmpd="sng">
                  <a:solidFill>
                    <a:schemeClr val="accent1">
                      <a:shade val="88000"/>
                      <a:satMod val="110000"/>
                    </a:schemeClr>
                  </a:solidFill>
                  <a:prstDash val="solid"/>
                </a:ln>
                <a:solidFill>
                  <a:schemeClr val="tx1"/>
                </a:solidFill>
              </a:rPr>
              <a:t>3- Capital et investissement des Unités de Production Informelles (UPI)</a:t>
            </a:r>
          </a:p>
          <a:p>
            <a:pPr marL="0" indent="0">
              <a:lnSpc>
                <a:spcPct val="150000"/>
              </a:lnSpc>
              <a:buNone/>
            </a:pPr>
            <a:r>
              <a:rPr lang="fr-FR" sz="2400" b="1" dirty="0">
                <a:ln w="10541" cmpd="sng">
                  <a:solidFill>
                    <a:schemeClr val="accent1">
                      <a:shade val="88000"/>
                      <a:satMod val="110000"/>
                    </a:schemeClr>
                  </a:solidFill>
                  <a:prstDash val="solid"/>
                </a:ln>
                <a:solidFill>
                  <a:schemeClr val="tx1"/>
                </a:solidFill>
              </a:rPr>
              <a:t>4- Performance économique des UPI</a:t>
            </a:r>
          </a:p>
          <a:p>
            <a:pPr marL="0" indent="0">
              <a:lnSpc>
                <a:spcPct val="150000"/>
              </a:lnSpc>
              <a:buNone/>
            </a:pPr>
            <a:r>
              <a:rPr lang="fr-FR" sz="2400" b="1" dirty="0">
                <a:ln w="10541" cmpd="sng">
                  <a:solidFill>
                    <a:schemeClr val="accent1">
                      <a:shade val="88000"/>
                      <a:satMod val="110000"/>
                    </a:schemeClr>
                  </a:solidFill>
                  <a:prstDash val="solid"/>
                </a:ln>
                <a:solidFill>
                  <a:schemeClr val="tx1"/>
                </a:solidFill>
              </a:rPr>
              <a:t>5- Secteur informel et l’Etat</a:t>
            </a:r>
          </a:p>
          <a:p>
            <a:pPr marL="0" indent="0">
              <a:lnSpc>
                <a:spcPct val="150000"/>
              </a:lnSpc>
              <a:buNone/>
            </a:pPr>
            <a:r>
              <a:rPr lang="fr-FR" sz="2400" b="1" dirty="0">
                <a:ln w="10541" cmpd="sng">
                  <a:solidFill>
                    <a:schemeClr val="accent1">
                      <a:shade val="88000"/>
                      <a:satMod val="110000"/>
                    </a:schemeClr>
                  </a:solidFill>
                  <a:prstDash val="solid"/>
                </a:ln>
                <a:solidFill>
                  <a:schemeClr val="tx1"/>
                </a:solidFill>
              </a:rPr>
              <a:t>6-Principaux problèmes rencontrés par les UPI</a:t>
            </a:r>
          </a:p>
          <a:p>
            <a:pPr marL="0" indent="0">
              <a:lnSpc>
                <a:spcPct val="150000"/>
              </a:lnSpc>
              <a:buNone/>
            </a:pPr>
            <a:endParaRPr lang="fr-FR" sz="2400" dirty="0">
              <a:solidFill>
                <a:schemeClr val="tx1"/>
              </a:solidFill>
            </a:endParaRPr>
          </a:p>
        </p:txBody>
      </p:sp>
    </p:spTree>
    <p:extLst>
      <p:ext uri="{BB962C8B-B14F-4D97-AF65-F5344CB8AC3E}">
        <p14:creationId xmlns:p14="http://schemas.microsoft.com/office/powerpoint/2010/main" val="151156959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0" y="0"/>
            <a:ext cx="12192000" cy="765404"/>
          </a:xfrm>
          <a:solidFill>
            <a:schemeClr val="accent6">
              <a:lumMod val="75000"/>
            </a:schemeClr>
          </a:solidFill>
          <a:ln>
            <a:solidFill>
              <a:schemeClr val="accent2"/>
            </a:solidFill>
          </a:ln>
        </p:spPr>
        <p:txBody>
          <a:bodyPr vert="horz" lIns="91440" tIns="45720" rIns="91440" bIns="45720" rtlCol="0" anchor="ctr">
            <a:normAutofit/>
          </a:bodyPr>
          <a:lstStyle/>
          <a:p>
            <a:r>
              <a:rPr lang="fr-FR" sz="2800" dirty="0">
                <a:latin typeface="Arial Black" pitchFamily="34" charset="0"/>
              </a:rPr>
              <a:t>Introduction</a:t>
            </a:r>
          </a:p>
        </p:txBody>
      </p:sp>
      <p:sp>
        <p:nvSpPr>
          <p:cNvPr id="3" name="Espace réservé du contenu 2"/>
          <p:cNvSpPr>
            <a:spLocks noGrp="1"/>
          </p:cNvSpPr>
          <p:nvPr>
            <p:ph idx="1"/>
          </p:nvPr>
        </p:nvSpPr>
        <p:spPr>
          <a:xfrm>
            <a:off x="486889" y="985652"/>
            <a:ext cx="11483438" cy="5191311"/>
          </a:xfr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10800000" scaled="1"/>
            <a:tileRect/>
          </a:gradFill>
        </p:spPr>
        <p:txBody>
          <a:bodyPr>
            <a:noAutofit/>
          </a:bodyPr>
          <a:lstStyle/>
          <a:p>
            <a:pPr marL="0" indent="0" algn="just">
              <a:lnSpc>
                <a:spcPct val="150000"/>
              </a:lnSpc>
              <a:spcAft>
                <a:spcPts val="800"/>
              </a:spcAft>
              <a:buNone/>
            </a:pPr>
            <a:r>
              <a:rPr lang="fr-FR" sz="1400" dirty="0" smtClean="0">
                <a:latin typeface="Arial Black" pitchFamily="34" charset="0"/>
                <a:ea typeface="Calibri"/>
              </a:rPr>
              <a:t>Le </a:t>
            </a:r>
            <a:r>
              <a:rPr lang="fr-FR" sz="1400" dirty="0" smtClean="0">
                <a:latin typeface="Arial Black" pitchFamily="34" charset="0"/>
                <a:ea typeface="Calibri"/>
              </a:rPr>
              <a:t>recours aux statistiques issues des méthodes de collecte et de traitement harmonisés dans les pays membres de l’Union Economique et Monétaire Ouest Africaine (UEMOA) est un atout considérable dans la comparaison des résultats des études à l’instar de l’enquête régionale intégrée sur l’emploi et le secteur informel (ERI-ESI). Accroître </a:t>
            </a:r>
            <a:r>
              <a:rPr lang="fr-FR" sz="1400" dirty="0">
                <a:latin typeface="Arial Black" pitchFamily="34" charset="0"/>
                <a:ea typeface="Calibri"/>
              </a:rPr>
              <a:t>la production et améliorer l’utilisation des statistiques économiques au sein de ses huit États membres, telle est l’ambition affichée par la Commission de l’UEMOA dans son programme statistique régional (PSR-UEMOA 2015-2020), qui couvre la comptabilité nationale, les statistiques d’entreprises et les enquêtes auprès des ménages. Pour y parvenir, elle a lancé en 2017 l’Enquête Régionale Intégrée sur l’Emploi et le Secteur Informel (ERI-ESI). Cette enquête exécutée et coordonnée </a:t>
            </a:r>
            <a:r>
              <a:rPr lang="fr-FR" sz="1400" dirty="0" smtClean="0">
                <a:latin typeface="Arial Black" pitchFamily="34" charset="0"/>
                <a:ea typeface="Calibri"/>
              </a:rPr>
              <a:t>au Bénin par l’Institut National </a:t>
            </a:r>
            <a:r>
              <a:rPr lang="fr-FR" sz="1400" dirty="0">
                <a:latin typeface="Arial Black" pitchFamily="34" charset="0"/>
                <a:ea typeface="Calibri"/>
              </a:rPr>
              <a:t>de la Statistique </a:t>
            </a:r>
            <a:r>
              <a:rPr lang="fr-FR" sz="1400" dirty="0" smtClean="0">
                <a:latin typeface="Arial Black" pitchFamily="34" charset="0"/>
                <a:ea typeface="Calibri"/>
              </a:rPr>
              <a:t>et de l’Analyse Economique (INSAE) fournit des </a:t>
            </a:r>
            <a:r>
              <a:rPr lang="fr-FR" sz="1400" dirty="0">
                <a:latin typeface="Arial Black" pitchFamily="34" charset="0"/>
                <a:ea typeface="Calibri"/>
              </a:rPr>
              <a:t>statistiques harmonisées sur l’emploi et la main d’œuvre ainsi que des données sur le secteur informel en vue d’alimenter les années de base dans le cadre de la migration des comptes nationaux vers le Système de Comptabilité Nationale (SCN) 2008. </a:t>
            </a:r>
            <a:r>
              <a:rPr lang="fr-FR" sz="1400" dirty="0" smtClean="0">
                <a:latin typeface="Arial Black" pitchFamily="34" charset="0"/>
                <a:ea typeface="Calibri"/>
              </a:rPr>
              <a:t>Ainsi, l</a:t>
            </a:r>
            <a:r>
              <a:rPr lang="fr-FR" sz="1400" dirty="0" smtClean="0">
                <a:solidFill>
                  <a:srgbClr val="000000"/>
                </a:solidFill>
                <a:latin typeface="Arial Black" pitchFamily="34" charset="0"/>
              </a:rPr>
              <a:t>a présentation nous permettra de faire connaissance des conditions d’exercice des activités dans le secteur informel au Bénin en 2018. Elle expose également les caractéristiques des chefs des UPI, de la main-d'œuvre employée, la rémunération, le capital investi ainsi que les difficultés rencontrées dans les différents secteurs d’activité. </a:t>
            </a:r>
            <a:endParaRPr lang="fr-FR" sz="1400" dirty="0">
              <a:latin typeface="Arial Black" pitchFamily="34" charset="0"/>
            </a:endParaRPr>
          </a:p>
        </p:txBody>
      </p:sp>
    </p:spTree>
    <p:extLst>
      <p:ext uri="{BB962C8B-B14F-4D97-AF65-F5344CB8AC3E}">
        <p14:creationId xmlns:p14="http://schemas.microsoft.com/office/powerpoint/2010/main" val="106259367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0" y="0"/>
            <a:ext cx="12192000" cy="765404"/>
          </a:xfrm>
          <a:solidFill>
            <a:schemeClr val="accent6">
              <a:lumMod val="75000"/>
            </a:schemeClr>
          </a:solidFill>
          <a:ln>
            <a:solidFill>
              <a:schemeClr val="accent2"/>
            </a:solidFill>
          </a:ln>
        </p:spPr>
        <p:txBody>
          <a:bodyPr>
            <a:noAutofit/>
          </a:bodyPr>
          <a:lstStyle/>
          <a:p>
            <a:r>
              <a:rPr lang="fr-FR" sz="2800" dirty="0">
                <a:latin typeface="Arial Black" pitchFamily="34" charset="0"/>
              </a:rPr>
              <a:t>1-Précarité des conditions d’activités dans les secteur informel </a:t>
            </a:r>
          </a:p>
        </p:txBody>
      </p:sp>
      <p:pic>
        <p:nvPicPr>
          <p:cNvPr id="4" name="Image 3">
            <a:extLst>
              <a:ext uri="{FF2B5EF4-FFF2-40B4-BE49-F238E27FC236}">
                <a16:creationId xmlns="" xmlns:a16="http://schemas.microsoft.com/office/drawing/2014/main" id="{3F1975DB-7087-493A-9CF7-512AEA77F64F}"/>
              </a:ext>
            </a:extLst>
          </p:cNvPr>
          <p:cNvPicPr>
            <a:picLocks noChangeAspect="1"/>
          </p:cNvPicPr>
          <p:nvPr/>
        </p:nvPicPr>
        <p:blipFill>
          <a:blip r:embed="rId2"/>
          <a:stretch>
            <a:fillRect/>
          </a:stretch>
        </p:blipFill>
        <p:spPr>
          <a:xfrm>
            <a:off x="-31098" y="1498086"/>
            <a:ext cx="4619494" cy="2366449"/>
          </a:xfrm>
          <a:prstGeom prst="rect">
            <a:avLst/>
          </a:prstGeom>
        </p:spPr>
      </p:pic>
      <p:sp>
        <p:nvSpPr>
          <p:cNvPr id="5" name="ZoneTexte 4">
            <a:extLst>
              <a:ext uri="{FF2B5EF4-FFF2-40B4-BE49-F238E27FC236}">
                <a16:creationId xmlns="" xmlns:a16="http://schemas.microsoft.com/office/drawing/2014/main" id="{D441F9E2-B139-4BB6-89A7-F2E30449B749}"/>
              </a:ext>
            </a:extLst>
          </p:cNvPr>
          <p:cNvSpPr txBox="1"/>
          <p:nvPr/>
        </p:nvSpPr>
        <p:spPr>
          <a:xfrm>
            <a:off x="0" y="808579"/>
            <a:ext cx="12100956" cy="523220"/>
          </a:xfrm>
          <a:prstGeom prst="rect">
            <a:avLst/>
          </a:prstGeom>
          <a:solidFill>
            <a:schemeClr val="bg2"/>
          </a:solidFill>
        </p:spPr>
        <p:style>
          <a:lnRef idx="2">
            <a:schemeClr val="accent3"/>
          </a:lnRef>
          <a:fillRef idx="1">
            <a:schemeClr val="lt1"/>
          </a:fillRef>
          <a:effectRef idx="0">
            <a:schemeClr val="accent3"/>
          </a:effectRef>
          <a:fontRef idx="minor">
            <a:schemeClr val="dk1"/>
          </a:fontRef>
        </p:style>
        <p:txBody>
          <a:bodyPr wrap="square" rtlCol="0">
            <a:spAutoFit/>
          </a:bodyPr>
          <a:lstStyle/>
          <a:p>
            <a:r>
              <a:rPr lang="fr-FR" sz="1400" dirty="0">
                <a:latin typeface="Arial Black" pitchFamily="34" charset="0"/>
              </a:rPr>
              <a:t>Le secteur informel se caractérise généralement par une grande précarité des conditions d'activité : locaux inadaptés, non accès aux principaux services publics (eau, électricité, évacuation des déchets, téléphone, etc.)</a:t>
            </a:r>
          </a:p>
        </p:txBody>
      </p:sp>
      <p:sp>
        <p:nvSpPr>
          <p:cNvPr id="7" name="Rectangle 6">
            <a:extLst>
              <a:ext uri="{FF2B5EF4-FFF2-40B4-BE49-F238E27FC236}">
                <a16:creationId xmlns="" xmlns:a16="http://schemas.microsoft.com/office/drawing/2014/main" id="{0A69EBCA-5439-4852-B681-E6CE85BFBC1F}"/>
              </a:ext>
            </a:extLst>
          </p:cNvPr>
          <p:cNvSpPr/>
          <p:nvPr/>
        </p:nvSpPr>
        <p:spPr>
          <a:xfrm>
            <a:off x="-1" y="3864535"/>
            <a:ext cx="4818743" cy="1015063"/>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fr-FR" sz="1100" dirty="0" smtClean="0">
                <a:solidFill>
                  <a:schemeClr val="tx1"/>
                </a:solidFill>
                <a:latin typeface="Arial Black" pitchFamily="34" charset="0"/>
              </a:rPr>
              <a:t>Au Bénin, 61,6% des CUPI exercent les activités industrielles à domicile. Plus de la moitié (53,8%) de ceux qui sont dans les activités de service travaillent sans local professionnel de même que la majorité des commerçants (41,0%).</a:t>
            </a:r>
            <a:endParaRPr lang="fr-FR" sz="1100" dirty="0">
              <a:solidFill>
                <a:schemeClr val="tx1"/>
              </a:solidFill>
              <a:latin typeface="Arial Black" pitchFamily="34" charset="0"/>
            </a:endParaRPr>
          </a:p>
        </p:txBody>
      </p:sp>
      <p:sp>
        <p:nvSpPr>
          <p:cNvPr id="8" name="Rectangle 7">
            <a:extLst>
              <a:ext uri="{FF2B5EF4-FFF2-40B4-BE49-F238E27FC236}">
                <a16:creationId xmlns="" xmlns:a16="http://schemas.microsoft.com/office/drawing/2014/main" id="{E021C4F2-7154-4C5F-BB3A-34DF0F35B7DE}"/>
              </a:ext>
            </a:extLst>
          </p:cNvPr>
          <p:cNvSpPr/>
          <p:nvPr/>
        </p:nvSpPr>
        <p:spPr>
          <a:xfrm>
            <a:off x="-1" y="4992914"/>
            <a:ext cx="4818742" cy="2032000"/>
          </a:xfrm>
          <a:prstGeom prst="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fr-FR" sz="1100" dirty="0">
                <a:solidFill>
                  <a:schemeClr val="tx1"/>
                </a:solidFill>
                <a:latin typeface="Arial Black" pitchFamily="34" charset="0"/>
              </a:rPr>
              <a:t>A Cotonou, quelle que soit l’activité économique considérée, les CUPI disposent d’électricité. Ils sont 62,1% dans l’industrie suivie du service (51,8%) et du commerce (51,6%). </a:t>
            </a:r>
            <a:r>
              <a:rPr lang="fr-FR" sz="1100" dirty="0" smtClean="0">
                <a:solidFill>
                  <a:schemeClr val="tx1"/>
                </a:solidFill>
                <a:latin typeface="Arial Black" pitchFamily="34" charset="0"/>
              </a:rPr>
              <a:t>L’accès au WC ou des latrines constitue la deuxième priorité des CUPI, le pourcentage de possession de ce mode d’aisance tourne autour de 40,0% selon qu’on soit dans l’industrie, le commerce ou le service. Très peu d’UPI ont accès aux systèmes d’évacuation des déchets: 26,2% pour l’industrie contre 28,8% pour le commerce et 36,9% pour le service.</a:t>
            </a:r>
            <a:endParaRPr lang="fr-FR" sz="1100" dirty="0">
              <a:solidFill>
                <a:schemeClr val="tx1"/>
              </a:solidFill>
              <a:latin typeface="Arial Black" pitchFamily="34" charset="0"/>
            </a:endParaRPr>
          </a:p>
        </p:txBody>
      </p:sp>
      <p:graphicFrame>
        <p:nvGraphicFramePr>
          <p:cNvPr id="9" name="Graphique 8">
            <a:extLst>
              <a:ext uri="{FF2B5EF4-FFF2-40B4-BE49-F238E27FC236}">
                <a16:creationId xmlns:lc="http://schemas.openxmlformats.org/drawingml/2006/lockedCanvas" xmlns="" xmlns:a16="http://schemas.microsoft.com/office/drawing/2014/main" xmlns:xdr="http://schemas.openxmlformats.org/drawingml/2006/spreadsheetDrawing" id="{3A139599-AAD6-4D81-BD63-1657FAAC21FA}"/>
              </a:ext>
            </a:extLst>
          </p:cNvPr>
          <p:cNvGraphicFramePr>
            <a:graphicFrameLocks/>
          </p:cNvGraphicFramePr>
          <p:nvPr>
            <p:extLst>
              <p:ext uri="{D42A27DB-BD31-4B8C-83A1-F6EECF244321}">
                <p14:modId xmlns:p14="http://schemas.microsoft.com/office/powerpoint/2010/main" val="426611311"/>
              </p:ext>
            </p:extLst>
          </p:nvPr>
        </p:nvGraphicFramePr>
        <p:xfrm>
          <a:off x="4963886" y="1498086"/>
          <a:ext cx="7228114" cy="5042413"/>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20367092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0" y="0"/>
            <a:ext cx="12192000" cy="765404"/>
          </a:xfrm>
          <a:solidFill>
            <a:schemeClr val="accent6">
              <a:lumMod val="75000"/>
            </a:schemeClr>
          </a:solidFill>
          <a:ln>
            <a:solidFill>
              <a:schemeClr val="accent2"/>
            </a:solidFill>
          </a:ln>
        </p:spPr>
        <p:txBody>
          <a:bodyPr>
            <a:normAutofit/>
          </a:bodyPr>
          <a:lstStyle/>
          <a:p>
            <a:r>
              <a:rPr lang="fr-FR" sz="2800" dirty="0">
                <a:latin typeface="Arial Black" pitchFamily="34" charset="0"/>
              </a:rPr>
              <a:t>2- Main d’œuvre et emploi dans le secteur informel </a:t>
            </a:r>
          </a:p>
        </p:txBody>
      </p:sp>
      <p:graphicFrame>
        <p:nvGraphicFramePr>
          <p:cNvPr id="9" name="Diagramme 8">
            <a:extLst>
              <a:ext uri="{FF2B5EF4-FFF2-40B4-BE49-F238E27FC236}">
                <a16:creationId xmlns="" xmlns:a16="http://schemas.microsoft.com/office/drawing/2014/main" id="{9BB7FFAF-439B-4E02-BBC0-4F8637492C1B}"/>
              </a:ext>
            </a:extLst>
          </p:cNvPr>
          <p:cNvGraphicFramePr/>
          <p:nvPr>
            <p:extLst>
              <p:ext uri="{D42A27DB-BD31-4B8C-83A1-F6EECF244321}">
                <p14:modId xmlns:p14="http://schemas.microsoft.com/office/powerpoint/2010/main" val="914791286"/>
              </p:ext>
            </p:extLst>
          </p:nvPr>
        </p:nvGraphicFramePr>
        <p:xfrm>
          <a:off x="-48470" y="1057012"/>
          <a:ext cx="5870429" cy="204314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0" name="Rectangle 9">
            <a:extLst>
              <a:ext uri="{FF2B5EF4-FFF2-40B4-BE49-F238E27FC236}">
                <a16:creationId xmlns="" xmlns:a16="http://schemas.microsoft.com/office/drawing/2014/main" id="{F1672C4B-FFB8-42B0-92CA-355F29FE197B}"/>
              </a:ext>
            </a:extLst>
          </p:cNvPr>
          <p:cNvSpPr/>
          <p:nvPr/>
        </p:nvSpPr>
        <p:spPr>
          <a:xfrm>
            <a:off x="0" y="765404"/>
            <a:ext cx="5870429" cy="29160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dirty="0">
                <a:latin typeface="Arial Black" pitchFamily="34" charset="0"/>
              </a:rPr>
              <a:t>Le secteur informel non agricole au </a:t>
            </a:r>
            <a:r>
              <a:rPr lang="fr-FR" sz="1200" dirty="0" smtClean="0">
                <a:latin typeface="Arial Black" pitchFamily="34" charset="0"/>
              </a:rPr>
              <a:t>Bénin </a:t>
            </a:r>
            <a:r>
              <a:rPr lang="fr-FR" sz="1200" dirty="0">
                <a:latin typeface="Arial Black" pitchFamily="34" charset="0"/>
              </a:rPr>
              <a:t>est caractérisé </a:t>
            </a:r>
            <a:r>
              <a:rPr lang="fr-FR" sz="1200" dirty="0" smtClean="0">
                <a:latin typeface="Arial Black" pitchFamily="34" charset="0"/>
              </a:rPr>
              <a:t>par :</a:t>
            </a:r>
            <a:endParaRPr lang="fr-FR" sz="1200" dirty="0">
              <a:latin typeface="Arial Black" pitchFamily="34" charset="0"/>
            </a:endParaRPr>
          </a:p>
        </p:txBody>
      </p:sp>
      <p:sp>
        <p:nvSpPr>
          <p:cNvPr id="11" name="ZoneTexte 10">
            <a:extLst>
              <a:ext uri="{FF2B5EF4-FFF2-40B4-BE49-F238E27FC236}">
                <a16:creationId xmlns="" xmlns:a16="http://schemas.microsoft.com/office/drawing/2014/main" id="{0C9CC667-B1BC-4032-A3A0-A8B5BD35F11B}"/>
              </a:ext>
            </a:extLst>
          </p:cNvPr>
          <p:cNvSpPr txBox="1"/>
          <p:nvPr/>
        </p:nvSpPr>
        <p:spPr>
          <a:xfrm>
            <a:off x="5918899" y="1057011"/>
            <a:ext cx="5695169" cy="1384995"/>
          </a:xfrm>
          <a:prstGeom prst="rect">
            <a:avLst/>
          </a:prstGeom>
          <a:noFill/>
        </p:spPr>
        <p:txBody>
          <a:bodyPr wrap="square" rtlCol="0">
            <a:spAutoFit/>
          </a:bodyPr>
          <a:lstStyle/>
          <a:p>
            <a:pPr algn="just"/>
            <a:r>
              <a:rPr lang="fr-FR" sz="1200" dirty="0">
                <a:latin typeface="Arial Black" pitchFamily="34" charset="0"/>
              </a:rPr>
              <a:t>Cette main d’œuvre est constitué au niveau national de </a:t>
            </a:r>
            <a:r>
              <a:rPr lang="fr-FR" sz="1200" dirty="0" smtClean="0">
                <a:latin typeface="Arial Black" pitchFamily="34" charset="0"/>
              </a:rPr>
              <a:t>79,4</a:t>
            </a:r>
            <a:r>
              <a:rPr lang="fr-FR" sz="1200" dirty="0">
                <a:latin typeface="Arial Black" pitchFamily="34" charset="0"/>
              </a:rPr>
              <a:t>% de travailleurs pour compte propre et </a:t>
            </a:r>
            <a:r>
              <a:rPr lang="fr-FR" sz="1200" dirty="0" smtClean="0">
                <a:latin typeface="Arial Black" pitchFamily="34" charset="0"/>
              </a:rPr>
              <a:t>16,2% </a:t>
            </a:r>
            <a:r>
              <a:rPr lang="fr-FR" sz="1200" dirty="0">
                <a:latin typeface="Arial Black" pitchFamily="34" charset="0"/>
              </a:rPr>
              <a:t>de travailleurs dépendants non rémunérés.</a:t>
            </a:r>
          </a:p>
          <a:p>
            <a:pPr algn="just"/>
            <a:r>
              <a:rPr lang="fr-FR" sz="1200" dirty="0">
                <a:latin typeface="Arial Black" pitchFamily="34" charset="0"/>
              </a:rPr>
              <a:t>Selon le secteur d’activité, on constate de légère différences:</a:t>
            </a:r>
          </a:p>
          <a:p>
            <a:pPr algn="just"/>
            <a:r>
              <a:rPr lang="fr-FR" sz="1200" dirty="0">
                <a:latin typeface="Arial Black" pitchFamily="34" charset="0"/>
              </a:rPr>
              <a:t>Industrie</a:t>
            </a:r>
            <a:r>
              <a:rPr lang="fr-FR" sz="1200" dirty="0" smtClean="0">
                <a:latin typeface="Arial Black" pitchFamily="34" charset="0"/>
              </a:rPr>
              <a:t>: 41,8%</a:t>
            </a:r>
            <a:endParaRPr lang="fr-FR" sz="1200" dirty="0">
              <a:latin typeface="Arial Black" pitchFamily="34" charset="0"/>
            </a:endParaRPr>
          </a:p>
          <a:p>
            <a:pPr algn="just"/>
            <a:r>
              <a:rPr lang="fr-FR" sz="1200" dirty="0">
                <a:latin typeface="Arial Black" pitchFamily="34" charset="0"/>
              </a:rPr>
              <a:t>Commerce</a:t>
            </a:r>
            <a:r>
              <a:rPr lang="fr-FR" sz="1200" dirty="0" smtClean="0">
                <a:latin typeface="Arial Black" pitchFamily="34" charset="0"/>
              </a:rPr>
              <a:t>: 28,7%</a:t>
            </a:r>
            <a:endParaRPr lang="fr-FR" sz="1200" dirty="0">
              <a:latin typeface="Arial Black" pitchFamily="34" charset="0"/>
            </a:endParaRPr>
          </a:p>
          <a:p>
            <a:pPr algn="just"/>
            <a:r>
              <a:rPr lang="fr-FR" sz="1200" dirty="0">
                <a:latin typeface="Arial Black" pitchFamily="34" charset="0"/>
              </a:rPr>
              <a:t>Service: </a:t>
            </a:r>
            <a:r>
              <a:rPr lang="fr-FR" sz="1200" dirty="0" smtClean="0">
                <a:latin typeface="Arial Black" pitchFamily="34" charset="0"/>
              </a:rPr>
              <a:t>23,2%</a:t>
            </a:r>
            <a:endParaRPr lang="fr-FR" sz="1200" dirty="0">
              <a:latin typeface="Arial Black" pitchFamily="34" charset="0"/>
            </a:endParaRPr>
          </a:p>
        </p:txBody>
      </p:sp>
      <p:graphicFrame>
        <p:nvGraphicFramePr>
          <p:cNvPr id="12" name="Graphique 11">
            <a:extLst>
              <a:ext uri="{FF2B5EF4-FFF2-40B4-BE49-F238E27FC236}">
                <a16:creationId xmlns:lc="http://schemas.openxmlformats.org/drawingml/2006/lockedCanvas" xmlns="" xmlns:a16="http://schemas.microsoft.com/office/drawing/2014/main" xmlns:xdr="http://schemas.openxmlformats.org/drawingml/2006/spreadsheetDrawing" id="{557D5501-F23E-4010-AA96-F1EC9A9E736A}"/>
              </a:ext>
            </a:extLst>
          </p:cNvPr>
          <p:cNvGraphicFramePr>
            <a:graphicFrameLocks/>
          </p:cNvGraphicFramePr>
          <p:nvPr>
            <p:extLst>
              <p:ext uri="{D42A27DB-BD31-4B8C-83A1-F6EECF244321}">
                <p14:modId xmlns:p14="http://schemas.microsoft.com/office/powerpoint/2010/main" val="3166819429"/>
              </p:ext>
            </p:extLst>
          </p:nvPr>
        </p:nvGraphicFramePr>
        <p:xfrm>
          <a:off x="6096000" y="3254188"/>
          <a:ext cx="5952565" cy="3603812"/>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4" name="Graphique 13">
            <a:extLst>
              <a:ext uri="{FF2B5EF4-FFF2-40B4-BE49-F238E27FC236}">
                <a16:creationId xmlns:lc="http://schemas.openxmlformats.org/drawingml/2006/lockedCanvas" xmlns="" xmlns:a16="http://schemas.microsoft.com/office/drawing/2014/main" xmlns:xdr="http://schemas.openxmlformats.org/drawingml/2006/spreadsheetDrawing" id="{AC9589DF-AD7B-48E8-8B25-DD4671ED0E6E}"/>
              </a:ext>
            </a:extLst>
          </p:cNvPr>
          <p:cNvGraphicFramePr>
            <a:graphicFrameLocks/>
          </p:cNvGraphicFramePr>
          <p:nvPr>
            <p:extLst>
              <p:ext uri="{D42A27DB-BD31-4B8C-83A1-F6EECF244321}">
                <p14:modId xmlns:p14="http://schemas.microsoft.com/office/powerpoint/2010/main" val="3732622150"/>
              </p:ext>
            </p:extLst>
          </p:nvPr>
        </p:nvGraphicFramePr>
        <p:xfrm>
          <a:off x="107576" y="3227294"/>
          <a:ext cx="5365377" cy="3630706"/>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328706442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0" y="0"/>
            <a:ext cx="12192000" cy="765404"/>
          </a:xfrm>
          <a:solidFill>
            <a:schemeClr val="accent6">
              <a:lumMod val="75000"/>
            </a:schemeClr>
          </a:solidFill>
          <a:ln>
            <a:solidFill>
              <a:schemeClr val="accent2">
                <a:lumMod val="60000"/>
                <a:lumOff val="40000"/>
              </a:schemeClr>
            </a:solidFill>
          </a:ln>
        </p:spPr>
        <p:txBody>
          <a:bodyPr>
            <a:normAutofit/>
          </a:bodyPr>
          <a:lstStyle/>
          <a:p>
            <a:r>
              <a:rPr lang="fr-FR" sz="2800" dirty="0">
                <a:latin typeface="Arial Black" pitchFamily="34" charset="0"/>
              </a:rPr>
              <a:t>2- Main d’œuvre et emploi dans le secteur informel </a:t>
            </a:r>
          </a:p>
        </p:txBody>
      </p:sp>
      <p:sp>
        <p:nvSpPr>
          <p:cNvPr id="6" name="Rectangle 5">
            <a:extLst>
              <a:ext uri="{FF2B5EF4-FFF2-40B4-BE49-F238E27FC236}">
                <a16:creationId xmlns="" xmlns:a16="http://schemas.microsoft.com/office/drawing/2014/main" id="{15545559-513D-4573-8483-630E3732E56E}"/>
              </a:ext>
            </a:extLst>
          </p:cNvPr>
          <p:cNvSpPr/>
          <p:nvPr/>
        </p:nvSpPr>
        <p:spPr>
          <a:xfrm>
            <a:off x="92279" y="790571"/>
            <a:ext cx="11862033" cy="765404"/>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fr-FR" sz="1100" dirty="0">
                <a:solidFill>
                  <a:schemeClr val="tx1"/>
                </a:solidFill>
                <a:latin typeface="Arial Black" pitchFamily="34" charset="0"/>
              </a:rPr>
              <a:t>Les caractéristiques de la main d’œuvre occupée dans le secteur informel </a:t>
            </a:r>
            <a:r>
              <a:rPr lang="fr-FR" sz="1100" dirty="0" smtClean="0">
                <a:solidFill>
                  <a:schemeClr val="tx1"/>
                </a:solidFill>
                <a:latin typeface="Arial Black" pitchFamily="34" charset="0"/>
              </a:rPr>
              <a:t>diffèrent </a:t>
            </a:r>
            <a:r>
              <a:rPr lang="fr-FR" sz="1100" dirty="0">
                <a:solidFill>
                  <a:schemeClr val="tx1"/>
                </a:solidFill>
                <a:latin typeface="Arial Black" pitchFamily="34" charset="0"/>
              </a:rPr>
              <a:t>selon le milieu de résidence et le secteur d’activité. Elles seront illustrées à partir des liens de parentés avec le CUPI, le pourcentage de jeunes de moins de 15 ans, le pourcentage de femmes et la durée moyenne d’années d’études réussies.</a:t>
            </a:r>
          </a:p>
        </p:txBody>
      </p:sp>
      <p:sp>
        <p:nvSpPr>
          <p:cNvPr id="5" name="ZoneTexte 4">
            <a:extLst>
              <a:ext uri="{FF2B5EF4-FFF2-40B4-BE49-F238E27FC236}">
                <a16:creationId xmlns="" xmlns:a16="http://schemas.microsoft.com/office/drawing/2014/main" id="{261E7D40-1BD3-4D7C-82F9-A9458D0E8950}"/>
              </a:ext>
            </a:extLst>
          </p:cNvPr>
          <p:cNvSpPr txBox="1"/>
          <p:nvPr/>
        </p:nvSpPr>
        <p:spPr>
          <a:xfrm>
            <a:off x="8188862" y="1542431"/>
            <a:ext cx="4003137" cy="5012240"/>
          </a:xfrm>
          <a:prstGeom prst="rect">
            <a:avLst/>
          </a:prstGeom>
          <a:noFill/>
          <a:ln>
            <a:solidFill>
              <a:schemeClr val="accent1"/>
            </a:solidFill>
          </a:ln>
        </p:spPr>
        <p:txBody>
          <a:bodyPr wrap="square" rtlCol="0">
            <a:spAutoFit/>
          </a:bodyPr>
          <a:lstStyle/>
          <a:p>
            <a:endParaRPr lang="fr-FR" dirty="0"/>
          </a:p>
        </p:txBody>
      </p:sp>
      <p:sp>
        <p:nvSpPr>
          <p:cNvPr id="9" name="ZoneTexte 8">
            <a:extLst>
              <a:ext uri="{FF2B5EF4-FFF2-40B4-BE49-F238E27FC236}">
                <a16:creationId xmlns="" xmlns:a16="http://schemas.microsoft.com/office/drawing/2014/main" id="{377D0E0E-BE1F-4EF2-B2E6-A38CDEE06FF8}"/>
              </a:ext>
            </a:extLst>
          </p:cNvPr>
          <p:cNvSpPr txBox="1"/>
          <p:nvPr/>
        </p:nvSpPr>
        <p:spPr>
          <a:xfrm>
            <a:off x="-82052" y="1771732"/>
            <a:ext cx="4161640" cy="4939591"/>
          </a:xfrm>
          <a:prstGeom prst="rect">
            <a:avLst/>
          </a:prstGeom>
          <a:noFill/>
          <a:ln>
            <a:solidFill>
              <a:schemeClr val="accent1"/>
            </a:solidFill>
          </a:ln>
        </p:spPr>
        <p:txBody>
          <a:bodyPr wrap="square" rtlCol="0">
            <a:spAutoFit/>
          </a:bodyPr>
          <a:lstStyle/>
          <a:p>
            <a:endParaRPr lang="fr-FR" dirty="0"/>
          </a:p>
        </p:txBody>
      </p:sp>
      <p:sp>
        <p:nvSpPr>
          <p:cNvPr id="10" name="Rectangle 9">
            <a:extLst>
              <a:ext uri="{FF2B5EF4-FFF2-40B4-BE49-F238E27FC236}">
                <a16:creationId xmlns="" xmlns:a16="http://schemas.microsoft.com/office/drawing/2014/main" id="{BE26F3D0-A2A3-49AB-92AE-715D8713181E}"/>
              </a:ext>
            </a:extLst>
          </p:cNvPr>
          <p:cNvSpPr/>
          <p:nvPr/>
        </p:nvSpPr>
        <p:spPr>
          <a:xfrm>
            <a:off x="822036" y="1597103"/>
            <a:ext cx="1911927" cy="34925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t>Bénin</a:t>
            </a:r>
            <a:endParaRPr lang="fr-FR" dirty="0"/>
          </a:p>
        </p:txBody>
      </p:sp>
      <p:sp>
        <p:nvSpPr>
          <p:cNvPr id="11" name="Rectangle 10">
            <a:extLst>
              <a:ext uri="{FF2B5EF4-FFF2-40B4-BE49-F238E27FC236}">
                <a16:creationId xmlns="" xmlns:a16="http://schemas.microsoft.com/office/drawing/2014/main" id="{4425ADAD-EF33-4B16-BA8A-662A49CC513C}"/>
              </a:ext>
            </a:extLst>
          </p:cNvPr>
          <p:cNvSpPr/>
          <p:nvPr/>
        </p:nvSpPr>
        <p:spPr>
          <a:xfrm>
            <a:off x="5089236" y="1581142"/>
            <a:ext cx="1662077" cy="34925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t>Urbain</a:t>
            </a:r>
            <a:endParaRPr lang="fr-FR" dirty="0"/>
          </a:p>
        </p:txBody>
      </p:sp>
      <p:sp>
        <p:nvSpPr>
          <p:cNvPr id="12" name="Rectangle 11">
            <a:extLst>
              <a:ext uri="{FF2B5EF4-FFF2-40B4-BE49-F238E27FC236}">
                <a16:creationId xmlns="" xmlns:a16="http://schemas.microsoft.com/office/drawing/2014/main" id="{E01CB29A-0BEF-40EC-8F24-127C94AB9596}"/>
              </a:ext>
            </a:extLst>
          </p:cNvPr>
          <p:cNvSpPr/>
          <p:nvPr/>
        </p:nvSpPr>
        <p:spPr>
          <a:xfrm>
            <a:off x="9180945" y="1581142"/>
            <a:ext cx="1902691" cy="34925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a:t>Rural</a:t>
            </a:r>
          </a:p>
        </p:txBody>
      </p:sp>
      <p:sp>
        <p:nvSpPr>
          <p:cNvPr id="19" name="ZoneTexte 18">
            <a:extLst>
              <a:ext uri="{FF2B5EF4-FFF2-40B4-BE49-F238E27FC236}">
                <a16:creationId xmlns="" xmlns:a16="http://schemas.microsoft.com/office/drawing/2014/main" id="{18455B13-E0A4-4644-9DE3-13505B21BFCD}"/>
              </a:ext>
            </a:extLst>
          </p:cNvPr>
          <p:cNvSpPr txBox="1"/>
          <p:nvPr/>
        </p:nvSpPr>
        <p:spPr>
          <a:xfrm>
            <a:off x="110455" y="1930400"/>
            <a:ext cx="3784320" cy="769441"/>
          </a:xfrm>
          <a:prstGeom prst="rect">
            <a:avLst/>
          </a:prstGeom>
        </p:spPr>
        <p:style>
          <a:lnRef idx="2">
            <a:schemeClr val="accent6"/>
          </a:lnRef>
          <a:fillRef idx="1">
            <a:schemeClr val="lt1"/>
          </a:fillRef>
          <a:effectRef idx="0">
            <a:schemeClr val="accent6"/>
          </a:effectRef>
          <a:fontRef idx="minor">
            <a:schemeClr val="dk1"/>
          </a:fontRef>
        </p:style>
        <p:txBody>
          <a:bodyPr wrap="square" rtlCol="0">
            <a:spAutoFit/>
          </a:bodyPr>
          <a:lstStyle/>
          <a:p>
            <a:pPr algn="just"/>
            <a:r>
              <a:rPr lang="fr-FR" sz="1100" dirty="0" smtClean="0">
                <a:latin typeface="Arial Black" pitchFamily="34" charset="0"/>
              </a:rPr>
              <a:t>Au Bénin, en moyenne 4% de jeunes de moins de 15 ans sont dans les activités informelles. Parmi eux, 64% de jeunes filles travaillent dans les UPI.</a:t>
            </a:r>
            <a:endParaRPr lang="fr-FR" sz="1100" dirty="0">
              <a:latin typeface="Arial Black" pitchFamily="34" charset="0"/>
            </a:endParaRPr>
          </a:p>
        </p:txBody>
      </p:sp>
      <p:sp>
        <p:nvSpPr>
          <p:cNvPr id="20" name="ZoneTexte 19">
            <a:extLst>
              <a:ext uri="{FF2B5EF4-FFF2-40B4-BE49-F238E27FC236}">
                <a16:creationId xmlns="" xmlns:a16="http://schemas.microsoft.com/office/drawing/2014/main" id="{EE99EC19-289B-4039-82F5-27517AFD6DE7}"/>
              </a:ext>
            </a:extLst>
          </p:cNvPr>
          <p:cNvSpPr txBox="1"/>
          <p:nvPr/>
        </p:nvSpPr>
        <p:spPr>
          <a:xfrm>
            <a:off x="110455" y="4949284"/>
            <a:ext cx="3681369" cy="938719"/>
          </a:xfrm>
          <a:prstGeom prst="rect">
            <a:avLst/>
          </a:prstGeom>
        </p:spPr>
        <p:style>
          <a:lnRef idx="2">
            <a:schemeClr val="accent6"/>
          </a:lnRef>
          <a:fillRef idx="1">
            <a:schemeClr val="lt1"/>
          </a:fillRef>
          <a:effectRef idx="0">
            <a:schemeClr val="accent6"/>
          </a:effectRef>
          <a:fontRef idx="minor">
            <a:schemeClr val="dk1"/>
          </a:fontRef>
        </p:style>
        <p:txBody>
          <a:bodyPr wrap="square" rtlCol="0">
            <a:spAutoFit/>
          </a:bodyPr>
          <a:lstStyle/>
          <a:p>
            <a:r>
              <a:rPr lang="fr-FR" sz="1100" dirty="0">
                <a:latin typeface="Arial Black" pitchFamily="34" charset="0"/>
              </a:rPr>
              <a:t>Par ailleurs, </a:t>
            </a:r>
            <a:r>
              <a:rPr lang="fr-FR" sz="1100" dirty="0" smtClean="0">
                <a:latin typeface="Arial Black" pitchFamily="34" charset="0"/>
              </a:rPr>
              <a:t>au </a:t>
            </a:r>
            <a:r>
              <a:rPr lang="fr-FR" sz="1100" dirty="0">
                <a:latin typeface="Arial Black" pitchFamily="34" charset="0"/>
              </a:rPr>
              <a:t>niveau national </a:t>
            </a:r>
            <a:r>
              <a:rPr lang="fr-FR" sz="1100" dirty="0" smtClean="0">
                <a:latin typeface="Arial Black" pitchFamily="34" charset="0"/>
              </a:rPr>
              <a:t>, on </a:t>
            </a:r>
            <a:r>
              <a:rPr lang="fr-FR" sz="1100" dirty="0">
                <a:latin typeface="Arial Black" pitchFamily="34" charset="0"/>
              </a:rPr>
              <a:t>note une </a:t>
            </a:r>
            <a:r>
              <a:rPr lang="fr-FR" sz="1100" dirty="0" smtClean="0">
                <a:latin typeface="Arial Black" pitchFamily="34" charset="0"/>
              </a:rPr>
              <a:t>prépondérance des femmes de moins de 15 ans dans le commerce  (76%) que dans les autres secteurs d’activités à savoir le service (56%) et l’industrie (56%).</a:t>
            </a:r>
            <a:endParaRPr lang="fr-FR" sz="1100" dirty="0">
              <a:latin typeface="Arial Black" pitchFamily="34" charset="0"/>
            </a:endParaRPr>
          </a:p>
        </p:txBody>
      </p:sp>
      <p:sp>
        <p:nvSpPr>
          <p:cNvPr id="21" name="ZoneTexte 20">
            <a:extLst>
              <a:ext uri="{FF2B5EF4-FFF2-40B4-BE49-F238E27FC236}">
                <a16:creationId xmlns="" xmlns:a16="http://schemas.microsoft.com/office/drawing/2014/main" id="{3349621B-5674-4262-AA23-AD6D81F21103}"/>
              </a:ext>
            </a:extLst>
          </p:cNvPr>
          <p:cNvSpPr txBox="1"/>
          <p:nvPr/>
        </p:nvSpPr>
        <p:spPr>
          <a:xfrm>
            <a:off x="4121343" y="4441452"/>
            <a:ext cx="3681369" cy="1107996"/>
          </a:xfrm>
          <a:prstGeom prst="rect">
            <a:avLst/>
          </a:prstGeom>
        </p:spPr>
        <p:style>
          <a:lnRef idx="2">
            <a:schemeClr val="accent6"/>
          </a:lnRef>
          <a:fillRef idx="1">
            <a:schemeClr val="lt1"/>
          </a:fillRef>
          <a:effectRef idx="0">
            <a:schemeClr val="accent6"/>
          </a:effectRef>
          <a:fontRef idx="minor">
            <a:schemeClr val="dk1"/>
          </a:fontRef>
        </p:style>
        <p:txBody>
          <a:bodyPr wrap="square" rtlCol="0">
            <a:spAutoFit/>
          </a:bodyPr>
          <a:lstStyle/>
          <a:p>
            <a:pPr algn="just"/>
            <a:r>
              <a:rPr lang="fr-FR" sz="1100" dirty="0" smtClean="0">
                <a:latin typeface="Arial Black" pitchFamily="34" charset="0"/>
              </a:rPr>
              <a:t>En milieu urbain, 4% de jeunes de moins de 15 ans sont présents de façon équitable dans tous les secteurs d’activités. La forte présence des filles (81%) est aussi remarquable  dans le commerce  en zone urbaine tout come au niveau national.</a:t>
            </a:r>
            <a:endParaRPr lang="fr-FR" sz="1100" dirty="0">
              <a:latin typeface="Arial Black" pitchFamily="34" charset="0"/>
            </a:endParaRPr>
          </a:p>
        </p:txBody>
      </p:sp>
      <p:sp>
        <p:nvSpPr>
          <p:cNvPr id="22" name="ZoneTexte 21">
            <a:extLst>
              <a:ext uri="{FF2B5EF4-FFF2-40B4-BE49-F238E27FC236}">
                <a16:creationId xmlns="" xmlns:a16="http://schemas.microsoft.com/office/drawing/2014/main" id="{C6D213F9-D56B-44CA-9DFB-037DEDD01613}"/>
              </a:ext>
            </a:extLst>
          </p:cNvPr>
          <p:cNvSpPr txBox="1"/>
          <p:nvPr/>
        </p:nvSpPr>
        <p:spPr>
          <a:xfrm>
            <a:off x="8188862" y="4302953"/>
            <a:ext cx="3681369" cy="1615827"/>
          </a:xfrm>
          <a:prstGeom prst="rect">
            <a:avLst/>
          </a:prstGeom>
        </p:spPr>
        <p:style>
          <a:lnRef idx="2">
            <a:schemeClr val="accent6"/>
          </a:lnRef>
          <a:fillRef idx="1">
            <a:schemeClr val="lt1"/>
          </a:fillRef>
          <a:effectRef idx="0">
            <a:schemeClr val="accent6"/>
          </a:effectRef>
          <a:fontRef idx="minor">
            <a:schemeClr val="dk1"/>
          </a:fontRef>
        </p:style>
        <p:txBody>
          <a:bodyPr wrap="square" rtlCol="0">
            <a:spAutoFit/>
          </a:bodyPr>
          <a:lstStyle/>
          <a:p>
            <a:pPr algn="just"/>
            <a:r>
              <a:rPr lang="fr-FR" sz="1100" dirty="0">
                <a:latin typeface="Arial Black" pitchFamily="34" charset="0"/>
              </a:rPr>
              <a:t>Par ailleurs, on note dans le milieu </a:t>
            </a:r>
            <a:r>
              <a:rPr lang="fr-FR" sz="1100" dirty="0" smtClean="0">
                <a:latin typeface="Arial Black" pitchFamily="34" charset="0"/>
              </a:rPr>
              <a:t>rural que le pourcentage moyen de jeunes de moins de 15 ans (4%) en activité informelle est identique à celui du milieu urbain et national.  La majorité de ces jeunes se retrouve plus dans l’industrie (6%).</a:t>
            </a:r>
          </a:p>
          <a:p>
            <a:pPr algn="just"/>
            <a:r>
              <a:rPr lang="fr-FR" sz="1100" dirty="0" smtClean="0">
                <a:latin typeface="Arial Black" pitchFamily="34" charset="0"/>
              </a:rPr>
              <a:t>S’agissant des filles de moins de 15 ans, elles  sont dominantes dans les activités commerciales du milieu rural.</a:t>
            </a:r>
            <a:endParaRPr lang="fr-FR" sz="1100" dirty="0">
              <a:latin typeface="Arial Black" pitchFamily="34" charset="0"/>
            </a:endParaRPr>
          </a:p>
        </p:txBody>
      </p:sp>
      <p:pic>
        <p:nvPicPr>
          <p:cNvPr id="3" name="Image 2"/>
          <p:cNvPicPr>
            <a:picLocks noChangeAspect="1"/>
          </p:cNvPicPr>
          <p:nvPr/>
        </p:nvPicPr>
        <p:blipFill rotWithShape="1">
          <a:blip r:embed="rId2"/>
          <a:srcRect l="17146" t="16002"/>
          <a:stretch/>
        </p:blipFill>
        <p:spPr>
          <a:xfrm>
            <a:off x="8346114" y="2625910"/>
            <a:ext cx="1844316" cy="1602807"/>
          </a:xfrm>
          <a:prstGeom prst="rect">
            <a:avLst/>
          </a:prstGeom>
        </p:spPr>
      </p:pic>
      <p:pic>
        <p:nvPicPr>
          <p:cNvPr id="4" name="Image 3"/>
          <p:cNvPicPr>
            <a:picLocks noChangeAspect="1"/>
          </p:cNvPicPr>
          <p:nvPr/>
        </p:nvPicPr>
        <p:blipFill rotWithShape="1">
          <a:blip r:embed="rId3"/>
          <a:srcRect l="21733" t="25813"/>
          <a:stretch/>
        </p:blipFill>
        <p:spPr>
          <a:xfrm>
            <a:off x="10104658" y="2669064"/>
            <a:ext cx="1849654" cy="1476000"/>
          </a:xfrm>
          <a:prstGeom prst="rect">
            <a:avLst/>
          </a:prstGeom>
        </p:spPr>
      </p:pic>
      <p:pic>
        <p:nvPicPr>
          <p:cNvPr id="30" name="Image 29"/>
          <p:cNvPicPr>
            <a:picLocks noChangeAspect="1"/>
          </p:cNvPicPr>
          <p:nvPr/>
        </p:nvPicPr>
        <p:blipFill rotWithShape="1">
          <a:blip r:embed="rId4"/>
          <a:srcRect l="3134" t="11970" r="3698"/>
          <a:stretch/>
        </p:blipFill>
        <p:spPr>
          <a:xfrm>
            <a:off x="82453" y="2859805"/>
            <a:ext cx="2358341" cy="1515653"/>
          </a:xfrm>
          <a:prstGeom prst="rect">
            <a:avLst/>
          </a:prstGeom>
        </p:spPr>
      </p:pic>
      <p:pic>
        <p:nvPicPr>
          <p:cNvPr id="1026" name="Picture 2"/>
          <p:cNvPicPr>
            <a:picLocks noChangeAspect="1" noChangeArrowheads="1"/>
          </p:cNvPicPr>
          <p:nvPr/>
        </p:nvPicPr>
        <p:blipFill rotWithShape="1">
          <a:blip r:embed="rId5">
            <a:extLst>
              <a:ext uri="{28A0092B-C50C-407E-A947-70E740481C1C}">
                <a14:useLocalDpi xmlns:a14="http://schemas.microsoft.com/office/drawing/2010/main" val="0"/>
              </a:ext>
            </a:extLst>
          </a:blip>
          <a:srcRect l="26024" t="4822" r="12199"/>
          <a:stretch/>
        </p:blipFill>
        <p:spPr bwMode="auto">
          <a:xfrm>
            <a:off x="2440794" y="2786104"/>
            <a:ext cx="1638795" cy="15381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rotWithShape="1">
          <a:blip r:embed="rId6">
            <a:extLst>
              <a:ext uri="{28A0092B-C50C-407E-A947-70E740481C1C}">
                <a14:useLocalDpi xmlns:a14="http://schemas.microsoft.com/office/drawing/2010/main" val="0"/>
              </a:ext>
            </a:extLst>
          </a:blip>
          <a:srcRect l="17803" t="8273" r="3454"/>
          <a:stretch/>
        </p:blipFill>
        <p:spPr bwMode="auto">
          <a:xfrm>
            <a:off x="4121343" y="2702143"/>
            <a:ext cx="2106803" cy="16008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rotWithShape="1">
          <a:blip r:embed="rId7">
            <a:extLst>
              <a:ext uri="{28A0092B-C50C-407E-A947-70E740481C1C}">
                <a14:useLocalDpi xmlns:a14="http://schemas.microsoft.com/office/drawing/2010/main" val="0"/>
              </a:ext>
            </a:extLst>
          </a:blip>
          <a:srcRect l="25168" t="7353" r="5182" b="-1"/>
          <a:stretch/>
        </p:blipFill>
        <p:spPr bwMode="auto">
          <a:xfrm>
            <a:off x="6228146" y="2702143"/>
            <a:ext cx="1733433" cy="154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4100949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0" y="0"/>
            <a:ext cx="12192000" cy="765404"/>
          </a:xfrm>
          <a:solidFill>
            <a:schemeClr val="accent6">
              <a:lumMod val="75000"/>
            </a:schemeClr>
          </a:solidFill>
          <a:ln>
            <a:solidFill>
              <a:schemeClr val="accent2">
                <a:lumMod val="75000"/>
              </a:schemeClr>
            </a:solidFill>
          </a:ln>
        </p:spPr>
        <p:txBody>
          <a:bodyPr>
            <a:normAutofit/>
          </a:bodyPr>
          <a:lstStyle/>
          <a:p>
            <a:r>
              <a:rPr lang="fr-FR" sz="2800" dirty="0">
                <a:latin typeface="Arial Black" pitchFamily="34" charset="0"/>
              </a:rPr>
              <a:t>2- Main d’œuvre et emploi dans le secteur informel </a:t>
            </a:r>
          </a:p>
        </p:txBody>
      </p:sp>
      <p:sp>
        <p:nvSpPr>
          <p:cNvPr id="6" name="Rectangle 5">
            <a:extLst>
              <a:ext uri="{FF2B5EF4-FFF2-40B4-BE49-F238E27FC236}">
                <a16:creationId xmlns="" xmlns:a16="http://schemas.microsoft.com/office/drawing/2014/main" id="{15545559-513D-4573-8483-630E3732E56E}"/>
              </a:ext>
            </a:extLst>
          </p:cNvPr>
          <p:cNvSpPr/>
          <p:nvPr/>
        </p:nvSpPr>
        <p:spPr>
          <a:xfrm>
            <a:off x="92279" y="790571"/>
            <a:ext cx="11862033" cy="765404"/>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fr-FR" sz="1200" dirty="0">
                <a:solidFill>
                  <a:schemeClr val="tx1"/>
                </a:solidFill>
                <a:latin typeface="Arial Black" pitchFamily="34" charset="0"/>
              </a:rPr>
              <a:t>Les niveaux de rémunérations dans le secteur informel sont faibles et varient selon le milieu de résidence et le secteur d’activité. En moyenne au </a:t>
            </a:r>
            <a:r>
              <a:rPr lang="fr-FR" sz="1200" dirty="0" smtClean="0">
                <a:solidFill>
                  <a:schemeClr val="tx1"/>
                </a:solidFill>
                <a:latin typeface="Arial Black" pitchFamily="34" charset="0"/>
              </a:rPr>
              <a:t>Bénin, </a:t>
            </a:r>
            <a:r>
              <a:rPr lang="fr-FR" sz="1200" dirty="0">
                <a:solidFill>
                  <a:schemeClr val="tx1"/>
                </a:solidFill>
                <a:latin typeface="Arial Black" pitchFamily="34" charset="0"/>
              </a:rPr>
              <a:t>la rémunération mensuelle dans le secteur informel est de </a:t>
            </a:r>
            <a:r>
              <a:rPr lang="fr-FR" sz="1200" dirty="0" smtClean="0">
                <a:solidFill>
                  <a:schemeClr val="tx1"/>
                </a:solidFill>
                <a:latin typeface="Arial Black" pitchFamily="34" charset="0"/>
              </a:rPr>
              <a:t>23 035 </a:t>
            </a:r>
            <a:r>
              <a:rPr lang="fr-FR" sz="1200" dirty="0" err="1" smtClean="0">
                <a:solidFill>
                  <a:schemeClr val="tx1"/>
                </a:solidFill>
                <a:latin typeface="Arial Black" pitchFamily="34" charset="0"/>
              </a:rPr>
              <a:t>fcfa</a:t>
            </a:r>
            <a:r>
              <a:rPr lang="fr-FR" sz="1200" dirty="0" smtClean="0">
                <a:solidFill>
                  <a:schemeClr val="tx1"/>
                </a:solidFill>
                <a:latin typeface="Arial Black" pitchFamily="34" charset="0"/>
              </a:rPr>
              <a:t> </a:t>
            </a:r>
            <a:r>
              <a:rPr lang="fr-FR" sz="1200" dirty="0">
                <a:solidFill>
                  <a:schemeClr val="tx1"/>
                </a:solidFill>
                <a:latin typeface="Arial Black" pitchFamily="34" charset="0"/>
              </a:rPr>
              <a:t>pour un volume horaire hebdomadaire </a:t>
            </a:r>
            <a:r>
              <a:rPr lang="fr-FR" sz="1200" dirty="0" smtClean="0">
                <a:solidFill>
                  <a:schemeClr val="tx1"/>
                </a:solidFill>
                <a:latin typeface="Arial Black" pitchFamily="34" charset="0"/>
              </a:rPr>
              <a:t>de 41h </a:t>
            </a:r>
            <a:r>
              <a:rPr lang="fr-FR" sz="1200" dirty="0">
                <a:solidFill>
                  <a:schemeClr val="tx1"/>
                </a:solidFill>
                <a:latin typeface="Arial Black" pitchFamily="34" charset="0"/>
              </a:rPr>
              <a:t>en moyenne.</a:t>
            </a:r>
          </a:p>
        </p:txBody>
      </p:sp>
      <p:sp>
        <p:nvSpPr>
          <p:cNvPr id="9" name="ZoneTexte 8">
            <a:extLst>
              <a:ext uri="{FF2B5EF4-FFF2-40B4-BE49-F238E27FC236}">
                <a16:creationId xmlns="" xmlns:a16="http://schemas.microsoft.com/office/drawing/2014/main" id="{377D0E0E-BE1F-4EF2-B2E6-A38CDEE06FF8}"/>
              </a:ext>
            </a:extLst>
          </p:cNvPr>
          <p:cNvSpPr txBox="1"/>
          <p:nvPr/>
        </p:nvSpPr>
        <p:spPr>
          <a:xfrm>
            <a:off x="92279" y="1752862"/>
            <a:ext cx="3948093" cy="3647152"/>
          </a:xfrm>
          <a:prstGeom prst="rect">
            <a:avLst/>
          </a:prstGeom>
          <a:noFill/>
          <a:ln>
            <a:solidFill>
              <a:schemeClr val="accent1"/>
            </a:solidFill>
          </a:ln>
        </p:spPr>
        <p:txBody>
          <a:bodyPr wrap="square" rtlCol="0">
            <a:spAutoFit/>
          </a:bodyPr>
          <a:lstStyle/>
          <a:p>
            <a:pPr algn="just"/>
            <a:r>
              <a:rPr lang="fr-FR" sz="1100" dirty="0" smtClean="0">
                <a:latin typeface="Arial Black" pitchFamily="34" charset="0"/>
              </a:rPr>
              <a:t>A Cotonou, on note 25 101 </a:t>
            </a:r>
            <a:r>
              <a:rPr lang="fr-FR" sz="1100" dirty="0" err="1" smtClean="0">
                <a:latin typeface="Arial Black" pitchFamily="34" charset="0"/>
              </a:rPr>
              <a:t>fcfa</a:t>
            </a:r>
            <a:r>
              <a:rPr lang="fr-FR" sz="1100" dirty="0" smtClean="0">
                <a:latin typeface="Arial Black" pitchFamily="34" charset="0"/>
              </a:rPr>
              <a:t> </a:t>
            </a:r>
            <a:r>
              <a:rPr lang="fr-FR" sz="1100" dirty="0">
                <a:latin typeface="Arial Black" pitchFamily="34" charset="0"/>
              </a:rPr>
              <a:t>en moyenne comme revenu mensuel </a:t>
            </a:r>
            <a:r>
              <a:rPr lang="fr-FR" sz="1100" dirty="0" smtClean="0">
                <a:latin typeface="Arial Black" pitchFamily="34" charset="0"/>
              </a:rPr>
              <a:t>avec </a:t>
            </a:r>
            <a:r>
              <a:rPr lang="fr-FR" sz="1100" dirty="0">
                <a:latin typeface="Arial Black" pitchFamily="34" charset="0"/>
              </a:rPr>
              <a:t>un volume horaire hebdomadaire de </a:t>
            </a:r>
            <a:r>
              <a:rPr lang="fr-FR" sz="1100" dirty="0" smtClean="0">
                <a:latin typeface="Arial Black" pitchFamily="34" charset="0"/>
              </a:rPr>
              <a:t>40h. </a:t>
            </a:r>
          </a:p>
          <a:p>
            <a:pPr algn="just"/>
            <a:r>
              <a:rPr lang="fr-FR" sz="1100" dirty="0" smtClean="0">
                <a:latin typeface="Arial Black" pitchFamily="34" charset="0"/>
              </a:rPr>
              <a:t>La rémunération </a:t>
            </a:r>
            <a:r>
              <a:rPr lang="fr-FR" sz="1100" dirty="0">
                <a:latin typeface="Arial Black" pitchFamily="34" charset="0"/>
              </a:rPr>
              <a:t>mensuelle </a:t>
            </a:r>
            <a:r>
              <a:rPr lang="fr-FR" sz="1100" dirty="0" smtClean="0">
                <a:latin typeface="Arial Black" pitchFamily="34" charset="0"/>
              </a:rPr>
              <a:t>au niveau de l’industrie valant </a:t>
            </a:r>
            <a:r>
              <a:rPr lang="fr-FR" sz="1100" dirty="0" smtClean="0">
                <a:latin typeface="Arial Black" pitchFamily="34" charset="0"/>
              </a:rPr>
              <a:t>33 765 </a:t>
            </a:r>
            <a:r>
              <a:rPr lang="fr-FR" sz="1100" dirty="0" err="1" smtClean="0">
                <a:latin typeface="Arial Black" pitchFamily="34" charset="0"/>
              </a:rPr>
              <a:t>fcfa</a:t>
            </a:r>
            <a:r>
              <a:rPr lang="fr-FR" sz="1100" dirty="0" smtClean="0">
                <a:latin typeface="Arial Black" pitchFamily="34" charset="0"/>
              </a:rPr>
              <a:t> </a:t>
            </a:r>
            <a:r>
              <a:rPr lang="fr-FR" sz="1100" dirty="0" smtClean="0">
                <a:latin typeface="Arial Black" pitchFamily="34" charset="0"/>
              </a:rPr>
              <a:t>pour un volume horaire hebdomadaire de 35h, est plus considérable que dans le commerce (24 819  </a:t>
            </a:r>
            <a:r>
              <a:rPr lang="fr-FR" sz="1100" dirty="0" err="1" smtClean="0">
                <a:latin typeface="Arial Black" pitchFamily="34" charset="0"/>
              </a:rPr>
              <a:t>fcfa</a:t>
            </a:r>
            <a:r>
              <a:rPr lang="fr-FR" sz="1100" dirty="0" smtClean="0">
                <a:latin typeface="Arial Black" pitchFamily="34" charset="0"/>
              </a:rPr>
              <a:t> pour 42h) et le service  (20823 </a:t>
            </a:r>
            <a:r>
              <a:rPr lang="fr-FR" sz="1100" dirty="0" err="1" smtClean="0">
                <a:latin typeface="Arial Black" pitchFamily="34" charset="0"/>
              </a:rPr>
              <a:t>fcfa</a:t>
            </a:r>
            <a:r>
              <a:rPr lang="fr-FR" sz="1100" dirty="0" smtClean="0">
                <a:latin typeface="Arial Black" pitchFamily="34" charset="0"/>
              </a:rPr>
              <a:t> pour 39h de travail par semaine).</a:t>
            </a:r>
          </a:p>
          <a:p>
            <a:pPr algn="just"/>
            <a:r>
              <a:rPr lang="fr-FR" sz="1100" dirty="0" smtClean="0">
                <a:latin typeface="Arial Black" pitchFamily="34" charset="0"/>
              </a:rPr>
              <a:t>En milieu rural , les activités de services  donnent un revenu mensuel  moyen de  20 045 </a:t>
            </a:r>
            <a:r>
              <a:rPr lang="fr-FR" sz="1100" dirty="0" err="1" smtClean="0">
                <a:latin typeface="Arial Black" pitchFamily="34" charset="0"/>
              </a:rPr>
              <a:t>fcfa</a:t>
            </a:r>
            <a:r>
              <a:rPr lang="fr-FR" sz="1100" dirty="0" smtClean="0">
                <a:latin typeface="Arial Black" pitchFamily="34" charset="0"/>
              </a:rPr>
              <a:t> pour  39h de travail effectué par  semaine., raisonnablement inférieur au taux moyen mensuel de revenu gagné à Cotonou.</a:t>
            </a:r>
            <a:endParaRPr lang="fr-FR" sz="1100" dirty="0">
              <a:latin typeface="Arial Black" pitchFamily="34" charset="0"/>
            </a:endParaRPr>
          </a:p>
          <a:p>
            <a:pPr algn="just"/>
            <a:endParaRPr lang="fr-FR" sz="1100" dirty="0" smtClean="0">
              <a:latin typeface="Arial Black" pitchFamily="34" charset="0"/>
            </a:endParaRPr>
          </a:p>
          <a:p>
            <a:pPr algn="just"/>
            <a:r>
              <a:rPr lang="fr-FR" sz="1100" dirty="0" smtClean="0">
                <a:latin typeface="Arial Black" pitchFamily="34" charset="0"/>
              </a:rPr>
              <a:t> Du point de vue genre, les hommes passent  4h de plus que les femmes au travail par semaine., soit 44h pour les hommes et 40h pour les femmes.  Mais les femmes  gagnent  (18203 </a:t>
            </a:r>
            <a:r>
              <a:rPr lang="fr-FR" sz="1100" dirty="0" err="1" smtClean="0">
                <a:latin typeface="Arial Black" pitchFamily="34" charset="0"/>
              </a:rPr>
              <a:t>fcfa</a:t>
            </a:r>
            <a:r>
              <a:rPr lang="fr-FR" sz="1100" dirty="0" smtClean="0">
                <a:latin typeface="Arial Black" pitchFamily="34" charset="0"/>
              </a:rPr>
              <a:t>)seulement un peu plus de la moitié du revenu des hommes (31 495 </a:t>
            </a:r>
            <a:r>
              <a:rPr lang="fr-FR" sz="1100" dirty="0" err="1" smtClean="0">
                <a:latin typeface="Arial Black" pitchFamily="34" charset="0"/>
              </a:rPr>
              <a:t>fcfa</a:t>
            </a:r>
            <a:r>
              <a:rPr lang="fr-FR" sz="1100" dirty="0" smtClean="0">
                <a:latin typeface="Arial Black" pitchFamily="34" charset="0"/>
              </a:rPr>
              <a:t>) par mois.  </a:t>
            </a:r>
            <a:endParaRPr lang="fr-FR" sz="1100" dirty="0">
              <a:latin typeface="Arial Black" pitchFamily="34" charset="0"/>
            </a:endParaRPr>
          </a:p>
        </p:txBody>
      </p:sp>
      <p:sp>
        <p:nvSpPr>
          <p:cNvPr id="3" name="Flèche : droite 2">
            <a:extLst>
              <a:ext uri="{FF2B5EF4-FFF2-40B4-BE49-F238E27FC236}">
                <a16:creationId xmlns="" xmlns:a16="http://schemas.microsoft.com/office/drawing/2014/main" id="{3502DDB2-C91B-48AE-A1C3-98E4D9AA463F}"/>
              </a:ext>
            </a:extLst>
          </p:cNvPr>
          <p:cNvSpPr/>
          <p:nvPr/>
        </p:nvSpPr>
        <p:spPr>
          <a:xfrm>
            <a:off x="4040372" y="3504021"/>
            <a:ext cx="1421588" cy="54698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a:t>détails</a:t>
            </a:r>
          </a:p>
        </p:txBody>
      </p:sp>
      <p:graphicFrame>
        <p:nvGraphicFramePr>
          <p:cNvPr id="8" name="Graphique 7">
            <a:extLst>
              <a:ext uri="{FF2B5EF4-FFF2-40B4-BE49-F238E27FC236}">
                <a16:creationId xmlns:lc="http://schemas.openxmlformats.org/drawingml/2006/lockedCanvas" xmlns="" xmlns:a16="http://schemas.microsoft.com/office/drawing/2014/main" xmlns:xdr="http://schemas.openxmlformats.org/drawingml/2006/spreadsheetDrawing" id="{1CF3F489-8E57-4B8E-B958-F3097CC9CFBC}"/>
              </a:ext>
            </a:extLst>
          </p:cNvPr>
          <p:cNvGraphicFramePr>
            <a:graphicFrameLocks/>
          </p:cNvGraphicFramePr>
          <p:nvPr>
            <p:extLst>
              <p:ext uri="{D42A27DB-BD31-4B8C-83A1-F6EECF244321}">
                <p14:modId xmlns:p14="http://schemas.microsoft.com/office/powerpoint/2010/main" val="1938701934"/>
              </p:ext>
            </p:extLst>
          </p:nvPr>
        </p:nvGraphicFramePr>
        <p:xfrm>
          <a:off x="5452844" y="1667435"/>
          <a:ext cx="6763871" cy="4720632"/>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67060569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0" y="-154380"/>
            <a:ext cx="12192000" cy="956345"/>
          </a:xfrm>
          <a:solidFill>
            <a:schemeClr val="accent6">
              <a:lumMod val="75000"/>
            </a:schemeClr>
          </a:solidFill>
          <a:ln>
            <a:solidFill>
              <a:schemeClr val="accent2">
                <a:lumMod val="60000"/>
                <a:lumOff val="40000"/>
              </a:schemeClr>
            </a:solidFill>
          </a:ln>
        </p:spPr>
        <p:txBody>
          <a:bodyPr>
            <a:noAutofit/>
          </a:bodyPr>
          <a:lstStyle/>
          <a:p>
            <a:r>
              <a:rPr lang="fr-FR" sz="2800" dirty="0">
                <a:latin typeface="Arial Black" pitchFamily="34" charset="0"/>
              </a:rPr>
              <a:t>3- Capital et investissement des Unités de Production Informelles (UPI) </a:t>
            </a:r>
          </a:p>
        </p:txBody>
      </p:sp>
      <p:pic>
        <p:nvPicPr>
          <p:cNvPr id="7" name="Image 6">
            <a:extLst>
              <a:ext uri="{FF2B5EF4-FFF2-40B4-BE49-F238E27FC236}">
                <a16:creationId xmlns="" xmlns:a16="http://schemas.microsoft.com/office/drawing/2014/main" id="{205FE7CC-7AD1-4346-948D-083905EFFA22}"/>
              </a:ext>
            </a:extLst>
          </p:cNvPr>
          <p:cNvPicPr>
            <a:picLocks noChangeAspect="1"/>
          </p:cNvPicPr>
          <p:nvPr/>
        </p:nvPicPr>
        <p:blipFill>
          <a:blip r:embed="rId2"/>
          <a:stretch>
            <a:fillRect/>
          </a:stretch>
        </p:blipFill>
        <p:spPr>
          <a:xfrm>
            <a:off x="6148636" y="5115595"/>
            <a:ext cx="1027650" cy="592000"/>
          </a:xfrm>
          <a:prstGeom prst="rect">
            <a:avLst/>
          </a:prstGeom>
        </p:spPr>
      </p:pic>
      <p:sp>
        <p:nvSpPr>
          <p:cNvPr id="8" name="Rectangle 7">
            <a:extLst>
              <a:ext uri="{FF2B5EF4-FFF2-40B4-BE49-F238E27FC236}">
                <a16:creationId xmlns="" xmlns:a16="http://schemas.microsoft.com/office/drawing/2014/main" id="{D99FA75A-805F-4EE4-BC88-3F18060069F0}"/>
              </a:ext>
            </a:extLst>
          </p:cNvPr>
          <p:cNvSpPr/>
          <p:nvPr/>
        </p:nvSpPr>
        <p:spPr>
          <a:xfrm>
            <a:off x="0" y="771896"/>
            <a:ext cx="12192000" cy="805234"/>
          </a:xfrm>
          <a:prstGeom prst="rect">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fr-FR" sz="1100" dirty="0" smtClean="0">
              <a:solidFill>
                <a:schemeClr val="tx1"/>
              </a:solidFill>
              <a:latin typeface="Arial Black" pitchFamily="34" charset="0"/>
            </a:endParaRPr>
          </a:p>
          <a:p>
            <a:pPr algn="just"/>
            <a:r>
              <a:rPr lang="fr-FR" sz="1100" dirty="0" smtClean="0">
                <a:solidFill>
                  <a:schemeClr val="tx1"/>
                </a:solidFill>
                <a:latin typeface="Arial Black" pitchFamily="34" charset="0"/>
              </a:rPr>
              <a:t>Le montant actualisé du capital des UPI s’élève à 76 190,4 milliards de francs CFA dont </a:t>
            </a:r>
            <a:r>
              <a:rPr lang="fr-FR" sz="1100" dirty="0">
                <a:solidFill>
                  <a:srgbClr val="000000"/>
                </a:solidFill>
                <a:latin typeface="Arial Black" pitchFamily="34" charset="0"/>
              </a:rPr>
              <a:t>36 972,5 </a:t>
            </a:r>
            <a:r>
              <a:rPr lang="fr-FR" sz="1100" dirty="0" smtClean="0">
                <a:solidFill>
                  <a:schemeClr val="tx1"/>
                </a:solidFill>
                <a:latin typeface="Arial Black" pitchFamily="34" charset="0"/>
              </a:rPr>
              <a:t>milliards dans les centres urbains correspondant à </a:t>
            </a:r>
            <a:r>
              <a:rPr lang="fr-FR" sz="1100" dirty="0" smtClean="0">
                <a:solidFill>
                  <a:srgbClr val="000000"/>
                </a:solidFill>
                <a:latin typeface="Arial Black" pitchFamily="34" charset="0"/>
              </a:rPr>
              <a:t>48,5</a:t>
            </a:r>
            <a:r>
              <a:rPr lang="fr-FR" sz="1100" dirty="0" smtClean="0">
                <a:solidFill>
                  <a:schemeClr val="tx1"/>
                </a:solidFill>
                <a:latin typeface="Arial Black" pitchFamily="34" charset="0"/>
              </a:rPr>
              <a:t>% et </a:t>
            </a:r>
            <a:r>
              <a:rPr lang="fr-FR" sz="1100" dirty="0" smtClean="0">
                <a:solidFill>
                  <a:srgbClr val="000000"/>
                </a:solidFill>
                <a:latin typeface="Arial Black" pitchFamily="34" charset="0"/>
              </a:rPr>
              <a:t>39 </a:t>
            </a:r>
            <a:r>
              <a:rPr lang="fr-FR" sz="1100" dirty="0">
                <a:solidFill>
                  <a:srgbClr val="000000"/>
                </a:solidFill>
                <a:latin typeface="Arial Black" pitchFamily="34" charset="0"/>
              </a:rPr>
              <a:t>217,9 </a:t>
            </a:r>
            <a:r>
              <a:rPr lang="fr-FR" sz="1100" dirty="0" smtClean="0">
                <a:solidFill>
                  <a:schemeClr val="tx1"/>
                </a:solidFill>
                <a:latin typeface="Arial Black" pitchFamily="34" charset="0"/>
              </a:rPr>
              <a:t>milliards pour le milieu rural équivalent à  plus de la moitié  (</a:t>
            </a:r>
            <a:r>
              <a:rPr lang="fr-FR" sz="1100" dirty="0" smtClean="0">
                <a:solidFill>
                  <a:srgbClr val="000000"/>
                </a:solidFill>
                <a:latin typeface="Arial Black" pitchFamily="34" charset="0"/>
              </a:rPr>
              <a:t>51,5%) </a:t>
            </a:r>
            <a:r>
              <a:rPr lang="fr-FR" sz="1100" dirty="0" smtClean="0">
                <a:solidFill>
                  <a:schemeClr val="tx1"/>
                </a:solidFill>
                <a:latin typeface="Arial Black" pitchFamily="34" charset="0"/>
              </a:rPr>
              <a:t>de la cagnotte totale.  Au total, </a:t>
            </a:r>
            <a:r>
              <a:rPr lang="fr-FR" sz="1100" dirty="0" smtClean="0">
                <a:solidFill>
                  <a:srgbClr val="000000"/>
                </a:solidFill>
                <a:latin typeface="Arial Black" pitchFamily="34" charset="0"/>
              </a:rPr>
              <a:t>2 </a:t>
            </a:r>
            <a:r>
              <a:rPr lang="fr-FR" sz="1100" dirty="0">
                <a:solidFill>
                  <a:srgbClr val="000000"/>
                </a:solidFill>
                <a:latin typeface="Arial Black" pitchFamily="34" charset="0"/>
              </a:rPr>
              <a:t>987,9 </a:t>
            </a:r>
            <a:r>
              <a:rPr lang="fr-FR" sz="1100" dirty="0" smtClean="0">
                <a:solidFill>
                  <a:srgbClr val="000000"/>
                </a:solidFill>
                <a:latin typeface="Arial Black" pitchFamily="34" charset="0"/>
              </a:rPr>
              <a:t>milliards reviennent aux UPI de la ville de Cotonou.</a:t>
            </a:r>
            <a:r>
              <a:rPr lang="fr-FR" sz="1100" dirty="0">
                <a:solidFill>
                  <a:srgbClr val="000000"/>
                </a:solidFill>
                <a:latin typeface="Arial Black" pitchFamily="34" charset="0"/>
              </a:rPr>
              <a:t>	</a:t>
            </a:r>
          </a:p>
          <a:p>
            <a:pPr algn="just"/>
            <a:endParaRPr lang="fr-FR" sz="1100" dirty="0">
              <a:solidFill>
                <a:schemeClr val="tx1"/>
              </a:solidFill>
              <a:latin typeface="Arial Black" pitchFamily="34" charset="0"/>
            </a:endParaRPr>
          </a:p>
        </p:txBody>
      </p:sp>
      <p:sp>
        <p:nvSpPr>
          <p:cNvPr id="9" name="ZoneTexte 8">
            <a:extLst>
              <a:ext uri="{FF2B5EF4-FFF2-40B4-BE49-F238E27FC236}">
                <a16:creationId xmlns="" xmlns:a16="http://schemas.microsoft.com/office/drawing/2014/main" id="{A2D7164D-3F69-48C0-8863-462658E3E69A}"/>
              </a:ext>
            </a:extLst>
          </p:cNvPr>
          <p:cNvSpPr txBox="1"/>
          <p:nvPr/>
        </p:nvSpPr>
        <p:spPr>
          <a:xfrm>
            <a:off x="106879" y="5140887"/>
            <a:ext cx="10996550" cy="1277273"/>
          </a:xfrm>
          <a:prstGeom prst="rect">
            <a:avLst/>
          </a:prstGeom>
          <a:noFill/>
        </p:spPr>
        <p:style>
          <a:lnRef idx="2">
            <a:schemeClr val="accent6"/>
          </a:lnRef>
          <a:fillRef idx="1">
            <a:schemeClr val="lt1"/>
          </a:fillRef>
          <a:effectRef idx="0">
            <a:schemeClr val="accent6"/>
          </a:effectRef>
          <a:fontRef idx="minor">
            <a:schemeClr val="dk1"/>
          </a:fontRef>
        </p:style>
        <p:txBody>
          <a:bodyPr wrap="square" rtlCol="0">
            <a:spAutoFit/>
          </a:bodyPr>
          <a:lstStyle/>
          <a:p>
            <a:r>
              <a:rPr lang="fr-FR" sz="1100" dirty="0" smtClean="0">
                <a:latin typeface="Arial Black" pitchFamily="34" charset="0"/>
              </a:rPr>
              <a:t>En 2017, l’investissement des UPI  est </a:t>
            </a:r>
            <a:r>
              <a:rPr lang="fr-FR" sz="1100" dirty="0">
                <a:solidFill>
                  <a:srgbClr val="000000"/>
                </a:solidFill>
                <a:latin typeface="Arial Black" pitchFamily="34" charset="0"/>
              </a:rPr>
              <a:t>7 272,9 	</a:t>
            </a:r>
          </a:p>
          <a:p>
            <a:r>
              <a:rPr lang="fr-FR" sz="1100" dirty="0" smtClean="0">
                <a:latin typeface="Arial Black" pitchFamily="34" charset="0"/>
              </a:rPr>
              <a:t>milliards. Au Bénin.  </a:t>
            </a:r>
            <a:r>
              <a:rPr lang="fr-FR" sz="1100" dirty="0" smtClean="0">
                <a:solidFill>
                  <a:srgbClr val="000000"/>
                </a:solidFill>
                <a:latin typeface="Arial Black" pitchFamily="34" charset="0"/>
              </a:rPr>
              <a:t>31,1 </a:t>
            </a:r>
            <a:r>
              <a:rPr lang="fr-FR" sz="1100" dirty="0" smtClean="0">
                <a:latin typeface="Arial Black" pitchFamily="34" charset="0"/>
              </a:rPr>
              <a:t>% </a:t>
            </a:r>
            <a:r>
              <a:rPr lang="fr-FR" sz="1100" dirty="0">
                <a:latin typeface="Arial Black" pitchFamily="34" charset="0"/>
              </a:rPr>
              <a:t>du capital  </a:t>
            </a:r>
            <a:r>
              <a:rPr lang="fr-FR" sz="1100" dirty="0" smtClean="0">
                <a:latin typeface="Arial Black" pitchFamily="34" charset="0"/>
              </a:rPr>
              <a:t>pour </a:t>
            </a:r>
            <a:endParaRPr lang="fr-FR" sz="1100" dirty="0">
              <a:latin typeface="Arial Black" pitchFamily="34" charset="0"/>
            </a:endParaRPr>
          </a:p>
          <a:p>
            <a:endParaRPr lang="fr-FR" sz="1100" dirty="0" smtClean="0">
              <a:solidFill>
                <a:srgbClr val="000000"/>
              </a:solidFill>
              <a:latin typeface="Arial Black" pitchFamily="34" charset="0"/>
            </a:endParaRPr>
          </a:p>
          <a:p>
            <a:pPr marL="285750" indent="-285750">
              <a:buFont typeface="Arial" pitchFamily="34" charset="0"/>
              <a:buChar char="•"/>
            </a:pPr>
            <a:r>
              <a:rPr lang="fr-FR" sz="1100" dirty="0" smtClean="0">
                <a:solidFill>
                  <a:srgbClr val="000000"/>
                </a:solidFill>
                <a:latin typeface="Arial Black" pitchFamily="34" charset="0"/>
              </a:rPr>
              <a:t>35,2 % pour l’acquisition des outillages et machines puis 23,6</a:t>
            </a:r>
            <a:r>
              <a:rPr lang="fr-FR" sz="1100" dirty="0" smtClean="0">
                <a:latin typeface="Arial Black" pitchFamily="34" charset="0"/>
              </a:rPr>
              <a:t>% </a:t>
            </a:r>
            <a:r>
              <a:rPr lang="fr-FR" sz="1100" dirty="0">
                <a:latin typeface="Arial Black" pitchFamily="34" charset="0"/>
              </a:rPr>
              <a:t>pour l’achat des « Motos ».</a:t>
            </a:r>
          </a:p>
          <a:p>
            <a:pPr marL="285750" indent="-285750">
              <a:buFont typeface="Wingdings" panose="05000000000000000000" pitchFamily="2" charset="2"/>
              <a:buChar char="§"/>
            </a:pPr>
            <a:r>
              <a:rPr lang="fr-FR" sz="1100" dirty="0">
                <a:latin typeface="Arial Black" pitchFamily="34" charset="0"/>
              </a:rPr>
              <a:t>En milieu rural, c’est </a:t>
            </a:r>
            <a:r>
              <a:rPr lang="fr-FR" sz="1100" dirty="0" smtClean="0">
                <a:latin typeface="Arial Black" pitchFamily="34" charset="0"/>
              </a:rPr>
              <a:t>12,4% </a:t>
            </a:r>
            <a:r>
              <a:rPr lang="fr-FR" sz="1100" dirty="0">
                <a:latin typeface="Arial Black" pitchFamily="34" charset="0"/>
              </a:rPr>
              <a:t>pour l’acquisition de </a:t>
            </a:r>
            <a:r>
              <a:rPr lang="fr-FR" sz="1100" dirty="0">
                <a:solidFill>
                  <a:srgbClr val="000000"/>
                </a:solidFill>
                <a:latin typeface="Arial Black" pitchFamily="34" charset="0"/>
              </a:rPr>
              <a:t>des outillages et machines </a:t>
            </a:r>
            <a:r>
              <a:rPr lang="fr-FR" sz="1100" dirty="0" smtClean="0">
                <a:latin typeface="Arial Black" pitchFamily="34" charset="0"/>
              </a:rPr>
              <a:t>et 14,7% </a:t>
            </a:r>
            <a:r>
              <a:rPr lang="fr-FR" sz="1100" dirty="0">
                <a:latin typeface="Arial Black" pitchFamily="34" charset="0"/>
              </a:rPr>
              <a:t>pour l’acquisition </a:t>
            </a:r>
            <a:r>
              <a:rPr lang="fr-FR" sz="1100" dirty="0" smtClean="0">
                <a:latin typeface="Arial Black" pitchFamily="34" charset="0"/>
              </a:rPr>
              <a:t>des motos et véhicules professionnels .</a:t>
            </a:r>
            <a:endParaRPr lang="fr-FR" sz="1100" dirty="0">
              <a:latin typeface="Arial Black" pitchFamily="34" charset="0"/>
            </a:endParaRPr>
          </a:p>
          <a:p>
            <a:pPr marL="285750" indent="-285750">
              <a:buFont typeface="Wingdings" panose="05000000000000000000" pitchFamily="2" charset="2"/>
              <a:buChar char="§"/>
            </a:pPr>
            <a:r>
              <a:rPr lang="fr-FR" sz="1100" dirty="0">
                <a:latin typeface="Arial Black" pitchFamily="34" charset="0"/>
              </a:rPr>
              <a:t>A Niamey urbain, 47,2% pour les « véhicules professionnels », 22% pour les « machines » et 15,1% pour les « motos ».</a:t>
            </a:r>
          </a:p>
        </p:txBody>
      </p:sp>
      <p:sp>
        <p:nvSpPr>
          <p:cNvPr id="12" name="Flèche : droite 11">
            <a:extLst>
              <a:ext uri="{FF2B5EF4-FFF2-40B4-BE49-F238E27FC236}">
                <a16:creationId xmlns="" xmlns:a16="http://schemas.microsoft.com/office/drawing/2014/main" id="{9352DBCF-DAFD-465B-9B35-3E634BF4BCDB}"/>
              </a:ext>
            </a:extLst>
          </p:cNvPr>
          <p:cNvSpPr/>
          <p:nvPr/>
        </p:nvSpPr>
        <p:spPr>
          <a:xfrm>
            <a:off x="5739742" y="2131109"/>
            <a:ext cx="2624445" cy="221674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algn="ctr"/>
            <a:r>
              <a:rPr lang="fr-FR" sz="1400" dirty="0">
                <a:solidFill>
                  <a:schemeClr val="tx1"/>
                </a:solidFill>
                <a:latin typeface="Arial Black" pitchFamily="34" charset="0"/>
              </a:rPr>
              <a:t>Répartition du capital par secteur d’activité et résidence</a:t>
            </a:r>
          </a:p>
        </p:txBody>
      </p:sp>
      <p:pic>
        <p:nvPicPr>
          <p:cNvPr id="3" name="Image 2"/>
          <p:cNvPicPr>
            <a:picLocks noChangeAspect="1"/>
          </p:cNvPicPr>
          <p:nvPr/>
        </p:nvPicPr>
        <p:blipFill>
          <a:blip r:embed="rId3"/>
          <a:stretch>
            <a:fillRect/>
          </a:stretch>
        </p:blipFill>
        <p:spPr>
          <a:xfrm>
            <a:off x="106879" y="1704355"/>
            <a:ext cx="5700155" cy="3376119"/>
          </a:xfrm>
          <a:prstGeom prst="rect">
            <a:avLst/>
          </a:prstGeom>
        </p:spPr>
      </p:pic>
      <p:sp>
        <p:nvSpPr>
          <p:cNvPr id="4" name="Flèche droite à entaille 3"/>
          <p:cNvSpPr/>
          <p:nvPr/>
        </p:nvSpPr>
        <p:spPr>
          <a:xfrm>
            <a:off x="3703123" y="5411595"/>
            <a:ext cx="2392877" cy="174252"/>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0" name="Rectangle 19">
            <a:extLst>
              <a:ext uri="{FF2B5EF4-FFF2-40B4-BE49-F238E27FC236}">
                <a16:creationId xmlns="" xmlns:a16="http://schemas.microsoft.com/office/drawing/2014/main" id="{D99FA75A-805F-4EE4-BC88-3F18060069F0}"/>
              </a:ext>
            </a:extLst>
          </p:cNvPr>
          <p:cNvSpPr/>
          <p:nvPr/>
        </p:nvSpPr>
        <p:spPr>
          <a:xfrm>
            <a:off x="8229600" y="1704355"/>
            <a:ext cx="3906982" cy="2968831"/>
          </a:xfrm>
          <a:prstGeom prst="rect">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fr-FR" sz="1100" dirty="0" smtClean="0">
                <a:solidFill>
                  <a:schemeClr val="tx1"/>
                </a:solidFill>
                <a:latin typeface="Arial Black" pitchFamily="34" charset="0"/>
              </a:rPr>
              <a:t>Au Bénin, 86% du capital revient au commerce et les 14% restant au service et l’industrie. La part des activités industrielles est très insignifiante (4%). </a:t>
            </a:r>
          </a:p>
          <a:p>
            <a:pPr algn="just"/>
            <a:r>
              <a:rPr lang="fr-FR" sz="1100" dirty="0" smtClean="0">
                <a:solidFill>
                  <a:schemeClr val="tx1"/>
                </a:solidFill>
                <a:latin typeface="Arial Black" pitchFamily="34" charset="0"/>
              </a:rPr>
              <a:t>A Cotonou, le commerce  détient environ les ¾ du capital contre seulement le ¼ pour l’ensemble  commerce et industrie. </a:t>
            </a:r>
          </a:p>
          <a:p>
            <a:pPr algn="just"/>
            <a:r>
              <a:rPr lang="fr-FR" sz="1100" dirty="0" smtClean="0">
                <a:solidFill>
                  <a:schemeClr val="tx1"/>
                </a:solidFill>
                <a:latin typeface="Arial Black" pitchFamily="34" charset="0"/>
              </a:rPr>
              <a:t>En milieu rural et dans les autres milieux urbains,  les parts du capital qui sont gérées dans les activités de service ne sont pas négligeables. Elle est de 60% pour la zone rurale et de 46% pour les autres régions urbaines du pays. </a:t>
            </a:r>
          </a:p>
          <a:p>
            <a:pPr algn="just"/>
            <a:r>
              <a:rPr lang="fr-FR" sz="1100" dirty="0" smtClean="0">
                <a:solidFill>
                  <a:schemeClr val="tx1"/>
                </a:solidFill>
                <a:latin typeface="Arial Black" pitchFamily="34" charset="0"/>
              </a:rPr>
              <a:t> </a:t>
            </a:r>
          </a:p>
        </p:txBody>
      </p:sp>
    </p:spTree>
    <p:extLst>
      <p:ext uri="{BB962C8B-B14F-4D97-AF65-F5344CB8AC3E}">
        <p14:creationId xmlns:p14="http://schemas.microsoft.com/office/powerpoint/2010/main" val="45753268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0" y="0"/>
            <a:ext cx="12192000" cy="765404"/>
          </a:xfrm>
          <a:solidFill>
            <a:schemeClr val="accent6">
              <a:lumMod val="75000"/>
            </a:schemeClr>
          </a:solidFill>
          <a:ln>
            <a:solidFill>
              <a:schemeClr val="accent2">
                <a:lumMod val="60000"/>
                <a:lumOff val="40000"/>
              </a:schemeClr>
            </a:solidFill>
          </a:ln>
        </p:spPr>
        <p:txBody>
          <a:bodyPr>
            <a:normAutofit/>
          </a:bodyPr>
          <a:lstStyle/>
          <a:p>
            <a:r>
              <a:rPr lang="fr-FR" sz="2800" dirty="0">
                <a:latin typeface="Arial Black" pitchFamily="34" charset="0"/>
              </a:rPr>
              <a:t>4- Performance économique des UPI </a:t>
            </a:r>
          </a:p>
        </p:txBody>
      </p:sp>
      <p:cxnSp>
        <p:nvCxnSpPr>
          <p:cNvPr id="5" name="Connecteur droit 4">
            <a:extLst>
              <a:ext uri="{FF2B5EF4-FFF2-40B4-BE49-F238E27FC236}">
                <a16:creationId xmlns="" xmlns:a16="http://schemas.microsoft.com/office/drawing/2014/main" id="{3DC43C6F-D342-4165-9C57-B7794EDBD390}"/>
              </a:ext>
            </a:extLst>
          </p:cNvPr>
          <p:cNvCxnSpPr>
            <a:cxnSpLocks/>
          </p:cNvCxnSpPr>
          <p:nvPr/>
        </p:nvCxnSpPr>
        <p:spPr>
          <a:xfrm flipH="1">
            <a:off x="3850087" y="2529444"/>
            <a:ext cx="3618" cy="4141812"/>
          </a:xfrm>
          <a:prstGeom prst="line">
            <a:avLst/>
          </a:prstGeom>
          <a:ln w="50800"/>
        </p:spPr>
        <p:style>
          <a:lnRef idx="1">
            <a:schemeClr val="accent1"/>
          </a:lnRef>
          <a:fillRef idx="0">
            <a:schemeClr val="accent1"/>
          </a:fillRef>
          <a:effectRef idx="0">
            <a:schemeClr val="accent1"/>
          </a:effectRef>
          <a:fontRef idx="minor">
            <a:schemeClr val="tx1"/>
          </a:fontRef>
        </p:style>
      </p:cxnSp>
      <p:sp>
        <p:nvSpPr>
          <p:cNvPr id="6" name="ZoneTexte 5">
            <a:extLst>
              <a:ext uri="{FF2B5EF4-FFF2-40B4-BE49-F238E27FC236}">
                <a16:creationId xmlns="" xmlns:a16="http://schemas.microsoft.com/office/drawing/2014/main" id="{42F1DBD2-4A26-4DB2-80FC-682A06372C7E}"/>
              </a:ext>
            </a:extLst>
          </p:cNvPr>
          <p:cNvSpPr txBox="1"/>
          <p:nvPr/>
        </p:nvSpPr>
        <p:spPr>
          <a:xfrm>
            <a:off x="-1" y="943534"/>
            <a:ext cx="12111513" cy="600164"/>
          </a:xfrm>
          <a:prstGeom prst="rect">
            <a:avLst/>
          </a:prstGeom>
          <a:solidFill>
            <a:schemeClr val="accent6">
              <a:lumMod val="20000"/>
              <a:lumOff val="80000"/>
            </a:schemeClr>
          </a:solidFill>
        </p:spPr>
        <p:style>
          <a:lnRef idx="2">
            <a:schemeClr val="accent5"/>
          </a:lnRef>
          <a:fillRef idx="1">
            <a:schemeClr val="lt1"/>
          </a:fillRef>
          <a:effectRef idx="0">
            <a:schemeClr val="accent5"/>
          </a:effectRef>
          <a:fontRef idx="minor">
            <a:schemeClr val="dk1"/>
          </a:fontRef>
        </p:style>
        <p:txBody>
          <a:bodyPr wrap="square" rtlCol="0">
            <a:spAutoFit/>
          </a:bodyPr>
          <a:lstStyle/>
          <a:p>
            <a:pPr algn="just"/>
            <a:r>
              <a:rPr lang="fr-FR" sz="1100" dirty="0">
                <a:latin typeface="Arial Black" pitchFamily="34" charset="0"/>
              </a:rPr>
              <a:t>La production annuelle du secteur informel s’élève à </a:t>
            </a:r>
            <a:r>
              <a:rPr lang="fr-FR" sz="1100" dirty="0" smtClean="0">
                <a:latin typeface="Arial Black" pitchFamily="34" charset="0"/>
              </a:rPr>
              <a:t>2 129,48 </a:t>
            </a:r>
            <a:r>
              <a:rPr lang="fr-FR" sz="1100" dirty="0">
                <a:latin typeface="Arial Black" pitchFamily="34" charset="0"/>
              </a:rPr>
              <a:t>milliards de FCFA et elle est issue à 24,5% du secteur de l’industrie, 45,1% du commerce et 30,3% du secteur des services. Elle est produite à 9,7% à Cotonou, 46,2% dans autres urbains et 43,1% en milieu rural. Le chiffre d’affaire annuel dégagé par l’ensemble des UPI au Bénin s’élève à </a:t>
            </a:r>
            <a:r>
              <a:rPr lang="fr-FR" sz="1100" dirty="0" smtClean="0">
                <a:latin typeface="Arial Black" pitchFamily="34" charset="0"/>
              </a:rPr>
              <a:t>3 149,85 </a:t>
            </a:r>
            <a:r>
              <a:rPr lang="fr-FR" sz="1100" dirty="0">
                <a:latin typeface="Arial Black" pitchFamily="34" charset="0"/>
              </a:rPr>
              <a:t>milliards de FCFA avec une valeur ajoutée </a:t>
            </a:r>
            <a:r>
              <a:rPr lang="fr-FR" sz="1100" dirty="0" smtClean="0">
                <a:latin typeface="Arial Black" pitchFamily="34" charset="0"/>
              </a:rPr>
              <a:t>1 502,08 </a:t>
            </a:r>
            <a:r>
              <a:rPr lang="fr-FR" sz="1100" dirty="0">
                <a:latin typeface="Arial Black" pitchFamily="34" charset="0"/>
              </a:rPr>
              <a:t>milliards de FCFA </a:t>
            </a:r>
            <a:r>
              <a:rPr lang="fr-FR" sz="1100" dirty="0" smtClean="0">
                <a:latin typeface="Arial Black" pitchFamily="34" charset="0"/>
              </a:rPr>
              <a:t>.</a:t>
            </a:r>
            <a:endParaRPr lang="fr-FR" sz="1100" dirty="0">
              <a:latin typeface="Arial Black" pitchFamily="34" charset="0"/>
            </a:endParaRPr>
          </a:p>
        </p:txBody>
      </p:sp>
      <p:cxnSp>
        <p:nvCxnSpPr>
          <p:cNvPr id="10" name="Connecteur droit avec flèche 9">
            <a:extLst>
              <a:ext uri="{FF2B5EF4-FFF2-40B4-BE49-F238E27FC236}">
                <a16:creationId xmlns="" xmlns:a16="http://schemas.microsoft.com/office/drawing/2014/main" id="{7A5A6CF7-BD83-4905-A6EE-2C132210813F}"/>
              </a:ext>
            </a:extLst>
          </p:cNvPr>
          <p:cNvCxnSpPr/>
          <p:nvPr/>
        </p:nvCxnSpPr>
        <p:spPr>
          <a:xfrm>
            <a:off x="3904392" y="2987305"/>
            <a:ext cx="631125" cy="0"/>
          </a:xfrm>
          <a:prstGeom prst="straightConnector1">
            <a:avLst/>
          </a:prstGeom>
          <a:ln w="57150">
            <a:headEnd type="oval"/>
            <a:tailEnd type="triangle"/>
          </a:ln>
        </p:spPr>
        <p:style>
          <a:lnRef idx="1">
            <a:schemeClr val="accent1"/>
          </a:lnRef>
          <a:fillRef idx="0">
            <a:schemeClr val="accent1"/>
          </a:fillRef>
          <a:effectRef idx="0">
            <a:schemeClr val="accent1"/>
          </a:effectRef>
          <a:fontRef idx="minor">
            <a:schemeClr val="tx1"/>
          </a:fontRef>
        </p:style>
      </p:cxnSp>
      <p:cxnSp>
        <p:nvCxnSpPr>
          <p:cNvPr id="9" name="Connecteur droit avec flèche 8">
            <a:extLst>
              <a:ext uri="{FF2B5EF4-FFF2-40B4-BE49-F238E27FC236}">
                <a16:creationId xmlns="" xmlns:a16="http://schemas.microsoft.com/office/drawing/2014/main" id="{7A5A6CF7-BD83-4905-A6EE-2C132210813F}"/>
              </a:ext>
            </a:extLst>
          </p:cNvPr>
          <p:cNvCxnSpPr/>
          <p:nvPr/>
        </p:nvCxnSpPr>
        <p:spPr>
          <a:xfrm flipH="1">
            <a:off x="3087319" y="4112746"/>
            <a:ext cx="762767" cy="0"/>
          </a:xfrm>
          <a:prstGeom prst="straightConnector1">
            <a:avLst/>
          </a:prstGeom>
          <a:ln w="57150">
            <a:headEnd type="oval"/>
            <a:tailEnd type="triangle"/>
          </a:ln>
        </p:spPr>
        <p:style>
          <a:lnRef idx="1">
            <a:schemeClr val="accent1"/>
          </a:lnRef>
          <a:fillRef idx="0">
            <a:schemeClr val="accent1"/>
          </a:fillRef>
          <a:effectRef idx="0">
            <a:schemeClr val="accent1"/>
          </a:effectRef>
          <a:fontRef idx="minor">
            <a:schemeClr val="tx1"/>
          </a:fontRef>
        </p:style>
      </p:cxnSp>
      <p:cxnSp>
        <p:nvCxnSpPr>
          <p:cNvPr id="11" name="Connecteur droit avec flèche 10">
            <a:extLst>
              <a:ext uri="{FF2B5EF4-FFF2-40B4-BE49-F238E27FC236}">
                <a16:creationId xmlns="" xmlns:a16="http://schemas.microsoft.com/office/drawing/2014/main" id="{7A5A6CF7-BD83-4905-A6EE-2C132210813F}"/>
              </a:ext>
            </a:extLst>
          </p:cNvPr>
          <p:cNvCxnSpPr/>
          <p:nvPr/>
        </p:nvCxnSpPr>
        <p:spPr>
          <a:xfrm>
            <a:off x="3853705" y="5134079"/>
            <a:ext cx="681812" cy="0"/>
          </a:xfrm>
          <a:prstGeom prst="straightConnector1">
            <a:avLst/>
          </a:prstGeom>
          <a:ln w="57150">
            <a:headEnd type="oval"/>
            <a:tailEnd type="triangle"/>
          </a:ln>
        </p:spPr>
        <p:style>
          <a:lnRef idx="1">
            <a:schemeClr val="accent1"/>
          </a:lnRef>
          <a:fillRef idx="0">
            <a:schemeClr val="accent1"/>
          </a:fillRef>
          <a:effectRef idx="0">
            <a:schemeClr val="accent1"/>
          </a:effectRef>
          <a:fontRef idx="minor">
            <a:schemeClr val="tx1"/>
          </a:fontRef>
        </p:style>
      </p:cxnSp>
      <p:sp>
        <p:nvSpPr>
          <p:cNvPr id="13" name="Rectangle 12"/>
          <p:cNvSpPr/>
          <p:nvPr/>
        </p:nvSpPr>
        <p:spPr>
          <a:xfrm>
            <a:off x="4527598" y="2529444"/>
            <a:ext cx="2959996" cy="2164734"/>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fr-FR" sz="1100" dirty="0">
                <a:solidFill>
                  <a:schemeClr val="tx1"/>
                </a:solidFill>
                <a:latin typeface="Arial Black" pitchFamily="34" charset="0"/>
              </a:rPr>
              <a:t>Un CA de </a:t>
            </a:r>
            <a:r>
              <a:rPr lang="fr-FR" sz="1100" b="1" dirty="0">
                <a:solidFill>
                  <a:schemeClr val="tx1"/>
                </a:solidFill>
                <a:latin typeface="Arial Black" pitchFamily="34" charset="0"/>
              </a:rPr>
              <a:t>3 </a:t>
            </a:r>
            <a:r>
              <a:rPr lang="fr-FR" sz="1100" b="1" dirty="0" smtClean="0">
                <a:solidFill>
                  <a:schemeClr val="tx1"/>
                </a:solidFill>
                <a:latin typeface="Arial Black" pitchFamily="34" charset="0"/>
              </a:rPr>
              <a:t>149,85 </a:t>
            </a:r>
            <a:r>
              <a:rPr lang="fr-FR" sz="1100" dirty="0">
                <a:solidFill>
                  <a:schemeClr val="tx1"/>
                </a:solidFill>
                <a:latin typeface="Arial Black" pitchFamily="34" charset="0"/>
              </a:rPr>
              <a:t>milliards </a:t>
            </a:r>
            <a:r>
              <a:rPr lang="fr-FR" sz="1100" dirty="0" err="1">
                <a:solidFill>
                  <a:schemeClr val="tx1"/>
                </a:solidFill>
                <a:latin typeface="Arial Black" pitchFamily="34" charset="0"/>
              </a:rPr>
              <a:t>fcfa</a:t>
            </a:r>
            <a:r>
              <a:rPr lang="fr-FR" sz="1100" dirty="0">
                <a:solidFill>
                  <a:schemeClr val="tx1"/>
                </a:solidFill>
                <a:latin typeface="Arial Black" pitchFamily="34" charset="0"/>
              </a:rPr>
              <a:t>. La structure:</a:t>
            </a:r>
            <a:r>
              <a:rPr lang="fr-FR" sz="1100" b="1" dirty="0">
                <a:solidFill>
                  <a:schemeClr val="tx1"/>
                </a:solidFill>
                <a:latin typeface="Arial Black" pitchFamily="34" charset="0"/>
              </a:rPr>
              <a:t> </a:t>
            </a:r>
          </a:p>
          <a:p>
            <a:r>
              <a:rPr lang="fr-FR" sz="1100" dirty="0">
                <a:solidFill>
                  <a:schemeClr val="tx1"/>
                </a:solidFill>
                <a:latin typeface="Arial Black" pitchFamily="34" charset="0"/>
              </a:rPr>
              <a:t>Industrie </a:t>
            </a:r>
            <a:r>
              <a:rPr lang="fr-FR" sz="1100" dirty="0" smtClean="0">
                <a:solidFill>
                  <a:schemeClr val="tx1"/>
                </a:solidFill>
                <a:latin typeface="Arial Black" pitchFamily="34" charset="0"/>
              </a:rPr>
              <a:t>(18,0%), </a:t>
            </a:r>
            <a:r>
              <a:rPr lang="fr-FR" sz="1100" dirty="0">
                <a:solidFill>
                  <a:schemeClr val="tx1"/>
                </a:solidFill>
                <a:latin typeface="Arial Black" pitchFamily="34" charset="0"/>
              </a:rPr>
              <a:t>Commerce </a:t>
            </a:r>
            <a:r>
              <a:rPr lang="fr-FR" sz="1100" dirty="0" smtClean="0">
                <a:solidFill>
                  <a:schemeClr val="tx1"/>
                </a:solidFill>
                <a:latin typeface="Arial Black" pitchFamily="34" charset="0"/>
              </a:rPr>
              <a:t>(60,7%) </a:t>
            </a:r>
            <a:r>
              <a:rPr lang="fr-FR" sz="1100" dirty="0">
                <a:solidFill>
                  <a:schemeClr val="tx1"/>
                </a:solidFill>
                <a:latin typeface="Arial Black" pitchFamily="34" charset="0"/>
              </a:rPr>
              <a:t>et Service </a:t>
            </a:r>
            <a:r>
              <a:rPr lang="fr-FR" sz="1100" dirty="0" smtClean="0">
                <a:solidFill>
                  <a:schemeClr val="tx1"/>
                </a:solidFill>
                <a:latin typeface="Arial Black" pitchFamily="34" charset="0"/>
              </a:rPr>
              <a:t>(21,2%).</a:t>
            </a:r>
            <a:endParaRPr lang="fr-FR" sz="1100" dirty="0">
              <a:solidFill>
                <a:schemeClr val="tx1"/>
              </a:solidFill>
              <a:latin typeface="Arial Black" pitchFamily="34" charset="0"/>
            </a:endParaRPr>
          </a:p>
          <a:p>
            <a:r>
              <a:rPr lang="fr-FR" sz="1100" dirty="0" smtClean="0">
                <a:solidFill>
                  <a:schemeClr val="tx1"/>
                </a:solidFill>
                <a:latin typeface="Arial Black" pitchFamily="34" charset="0"/>
              </a:rPr>
              <a:t> Cotonou (9,7%),        </a:t>
            </a:r>
            <a:r>
              <a:rPr lang="fr-FR" sz="1100" dirty="0">
                <a:solidFill>
                  <a:schemeClr val="tx1"/>
                </a:solidFill>
                <a:latin typeface="Arial Black" pitchFamily="34" charset="0"/>
              </a:rPr>
              <a:t>Autres urbain </a:t>
            </a:r>
            <a:r>
              <a:rPr lang="fr-FR" sz="1100" dirty="0" smtClean="0">
                <a:solidFill>
                  <a:schemeClr val="tx1"/>
                </a:solidFill>
                <a:latin typeface="Arial Black" pitchFamily="34" charset="0"/>
              </a:rPr>
              <a:t>(49,9%) </a:t>
            </a:r>
            <a:r>
              <a:rPr lang="fr-FR" sz="1100" dirty="0">
                <a:solidFill>
                  <a:schemeClr val="tx1"/>
                </a:solidFill>
                <a:latin typeface="Arial Black" pitchFamily="34" charset="0"/>
              </a:rPr>
              <a:t>et </a:t>
            </a:r>
          </a:p>
          <a:p>
            <a:r>
              <a:rPr lang="fr-FR" sz="1100" dirty="0">
                <a:solidFill>
                  <a:schemeClr val="tx1"/>
                </a:solidFill>
                <a:latin typeface="Arial Black" pitchFamily="34" charset="0"/>
              </a:rPr>
              <a:t>Rural </a:t>
            </a:r>
            <a:r>
              <a:rPr lang="fr-FR" sz="1100" dirty="0" smtClean="0">
                <a:solidFill>
                  <a:schemeClr val="tx1"/>
                </a:solidFill>
                <a:latin typeface="Arial Black" pitchFamily="34" charset="0"/>
              </a:rPr>
              <a:t>(40,4%).</a:t>
            </a:r>
            <a:endParaRPr lang="fr-FR" sz="1100" dirty="0">
              <a:solidFill>
                <a:schemeClr val="tx1"/>
              </a:solidFill>
              <a:latin typeface="Arial Black" pitchFamily="34" charset="0"/>
            </a:endParaRPr>
          </a:p>
        </p:txBody>
      </p:sp>
      <p:sp>
        <p:nvSpPr>
          <p:cNvPr id="14" name="Rectangle 13"/>
          <p:cNvSpPr/>
          <p:nvPr/>
        </p:nvSpPr>
        <p:spPr>
          <a:xfrm>
            <a:off x="27932" y="3474404"/>
            <a:ext cx="3059387" cy="1659675"/>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fr-FR" sz="1200" dirty="0">
                <a:solidFill>
                  <a:schemeClr val="tx1"/>
                </a:solidFill>
                <a:latin typeface="Arial Black" pitchFamily="34" charset="0"/>
              </a:rPr>
              <a:t>Un VA de </a:t>
            </a:r>
            <a:r>
              <a:rPr lang="fr-FR" sz="1200" b="1" dirty="0">
                <a:solidFill>
                  <a:schemeClr val="tx1"/>
                </a:solidFill>
                <a:latin typeface="Arial Black" pitchFamily="34" charset="0"/>
              </a:rPr>
              <a:t>1.502,0</a:t>
            </a:r>
            <a:r>
              <a:rPr lang="fr-FR" sz="1200" dirty="0">
                <a:solidFill>
                  <a:schemeClr val="tx1"/>
                </a:solidFill>
                <a:latin typeface="Arial Black" pitchFamily="34" charset="0"/>
              </a:rPr>
              <a:t>8 m</a:t>
            </a:r>
            <a:r>
              <a:rPr lang="fr-FR" sz="1200" dirty="0" smtClean="0">
                <a:solidFill>
                  <a:schemeClr val="tx1"/>
                </a:solidFill>
                <a:latin typeface="Arial Black" pitchFamily="34" charset="0"/>
              </a:rPr>
              <a:t>illiards </a:t>
            </a:r>
            <a:r>
              <a:rPr lang="fr-FR" sz="1200" dirty="0" err="1">
                <a:solidFill>
                  <a:schemeClr val="tx1"/>
                </a:solidFill>
                <a:latin typeface="Arial Black" pitchFamily="34" charset="0"/>
              </a:rPr>
              <a:t>fcfa</a:t>
            </a:r>
            <a:r>
              <a:rPr lang="fr-FR" sz="1200" dirty="0">
                <a:solidFill>
                  <a:schemeClr val="tx1"/>
                </a:solidFill>
                <a:latin typeface="Arial Black" pitchFamily="34" charset="0"/>
              </a:rPr>
              <a:t>. La structure:</a:t>
            </a:r>
            <a:r>
              <a:rPr lang="fr-FR" sz="1200" b="1" dirty="0">
                <a:solidFill>
                  <a:schemeClr val="tx1"/>
                </a:solidFill>
                <a:latin typeface="Arial Black" pitchFamily="34" charset="0"/>
              </a:rPr>
              <a:t> </a:t>
            </a:r>
          </a:p>
          <a:p>
            <a:pPr marL="171450" indent="-171450" algn="just">
              <a:buFont typeface="Wingdings" pitchFamily="2" charset="2"/>
              <a:buChar char="q"/>
            </a:pPr>
            <a:r>
              <a:rPr lang="fr-FR" sz="1200" dirty="0">
                <a:solidFill>
                  <a:schemeClr val="tx1"/>
                </a:solidFill>
                <a:latin typeface="Arial Black" pitchFamily="34" charset="0"/>
              </a:rPr>
              <a:t>Industrie </a:t>
            </a:r>
            <a:r>
              <a:rPr lang="fr-FR" sz="1200" dirty="0" smtClean="0">
                <a:solidFill>
                  <a:schemeClr val="tx1"/>
                </a:solidFill>
                <a:latin typeface="Arial Black" pitchFamily="34" charset="0"/>
              </a:rPr>
              <a:t>(20,3%), </a:t>
            </a:r>
          </a:p>
          <a:p>
            <a:pPr marL="171450" indent="-171450" algn="just">
              <a:buFont typeface="Wingdings" pitchFamily="2" charset="2"/>
              <a:buChar char="q"/>
            </a:pPr>
            <a:r>
              <a:rPr lang="fr-FR" sz="1200" dirty="0" smtClean="0">
                <a:solidFill>
                  <a:schemeClr val="tx1"/>
                </a:solidFill>
                <a:latin typeface="Arial Black" pitchFamily="34" charset="0"/>
              </a:rPr>
              <a:t>Commerce (52,1%) </a:t>
            </a:r>
            <a:r>
              <a:rPr lang="fr-FR" sz="1200" dirty="0">
                <a:solidFill>
                  <a:schemeClr val="tx1"/>
                </a:solidFill>
                <a:latin typeface="Arial Black" pitchFamily="34" charset="0"/>
              </a:rPr>
              <a:t>et </a:t>
            </a:r>
            <a:endParaRPr lang="fr-FR" sz="1200" dirty="0" smtClean="0">
              <a:solidFill>
                <a:schemeClr val="tx1"/>
              </a:solidFill>
              <a:latin typeface="Arial Black" pitchFamily="34" charset="0"/>
            </a:endParaRPr>
          </a:p>
          <a:p>
            <a:pPr marL="171450" indent="-171450" algn="just">
              <a:buFont typeface="Wingdings" pitchFamily="2" charset="2"/>
              <a:buChar char="q"/>
            </a:pPr>
            <a:r>
              <a:rPr lang="fr-FR" sz="1200" dirty="0" smtClean="0">
                <a:solidFill>
                  <a:schemeClr val="tx1"/>
                </a:solidFill>
                <a:latin typeface="Arial Black" pitchFamily="34" charset="0"/>
              </a:rPr>
              <a:t>Service </a:t>
            </a:r>
            <a:r>
              <a:rPr lang="fr-FR" sz="1200" dirty="0">
                <a:solidFill>
                  <a:schemeClr val="tx1"/>
                </a:solidFill>
                <a:latin typeface="Arial Black" pitchFamily="34" charset="0"/>
              </a:rPr>
              <a:t>(</a:t>
            </a:r>
            <a:r>
              <a:rPr lang="fr-FR" sz="1200" dirty="0" smtClean="0">
                <a:solidFill>
                  <a:schemeClr val="tx1"/>
                </a:solidFill>
                <a:latin typeface="Arial Black" pitchFamily="34" charset="0"/>
              </a:rPr>
              <a:t>27,6%).</a:t>
            </a:r>
            <a:endParaRPr lang="fr-FR" sz="1200" dirty="0">
              <a:solidFill>
                <a:schemeClr val="tx1"/>
              </a:solidFill>
              <a:latin typeface="Arial Black" pitchFamily="34" charset="0"/>
            </a:endParaRPr>
          </a:p>
          <a:p>
            <a:pPr marL="171450" indent="-171450" algn="just">
              <a:buFont typeface="Wingdings" pitchFamily="2" charset="2"/>
              <a:buChar char="q"/>
            </a:pPr>
            <a:r>
              <a:rPr lang="fr-FR" sz="1200" dirty="0" smtClean="0">
                <a:solidFill>
                  <a:schemeClr val="tx1"/>
                </a:solidFill>
                <a:latin typeface="Arial Black" pitchFamily="34" charset="0"/>
              </a:rPr>
              <a:t>Cotonou(10,0%), </a:t>
            </a:r>
          </a:p>
          <a:p>
            <a:pPr marL="171450" indent="-171450" algn="just">
              <a:buFont typeface="Wingdings" pitchFamily="2" charset="2"/>
              <a:buChar char="q"/>
            </a:pPr>
            <a:r>
              <a:rPr lang="fr-FR" sz="1200" dirty="0" smtClean="0">
                <a:solidFill>
                  <a:schemeClr val="tx1"/>
                </a:solidFill>
                <a:latin typeface="Arial Black" pitchFamily="34" charset="0"/>
              </a:rPr>
              <a:t>Autres </a:t>
            </a:r>
            <a:r>
              <a:rPr lang="fr-FR" sz="1200" dirty="0">
                <a:solidFill>
                  <a:schemeClr val="tx1"/>
                </a:solidFill>
                <a:latin typeface="Arial Black" pitchFamily="34" charset="0"/>
              </a:rPr>
              <a:t>urbain </a:t>
            </a:r>
            <a:r>
              <a:rPr lang="fr-FR" sz="1200" dirty="0" smtClean="0">
                <a:solidFill>
                  <a:schemeClr val="tx1"/>
                </a:solidFill>
                <a:latin typeface="Arial Black" pitchFamily="34" charset="0"/>
              </a:rPr>
              <a:t>(46,8%) </a:t>
            </a:r>
            <a:r>
              <a:rPr lang="fr-FR" sz="1200" dirty="0">
                <a:solidFill>
                  <a:schemeClr val="tx1"/>
                </a:solidFill>
                <a:latin typeface="Arial Black" pitchFamily="34" charset="0"/>
              </a:rPr>
              <a:t>et </a:t>
            </a:r>
            <a:endParaRPr lang="fr-FR" sz="1200" dirty="0" smtClean="0">
              <a:solidFill>
                <a:schemeClr val="tx1"/>
              </a:solidFill>
              <a:latin typeface="Arial Black" pitchFamily="34" charset="0"/>
            </a:endParaRPr>
          </a:p>
          <a:p>
            <a:pPr marL="171450" indent="-171450" algn="just">
              <a:buFont typeface="Wingdings" pitchFamily="2" charset="2"/>
              <a:buChar char="q"/>
            </a:pPr>
            <a:r>
              <a:rPr lang="fr-FR" sz="1200" dirty="0" smtClean="0">
                <a:solidFill>
                  <a:schemeClr val="tx1"/>
                </a:solidFill>
                <a:latin typeface="Arial Black" pitchFamily="34" charset="0"/>
              </a:rPr>
              <a:t>Rural </a:t>
            </a:r>
            <a:r>
              <a:rPr lang="fr-FR" sz="1200" dirty="0">
                <a:solidFill>
                  <a:schemeClr val="tx1"/>
                </a:solidFill>
                <a:latin typeface="Arial Black" pitchFamily="34" charset="0"/>
              </a:rPr>
              <a:t>(</a:t>
            </a:r>
            <a:r>
              <a:rPr lang="fr-FR" sz="1200" dirty="0" smtClean="0">
                <a:solidFill>
                  <a:schemeClr val="tx1"/>
                </a:solidFill>
                <a:latin typeface="Arial Black" pitchFamily="34" charset="0"/>
              </a:rPr>
              <a:t>43,2%).</a:t>
            </a:r>
            <a:endParaRPr lang="fr-FR" sz="1200" dirty="0">
              <a:solidFill>
                <a:schemeClr val="tx1"/>
              </a:solidFill>
              <a:latin typeface="Arial Black" pitchFamily="34" charset="0"/>
            </a:endParaRPr>
          </a:p>
          <a:p>
            <a:pPr algn="just"/>
            <a:endParaRPr lang="fr-FR" sz="1100" dirty="0">
              <a:latin typeface="Arial Black" pitchFamily="34" charset="0"/>
            </a:endParaRPr>
          </a:p>
        </p:txBody>
      </p:sp>
      <p:sp>
        <p:nvSpPr>
          <p:cNvPr id="19" name="Rectangle 18"/>
          <p:cNvSpPr/>
          <p:nvPr/>
        </p:nvSpPr>
        <p:spPr>
          <a:xfrm>
            <a:off x="4535516" y="4830467"/>
            <a:ext cx="2959997" cy="2027533"/>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fr-FR" sz="1100" dirty="0">
                <a:solidFill>
                  <a:schemeClr val="tx1"/>
                </a:solidFill>
                <a:latin typeface="Arial Black" pitchFamily="34" charset="0"/>
              </a:rPr>
              <a:t>Le revenu mixte issu de l’activité est de </a:t>
            </a:r>
            <a:r>
              <a:rPr lang="fr-FR" sz="1100" b="1" dirty="0">
                <a:solidFill>
                  <a:schemeClr val="tx1"/>
                </a:solidFill>
                <a:latin typeface="Arial Black" pitchFamily="34" charset="0"/>
              </a:rPr>
              <a:t>1 037,07 </a:t>
            </a:r>
            <a:r>
              <a:rPr lang="fr-FR" sz="1100" dirty="0">
                <a:solidFill>
                  <a:schemeClr val="tx1"/>
                </a:solidFill>
                <a:latin typeface="Arial Black" pitchFamily="34" charset="0"/>
              </a:rPr>
              <a:t>milliards </a:t>
            </a:r>
            <a:r>
              <a:rPr lang="fr-FR" sz="1100" dirty="0" err="1">
                <a:solidFill>
                  <a:schemeClr val="tx1"/>
                </a:solidFill>
                <a:latin typeface="Arial Black" pitchFamily="34" charset="0"/>
              </a:rPr>
              <a:t>fcfa</a:t>
            </a:r>
            <a:r>
              <a:rPr lang="fr-FR" sz="1100" dirty="0">
                <a:solidFill>
                  <a:schemeClr val="tx1"/>
                </a:solidFill>
                <a:latin typeface="Arial Black" pitchFamily="34" charset="0"/>
              </a:rPr>
              <a:t> dont le secteur Industrie </a:t>
            </a:r>
            <a:r>
              <a:rPr lang="fr-FR" sz="1100" dirty="0" smtClean="0">
                <a:solidFill>
                  <a:schemeClr val="tx1"/>
                </a:solidFill>
                <a:latin typeface="Arial Black" pitchFamily="34" charset="0"/>
              </a:rPr>
              <a:t>(17,8%), </a:t>
            </a:r>
            <a:r>
              <a:rPr lang="fr-FR" sz="1100" dirty="0">
                <a:solidFill>
                  <a:schemeClr val="tx1"/>
                </a:solidFill>
                <a:latin typeface="Arial Black" pitchFamily="34" charset="0"/>
              </a:rPr>
              <a:t>Commerce </a:t>
            </a:r>
            <a:r>
              <a:rPr lang="fr-FR" sz="1100" dirty="0" smtClean="0">
                <a:solidFill>
                  <a:schemeClr val="tx1"/>
                </a:solidFill>
                <a:latin typeface="Arial Black" pitchFamily="34" charset="0"/>
              </a:rPr>
              <a:t>(57,0%) </a:t>
            </a:r>
            <a:r>
              <a:rPr lang="fr-FR" sz="1100" dirty="0">
                <a:solidFill>
                  <a:schemeClr val="tx1"/>
                </a:solidFill>
                <a:latin typeface="Arial Black" pitchFamily="34" charset="0"/>
              </a:rPr>
              <a:t>et Service (</a:t>
            </a:r>
            <a:r>
              <a:rPr lang="fr-FR" sz="1100" dirty="0" smtClean="0">
                <a:solidFill>
                  <a:schemeClr val="tx1"/>
                </a:solidFill>
                <a:latin typeface="Arial Black" pitchFamily="34" charset="0"/>
              </a:rPr>
              <a:t>25,2%). </a:t>
            </a:r>
            <a:r>
              <a:rPr lang="fr-FR" sz="1100" dirty="0">
                <a:solidFill>
                  <a:schemeClr val="tx1"/>
                </a:solidFill>
                <a:latin typeface="Arial Black" pitchFamily="34" charset="0"/>
              </a:rPr>
              <a:t>Il représente en moyenne </a:t>
            </a:r>
            <a:r>
              <a:rPr lang="fr-FR" sz="1100" dirty="0" smtClean="0">
                <a:solidFill>
                  <a:schemeClr val="tx1"/>
                </a:solidFill>
                <a:latin typeface="Arial Black" pitchFamily="34" charset="0"/>
              </a:rPr>
              <a:t>69,0% </a:t>
            </a:r>
            <a:r>
              <a:rPr lang="fr-FR" sz="1100" dirty="0">
                <a:solidFill>
                  <a:schemeClr val="tx1"/>
                </a:solidFill>
                <a:latin typeface="Arial Black" pitchFamily="34" charset="0"/>
              </a:rPr>
              <a:t>de la valeur </a:t>
            </a:r>
            <a:r>
              <a:rPr lang="fr-FR" sz="1100" dirty="0" smtClean="0">
                <a:solidFill>
                  <a:schemeClr val="tx1"/>
                </a:solidFill>
                <a:latin typeface="Arial Black" pitchFamily="34" charset="0"/>
              </a:rPr>
              <a:t>ajoutée. </a:t>
            </a:r>
            <a:endParaRPr lang="fr-FR" sz="1100" dirty="0">
              <a:solidFill>
                <a:schemeClr val="tx1"/>
              </a:solidFill>
              <a:latin typeface="Arial Black" pitchFamily="34" charset="0"/>
            </a:endParaRPr>
          </a:p>
          <a:p>
            <a:endParaRPr lang="fr-FR" sz="1100" dirty="0">
              <a:latin typeface="Arial Black" pitchFamily="34" charset="0"/>
            </a:endParaRPr>
          </a:p>
        </p:txBody>
      </p:sp>
      <p:sp>
        <p:nvSpPr>
          <p:cNvPr id="20" name="Rectangle 19"/>
          <p:cNvSpPr/>
          <p:nvPr/>
        </p:nvSpPr>
        <p:spPr>
          <a:xfrm>
            <a:off x="3850086" y="1731952"/>
            <a:ext cx="4134118" cy="467561"/>
          </a:xfrm>
          <a:prstGeom prst="rect">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2000" b="1" dirty="0">
                <a:solidFill>
                  <a:schemeClr val="tx1"/>
                </a:solidFill>
              </a:rPr>
              <a:t>Inégalités dans le secteur informel</a:t>
            </a:r>
          </a:p>
        </p:txBody>
      </p:sp>
      <p:sp>
        <p:nvSpPr>
          <p:cNvPr id="23" name="ZoneTexte 22"/>
          <p:cNvSpPr txBox="1"/>
          <p:nvPr/>
        </p:nvSpPr>
        <p:spPr>
          <a:xfrm>
            <a:off x="7650052" y="5374873"/>
            <a:ext cx="4391694" cy="938719"/>
          </a:xfrm>
          <a:prstGeom prst="rect">
            <a:avLst/>
          </a:prstGeom>
        </p:spPr>
        <p:style>
          <a:lnRef idx="2">
            <a:schemeClr val="accent5"/>
          </a:lnRef>
          <a:fillRef idx="1">
            <a:schemeClr val="lt1"/>
          </a:fillRef>
          <a:effectRef idx="0">
            <a:schemeClr val="accent5"/>
          </a:effectRef>
          <a:fontRef idx="minor">
            <a:schemeClr val="dk1"/>
          </a:fontRef>
        </p:style>
        <p:txBody>
          <a:bodyPr wrap="square" rtlCol="0">
            <a:spAutoFit/>
          </a:bodyPr>
          <a:lstStyle/>
          <a:p>
            <a:pPr algn="just"/>
            <a:r>
              <a:rPr lang="fr-FR" sz="1100" dirty="0">
                <a:latin typeface="Arial Black" pitchFamily="34" charset="0"/>
              </a:rPr>
              <a:t>Les 10% UPI les plus riches contribuent à </a:t>
            </a:r>
            <a:r>
              <a:rPr lang="fr-FR" sz="1100" dirty="0" smtClean="0">
                <a:latin typeface="Arial Black" pitchFamily="34" charset="0"/>
              </a:rPr>
              <a:t>59,7% </a:t>
            </a:r>
            <a:r>
              <a:rPr lang="fr-FR" sz="1100" dirty="0">
                <a:latin typeface="Arial Black" pitchFamily="34" charset="0"/>
              </a:rPr>
              <a:t>de la richesse créée par le secteur informel. </a:t>
            </a:r>
            <a:endParaRPr lang="fr-FR" sz="1100" dirty="0" smtClean="0">
              <a:latin typeface="Arial Black" pitchFamily="34" charset="0"/>
            </a:endParaRPr>
          </a:p>
          <a:p>
            <a:pPr algn="just"/>
            <a:r>
              <a:rPr lang="fr-FR" sz="1100" dirty="0" smtClean="0">
                <a:solidFill>
                  <a:srgbClr val="000000"/>
                </a:solidFill>
                <a:latin typeface="Arial Black" pitchFamily="34" charset="0"/>
              </a:rPr>
              <a:t>20</a:t>
            </a:r>
            <a:r>
              <a:rPr lang="fr-FR" sz="1100" dirty="0">
                <a:solidFill>
                  <a:srgbClr val="000000"/>
                </a:solidFill>
                <a:latin typeface="Arial Black" pitchFamily="34" charset="0"/>
              </a:rPr>
              <a:t>% des UPI les plus </a:t>
            </a:r>
            <a:r>
              <a:rPr lang="fr-FR" sz="1100" dirty="0">
                <a:latin typeface="Arial Black" pitchFamily="34" charset="0"/>
              </a:rPr>
              <a:t>riches détiennent à elles seules, 70,5% du montant de la valeur ajoutée annuelle totale, contre 29,5% pour les 80% autres UPI restant </a:t>
            </a:r>
            <a:r>
              <a:rPr lang="fr-FR" sz="1100" dirty="0" smtClean="0">
                <a:latin typeface="Arial Black" pitchFamily="34" charset="0"/>
              </a:rPr>
              <a:t>.</a:t>
            </a:r>
            <a:endParaRPr lang="fr-FR" sz="1100" dirty="0">
              <a:latin typeface="Arial Black" pitchFamily="34" charset="0"/>
            </a:endParaRPr>
          </a:p>
        </p:txBody>
      </p:sp>
      <p:graphicFrame>
        <p:nvGraphicFramePr>
          <p:cNvPr id="16" name="Graphique 15">
            <a:extLst>
              <a:ext uri="{FF2B5EF4-FFF2-40B4-BE49-F238E27FC236}">
                <a16:creationId xmlns:lc="http://schemas.openxmlformats.org/drawingml/2006/lockedCanvas" xmlns="" xmlns:a16="http://schemas.microsoft.com/office/drawing/2014/main" xmlns:xdr="http://schemas.openxmlformats.org/drawingml/2006/spreadsheetDrawing" id="{AFED63B7-1F47-4309-BB20-4709D499E40F}"/>
              </a:ext>
            </a:extLst>
          </p:cNvPr>
          <p:cNvGraphicFramePr>
            <a:graphicFrameLocks/>
          </p:cNvGraphicFramePr>
          <p:nvPr>
            <p:extLst>
              <p:ext uri="{D42A27DB-BD31-4B8C-83A1-F6EECF244321}">
                <p14:modId xmlns:p14="http://schemas.microsoft.com/office/powerpoint/2010/main" val="2946565877"/>
              </p:ext>
            </p:extLst>
          </p:nvPr>
        </p:nvGraphicFramePr>
        <p:xfrm>
          <a:off x="7968991" y="2599904"/>
          <a:ext cx="3466948" cy="2230563"/>
        </p:xfrm>
        <a:graphic>
          <a:graphicData uri="http://schemas.openxmlformats.org/drawingml/2006/chart">
            <c:chart xmlns:c="http://schemas.openxmlformats.org/drawingml/2006/chart" xmlns:r="http://schemas.openxmlformats.org/officeDocument/2006/relationships" r:id="rId2"/>
          </a:graphicData>
        </a:graphic>
      </p:graphicFrame>
      <p:sp>
        <p:nvSpPr>
          <p:cNvPr id="4" name="Flèche droite à entaille 3"/>
          <p:cNvSpPr/>
          <p:nvPr/>
        </p:nvSpPr>
        <p:spPr>
          <a:xfrm rot="5400000">
            <a:off x="9443164" y="4856178"/>
            <a:ext cx="720000" cy="396000"/>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29885902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0" y="0"/>
            <a:ext cx="12192000" cy="765404"/>
          </a:xfrm>
          <a:solidFill>
            <a:schemeClr val="accent6">
              <a:lumMod val="75000"/>
            </a:schemeClr>
          </a:solidFill>
          <a:ln>
            <a:solidFill>
              <a:schemeClr val="accent2">
                <a:lumMod val="60000"/>
                <a:lumOff val="40000"/>
              </a:schemeClr>
            </a:solidFill>
          </a:ln>
        </p:spPr>
        <p:txBody>
          <a:bodyPr>
            <a:normAutofit/>
          </a:bodyPr>
          <a:lstStyle/>
          <a:p>
            <a:r>
              <a:rPr lang="fr-FR" sz="2800" b="1" dirty="0">
                <a:latin typeface="Arial Black" pitchFamily="34" charset="0"/>
              </a:rPr>
              <a:t>4- Performance économique des UPI </a:t>
            </a:r>
          </a:p>
        </p:txBody>
      </p:sp>
      <p:sp>
        <p:nvSpPr>
          <p:cNvPr id="6" name="ZoneTexte 5">
            <a:extLst>
              <a:ext uri="{FF2B5EF4-FFF2-40B4-BE49-F238E27FC236}">
                <a16:creationId xmlns="" xmlns:a16="http://schemas.microsoft.com/office/drawing/2014/main" id="{42F1DBD2-4A26-4DB2-80FC-682A06372C7E}"/>
              </a:ext>
            </a:extLst>
          </p:cNvPr>
          <p:cNvSpPr txBox="1"/>
          <p:nvPr/>
        </p:nvSpPr>
        <p:spPr>
          <a:xfrm>
            <a:off x="95003" y="943534"/>
            <a:ext cx="6095999" cy="5078313"/>
          </a:xfrm>
          <a:prstGeom prst="rect">
            <a:avLst/>
          </a:prstGeom>
          <a:solidFill>
            <a:schemeClr val="accent3">
              <a:lumMod val="20000"/>
              <a:lumOff val="80000"/>
            </a:schemeClr>
          </a:solidFill>
        </p:spPr>
        <p:style>
          <a:lnRef idx="2">
            <a:schemeClr val="accent2"/>
          </a:lnRef>
          <a:fillRef idx="1">
            <a:schemeClr val="lt1"/>
          </a:fillRef>
          <a:effectRef idx="0">
            <a:schemeClr val="accent2"/>
          </a:effectRef>
          <a:fontRef idx="minor">
            <a:schemeClr val="dk1"/>
          </a:fontRef>
        </p:style>
        <p:txBody>
          <a:bodyPr wrap="square" rtlCol="0">
            <a:spAutoFit/>
          </a:bodyPr>
          <a:lstStyle/>
          <a:p>
            <a:pPr>
              <a:lnSpc>
                <a:spcPct val="150000"/>
              </a:lnSpc>
            </a:pPr>
            <a:r>
              <a:rPr lang="fr-FR" sz="1200" dirty="0">
                <a:latin typeface="Arial Black" pitchFamily="34" charset="0"/>
              </a:rPr>
              <a:t>L’analyse de la contribution des branches a permis d’identifier 4 branches qui totalisent </a:t>
            </a:r>
            <a:r>
              <a:rPr lang="fr-FR" sz="1200" dirty="0" smtClean="0">
                <a:latin typeface="Arial Black" pitchFamily="34" charset="0"/>
              </a:rPr>
              <a:t>plus de deux </a:t>
            </a:r>
            <a:r>
              <a:rPr lang="fr-FR" sz="1200" dirty="0">
                <a:latin typeface="Arial Black" pitchFamily="34" charset="0"/>
              </a:rPr>
              <a:t>tiers de la valeur ajoutée: </a:t>
            </a:r>
          </a:p>
          <a:p>
            <a:pPr marL="285750" indent="-285750">
              <a:lnSpc>
                <a:spcPct val="150000"/>
              </a:lnSpc>
              <a:buFont typeface="Wingdings" pitchFamily="2" charset="2"/>
              <a:buChar char="q"/>
            </a:pPr>
            <a:r>
              <a:rPr lang="fr-FR" sz="1200" dirty="0">
                <a:latin typeface="Arial Black" pitchFamily="34" charset="0"/>
              </a:rPr>
              <a:t>Commerce de gros (26,7 %);</a:t>
            </a:r>
          </a:p>
          <a:p>
            <a:pPr marL="285750" indent="-285750">
              <a:lnSpc>
                <a:spcPct val="150000"/>
              </a:lnSpc>
              <a:buFont typeface="Wingdings" pitchFamily="2" charset="2"/>
              <a:buChar char="q"/>
            </a:pPr>
            <a:r>
              <a:rPr lang="fr-FR" sz="1200" dirty="0">
                <a:latin typeface="Arial Black" pitchFamily="34" charset="0"/>
              </a:rPr>
              <a:t>Commerce de détails (23,3 %);</a:t>
            </a:r>
          </a:p>
          <a:p>
            <a:pPr marL="285750" indent="-285750">
              <a:lnSpc>
                <a:spcPct val="150000"/>
              </a:lnSpc>
              <a:buFont typeface="Wingdings" pitchFamily="2" charset="2"/>
              <a:buChar char="q"/>
            </a:pPr>
            <a:r>
              <a:rPr lang="fr-FR" sz="1200" dirty="0">
                <a:latin typeface="Arial Black" pitchFamily="34" charset="0"/>
              </a:rPr>
              <a:t>Activités de fabrication (15,0%)</a:t>
            </a:r>
          </a:p>
          <a:p>
            <a:pPr marL="285750" indent="-285750">
              <a:lnSpc>
                <a:spcPct val="150000"/>
              </a:lnSpc>
              <a:buFont typeface="Wingdings" pitchFamily="2" charset="2"/>
              <a:buChar char="q"/>
            </a:pPr>
            <a:r>
              <a:rPr lang="fr-FR" sz="1200" dirty="0">
                <a:latin typeface="Arial Black" pitchFamily="34" charset="0"/>
              </a:rPr>
              <a:t>Activités d’hébergement et de restauration (13,0%)</a:t>
            </a:r>
          </a:p>
          <a:p>
            <a:pPr marL="285750" indent="-285750">
              <a:lnSpc>
                <a:spcPct val="150000"/>
              </a:lnSpc>
              <a:buFont typeface="Wingdings" pitchFamily="2" charset="2"/>
              <a:buChar char="q"/>
            </a:pPr>
            <a:endParaRPr lang="fr-FR" sz="1200" dirty="0">
              <a:latin typeface="Arial Black" pitchFamily="34" charset="0"/>
            </a:endParaRPr>
          </a:p>
          <a:p>
            <a:pPr>
              <a:lnSpc>
                <a:spcPct val="150000"/>
              </a:lnSpc>
            </a:pPr>
            <a:r>
              <a:rPr lang="fr-FR" sz="1200" dirty="0">
                <a:latin typeface="Arial Black" pitchFamily="34" charset="0"/>
              </a:rPr>
              <a:t>La décomposition de la valeur ajoutée montre que la part de la VA affectée à la masse salariale est importante dans les branches </a:t>
            </a:r>
            <a:r>
              <a:rPr lang="fr-FR" sz="1200" dirty="0" smtClean="0">
                <a:latin typeface="Arial Black" pitchFamily="34" charset="0"/>
              </a:rPr>
              <a:t>&lt;&lt;</a:t>
            </a:r>
            <a:r>
              <a:rPr lang="fr-FR" sz="1200" dirty="0">
                <a:latin typeface="Arial Black" pitchFamily="34" charset="0"/>
              </a:rPr>
              <a:t> Activités de l'information et de </a:t>
            </a:r>
            <a:r>
              <a:rPr lang="fr-FR" sz="1200" dirty="0" smtClean="0">
                <a:latin typeface="Arial Black" pitchFamily="34" charset="0"/>
              </a:rPr>
              <a:t>communication : 72,1% &gt;&gt;, &lt;&lt;Activités </a:t>
            </a:r>
            <a:r>
              <a:rPr lang="fr-FR" sz="1200" dirty="0">
                <a:latin typeface="Arial Black" pitchFamily="34" charset="0"/>
              </a:rPr>
              <a:t>artistiques, sportives et </a:t>
            </a:r>
            <a:r>
              <a:rPr lang="fr-FR" sz="1200" dirty="0" smtClean="0">
                <a:latin typeface="Arial Black" pitchFamily="34" charset="0"/>
              </a:rPr>
              <a:t>récréatives : 66,8%&gt;&gt;, &lt;&lt;Activités </a:t>
            </a:r>
            <a:r>
              <a:rPr lang="fr-FR" sz="1200" dirty="0">
                <a:latin typeface="Arial Black" pitchFamily="34" charset="0"/>
              </a:rPr>
              <a:t>pour la santé humaine et l'action </a:t>
            </a:r>
            <a:r>
              <a:rPr lang="fr-FR" sz="1200" dirty="0" smtClean="0">
                <a:latin typeface="Arial Black" pitchFamily="34" charset="0"/>
              </a:rPr>
              <a:t>sociale : 60,4% et «</a:t>
            </a:r>
            <a:r>
              <a:rPr lang="fr-FR" sz="1200" dirty="0">
                <a:latin typeface="Arial Black" pitchFamily="34" charset="0"/>
              </a:rPr>
              <a:t> Activités financières et </a:t>
            </a:r>
            <a:r>
              <a:rPr lang="fr-FR" sz="1200" dirty="0" smtClean="0">
                <a:latin typeface="Arial Black" pitchFamily="34" charset="0"/>
              </a:rPr>
              <a:t>assurance : 55,2 </a:t>
            </a:r>
            <a:endParaRPr lang="fr-FR" sz="1200" dirty="0">
              <a:latin typeface="Arial Black" pitchFamily="34" charset="0"/>
            </a:endParaRPr>
          </a:p>
          <a:p>
            <a:pPr>
              <a:lnSpc>
                <a:spcPct val="150000"/>
              </a:lnSpc>
            </a:pPr>
            <a:r>
              <a:rPr lang="fr-FR" sz="1200" dirty="0" smtClean="0">
                <a:latin typeface="Arial Black" pitchFamily="34" charset="0"/>
              </a:rPr>
              <a:t>%</a:t>
            </a:r>
            <a:r>
              <a:rPr lang="fr-FR" sz="1200" dirty="0">
                <a:latin typeface="Arial Black" pitchFamily="34" charset="0"/>
              </a:rPr>
              <a:t> </a:t>
            </a:r>
            <a:r>
              <a:rPr lang="fr-FR" sz="1200" dirty="0" smtClean="0">
                <a:latin typeface="Arial Black" pitchFamily="34" charset="0"/>
              </a:rPr>
              <a:t>».</a:t>
            </a:r>
          </a:p>
          <a:p>
            <a:pPr>
              <a:lnSpc>
                <a:spcPct val="150000"/>
              </a:lnSpc>
            </a:pPr>
            <a:endParaRPr lang="fr-FR" sz="1200" dirty="0" smtClean="0">
              <a:latin typeface="Arial Black" pitchFamily="34" charset="0"/>
            </a:endParaRPr>
          </a:p>
          <a:p>
            <a:pPr>
              <a:lnSpc>
                <a:spcPct val="150000"/>
              </a:lnSpc>
            </a:pPr>
            <a:r>
              <a:rPr lang="fr-FR" sz="1200" dirty="0" smtClean="0">
                <a:latin typeface="Arial Black" pitchFamily="34" charset="0"/>
              </a:rPr>
              <a:t>La </a:t>
            </a:r>
            <a:r>
              <a:rPr lang="fr-FR" sz="1200" dirty="0">
                <a:latin typeface="Arial Black" pitchFamily="34" charset="0"/>
              </a:rPr>
              <a:t>part de l’impôt/taxes est élevée au niveau des branches </a:t>
            </a:r>
            <a:r>
              <a:rPr lang="fr-FR" sz="1200" dirty="0" smtClean="0">
                <a:latin typeface="Arial Black" pitchFamily="34" charset="0"/>
              </a:rPr>
              <a:t> &lt;&lt;</a:t>
            </a:r>
            <a:r>
              <a:rPr lang="fr-FR" sz="1200" dirty="0">
                <a:latin typeface="Arial Black" pitchFamily="34" charset="0"/>
              </a:rPr>
              <a:t> Activités de transport </a:t>
            </a:r>
            <a:r>
              <a:rPr lang="fr-FR" sz="1200" dirty="0" smtClean="0">
                <a:latin typeface="Arial Black" pitchFamily="34" charset="0"/>
              </a:rPr>
              <a:t>: 4,7%&gt;&gt;, &lt;&lt;Commerce </a:t>
            </a:r>
            <a:r>
              <a:rPr lang="fr-FR" sz="1200" dirty="0">
                <a:latin typeface="Arial Black" pitchFamily="34" charset="0"/>
              </a:rPr>
              <a:t>de </a:t>
            </a:r>
            <a:r>
              <a:rPr lang="fr-FR" sz="1200" dirty="0" smtClean="0">
                <a:latin typeface="Arial Black" pitchFamily="34" charset="0"/>
              </a:rPr>
              <a:t>détail : 1,4%&gt;&gt; et &lt;&lt; </a:t>
            </a:r>
            <a:r>
              <a:rPr lang="fr-FR" sz="1200" dirty="0">
                <a:latin typeface="Arial Black" pitchFamily="34" charset="0"/>
              </a:rPr>
              <a:t>Commerce et réparation des pièces automobiles </a:t>
            </a:r>
            <a:r>
              <a:rPr lang="fr-FR" sz="1200" dirty="0" smtClean="0">
                <a:latin typeface="Arial Black" pitchFamily="34" charset="0"/>
              </a:rPr>
              <a:t>: 1,0%&gt;&gt;.  </a:t>
            </a:r>
            <a:endParaRPr lang="fr-FR" sz="1200" dirty="0">
              <a:latin typeface="Arial Black" pitchFamily="34" charset="0"/>
            </a:endParaRPr>
          </a:p>
        </p:txBody>
      </p:sp>
      <p:sp>
        <p:nvSpPr>
          <p:cNvPr id="3" name="Rectangle 2">
            <a:extLst>
              <a:ext uri="{FF2B5EF4-FFF2-40B4-BE49-F238E27FC236}">
                <a16:creationId xmlns="" xmlns:a16="http://schemas.microsoft.com/office/drawing/2014/main" id="{6BCC6FB9-07EA-4A80-9514-8BB3455891DC}"/>
              </a:ext>
            </a:extLst>
          </p:cNvPr>
          <p:cNvSpPr/>
          <p:nvPr/>
        </p:nvSpPr>
        <p:spPr>
          <a:xfrm>
            <a:off x="6535024" y="830509"/>
            <a:ext cx="5656976" cy="564181"/>
          </a:xfrm>
          <a:prstGeom prst="rect">
            <a:avLst/>
          </a:prstGeom>
          <a:solidFill>
            <a:schemeClr val="accent5">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fr-FR" sz="2000" b="1" dirty="0">
                <a:solidFill>
                  <a:schemeClr val="tx1"/>
                </a:solidFill>
                <a:latin typeface="Arial Black" pitchFamily="34" charset="0"/>
              </a:rPr>
              <a:t>Analyse de la productivité des facteurs de production</a:t>
            </a:r>
          </a:p>
        </p:txBody>
      </p:sp>
      <p:sp>
        <p:nvSpPr>
          <p:cNvPr id="4" name="Rectangle 3"/>
          <p:cNvSpPr/>
          <p:nvPr/>
        </p:nvSpPr>
        <p:spPr>
          <a:xfrm>
            <a:off x="6535024" y="1394690"/>
            <a:ext cx="5656976" cy="3139321"/>
          </a:xfrm>
          <a:prstGeom prst="rect">
            <a:avLst/>
          </a:prstGeom>
          <a:solidFill>
            <a:schemeClr val="accent6">
              <a:lumMod val="20000"/>
              <a:lumOff val="80000"/>
            </a:schemeClr>
          </a:solidFill>
        </p:spPr>
        <p:style>
          <a:lnRef idx="2">
            <a:schemeClr val="accent1"/>
          </a:lnRef>
          <a:fillRef idx="1">
            <a:schemeClr val="lt1"/>
          </a:fillRef>
          <a:effectRef idx="0">
            <a:schemeClr val="accent1"/>
          </a:effectRef>
          <a:fontRef idx="minor">
            <a:schemeClr val="dk1"/>
          </a:fontRef>
        </p:style>
        <p:txBody>
          <a:bodyPr wrap="square">
            <a:spAutoFit/>
          </a:bodyPr>
          <a:lstStyle/>
          <a:p>
            <a:pPr marL="285750" indent="-285750" algn="just">
              <a:lnSpc>
                <a:spcPct val="200000"/>
              </a:lnSpc>
              <a:buFont typeface="Wingdings" pitchFamily="2" charset="2"/>
              <a:buChar char="q"/>
            </a:pPr>
            <a:r>
              <a:rPr lang="fr-FR" sz="1100" dirty="0" smtClean="0">
                <a:latin typeface="Arial Black" pitchFamily="34" charset="0"/>
              </a:rPr>
              <a:t>Une </a:t>
            </a:r>
            <a:r>
              <a:rPr lang="fr-FR" sz="1100" dirty="0">
                <a:latin typeface="Arial Black" pitchFamily="34" charset="0"/>
              </a:rPr>
              <a:t>personne apporte comme valeur ajoutée 61 201 FCFA / mois alors qu’une unité de capital </a:t>
            </a:r>
            <a:r>
              <a:rPr lang="fr-FR" sz="1100" dirty="0" smtClean="0">
                <a:latin typeface="Arial Black" pitchFamily="34" charset="0"/>
              </a:rPr>
              <a:t>apporte </a:t>
            </a:r>
            <a:r>
              <a:rPr lang="fr-FR" sz="1100" dirty="0">
                <a:latin typeface="Arial Black" pitchFamily="34" charset="0"/>
              </a:rPr>
              <a:t>86,7 FCFA </a:t>
            </a:r>
            <a:r>
              <a:rPr lang="fr-FR" sz="1100" dirty="0" smtClean="0">
                <a:latin typeface="Arial Black" pitchFamily="34" charset="0"/>
              </a:rPr>
              <a:t>/ mois </a:t>
            </a:r>
            <a:r>
              <a:rPr lang="fr-FR" sz="1100" dirty="0">
                <a:latin typeface="Arial Black" pitchFamily="34" charset="0"/>
              </a:rPr>
              <a:t>à la valeur ajoutée. Toutefois, les performances sont plus élevées eu milieu urbain que rural. A Cotonou et dans autres urbains, l’unité de main d’</a:t>
            </a:r>
            <a:r>
              <a:rPr lang="fr-FR" sz="1100" dirty="0" err="1">
                <a:latin typeface="Arial Black" pitchFamily="34" charset="0"/>
              </a:rPr>
              <a:t>oeuvre</a:t>
            </a:r>
            <a:r>
              <a:rPr lang="fr-FR" sz="1100" dirty="0">
                <a:latin typeface="Arial Black" pitchFamily="34" charset="0"/>
              </a:rPr>
              <a:t> permet d’obtenir 73 600 FCFA et 62 081 FCFA en valeur ajoutée respectivement et l’unité de capital respectivement 257,7 FCFA et 122,8 FCFA. En milieu rural la main d’</a:t>
            </a:r>
            <a:r>
              <a:rPr lang="fr-FR" sz="1100" dirty="0" err="1">
                <a:latin typeface="Arial Black" pitchFamily="34" charset="0"/>
              </a:rPr>
              <a:t>oeuvre</a:t>
            </a:r>
            <a:r>
              <a:rPr lang="fr-FR" sz="1100" dirty="0">
                <a:latin typeface="Arial Black" pitchFamily="34" charset="0"/>
              </a:rPr>
              <a:t> et le capital apporte respectivement 58 067 FCFA et 43,2 FCFA à la valeur ajoutée. </a:t>
            </a:r>
          </a:p>
        </p:txBody>
      </p:sp>
      <p:sp>
        <p:nvSpPr>
          <p:cNvPr id="5" name="Rectangle 4"/>
          <p:cNvSpPr/>
          <p:nvPr/>
        </p:nvSpPr>
        <p:spPr>
          <a:xfrm>
            <a:off x="6440022" y="4852296"/>
            <a:ext cx="5656976" cy="1785104"/>
          </a:xfrm>
          <a:prstGeom prst="rect">
            <a:avLst/>
          </a:prstGeom>
          <a:solidFill>
            <a:schemeClr val="accent6">
              <a:lumMod val="20000"/>
              <a:lumOff val="80000"/>
            </a:schemeClr>
          </a:solidFill>
        </p:spPr>
        <p:style>
          <a:lnRef idx="2">
            <a:schemeClr val="accent6"/>
          </a:lnRef>
          <a:fillRef idx="1">
            <a:schemeClr val="lt1"/>
          </a:fillRef>
          <a:effectRef idx="0">
            <a:schemeClr val="accent6"/>
          </a:effectRef>
          <a:fontRef idx="minor">
            <a:schemeClr val="dk1"/>
          </a:fontRef>
        </p:style>
        <p:txBody>
          <a:bodyPr wrap="square">
            <a:spAutoFit/>
          </a:bodyPr>
          <a:lstStyle/>
          <a:p>
            <a:pPr marL="285750" indent="-285750" algn="just">
              <a:lnSpc>
                <a:spcPct val="200000"/>
              </a:lnSpc>
              <a:buFont typeface="Wingdings" pitchFamily="2" charset="2"/>
              <a:buChar char="q"/>
            </a:pPr>
            <a:r>
              <a:rPr lang="fr-FR" sz="1100" dirty="0">
                <a:solidFill>
                  <a:srgbClr val="000000"/>
                </a:solidFill>
                <a:latin typeface="Arial Black" pitchFamily="34" charset="0"/>
              </a:rPr>
              <a:t>La productivité par heure est très élevée à Cotonou que dans les autres milieux. Une heure de temps de production à Cotonou permet d’avoir une valeur ajoutée de 1 169 FCFA alors qu’elle ne permet d’obtenir que 678 FCFA et 672 FCFA respectivement dans d’autres urbains et en milieu rural. </a:t>
            </a:r>
            <a:endParaRPr lang="fr-FR" sz="1100" dirty="0">
              <a:latin typeface="Arial Black" pitchFamily="34" charset="0"/>
            </a:endParaRPr>
          </a:p>
        </p:txBody>
      </p:sp>
    </p:spTree>
    <p:extLst>
      <p:ext uri="{BB962C8B-B14F-4D97-AF65-F5344CB8AC3E}">
        <p14:creationId xmlns:p14="http://schemas.microsoft.com/office/powerpoint/2010/main" val="163879443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0" y="0"/>
            <a:ext cx="12192000" cy="765404"/>
          </a:xfrm>
          <a:solidFill>
            <a:schemeClr val="accent6">
              <a:lumMod val="75000"/>
            </a:schemeClr>
          </a:solidFill>
        </p:spPr>
        <p:txBody>
          <a:bodyPr>
            <a:normAutofit/>
          </a:bodyPr>
          <a:lstStyle/>
          <a:p>
            <a:r>
              <a:rPr lang="fr-FR" sz="2800" dirty="0">
                <a:latin typeface="Arial Black" pitchFamily="34" charset="0"/>
              </a:rPr>
              <a:t>5- Secteur informel et l’Etat </a:t>
            </a:r>
          </a:p>
        </p:txBody>
      </p:sp>
      <p:sp>
        <p:nvSpPr>
          <p:cNvPr id="5" name="Rectangle 4">
            <a:extLst>
              <a:ext uri="{FF2B5EF4-FFF2-40B4-BE49-F238E27FC236}">
                <a16:creationId xmlns="" xmlns:a16="http://schemas.microsoft.com/office/drawing/2014/main" id="{99E2F03D-13C3-4841-8471-46B8936B7BB8}"/>
              </a:ext>
            </a:extLst>
          </p:cNvPr>
          <p:cNvSpPr/>
          <p:nvPr/>
        </p:nvSpPr>
        <p:spPr>
          <a:xfrm>
            <a:off x="110836" y="868218"/>
            <a:ext cx="5181600" cy="46181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2000" b="1" dirty="0">
                <a:solidFill>
                  <a:schemeClr val="tx1"/>
                </a:solidFill>
              </a:rPr>
              <a:t>Inscription dans les registres administratifs</a:t>
            </a:r>
          </a:p>
        </p:txBody>
      </p:sp>
      <p:sp>
        <p:nvSpPr>
          <p:cNvPr id="7" name="Flèche : droite 6">
            <a:extLst>
              <a:ext uri="{FF2B5EF4-FFF2-40B4-BE49-F238E27FC236}">
                <a16:creationId xmlns="" xmlns:a16="http://schemas.microsoft.com/office/drawing/2014/main" id="{04DC2EDF-3709-4A30-9440-A619C283FE64}"/>
              </a:ext>
            </a:extLst>
          </p:cNvPr>
          <p:cNvSpPr/>
          <p:nvPr/>
        </p:nvSpPr>
        <p:spPr>
          <a:xfrm rot="10800000">
            <a:off x="6689249" y="4476997"/>
            <a:ext cx="3891664" cy="2962512"/>
          </a:xfrm>
          <a:prstGeom prst="rightArrow">
            <a:avLst>
              <a:gd name="adj1" fmla="val 50000"/>
              <a:gd name="adj2" fmla="val 35569"/>
            </a:avLst>
          </a:prstGeom>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lnSpc>
                <a:spcPct val="150000"/>
              </a:lnSpc>
            </a:pPr>
            <a:r>
              <a:rPr lang="fr-FR" sz="1400" dirty="0">
                <a:solidFill>
                  <a:schemeClr val="tx1"/>
                </a:solidFill>
                <a:latin typeface="Arial Black" pitchFamily="34" charset="0"/>
              </a:rPr>
              <a:t>Le faible taux d’inscription aux registres administratifs s’explique selon les CUPI par</a:t>
            </a:r>
          </a:p>
        </p:txBody>
      </p:sp>
      <p:graphicFrame>
        <p:nvGraphicFramePr>
          <p:cNvPr id="8" name="Graphique 7">
            <a:extLst>
              <a:ext uri="{FF2B5EF4-FFF2-40B4-BE49-F238E27FC236}">
                <a16:creationId xmlns:lc="http://schemas.openxmlformats.org/drawingml/2006/lockedCanvas" xmlns="" xmlns:a16="http://schemas.microsoft.com/office/drawing/2014/main" xmlns:xdr="http://schemas.openxmlformats.org/drawingml/2006/spreadsheetDrawing" id="{565AE5D1-1A7E-4F75-A995-D5C6B3CCA6A0}"/>
              </a:ext>
            </a:extLst>
          </p:cNvPr>
          <p:cNvGraphicFramePr>
            <a:graphicFrameLocks/>
          </p:cNvGraphicFramePr>
          <p:nvPr>
            <p:extLst>
              <p:ext uri="{D42A27DB-BD31-4B8C-83A1-F6EECF244321}">
                <p14:modId xmlns:p14="http://schemas.microsoft.com/office/powerpoint/2010/main" val="3190276404"/>
              </p:ext>
            </p:extLst>
          </p:nvPr>
        </p:nvGraphicFramePr>
        <p:xfrm>
          <a:off x="6602680" y="1954936"/>
          <a:ext cx="4619501" cy="2757487"/>
        </p:xfrm>
        <a:graphic>
          <a:graphicData uri="http://schemas.openxmlformats.org/drawingml/2006/chart">
            <c:chart xmlns:c="http://schemas.openxmlformats.org/drawingml/2006/chart" xmlns:r="http://schemas.openxmlformats.org/officeDocument/2006/relationships" r:id="rId2"/>
          </a:graphicData>
        </a:graphic>
      </p:graphicFrame>
      <p:pic>
        <p:nvPicPr>
          <p:cNvPr id="10" name="Image 9"/>
          <p:cNvPicPr>
            <a:picLocks noChangeAspect="1"/>
          </p:cNvPicPr>
          <p:nvPr/>
        </p:nvPicPr>
        <p:blipFill rotWithShape="1">
          <a:blip r:embed="rId3"/>
          <a:srcRect t="6514"/>
          <a:stretch/>
        </p:blipFill>
        <p:spPr>
          <a:xfrm>
            <a:off x="110836" y="4279680"/>
            <a:ext cx="6272760" cy="2578319"/>
          </a:xfrm>
          <a:prstGeom prst="rect">
            <a:avLst/>
          </a:prstGeom>
          <a:ln>
            <a:solidFill>
              <a:srgbClr val="92D050"/>
            </a:solidFill>
          </a:ln>
        </p:spPr>
      </p:pic>
      <p:sp>
        <p:nvSpPr>
          <p:cNvPr id="3" name="Rectangle 2"/>
          <p:cNvSpPr/>
          <p:nvPr/>
        </p:nvSpPr>
        <p:spPr>
          <a:xfrm>
            <a:off x="6096000" y="852982"/>
            <a:ext cx="6096000" cy="1107996"/>
          </a:xfrm>
          <a:prstGeom prst="rect">
            <a:avLst/>
          </a:prstGeom>
          <a:solidFill>
            <a:schemeClr val="accent1"/>
          </a:solidFill>
        </p:spPr>
        <p:txBody>
          <a:bodyPr>
            <a:spAutoFit/>
          </a:bodyPr>
          <a:lstStyle/>
          <a:p>
            <a:pPr algn="just">
              <a:lnSpc>
                <a:spcPct val="150000"/>
              </a:lnSpc>
            </a:pPr>
            <a:r>
              <a:rPr lang="fr-FR" sz="1100" dirty="0">
                <a:solidFill>
                  <a:srgbClr val="000000"/>
                </a:solidFill>
                <a:latin typeface="Arial Black" pitchFamily="34" charset="0"/>
              </a:rPr>
              <a:t>L’ERI-ESI a permis d’étudier la situation de l'inscription dans les registres administratifs par les CUPI </a:t>
            </a:r>
            <a:r>
              <a:rPr lang="fr-FR" sz="1100" dirty="0" smtClean="0">
                <a:solidFill>
                  <a:srgbClr val="000000"/>
                </a:solidFill>
                <a:latin typeface="Arial Black" pitchFamily="34" charset="0"/>
              </a:rPr>
              <a:t>ou </a:t>
            </a:r>
            <a:r>
              <a:rPr lang="fr-FR" sz="1100" dirty="0">
                <a:solidFill>
                  <a:srgbClr val="000000"/>
                </a:solidFill>
                <a:latin typeface="Arial Black" pitchFamily="34" charset="0"/>
              </a:rPr>
              <a:t>les UPI disposant de l’Identifiant Fiscal Unique (IFU), du Registre de Commerce (RC) et du numéro de la Caisse Nationale de la Sécurité Sociale (N° CNSS). </a:t>
            </a:r>
            <a:endParaRPr lang="fr-FR" sz="1100" dirty="0">
              <a:latin typeface="Arial Black" pitchFamily="34" charset="0"/>
            </a:endParaRPr>
          </a:p>
        </p:txBody>
      </p:sp>
      <p:sp>
        <p:nvSpPr>
          <p:cNvPr id="4" name="Rectangle 3"/>
          <p:cNvSpPr/>
          <p:nvPr/>
        </p:nvSpPr>
        <p:spPr>
          <a:xfrm>
            <a:off x="538398" y="1622423"/>
            <a:ext cx="2708818" cy="369332"/>
          </a:xfrm>
          <a:prstGeom prst="rect">
            <a:avLst/>
          </a:prstGeom>
          <a:solidFill>
            <a:schemeClr val="accent2">
              <a:lumMod val="40000"/>
              <a:lumOff val="60000"/>
            </a:schemeClr>
          </a:solidFill>
        </p:spPr>
        <p:style>
          <a:lnRef idx="2">
            <a:schemeClr val="accent5"/>
          </a:lnRef>
          <a:fillRef idx="1">
            <a:schemeClr val="lt1"/>
          </a:fillRef>
          <a:effectRef idx="0">
            <a:schemeClr val="accent5"/>
          </a:effectRef>
          <a:fontRef idx="minor">
            <a:schemeClr val="dk1"/>
          </a:fontRef>
        </p:style>
        <p:txBody>
          <a:bodyPr wrap="none">
            <a:spAutoFit/>
          </a:bodyPr>
          <a:lstStyle/>
          <a:p>
            <a:r>
              <a:rPr lang="fr-FR" b="1" dirty="0"/>
              <a:t>Dans au moins un </a:t>
            </a:r>
            <a:r>
              <a:rPr lang="fr-FR" b="1" dirty="0" smtClean="0"/>
              <a:t>registre</a:t>
            </a:r>
            <a:endParaRPr lang="fr-FR" b="1" dirty="0"/>
          </a:p>
        </p:txBody>
      </p:sp>
      <p:sp>
        <p:nvSpPr>
          <p:cNvPr id="6" name="Flèche droite à entaille 5"/>
          <p:cNvSpPr/>
          <p:nvPr/>
        </p:nvSpPr>
        <p:spPr>
          <a:xfrm rot="1049104">
            <a:off x="3240353" y="2149757"/>
            <a:ext cx="3448607" cy="484632"/>
          </a:xfrm>
          <a:prstGeom prst="notchedRightArrow">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1" name="Flèche droite à entaille 10"/>
          <p:cNvSpPr/>
          <p:nvPr/>
        </p:nvSpPr>
        <p:spPr>
          <a:xfrm rot="763694">
            <a:off x="5320097" y="1053186"/>
            <a:ext cx="756000" cy="360000"/>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2" name="Rectangle 11"/>
          <p:cNvSpPr/>
          <p:nvPr/>
        </p:nvSpPr>
        <p:spPr>
          <a:xfrm>
            <a:off x="110836" y="2556497"/>
            <a:ext cx="4199907" cy="1361911"/>
          </a:xfrm>
          <a:prstGeom prst="rect">
            <a:avLst/>
          </a:prstGeom>
        </p:spPr>
        <p:style>
          <a:lnRef idx="2">
            <a:schemeClr val="accent5"/>
          </a:lnRef>
          <a:fillRef idx="1">
            <a:schemeClr val="lt1"/>
          </a:fillRef>
          <a:effectRef idx="0">
            <a:schemeClr val="accent5"/>
          </a:effectRef>
          <a:fontRef idx="minor">
            <a:schemeClr val="dk1"/>
          </a:fontRef>
        </p:style>
        <p:txBody>
          <a:bodyPr wrap="square">
            <a:spAutoFit/>
          </a:bodyPr>
          <a:lstStyle/>
          <a:p>
            <a:pPr>
              <a:lnSpc>
                <a:spcPct val="150000"/>
              </a:lnSpc>
            </a:pPr>
            <a:r>
              <a:rPr lang="fr-FR" sz="1100" dirty="0">
                <a:solidFill>
                  <a:srgbClr val="000000"/>
                </a:solidFill>
                <a:latin typeface="Arial Black" pitchFamily="34" charset="0"/>
              </a:rPr>
              <a:t>L’examen du motif de non enregistrement des UPI montre que les UPI ne savent pas qu’il faut s’inscrire (56,95%), plus particulièrement dans l’industrie (58,75%). Par ailleurs, elles jugent non obligatoire l’enregistrement des UPI (20,85</a:t>
            </a:r>
            <a:r>
              <a:rPr lang="fr-FR" sz="1100" dirty="0" smtClean="0">
                <a:solidFill>
                  <a:srgbClr val="000000"/>
                </a:solidFill>
                <a:latin typeface="Arial Black" pitchFamily="34" charset="0"/>
              </a:rPr>
              <a:t>%).</a:t>
            </a:r>
            <a:endParaRPr lang="fr-FR" sz="1100" dirty="0">
              <a:latin typeface="Arial Black" pitchFamily="34" charset="0"/>
            </a:endParaRPr>
          </a:p>
        </p:txBody>
      </p:sp>
      <p:sp>
        <p:nvSpPr>
          <p:cNvPr id="13" name="Flèche droite à entaille 12"/>
          <p:cNvSpPr/>
          <p:nvPr/>
        </p:nvSpPr>
        <p:spPr>
          <a:xfrm rot="16200000">
            <a:off x="2341636" y="3919680"/>
            <a:ext cx="396000" cy="324000"/>
          </a:xfrm>
          <a:prstGeom prst="notchedRightArrow">
            <a:avLst>
              <a:gd name="adj1" fmla="val 45004"/>
              <a:gd name="adj2" fmla="val 5000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103006083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0" y="0"/>
            <a:ext cx="12192000" cy="765404"/>
          </a:xfrm>
          <a:solidFill>
            <a:schemeClr val="accent6">
              <a:lumMod val="75000"/>
            </a:schemeClr>
          </a:solidFill>
          <a:ln>
            <a:solidFill>
              <a:schemeClr val="accent2">
                <a:lumMod val="60000"/>
                <a:lumOff val="40000"/>
              </a:schemeClr>
            </a:solidFill>
          </a:ln>
        </p:spPr>
        <p:txBody>
          <a:bodyPr>
            <a:normAutofit/>
          </a:bodyPr>
          <a:lstStyle/>
          <a:p>
            <a:r>
              <a:rPr lang="fr-FR" sz="2800" dirty="0">
                <a:latin typeface="Arial Black" pitchFamily="34" charset="0"/>
              </a:rPr>
              <a:t>5- Secteur informel et l’Etat </a:t>
            </a:r>
          </a:p>
        </p:txBody>
      </p:sp>
      <p:sp>
        <p:nvSpPr>
          <p:cNvPr id="5" name="Rectangle 4">
            <a:extLst>
              <a:ext uri="{FF2B5EF4-FFF2-40B4-BE49-F238E27FC236}">
                <a16:creationId xmlns="" xmlns:a16="http://schemas.microsoft.com/office/drawing/2014/main" id="{99E2F03D-13C3-4841-8471-46B8936B7BB8}"/>
              </a:ext>
            </a:extLst>
          </p:cNvPr>
          <p:cNvSpPr/>
          <p:nvPr/>
        </p:nvSpPr>
        <p:spPr>
          <a:xfrm>
            <a:off x="110836" y="986971"/>
            <a:ext cx="5181600" cy="1035408"/>
          </a:xfrm>
          <a:prstGeom prst="rect">
            <a:avLst/>
          </a:prstGeom>
          <a:solidFill>
            <a:schemeClr val="bg2"/>
          </a:solidFill>
        </p:spPr>
        <p:style>
          <a:lnRef idx="2">
            <a:schemeClr val="accent2"/>
          </a:lnRef>
          <a:fillRef idx="1">
            <a:schemeClr val="lt1"/>
          </a:fillRef>
          <a:effectRef idx="0">
            <a:schemeClr val="accent2"/>
          </a:effectRef>
          <a:fontRef idx="minor">
            <a:schemeClr val="dk1"/>
          </a:fontRef>
        </p:style>
        <p:txBody>
          <a:bodyPr rtlCol="0" anchor="ctr"/>
          <a:lstStyle/>
          <a:p>
            <a:pPr algn="just">
              <a:lnSpc>
                <a:spcPct val="150000"/>
              </a:lnSpc>
            </a:pPr>
            <a:r>
              <a:rPr lang="fr-FR" sz="1200" u="sng" dirty="0">
                <a:solidFill>
                  <a:schemeClr val="tx1"/>
                </a:solidFill>
                <a:latin typeface="Arial Black" pitchFamily="34" charset="0"/>
              </a:rPr>
              <a:t>Principal intérêt à se faire enregistrer</a:t>
            </a:r>
          </a:p>
          <a:p>
            <a:pPr algn="just">
              <a:lnSpc>
                <a:spcPct val="150000"/>
              </a:lnSpc>
            </a:pPr>
            <a:r>
              <a:rPr lang="fr-FR" sz="1200" dirty="0">
                <a:solidFill>
                  <a:schemeClr val="tx1"/>
                </a:solidFill>
                <a:latin typeface="Arial Black" pitchFamily="34" charset="0"/>
              </a:rPr>
              <a:t>Parmi les principaux intérêt à se faire enregistrer aux registres administratifs, les chefs d’UPI ont mis l’accent sur: </a:t>
            </a:r>
          </a:p>
        </p:txBody>
      </p:sp>
      <p:graphicFrame>
        <p:nvGraphicFramePr>
          <p:cNvPr id="3" name="Diagramme 2">
            <a:extLst>
              <a:ext uri="{FF2B5EF4-FFF2-40B4-BE49-F238E27FC236}">
                <a16:creationId xmlns="" xmlns:a16="http://schemas.microsoft.com/office/drawing/2014/main" id="{9179BE44-2627-40D6-9CDB-E9CD800FE935}"/>
              </a:ext>
            </a:extLst>
          </p:cNvPr>
          <p:cNvGraphicFramePr/>
          <p:nvPr>
            <p:extLst>
              <p:ext uri="{D42A27DB-BD31-4B8C-83A1-F6EECF244321}">
                <p14:modId xmlns:p14="http://schemas.microsoft.com/office/powerpoint/2010/main" val="180875572"/>
              </p:ext>
            </p:extLst>
          </p:nvPr>
        </p:nvGraphicFramePr>
        <p:xfrm>
          <a:off x="110836" y="2458192"/>
          <a:ext cx="5043055" cy="369322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8" name="ZoneTexte 7">
            <a:extLst>
              <a:ext uri="{FF2B5EF4-FFF2-40B4-BE49-F238E27FC236}">
                <a16:creationId xmlns="" xmlns:a16="http://schemas.microsoft.com/office/drawing/2014/main" id="{B5CB1D05-E1EB-4F3C-8414-7BD96468862C}"/>
              </a:ext>
            </a:extLst>
          </p:cNvPr>
          <p:cNvSpPr txBox="1"/>
          <p:nvPr/>
        </p:nvSpPr>
        <p:spPr>
          <a:xfrm>
            <a:off x="5676405" y="868217"/>
            <a:ext cx="6404759" cy="2308324"/>
          </a:xfrm>
          <a:prstGeom prst="rect">
            <a:avLst/>
          </a:prstGeom>
          <a:solidFill>
            <a:schemeClr val="tx2">
              <a:lumMod val="40000"/>
              <a:lumOff val="60000"/>
            </a:schemeClr>
          </a:solidFill>
        </p:spPr>
        <p:style>
          <a:lnRef idx="2">
            <a:schemeClr val="accent5"/>
          </a:lnRef>
          <a:fillRef idx="1">
            <a:schemeClr val="lt1"/>
          </a:fillRef>
          <a:effectRef idx="0">
            <a:schemeClr val="accent5"/>
          </a:effectRef>
          <a:fontRef idx="minor">
            <a:schemeClr val="dk1"/>
          </a:fontRef>
        </p:style>
        <p:txBody>
          <a:bodyPr wrap="square" rtlCol="0">
            <a:spAutoFit/>
          </a:bodyPr>
          <a:lstStyle/>
          <a:p>
            <a:pPr algn="just">
              <a:lnSpc>
                <a:spcPct val="150000"/>
              </a:lnSpc>
            </a:pPr>
            <a:r>
              <a:rPr lang="fr-FR" sz="1200" dirty="0">
                <a:latin typeface="Arial Black" pitchFamily="34" charset="0"/>
              </a:rPr>
              <a:t>A la question de savoir si les chefs d’UPI </a:t>
            </a:r>
            <a:r>
              <a:rPr lang="fr-FR" sz="1200" dirty="0" smtClean="0">
                <a:latin typeface="Arial Black" pitchFamily="34" charset="0"/>
              </a:rPr>
              <a:t> sont </a:t>
            </a:r>
            <a:r>
              <a:rPr lang="fr-FR" sz="1200" dirty="0">
                <a:latin typeface="Arial Black" pitchFamily="34" charset="0"/>
              </a:rPr>
              <a:t>disposés à payer les impôts sur leurs activités, </a:t>
            </a:r>
            <a:r>
              <a:rPr lang="fr-FR" sz="1200" dirty="0" smtClean="0">
                <a:latin typeface="Arial Black" pitchFamily="34" charset="0"/>
              </a:rPr>
              <a:t>4,4% </a:t>
            </a:r>
            <a:r>
              <a:rPr lang="fr-FR" sz="1200" dirty="0">
                <a:latin typeface="Arial Black" pitchFamily="34" charset="0"/>
              </a:rPr>
              <a:t>ont répondu qu’ils paient déjà l’impôt sur </a:t>
            </a:r>
            <a:r>
              <a:rPr lang="fr-FR" sz="1200" dirty="0" smtClean="0">
                <a:latin typeface="Arial Black" pitchFamily="34" charset="0"/>
              </a:rPr>
              <a:t>les </a:t>
            </a:r>
            <a:r>
              <a:rPr lang="fr-FR" sz="1200" dirty="0">
                <a:latin typeface="Arial Black" pitchFamily="34" charset="0"/>
              </a:rPr>
              <a:t>activités et </a:t>
            </a:r>
            <a:r>
              <a:rPr lang="fr-FR" sz="1200" dirty="0" smtClean="0">
                <a:latin typeface="Arial Black" pitchFamily="34" charset="0"/>
              </a:rPr>
              <a:t>19,5% </a:t>
            </a:r>
            <a:r>
              <a:rPr lang="fr-FR" sz="1200" dirty="0">
                <a:latin typeface="Arial Black" pitchFamily="34" charset="0"/>
              </a:rPr>
              <a:t>sont disposés à payer l’impôt au niveau National.</a:t>
            </a:r>
          </a:p>
          <a:p>
            <a:pPr algn="just">
              <a:lnSpc>
                <a:spcPct val="150000"/>
              </a:lnSpc>
            </a:pPr>
            <a:r>
              <a:rPr lang="fr-FR" sz="1200" dirty="0">
                <a:latin typeface="Arial Black" pitchFamily="34" charset="0"/>
              </a:rPr>
              <a:t>Au niveau de </a:t>
            </a:r>
            <a:r>
              <a:rPr lang="fr-FR" sz="1200" dirty="0" smtClean="0">
                <a:latin typeface="Arial Black" pitchFamily="34" charset="0"/>
              </a:rPr>
              <a:t>Cotonou, 3,8% </a:t>
            </a:r>
            <a:r>
              <a:rPr lang="fr-FR" sz="1200" dirty="0">
                <a:latin typeface="Arial Black" pitchFamily="34" charset="0"/>
              </a:rPr>
              <a:t>des CUPI paient déjà l’impôt et </a:t>
            </a:r>
            <a:r>
              <a:rPr lang="fr-FR" sz="1200" dirty="0" smtClean="0">
                <a:latin typeface="Arial Black" pitchFamily="34" charset="0"/>
              </a:rPr>
              <a:t>17,9% </a:t>
            </a:r>
            <a:r>
              <a:rPr lang="fr-FR" sz="1200" dirty="0">
                <a:latin typeface="Arial Black" pitchFamily="34" charset="0"/>
              </a:rPr>
              <a:t>sont favorables à la mise en place d’un impôt unique sur les activités du secteur informel. </a:t>
            </a:r>
            <a:r>
              <a:rPr lang="fr-FR" sz="1200" dirty="0" smtClean="0">
                <a:latin typeface="Arial Black" pitchFamily="34" charset="0"/>
              </a:rPr>
              <a:t>Dans </a:t>
            </a:r>
            <a:r>
              <a:rPr lang="fr-FR" sz="1200" dirty="0">
                <a:latin typeface="Arial Black" pitchFamily="34" charset="0"/>
              </a:rPr>
              <a:t>le </a:t>
            </a:r>
            <a:r>
              <a:rPr lang="fr-FR" sz="1200" dirty="0" smtClean="0">
                <a:latin typeface="Arial Black" pitchFamily="34" charset="0"/>
              </a:rPr>
              <a:t>secteur service, 23,0% </a:t>
            </a:r>
            <a:r>
              <a:rPr lang="fr-FR" sz="1200" dirty="0">
                <a:latin typeface="Arial Black" pitchFamily="34" charset="0"/>
              </a:rPr>
              <a:t>des CUPI </a:t>
            </a:r>
            <a:r>
              <a:rPr lang="fr-FR" sz="1200" dirty="0" smtClean="0">
                <a:latin typeface="Arial Black" pitchFamily="34" charset="0"/>
              </a:rPr>
              <a:t> et 21,8% </a:t>
            </a:r>
            <a:r>
              <a:rPr lang="fr-FR" sz="1200" dirty="0">
                <a:latin typeface="Arial Black" pitchFamily="34" charset="0"/>
              </a:rPr>
              <a:t>des CUPI exerçant dans le secteur </a:t>
            </a:r>
            <a:r>
              <a:rPr lang="fr-FR" sz="1200" dirty="0" smtClean="0">
                <a:latin typeface="Arial Black" pitchFamily="34" charset="0"/>
              </a:rPr>
              <a:t>industrie </a:t>
            </a:r>
            <a:r>
              <a:rPr lang="fr-FR" sz="1200" dirty="0">
                <a:latin typeface="Arial Black" pitchFamily="34" charset="0"/>
              </a:rPr>
              <a:t>sont favorables à la mise en place d’un impôt unique sur leurs activités.</a:t>
            </a:r>
          </a:p>
        </p:txBody>
      </p:sp>
      <p:graphicFrame>
        <p:nvGraphicFramePr>
          <p:cNvPr id="7" name="Graphique 6">
            <a:extLst>
              <a:ext uri="{FF2B5EF4-FFF2-40B4-BE49-F238E27FC236}">
                <a16:creationId xmlns:lc="http://schemas.openxmlformats.org/drawingml/2006/lockedCanvas" xmlns="" xmlns:a16="http://schemas.microsoft.com/office/drawing/2014/main" xmlns:xdr="http://schemas.openxmlformats.org/drawingml/2006/spreadsheetDrawing" id="{5787901E-EAC8-4D94-83CD-09025DD88A3C}"/>
              </a:ext>
            </a:extLst>
          </p:cNvPr>
          <p:cNvGraphicFramePr>
            <a:graphicFrameLocks/>
          </p:cNvGraphicFramePr>
          <p:nvPr>
            <p:extLst>
              <p:ext uri="{D42A27DB-BD31-4B8C-83A1-F6EECF244321}">
                <p14:modId xmlns:p14="http://schemas.microsoft.com/office/powerpoint/2010/main" val="1751507443"/>
              </p:ext>
            </p:extLst>
          </p:nvPr>
        </p:nvGraphicFramePr>
        <p:xfrm>
          <a:off x="5721864" y="3562597"/>
          <a:ext cx="6359300" cy="3230229"/>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276153735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0" y="-166255"/>
            <a:ext cx="12192000" cy="765404"/>
          </a:xfrm>
          <a:solidFill>
            <a:schemeClr val="accent6">
              <a:lumMod val="75000"/>
            </a:schemeClr>
          </a:solidFill>
          <a:ln>
            <a:solidFill>
              <a:schemeClr val="accent2">
                <a:lumMod val="40000"/>
                <a:lumOff val="60000"/>
              </a:schemeClr>
            </a:solidFill>
          </a:ln>
        </p:spPr>
        <p:txBody>
          <a:bodyPr>
            <a:normAutofit/>
          </a:bodyPr>
          <a:lstStyle/>
          <a:p>
            <a:r>
              <a:rPr lang="fr-FR" sz="2800" dirty="0">
                <a:latin typeface="Arial Black" pitchFamily="34" charset="0"/>
              </a:rPr>
              <a:t>6- Principaux problèmes rencontrés par les UPI </a:t>
            </a:r>
          </a:p>
        </p:txBody>
      </p:sp>
      <p:graphicFrame>
        <p:nvGraphicFramePr>
          <p:cNvPr id="4" name="Diagramme 3">
            <a:extLst>
              <a:ext uri="{FF2B5EF4-FFF2-40B4-BE49-F238E27FC236}">
                <a16:creationId xmlns="" xmlns:a16="http://schemas.microsoft.com/office/drawing/2014/main" id="{8C1BB85A-B612-4F37-9267-D2623318D1FD}"/>
              </a:ext>
            </a:extLst>
          </p:cNvPr>
          <p:cNvGraphicFramePr/>
          <p:nvPr>
            <p:extLst>
              <p:ext uri="{D42A27DB-BD31-4B8C-83A1-F6EECF244321}">
                <p14:modId xmlns:p14="http://schemas.microsoft.com/office/powerpoint/2010/main" val="3813294278"/>
              </p:ext>
            </p:extLst>
          </p:nvPr>
        </p:nvGraphicFramePr>
        <p:xfrm>
          <a:off x="249381" y="2165926"/>
          <a:ext cx="4619502" cy="344978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Rectangle 4">
            <a:extLst>
              <a:ext uri="{FF2B5EF4-FFF2-40B4-BE49-F238E27FC236}">
                <a16:creationId xmlns="" xmlns:a16="http://schemas.microsoft.com/office/drawing/2014/main" id="{6AB104D4-DECB-462D-928B-B0A6E3FA425E}"/>
              </a:ext>
            </a:extLst>
          </p:cNvPr>
          <p:cNvSpPr/>
          <p:nvPr/>
        </p:nvSpPr>
        <p:spPr>
          <a:xfrm>
            <a:off x="65314" y="822035"/>
            <a:ext cx="4542312" cy="994890"/>
          </a:xfrm>
          <a:prstGeom prst="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fr-FR" dirty="0">
                <a:solidFill>
                  <a:schemeClr val="tx1"/>
                </a:solidFill>
                <a:latin typeface="Arial Black" pitchFamily="34" charset="0"/>
              </a:rPr>
              <a:t>Les principaux problèmes d’ordre technique et légal rencontrés par les CUPI sont: </a:t>
            </a:r>
          </a:p>
        </p:txBody>
      </p:sp>
      <p:sp>
        <p:nvSpPr>
          <p:cNvPr id="8" name="Phylactère : pensées 7">
            <a:extLst>
              <a:ext uri="{FF2B5EF4-FFF2-40B4-BE49-F238E27FC236}">
                <a16:creationId xmlns="" xmlns:a16="http://schemas.microsoft.com/office/drawing/2014/main" id="{C8AF03B9-F48D-4E72-8F33-BF34F095A072}"/>
              </a:ext>
            </a:extLst>
          </p:cNvPr>
          <p:cNvSpPr/>
          <p:nvPr/>
        </p:nvSpPr>
        <p:spPr>
          <a:xfrm>
            <a:off x="110836" y="5512790"/>
            <a:ext cx="4849092" cy="1302327"/>
          </a:xfrm>
          <a:prstGeom prst="cloudCallout">
            <a:avLst>
              <a:gd name="adj1" fmla="val -24943"/>
              <a:gd name="adj2" fmla="val -64568"/>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400" dirty="0">
                <a:solidFill>
                  <a:schemeClr val="tx1"/>
                </a:solidFill>
                <a:latin typeface="Arial Black" pitchFamily="34" charset="0"/>
              </a:rPr>
              <a:t>On note que </a:t>
            </a:r>
            <a:r>
              <a:rPr lang="fr-FR" sz="1400" dirty="0" smtClean="0">
                <a:solidFill>
                  <a:schemeClr val="tx1"/>
                </a:solidFill>
                <a:latin typeface="Arial Black" pitchFamily="34" charset="0"/>
              </a:rPr>
              <a:t>20,2% </a:t>
            </a:r>
            <a:r>
              <a:rPr lang="fr-FR" sz="1400" dirty="0">
                <a:solidFill>
                  <a:schemeClr val="tx1"/>
                </a:solidFill>
                <a:latin typeface="Arial Black" pitchFamily="34" charset="0"/>
              </a:rPr>
              <a:t>des CUPI estiment qu’il y a </a:t>
            </a:r>
            <a:r>
              <a:rPr lang="fr-FR" sz="1400" u="sng" dirty="0">
                <a:solidFill>
                  <a:schemeClr val="tx1"/>
                </a:solidFill>
                <a:latin typeface="Arial Black" pitchFamily="34" charset="0"/>
              </a:rPr>
              <a:t>trop de réglementation, d’impôts et taxes</a:t>
            </a:r>
          </a:p>
        </p:txBody>
      </p:sp>
      <p:graphicFrame>
        <p:nvGraphicFramePr>
          <p:cNvPr id="9" name="Diagramme 8">
            <a:extLst>
              <a:ext uri="{FF2B5EF4-FFF2-40B4-BE49-F238E27FC236}">
                <a16:creationId xmlns="" xmlns:a16="http://schemas.microsoft.com/office/drawing/2014/main" id="{177A4929-58A4-4600-921C-B2E6670E5207}"/>
              </a:ext>
            </a:extLst>
          </p:cNvPr>
          <p:cNvGraphicFramePr/>
          <p:nvPr>
            <p:extLst>
              <p:ext uri="{D42A27DB-BD31-4B8C-83A1-F6EECF244321}">
                <p14:modId xmlns:p14="http://schemas.microsoft.com/office/powerpoint/2010/main" val="2632820113"/>
              </p:ext>
            </p:extLst>
          </p:nvPr>
        </p:nvGraphicFramePr>
        <p:xfrm>
          <a:off x="5430981" y="1219201"/>
          <a:ext cx="5735782" cy="4041678"/>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10" name="Bulle narrative : rectangle à coins arrondis 9">
            <a:extLst>
              <a:ext uri="{FF2B5EF4-FFF2-40B4-BE49-F238E27FC236}">
                <a16:creationId xmlns="" xmlns:a16="http://schemas.microsoft.com/office/drawing/2014/main" id="{9DFAB4BD-C20D-4738-8A52-6BBA363758DE}"/>
              </a:ext>
            </a:extLst>
          </p:cNvPr>
          <p:cNvSpPr/>
          <p:nvPr/>
        </p:nvSpPr>
        <p:spPr>
          <a:xfrm>
            <a:off x="6012872" y="775852"/>
            <a:ext cx="3048000" cy="1041073"/>
          </a:xfrm>
          <a:prstGeom prst="wedgeRoundRect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400" b="1" dirty="0">
                <a:latin typeface="Arial Black" pitchFamily="34" charset="0"/>
              </a:rPr>
              <a:t>Un crédit potentiel permettra à l’UPI dans l’ordre d’importance de:</a:t>
            </a:r>
          </a:p>
        </p:txBody>
      </p:sp>
      <p:sp>
        <p:nvSpPr>
          <p:cNvPr id="11" name="Ellipse 10">
            <a:extLst>
              <a:ext uri="{FF2B5EF4-FFF2-40B4-BE49-F238E27FC236}">
                <a16:creationId xmlns="" xmlns:a16="http://schemas.microsoft.com/office/drawing/2014/main" id="{A9692B8C-7684-473B-B062-3A6C7ED8D745}"/>
              </a:ext>
            </a:extLst>
          </p:cNvPr>
          <p:cNvSpPr/>
          <p:nvPr/>
        </p:nvSpPr>
        <p:spPr>
          <a:xfrm>
            <a:off x="8599055" y="2262909"/>
            <a:ext cx="923635" cy="54373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400" b="1" dirty="0">
                <a:solidFill>
                  <a:schemeClr val="bg1">
                    <a:lumMod val="95000"/>
                  </a:schemeClr>
                </a:solidFill>
                <a:latin typeface="Arial Black" pitchFamily="34" charset="0"/>
              </a:rPr>
              <a:t>55,6% </a:t>
            </a:r>
          </a:p>
        </p:txBody>
      </p:sp>
      <p:sp>
        <p:nvSpPr>
          <p:cNvPr id="12" name="Ellipse 11">
            <a:extLst>
              <a:ext uri="{FF2B5EF4-FFF2-40B4-BE49-F238E27FC236}">
                <a16:creationId xmlns="" xmlns:a16="http://schemas.microsoft.com/office/drawing/2014/main" id="{1351D834-8F8B-41BE-932E-070CFFAC76F5}"/>
              </a:ext>
            </a:extLst>
          </p:cNvPr>
          <p:cNvSpPr/>
          <p:nvPr/>
        </p:nvSpPr>
        <p:spPr>
          <a:xfrm>
            <a:off x="7006442" y="2806642"/>
            <a:ext cx="902524" cy="54373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400" b="1" dirty="0" smtClean="0">
                <a:latin typeface="Arial Black" pitchFamily="34" charset="0"/>
              </a:rPr>
              <a:t>13,1%</a:t>
            </a:r>
            <a:endParaRPr lang="fr-FR" sz="1400" b="1" dirty="0">
              <a:latin typeface="Arial Black" pitchFamily="34" charset="0"/>
            </a:endParaRPr>
          </a:p>
        </p:txBody>
      </p:sp>
      <p:sp>
        <p:nvSpPr>
          <p:cNvPr id="13" name="Ellipse 12">
            <a:extLst>
              <a:ext uri="{FF2B5EF4-FFF2-40B4-BE49-F238E27FC236}">
                <a16:creationId xmlns="" xmlns:a16="http://schemas.microsoft.com/office/drawing/2014/main" id="{9E7E2090-861F-439D-AADB-9B57F0179880}"/>
              </a:ext>
            </a:extLst>
          </p:cNvPr>
          <p:cNvSpPr/>
          <p:nvPr/>
        </p:nvSpPr>
        <p:spPr>
          <a:xfrm>
            <a:off x="5809673" y="3669475"/>
            <a:ext cx="690777" cy="54054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400" b="1" dirty="0" smtClean="0">
                <a:latin typeface="Arial Black" pitchFamily="34" charset="0"/>
              </a:rPr>
              <a:t>7,4%</a:t>
            </a:r>
            <a:endParaRPr lang="fr-FR" sz="1400" b="1" dirty="0">
              <a:latin typeface="Arial Black" pitchFamily="34" charset="0"/>
            </a:endParaRPr>
          </a:p>
        </p:txBody>
      </p:sp>
    </p:spTree>
    <p:extLst>
      <p:ext uri="{BB962C8B-B14F-4D97-AF65-F5344CB8AC3E}">
        <p14:creationId xmlns:p14="http://schemas.microsoft.com/office/powerpoint/2010/main" val="3950044343"/>
      </p:ext>
    </p:extLst>
  </p:cSld>
  <p:clrMapOvr>
    <a:masterClrMapping/>
  </p:clrMapOvr>
  <p:timing>
    <p:tnLst>
      <p:par>
        <p:cTn id="1" dur="indefinite" restart="never" nodeType="tmRoot"/>
      </p:par>
    </p:tnLst>
  </p:timing>
</p:sld>
</file>

<file path=ppt/theme/theme1.xml><?xml version="1.0" encoding="utf-8"?>
<a:theme xmlns:a="http://schemas.openxmlformats.org/drawingml/2006/main" name="Thème Office">
  <a:themeElements>
    <a:clrScheme name="Thème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Thème 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Executive</Template>
  <TotalTime>1821</TotalTime>
  <Words>2270</Words>
  <Application>Microsoft Office PowerPoint</Application>
  <PresentationFormat>Personnalisé</PresentationFormat>
  <Paragraphs>136</Paragraphs>
  <Slides>13</Slides>
  <Notes>0</Notes>
  <HiddenSlides>0</HiddenSlides>
  <MMClips>0</MMClips>
  <ScaleCrop>false</ScaleCrop>
  <HeadingPairs>
    <vt:vector size="4" baseType="variant">
      <vt:variant>
        <vt:lpstr>Thème</vt:lpstr>
      </vt:variant>
      <vt:variant>
        <vt:i4>1</vt:i4>
      </vt:variant>
      <vt:variant>
        <vt:lpstr>Titres des diapositives</vt:lpstr>
      </vt:variant>
      <vt:variant>
        <vt:i4>13</vt:i4>
      </vt:variant>
    </vt:vector>
  </HeadingPairs>
  <TitlesOfParts>
    <vt:vector size="14" baseType="lpstr">
      <vt:lpstr>Thème Office</vt:lpstr>
      <vt:lpstr>ENQUETE REGIONALE INTEGREE SUR L’EMPLOI ET LE SECTEUR INFORMEL (ERI-ESI)</vt:lpstr>
      <vt:lpstr>Plan de la présentation</vt:lpstr>
      <vt:lpstr>Introduction</vt:lpstr>
      <vt:lpstr>1-Précarité des conditions d’activités dans les secteur informel </vt:lpstr>
      <vt:lpstr>2- Main d’œuvre et emploi dans le secteur informel </vt:lpstr>
      <vt:lpstr>2- Main d’œuvre et emploi dans le secteur informel </vt:lpstr>
      <vt:lpstr>2- Main d’œuvre et emploi dans le secteur informel </vt:lpstr>
      <vt:lpstr>3- Capital et investissement des Unités de Production Informelles (UPI) </vt:lpstr>
      <vt:lpstr>4- Performance économique des UPI </vt:lpstr>
      <vt:lpstr>4- Performance économique des UPI </vt:lpstr>
      <vt:lpstr>5- Secteur informel et l’Etat </vt:lpstr>
      <vt:lpstr>5- Secteur informel et l’Etat </vt:lpstr>
      <vt:lpstr>6- Principaux problèmes rencontrés par les UPI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Djabar Dine Colawolé ADECHIAN</dc:creator>
  <cp:lastModifiedBy>USER</cp:lastModifiedBy>
  <cp:revision>279</cp:revision>
  <dcterms:created xsi:type="dcterms:W3CDTF">2019-08-22T16:35:44Z</dcterms:created>
  <dcterms:modified xsi:type="dcterms:W3CDTF">2019-12-02T06:17:49Z</dcterms:modified>
</cp:coreProperties>
</file>