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56" r:id="rId2"/>
    <p:sldId id="257" r:id="rId3"/>
    <p:sldId id="295" r:id="rId4"/>
    <p:sldId id="296" r:id="rId5"/>
    <p:sldId id="278" r:id="rId6"/>
    <p:sldId id="289" r:id="rId7"/>
    <p:sldId id="290" r:id="rId8"/>
    <p:sldId id="300" r:id="rId9"/>
    <p:sldId id="302" r:id="rId10"/>
    <p:sldId id="315" r:id="rId11"/>
    <p:sldId id="304" r:id="rId12"/>
    <p:sldId id="305" r:id="rId13"/>
    <p:sldId id="306" r:id="rId14"/>
    <p:sldId id="307" r:id="rId15"/>
    <p:sldId id="308" r:id="rId16"/>
    <p:sldId id="309" r:id="rId17"/>
    <p:sldId id="310" r:id="rId18"/>
    <p:sldId id="317" r:id="rId19"/>
    <p:sldId id="318" r:id="rId20"/>
    <p:sldId id="319" r:id="rId21"/>
    <p:sldId id="320" r:id="rId22"/>
    <p:sldId id="321" r:id="rId23"/>
    <p:sldId id="316" r:id="rId24"/>
    <p:sldId id="314" r:id="rId25"/>
  </p:sldIdLst>
  <p:sldSz cx="9144000" cy="6858000" type="screen4x3"/>
  <p:notesSz cx="9144000" cy="6858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3300"/>
    <a:srgbClr val="008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3897" autoAdjust="0"/>
    <p:restoredTop sz="94660"/>
  </p:normalViewPr>
  <p:slideViewPr>
    <p:cSldViewPr>
      <p:cViewPr>
        <p:scale>
          <a:sx n="75" d="100"/>
          <a:sy n="75" d="100"/>
        </p:scale>
        <p:origin x="-1302" y="6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TOSHIBA\Documents\Analyse%20RIBA\RAPPORT%20ANALYSE\R&#233;sultat%20attedus%20par%20DPIB.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fr-FR"/>
  <c:chart>
    <c:plotArea>
      <c:layout/>
      <c:barChart>
        <c:barDir val="bar"/>
        <c:grouping val="clustered"/>
        <c:ser>
          <c:idx val="0"/>
          <c:order val="0"/>
          <c:spPr>
            <a:solidFill>
              <a:schemeClr val="accent5">
                <a:lumMod val="60000"/>
                <a:lumOff val="40000"/>
              </a:schemeClr>
            </a:solidFill>
          </c:spPr>
          <c:dLbls>
            <c:spPr>
              <a:solidFill>
                <a:srgbClr val="FFC000"/>
              </a:solidFill>
            </c:spPr>
            <c:txPr>
              <a:bodyPr/>
              <a:lstStyle/>
              <a:p>
                <a:pPr>
                  <a:defRPr sz="1600" b="1">
                    <a:latin typeface="Times New Roman" pitchFamily="18" charset="0"/>
                    <a:cs typeface="Times New Roman" pitchFamily="18" charset="0"/>
                  </a:defRPr>
                </a:pPr>
                <a:endParaRPr lang="fr-FR"/>
              </a:p>
            </c:txPr>
            <c:showVal val="1"/>
          </c:dLbls>
          <c:cat>
            <c:strRef>
              <c:f>'Table rapport anayse '!$U$102:$U$118</c:f>
              <c:strCache>
                <c:ptCount val="17"/>
                <c:pt idx="0">
                  <c:v>Mesure disciplinaire</c:v>
                </c:pt>
                <c:pt idx="1">
                  <c:v>Magasins et Logements</c:v>
                </c:pt>
                <c:pt idx="2">
                  <c:v>Garage/ Gare/ Parking/ Hangar-Marché</c:v>
                </c:pt>
                <c:pt idx="3">
                  <c:v>Artisanal</c:v>
                </c:pt>
                <c:pt idx="4">
                  <c:v>Santé/ Médicale</c:v>
                </c:pt>
                <c:pt idx="5">
                  <c:v>Autre usage</c:v>
                </c:pt>
                <c:pt idx="6">
                  <c:v>Magasins- Logements- Bureaux</c:v>
                </c:pt>
                <c:pt idx="7">
                  <c:v>Agro alimentaire et activité de transformation</c:v>
                </c:pt>
                <c:pt idx="8">
                  <c:v>Salle à but didactique/ Formation</c:v>
                </c:pt>
                <c:pt idx="9">
                  <c:v>A but lucratif ou commercial</c:v>
                </c:pt>
                <c:pt idx="10">
                  <c:v>Culture</c:v>
                </c:pt>
                <c:pt idx="11">
                  <c:v>Bureaux et Logements</c:v>
                </c:pt>
                <c:pt idx="12">
                  <c:v>Bureaux et Magasins</c:v>
                </c:pt>
                <c:pt idx="13">
                  <c:v>Magasins</c:v>
                </c:pt>
                <c:pt idx="14">
                  <c:v>Aucun usage</c:v>
                </c:pt>
                <c:pt idx="15">
                  <c:v>Logements</c:v>
                </c:pt>
                <c:pt idx="16">
                  <c:v>Bureaux</c:v>
                </c:pt>
              </c:strCache>
            </c:strRef>
          </c:cat>
          <c:val>
            <c:numRef>
              <c:f>'Table rapport anayse '!$V$102:$V$118</c:f>
              <c:numCache>
                <c:formatCode>0.0</c:formatCode>
                <c:ptCount val="17"/>
                <c:pt idx="0">
                  <c:v>2.8998115122517092E-2</c:v>
                </c:pt>
                <c:pt idx="1">
                  <c:v>0.26098303610265638</c:v>
                </c:pt>
                <c:pt idx="2">
                  <c:v>0.26098303610265638</c:v>
                </c:pt>
                <c:pt idx="3">
                  <c:v>0.31897926634770379</c:v>
                </c:pt>
                <c:pt idx="4">
                  <c:v>0.36247643903147425</c:v>
                </c:pt>
                <c:pt idx="5">
                  <c:v>0.40597361171523882</c:v>
                </c:pt>
                <c:pt idx="6">
                  <c:v>0.52196607220530666</c:v>
                </c:pt>
                <c:pt idx="7">
                  <c:v>0.75395099318545866</c:v>
                </c:pt>
                <c:pt idx="8">
                  <c:v>1.1309264897781639</c:v>
                </c:pt>
                <c:pt idx="9">
                  <c:v>1.4789038712483689</c:v>
                </c:pt>
                <c:pt idx="10">
                  <c:v>2.3343482673626208</c:v>
                </c:pt>
                <c:pt idx="11">
                  <c:v>3.1897926634768736</c:v>
                </c:pt>
                <c:pt idx="12">
                  <c:v>6.5100768450050746</c:v>
                </c:pt>
                <c:pt idx="13">
                  <c:v>6.6550674206176597</c:v>
                </c:pt>
                <c:pt idx="14">
                  <c:v>15.35450195737277</c:v>
                </c:pt>
                <c:pt idx="15">
                  <c:v>26.721763085399449</c:v>
                </c:pt>
                <c:pt idx="16">
                  <c:v>33.710308829926063</c:v>
                </c:pt>
              </c:numCache>
            </c:numRef>
          </c:val>
        </c:ser>
        <c:axId val="67087744"/>
        <c:axId val="66503808"/>
      </c:barChart>
      <c:catAx>
        <c:axId val="67087744"/>
        <c:scaling>
          <c:orientation val="minMax"/>
        </c:scaling>
        <c:axPos val="l"/>
        <c:tickLblPos val="nextTo"/>
        <c:txPr>
          <a:bodyPr/>
          <a:lstStyle/>
          <a:p>
            <a:pPr>
              <a:defRPr sz="1000" b="1">
                <a:latin typeface="Times New Roman" pitchFamily="18" charset="0"/>
                <a:cs typeface="Times New Roman" pitchFamily="18" charset="0"/>
              </a:defRPr>
            </a:pPr>
            <a:endParaRPr lang="fr-FR"/>
          </a:p>
        </c:txPr>
        <c:crossAx val="66503808"/>
        <c:crossesAt val="0"/>
        <c:auto val="1"/>
        <c:lblAlgn val="ctr"/>
        <c:lblOffset val="100"/>
      </c:catAx>
      <c:valAx>
        <c:axId val="66503808"/>
        <c:scaling>
          <c:orientation val="minMax"/>
        </c:scaling>
        <c:axPos val="b"/>
        <c:majorGridlines/>
        <c:numFmt formatCode="0" sourceLinked="0"/>
        <c:tickLblPos val="nextTo"/>
        <c:txPr>
          <a:bodyPr/>
          <a:lstStyle/>
          <a:p>
            <a:pPr>
              <a:defRPr sz="900">
                <a:latin typeface="Times New Roman" pitchFamily="18" charset="0"/>
                <a:cs typeface="Times New Roman" pitchFamily="18" charset="0"/>
              </a:defRPr>
            </a:pPr>
            <a:endParaRPr lang="fr-FR"/>
          </a:p>
        </c:txPr>
        <c:crossAx val="67087744"/>
        <c:crosses val="autoZero"/>
        <c:crossBetween val="between"/>
        <c:majorUnit val="10"/>
      </c:valAx>
    </c:plotArea>
    <c:plotVisOnly val="1"/>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F6C4C4B6-ADFE-4717-97FB-5E8221E1296C}" type="datetimeFigureOut">
              <a:rPr lang="fr-FR" smtClean="0"/>
              <a:pPr/>
              <a:t>06/01/2014</a:t>
            </a:fld>
            <a:endParaRPr lang="fr-FR"/>
          </a:p>
        </p:txBody>
      </p:sp>
      <p:sp>
        <p:nvSpPr>
          <p:cNvPr id="4" name="Espace réservé du pied de page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602D57F1-6051-4C39-A91C-B7C7F255E7F4}" type="slidenum">
              <a:rPr lang="fr-FR" smtClean="0"/>
              <a:pPr/>
              <a:t>‹N°›</a:t>
            </a:fld>
            <a:endParaRPr lang="fr-FR"/>
          </a:p>
        </p:txBody>
      </p:sp>
    </p:spTree>
    <p:extLst>
      <p:ext uri="{BB962C8B-B14F-4D97-AF65-F5344CB8AC3E}">
        <p14:creationId xmlns:p14="http://schemas.microsoft.com/office/powerpoint/2010/main" xmlns="" val="35348449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9BC000C7-4F62-4B19-86ED-3964B1B7987F}" type="datetimeFigureOut">
              <a:rPr lang="fr-FR" smtClean="0"/>
              <a:pPr/>
              <a:t>06/01/2014</a:t>
            </a:fld>
            <a:endParaRPr lang="fr-FR"/>
          </a:p>
        </p:txBody>
      </p:sp>
      <p:sp>
        <p:nvSpPr>
          <p:cNvPr id="4" name="Espace réservé de l'image des diapositives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A26B73BF-6EFF-499F-B77A-0A967D8E794A}" type="slidenum">
              <a:rPr lang="fr-FR" smtClean="0"/>
              <a:pPr/>
              <a:t>‹N°›</a:t>
            </a:fld>
            <a:endParaRPr lang="fr-FR"/>
          </a:p>
        </p:txBody>
      </p:sp>
    </p:spTree>
    <p:extLst>
      <p:ext uri="{BB962C8B-B14F-4D97-AF65-F5344CB8AC3E}">
        <p14:creationId xmlns:p14="http://schemas.microsoft.com/office/powerpoint/2010/main" xmlns="" val="22225616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3</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4</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5</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6</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7</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8</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9</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10</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11</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12</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13</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14</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15</a:t>
            </a:fld>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16</a:t>
            </a:fld>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17</a:t>
            </a:fld>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A26B73BF-6EFF-499F-B77A-0A967D8E794A}" type="slidenum">
              <a:rPr lang="fr-FR" smtClean="0"/>
              <a:pPr/>
              <a:t>23</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9" name="Titr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17" name="Sous-titr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653C187A-5660-4357-865A-BAB883CC574D}" type="datetime1">
              <a:rPr lang="fr-FR" smtClean="0"/>
              <a:pPr/>
              <a:t>06/01/2014</a:t>
            </a:fld>
            <a:endParaRPr lang="fr-FR"/>
          </a:p>
        </p:txBody>
      </p:sp>
      <p:sp>
        <p:nvSpPr>
          <p:cNvPr id="19" name="Espace réservé du pied de page 18"/>
          <p:cNvSpPr>
            <a:spLocks noGrp="1"/>
          </p:cNvSpPr>
          <p:nvPr>
            <p:ph type="ftr" sz="quarter" idx="11"/>
          </p:nvPr>
        </p:nvSpPr>
        <p:spPr/>
        <p:txBody>
          <a:bodyPr/>
          <a:lstStyle/>
          <a:p>
            <a:endParaRPr lang="fr-FR"/>
          </a:p>
        </p:txBody>
      </p:sp>
      <p:sp>
        <p:nvSpPr>
          <p:cNvPr id="27" name="Espace réservé du numéro de diapositive 26"/>
          <p:cNvSpPr>
            <a:spLocks noGrp="1"/>
          </p:cNvSpPr>
          <p:nvPr>
            <p:ph type="sldNum" sz="quarter" idx="12"/>
          </p:nvPr>
        </p:nvSpPr>
        <p:spPr/>
        <p:txBody>
          <a:bodyPr/>
          <a:lstStyle/>
          <a:p>
            <a:fld id="{336361EE-4178-4F0E-8CEF-BDE2CB9F1B06}"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D832531E-0294-44CD-8566-1B6CFD173C64}" type="datetime1">
              <a:rPr lang="fr-FR" smtClean="0"/>
              <a:pPr/>
              <a:t>06/01/2014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6361EE-4178-4F0E-8CEF-BDE2CB9F1B06}" type="slidenum">
              <a:rPr lang="fr-FR" smtClean="0"/>
              <a:pPr/>
              <a:t>‹N°›</a:t>
            </a:fld>
            <a:endParaRPr lang="fr-F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9F97576D-D4CB-4E36-9061-DC52EA9539AD}" type="datetime1">
              <a:rPr lang="fr-FR" smtClean="0"/>
              <a:pPr/>
              <a:t>06/01/2014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6361EE-4178-4F0E-8CEF-BDE2CB9F1B06}"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A0518DB0-7E20-45A9-B3EA-8234EB00E731}" type="datetime1">
              <a:rPr lang="fr-FR" smtClean="0"/>
              <a:pPr/>
              <a:t>06/01/2014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6361EE-4178-4F0E-8CEF-BDE2CB9F1B06}" type="slidenum">
              <a:rPr lang="fr-FR" smtClean="0"/>
              <a:pPr/>
              <a:t>‹N°›</a:t>
            </a:fld>
            <a:endParaRPr lang="fr-F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tIns="45720" anchor="b"/>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3E4CFD88-0B05-4389-A8E1-2BA38A56CD49}" type="datetime1">
              <a:rPr lang="fr-FR" smtClean="0"/>
              <a:pPr/>
              <a:t>06/01/2014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36361EE-4178-4F0E-8CEF-BDE2CB9F1B06}" type="slidenum">
              <a:rPr lang="fr-FR" smtClean="0"/>
              <a:pPr/>
              <a:t>‹N°›</a:t>
            </a:fld>
            <a:endParaRPr lang="fr-F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BDB466E3-18A4-43F7-A1DF-214646EC1D7C}" type="datetime1">
              <a:rPr lang="fr-FR" smtClean="0"/>
              <a:pPr/>
              <a:t>06/01/2014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36361EE-4178-4F0E-8CEF-BDE2CB9F1B06}" type="slidenum">
              <a:rPr lang="fr-FR" smtClean="0"/>
              <a:pPr/>
              <a:t>‹N°›</a:t>
            </a:fld>
            <a:endParaRPr lang="fr-F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C5FB46-D6B1-4C1F-8E3D-C3F5D462E2BA}" type="datetime1">
              <a:rPr lang="fr-FR" smtClean="0"/>
              <a:pPr/>
              <a:t>06/01/2014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‹N°›</a:t>
            </a:fld>
            <a:endParaRPr lang="fr-F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6332D911-FFF2-4817-B7A4-E708F4EB794B}" type="datetime1">
              <a:rPr lang="fr-FR" smtClean="0"/>
              <a:pPr/>
              <a:t>06/01/2014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6361EE-4178-4F0E-8CEF-BDE2CB9F1B06}" type="slidenum">
              <a:rPr lang="fr-FR" smtClean="0"/>
              <a:pPr/>
              <a:t>‹N°›</a:t>
            </a:fld>
            <a:endParaRPr lang="fr-F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9" name="Rogner et arrondir un rectangle à un seul coin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angle rect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r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fr-FR" smtClean="0"/>
              <a:t>Cliquez pour modifier le style du titre</a:t>
            </a:r>
            <a:endParaRPr kumimoji="0" lang="en-US"/>
          </a:p>
        </p:txBody>
      </p:sp>
      <p:sp>
        <p:nvSpPr>
          <p:cNvPr id="4" name="Espace réservé du texte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DC1722CC-134F-4FAB-BF06-6BDE0A7E3A85}" type="datetime1">
              <a:rPr lang="fr-FR" smtClean="0"/>
              <a:pPr/>
              <a:t>06/01/2014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077200" y="6356350"/>
            <a:ext cx="609600" cy="365125"/>
          </a:xfrm>
        </p:spPr>
        <p:txBody>
          <a:bodyPr/>
          <a:lstStyle/>
          <a:p>
            <a:fld id="{336361EE-4178-4F0E-8CEF-BDE2CB9F1B06}" type="slidenum">
              <a:rPr lang="fr-FR" smtClean="0"/>
              <a:pPr/>
              <a:t>‹N°›</a:t>
            </a:fld>
            <a:endParaRPr lang="fr-FR"/>
          </a:p>
        </p:txBody>
      </p:sp>
      <p:sp>
        <p:nvSpPr>
          <p:cNvPr id="3" name="Espace réservé pour une imag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fr-FR" smtClean="0"/>
              <a:t>Cliquez sur l'icône pour ajouter une image</a:t>
            </a:r>
            <a:endParaRPr kumimoji="0" lang="en-US" dirty="0"/>
          </a:p>
        </p:txBody>
      </p:sp>
      <p:sp>
        <p:nvSpPr>
          <p:cNvPr id="10" name="Forme libre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e libre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8CF36D70-6FD0-4C22-8006-92026E46FE0B}" type="datetime1">
              <a:rPr lang="fr-FR" smtClean="0"/>
              <a:pPr/>
              <a:t>06/01/2014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6361EE-4178-4F0E-8CEF-BDE2CB9F1B06}" type="slidenum">
              <a:rPr lang="fr-FR" smtClean="0"/>
              <a:pPr/>
              <a:t>‹N°›</a:t>
            </a:fld>
            <a:endParaRPr lang="fr-F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914401"/>
            <a:ext cx="2057400" cy="5211763"/>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914401"/>
            <a:ext cx="6019800" cy="5211763"/>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1AF48B20-7C01-47C8-9AB0-80987F8BA69E}" type="datetime1">
              <a:rPr lang="fr-FR" smtClean="0"/>
              <a:pPr/>
              <a:t>06/01/2014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6361EE-4178-4F0E-8CEF-BDE2CB9F1B06}" type="slidenum">
              <a:rPr lang="fr-FR" smtClean="0"/>
              <a:pPr/>
              <a:t>‹N°›</a:t>
            </a:fld>
            <a:endParaRPr lang="fr-F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alpha val="11000"/>
          </a:schemeClr>
        </a:solidFill>
        <a:effectLst/>
      </p:bgPr>
    </p:bg>
    <p:spTree>
      <p:nvGrpSpPr>
        <p:cNvPr id="1" name=""/>
        <p:cNvGrpSpPr/>
        <p:nvPr/>
      </p:nvGrpSpPr>
      <p:grpSpPr>
        <a:xfrm>
          <a:off x="0" y="0"/>
          <a:ext cx="0" cy="0"/>
          <a:chOff x="0" y="0"/>
          <a:chExt cx="0" cy="0"/>
        </a:xfrm>
      </p:grpSpPr>
      <p:sp>
        <p:nvSpPr>
          <p:cNvPr id="7" name="Forme libre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e libre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ce réservé du titre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D9E606F-526C-44F0-810C-549E3A947425}" type="datetime1">
              <a:rPr lang="fr-FR" smtClean="0"/>
              <a:pPr/>
              <a:t>06/01/2014</a:t>
            </a:fld>
            <a:endParaRPr lang="fr-FR"/>
          </a:p>
        </p:txBody>
      </p:sp>
      <p:sp>
        <p:nvSpPr>
          <p:cNvPr id="22" name="Espace réservé du pied de page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r-FR"/>
          </a:p>
        </p:txBody>
      </p:sp>
      <p:sp>
        <p:nvSpPr>
          <p:cNvPr id="18" name="Espace réservé du numéro de diapositiv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36361EE-4178-4F0E-8CEF-BDE2CB9F1B06}" type="slidenum">
              <a:rPr lang="fr-FR" smtClean="0"/>
              <a:pPr/>
              <a:t>‹N°›</a:t>
            </a:fld>
            <a:endParaRPr lang="fr-FR"/>
          </a:p>
        </p:txBody>
      </p:sp>
      <p:grpSp>
        <p:nvGrpSpPr>
          <p:cNvPr id="2" name="Groupe 1"/>
          <p:cNvGrpSpPr/>
          <p:nvPr/>
        </p:nvGrpSpPr>
        <p:grpSpPr>
          <a:xfrm>
            <a:off x="-19017" y="202408"/>
            <a:ext cx="9180548" cy="649224"/>
            <a:chOff x="-19045" y="216550"/>
            <a:chExt cx="9180548" cy="649224"/>
          </a:xfrm>
        </p:grpSpPr>
        <p:sp>
          <p:nvSpPr>
            <p:cNvPr id="12" name="Forme lib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e lib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p:hf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214282" y="1928802"/>
            <a:ext cx="8929718" cy="1214446"/>
          </a:xfrm>
        </p:spPr>
        <p:txBody>
          <a:bodyPr>
            <a:normAutofit fontScale="90000"/>
          </a:bodyPr>
          <a:lstStyle/>
          <a:p>
            <a:pPr algn="ctr"/>
            <a:r>
              <a:rPr lang="fr-FR" sz="4800" dirty="0" smtClean="0">
                <a:solidFill>
                  <a:srgbClr val="FFFF00"/>
                </a:solidFill>
              </a:rPr>
              <a:t/>
            </a:r>
            <a:br>
              <a:rPr lang="fr-FR" sz="4800" dirty="0" smtClean="0">
                <a:solidFill>
                  <a:srgbClr val="FFFF00"/>
                </a:solidFill>
              </a:rPr>
            </a:br>
            <a:r>
              <a:rPr lang="fr-FR" sz="3800" dirty="0" smtClean="0">
                <a:solidFill>
                  <a:srgbClr val="FFC000"/>
                </a:solidFill>
                <a:latin typeface="Arial" pitchFamily="34" charset="0"/>
                <a:cs typeface="Arial" pitchFamily="34" charset="0"/>
              </a:rPr>
              <a:t>RECENSEMENT ET IMMATRICULATION DES BÂTIMENTS ADMINISTRATIFS</a:t>
            </a:r>
            <a:endParaRPr lang="fr-FR" sz="3800" dirty="0">
              <a:solidFill>
                <a:srgbClr val="FFC000"/>
              </a:solidFill>
              <a:latin typeface="Arial" pitchFamily="34" charset="0"/>
              <a:cs typeface="Arial" pitchFamily="34" charset="0"/>
            </a:endParaRPr>
          </a:p>
        </p:txBody>
      </p:sp>
      <p:sp>
        <p:nvSpPr>
          <p:cNvPr id="3" name="Sous-titre 2"/>
          <p:cNvSpPr>
            <a:spLocks noGrp="1"/>
          </p:cNvSpPr>
          <p:nvPr>
            <p:ph type="subTitle" idx="1"/>
          </p:nvPr>
        </p:nvSpPr>
        <p:spPr>
          <a:xfrm>
            <a:off x="683568" y="0"/>
            <a:ext cx="7854696" cy="1285860"/>
          </a:xfrm>
        </p:spPr>
        <p:txBody>
          <a:bodyPr>
            <a:normAutofit fontScale="70000" lnSpcReduction="20000"/>
          </a:bodyPr>
          <a:lstStyle/>
          <a:p>
            <a:pPr algn="ctr"/>
            <a:endParaRPr lang="fr-FR" dirty="0" smtClean="0"/>
          </a:p>
          <a:p>
            <a:pPr algn="ctr"/>
            <a:r>
              <a:rPr lang="fr-FR" sz="3100" dirty="0" smtClean="0">
                <a:solidFill>
                  <a:schemeClr val="bg1"/>
                </a:solidFill>
              </a:rPr>
              <a:t>Ministère de l’Economie et des Finances</a:t>
            </a:r>
          </a:p>
          <a:p>
            <a:pPr lvl="0" algn="ctr"/>
            <a:r>
              <a:rPr lang="fr-FR" sz="2800" b="1" dirty="0" smtClean="0">
                <a:solidFill>
                  <a:srgbClr val="FFC000"/>
                </a:solidFill>
              </a:rPr>
              <a:t>………………</a:t>
            </a:r>
            <a:endParaRPr lang="fr-FR" sz="3200" b="1" dirty="0" smtClean="0">
              <a:solidFill>
                <a:srgbClr val="FFC000"/>
              </a:solidFill>
            </a:endParaRPr>
          </a:p>
          <a:p>
            <a:pPr algn="ctr"/>
            <a:r>
              <a:rPr lang="fr-FR" dirty="0" smtClean="0"/>
              <a:t> </a:t>
            </a:r>
            <a:endParaRPr lang="fr-FR" dirty="0" smtClean="0"/>
          </a:p>
          <a:p>
            <a:pPr algn="ctr"/>
            <a:endParaRPr lang="fr-FR" dirty="0"/>
          </a:p>
        </p:txBody>
      </p:sp>
      <p:sp>
        <p:nvSpPr>
          <p:cNvPr id="4" name="Sous-titre 2"/>
          <p:cNvSpPr txBox="1">
            <a:spLocks/>
          </p:cNvSpPr>
          <p:nvPr/>
        </p:nvSpPr>
        <p:spPr>
          <a:xfrm>
            <a:off x="642910" y="5929330"/>
            <a:ext cx="7854696" cy="500066"/>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fr-FR" sz="1400" b="0" i="1" u="none" strike="noStrike" kern="1200" cap="none" spc="0" normalizeH="0" baseline="0" noProof="0" dirty="0" smtClean="0">
                <a:ln>
                  <a:noFill/>
                </a:ln>
                <a:solidFill>
                  <a:schemeClr val="bg1"/>
                </a:solidFill>
                <a:effectLst/>
                <a:uLnTx/>
                <a:uFillTx/>
                <a:latin typeface="+mn-lt"/>
                <a:ea typeface="+mn-ea"/>
                <a:cs typeface="+mn-cs"/>
              </a:rPr>
              <a:t>Cotonou, le 7 janvier 2014</a:t>
            </a:r>
          </a:p>
        </p:txBody>
      </p:sp>
      <p:sp>
        <p:nvSpPr>
          <p:cNvPr id="5" name="Rectangle 4"/>
          <p:cNvSpPr/>
          <p:nvPr/>
        </p:nvSpPr>
        <p:spPr>
          <a:xfrm>
            <a:off x="1142976" y="3357562"/>
            <a:ext cx="7143800" cy="584775"/>
          </a:xfrm>
          <a:prstGeom prst="rect">
            <a:avLst/>
          </a:prstGeom>
        </p:spPr>
        <p:txBody>
          <a:bodyPr wrap="square">
            <a:spAutoFit/>
          </a:bodyPr>
          <a:lstStyle/>
          <a:p>
            <a:pPr algn="ctr"/>
            <a:r>
              <a:rPr lang="fr-FR" sz="3200" b="1" dirty="0" smtClean="0">
                <a:solidFill>
                  <a:srgbClr val="FFC000"/>
                </a:solidFill>
                <a:effectLst>
                  <a:outerShdw blurRad="38100" dist="25400" dir="5400000" algn="tl" rotWithShape="0">
                    <a:srgbClr val="000000">
                      <a:alpha val="43000"/>
                    </a:srgbClr>
                  </a:outerShdw>
                </a:effectLst>
                <a:latin typeface="+mj-lt"/>
                <a:ea typeface="+mj-ea"/>
                <a:cs typeface="+mj-cs"/>
              </a:rPr>
              <a:t>ATELIER DE VALIDATION DES RESULTATS </a:t>
            </a:r>
          </a:p>
        </p:txBody>
      </p:sp>
      <p:sp>
        <p:nvSpPr>
          <p:cNvPr id="6" name="Rectangle 5"/>
          <p:cNvSpPr/>
          <p:nvPr/>
        </p:nvSpPr>
        <p:spPr>
          <a:xfrm>
            <a:off x="571472" y="928670"/>
            <a:ext cx="8215370" cy="369332"/>
          </a:xfrm>
          <a:prstGeom prst="rect">
            <a:avLst/>
          </a:prstGeom>
        </p:spPr>
        <p:txBody>
          <a:bodyPr wrap="square">
            <a:spAutoFit/>
          </a:bodyPr>
          <a:lstStyle/>
          <a:p>
            <a:pPr algn="ctr"/>
            <a:r>
              <a:rPr lang="fr-FR" i="1" dirty="0" smtClean="0">
                <a:solidFill>
                  <a:schemeClr val="bg1"/>
                </a:solidFill>
              </a:rPr>
              <a:t>Direction Générale du Matériel et de la Logistique</a:t>
            </a:r>
            <a:endParaRPr lang="fr-FR" dirty="0">
              <a:solidFill>
                <a:schemeClr val="bg1"/>
              </a:solidFill>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692696"/>
            <a:ext cx="8229600" cy="576064"/>
          </a:xfrm>
        </p:spPr>
        <p:txBody>
          <a:bodyPr>
            <a:noAutofit/>
          </a:bodyPr>
          <a:lstStyle/>
          <a:p>
            <a:pPr algn="ctr"/>
            <a:r>
              <a:rPr lang="fr-FR" sz="3600" b="1" dirty="0" smtClean="0">
                <a:solidFill>
                  <a:srgbClr val="FFC000"/>
                </a:solidFill>
              </a:rPr>
              <a:t>PLAN DE PRESENTATION</a:t>
            </a:r>
            <a:endParaRPr lang="fr-FR" sz="3600" b="1" dirty="0">
              <a:solidFill>
                <a:srgbClr val="FFC000"/>
              </a:solidFill>
            </a:endParaRPr>
          </a:p>
        </p:txBody>
      </p:sp>
      <p:sp>
        <p:nvSpPr>
          <p:cNvPr id="3" name="Espace réservé du contenu 2"/>
          <p:cNvSpPr>
            <a:spLocks noGrp="1"/>
          </p:cNvSpPr>
          <p:nvPr>
            <p:ph idx="1"/>
          </p:nvPr>
        </p:nvSpPr>
        <p:spPr>
          <a:xfrm>
            <a:off x="457200" y="1484784"/>
            <a:ext cx="8229600" cy="4373108"/>
          </a:xfrm>
        </p:spPr>
        <p:txBody>
          <a:bodyPr>
            <a:normAutofit/>
          </a:bodyPr>
          <a:lstStyle/>
          <a:p>
            <a:pPr marL="457200" lvl="0" indent="-457200">
              <a:lnSpc>
                <a:spcPct val="150000"/>
              </a:lnSpc>
              <a:buFont typeface="+mj-lt"/>
              <a:buAutoNum type="arabicPeriod"/>
            </a:pPr>
            <a:r>
              <a:rPr lang="fr-FR" sz="2400" dirty="0" smtClean="0"/>
              <a:t>INTRODUCTION</a:t>
            </a:r>
          </a:p>
          <a:p>
            <a:pPr marL="457200" lvl="0" indent="-457200">
              <a:lnSpc>
                <a:spcPct val="150000"/>
              </a:lnSpc>
              <a:buFont typeface="+mj-lt"/>
              <a:buAutoNum type="arabicPeriod"/>
            </a:pPr>
            <a:r>
              <a:rPr lang="fr-FR" sz="2400" dirty="0" smtClean="0"/>
              <a:t>OBJECTIFS</a:t>
            </a:r>
          </a:p>
          <a:p>
            <a:pPr marL="457200" lvl="0" indent="-457200">
              <a:lnSpc>
                <a:spcPct val="150000"/>
              </a:lnSpc>
              <a:buFont typeface="+mj-lt"/>
              <a:buAutoNum type="arabicPeriod"/>
            </a:pPr>
            <a:r>
              <a:rPr lang="fr-FR" sz="2400" dirty="0" smtClean="0"/>
              <a:t>METHDOLOGIE </a:t>
            </a:r>
          </a:p>
          <a:p>
            <a:pPr marL="457200" lvl="0" indent="-457200">
              <a:lnSpc>
                <a:spcPct val="150000"/>
              </a:lnSpc>
              <a:buFont typeface="+mj-lt"/>
              <a:buAutoNum type="arabicPeriod"/>
            </a:pPr>
            <a:r>
              <a:rPr lang="fr-FR" sz="2400" dirty="0" smtClean="0"/>
              <a:t>RESULTATS ATTENDUS</a:t>
            </a:r>
          </a:p>
          <a:p>
            <a:pPr marL="457200" lvl="0" indent="-457200">
              <a:lnSpc>
                <a:spcPct val="150000"/>
              </a:lnSpc>
              <a:buFont typeface="+mj-lt"/>
              <a:buAutoNum type="arabicPeriod"/>
            </a:pPr>
            <a:r>
              <a:rPr lang="fr-FR" sz="2400" dirty="0" smtClean="0"/>
              <a:t>POSITIONNEMENT DES BATIEMENTS</a:t>
            </a:r>
          </a:p>
          <a:p>
            <a:pPr marL="457200" lvl="0" indent="-457200">
              <a:lnSpc>
                <a:spcPct val="150000"/>
              </a:lnSpc>
              <a:buFont typeface="+mj-lt"/>
              <a:buAutoNum type="arabicPeriod"/>
            </a:pPr>
            <a:r>
              <a:rPr lang="fr-FR" sz="2400" dirty="0" smtClean="0"/>
              <a:t>DIFFICULTES RENCONTREES</a:t>
            </a:r>
            <a:endParaRPr lang="fr-FR" sz="2400" dirty="0" smtClean="0"/>
          </a:p>
          <a:p>
            <a:pPr marL="457200" indent="-457200">
              <a:lnSpc>
                <a:spcPct val="150000"/>
              </a:lnSpc>
              <a:buNone/>
            </a:pPr>
            <a:endParaRPr lang="fr-FR" sz="2400" dirty="0" smtClean="0"/>
          </a:p>
          <a:p>
            <a:pPr marL="457200" indent="-457200">
              <a:lnSpc>
                <a:spcPct val="150000"/>
              </a:lnSpc>
              <a:buFont typeface="+mj-lt"/>
              <a:buAutoNum type="arabicPeriod"/>
            </a:pPr>
            <a:endParaRPr lang="fr-FR" sz="2400" dirty="0" smtClean="0"/>
          </a:p>
          <a:p>
            <a:pPr marL="457200" lvl="0" indent="-457200">
              <a:lnSpc>
                <a:spcPct val="150000"/>
              </a:lnSpc>
              <a:buFont typeface="+mj-lt"/>
              <a:buAutoNum type="arabicPeriod"/>
            </a:pPr>
            <a:endParaRPr lang="fr-FR" sz="2400" dirty="0" smtClean="0"/>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2</a:t>
            </a:fld>
            <a:endParaRPr lang="fr-F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428604"/>
            <a:ext cx="8229600" cy="576064"/>
          </a:xfrm>
        </p:spPr>
        <p:txBody>
          <a:bodyPr>
            <a:noAutofit/>
          </a:bodyPr>
          <a:lstStyle/>
          <a:p>
            <a:pPr algn="ctr"/>
            <a:r>
              <a:rPr lang="fr-FR" sz="3600" b="1" dirty="0" smtClean="0">
                <a:solidFill>
                  <a:srgbClr val="FFC000"/>
                </a:solidFill>
              </a:rPr>
              <a:t>INTRODUCTION</a:t>
            </a:r>
            <a:endParaRPr lang="fr-FR" sz="3600" b="1" dirty="0">
              <a:solidFill>
                <a:srgbClr val="FFC000"/>
              </a:solidFill>
            </a:endParaRPr>
          </a:p>
        </p:txBody>
      </p:sp>
      <p:sp>
        <p:nvSpPr>
          <p:cNvPr id="3" name="Espace réservé du contenu 2"/>
          <p:cNvSpPr>
            <a:spLocks noGrp="1"/>
          </p:cNvSpPr>
          <p:nvPr>
            <p:ph idx="1"/>
          </p:nvPr>
        </p:nvSpPr>
        <p:spPr>
          <a:xfrm>
            <a:off x="142844" y="1484784"/>
            <a:ext cx="8858312" cy="5087488"/>
          </a:xfrm>
        </p:spPr>
        <p:txBody>
          <a:bodyPr>
            <a:normAutofit/>
          </a:bodyPr>
          <a:lstStyle/>
          <a:p>
            <a:pPr marL="457200" indent="-457200" algn="just">
              <a:buFont typeface="Wingdings" pitchFamily="2" charset="2"/>
              <a:buChar char="§"/>
            </a:pPr>
            <a:r>
              <a:rPr lang="fr-FR" sz="2400" dirty="0" smtClean="0"/>
              <a:t>Le </a:t>
            </a:r>
            <a:r>
              <a:rPr lang="fr-CA" sz="2400" dirty="0" smtClean="0"/>
              <a:t>Recensement et </a:t>
            </a:r>
            <a:r>
              <a:rPr lang="fr-CA" sz="2400" dirty="0" smtClean="0"/>
              <a:t>l’Immatriculation </a:t>
            </a:r>
            <a:r>
              <a:rPr lang="fr-CA" sz="2400" dirty="0" smtClean="0"/>
              <a:t>des Bâtiments Administratifs du Bénin (RIBA) se définit comme "un comptage exhaustif  à une date déterminée de tous les bâtiments administratifs abritant les services, les équipements ou les logements administratifs de l’ensemble du pays". </a:t>
            </a:r>
            <a:endParaRPr lang="fr-CA" sz="2400" dirty="0" smtClean="0"/>
          </a:p>
          <a:p>
            <a:pPr marL="457200" indent="-457200" algn="just">
              <a:buFont typeface="Wingdings" pitchFamily="2" charset="2"/>
              <a:buChar char="§"/>
            </a:pPr>
            <a:endParaRPr lang="fr-CA" sz="2400" dirty="0" smtClean="0"/>
          </a:p>
          <a:p>
            <a:pPr marL="457200" indent="-457200" algn="just">
              <a:buFont typeface="Wingdings" pitchFamily="2" charset="2"/>
              <a:buChar char="§"/>
            </a:pPr>
            <a:endParaRPr lang="fr-CA" sz="2400" dirty="0" smtClean="0"/>
          </a:p>
          <a:p>
            <a:pPr marL="457200" indent="-457200" algn="just">
              <a:buFont typeface="Wingdings" pitchFamily="2" charset="2"/>
              <a:buChar char="§"/>
            </a:pPr>
            <a:r>
              <a:rPr lang="fr-FR" sz="2400" dirty="0" smtClean="0"/>
              <a:t>Le 1</a:t>
            </a:r>
            <a:r>
              <a:rPr lang="fr-FR" sz="2400" baseline="30000" dirty="0" smtClean="0"/>
              <a:t>er</a:t>
            </a:r>
            <a:r>
              <a:rPr lang="fr-FR" sz="2400" dirty="0" smtClean="0"/>
              <a:t> recensement (2006) </a:t>
            </a:r>
            <a:r>
              <a:rPr lang="fr-FR" sz="2400" dirty="0" smtClean="0"/>
              <a:t>réalisé dans </a:t>
            </a:r>
            <a:r>
              <a:rPr lang="fr-FR" sz="2400" dirty="0" smtClean="0"/>
              <a:t>4 départements </a:t>
            </a:r>
            <a:r>
              <a:rPr lang="fr-FR" sz="2400" dirty="0" smtClean="0"/>
              <a:t>(Atlantique, Littoral, </a:t>
            </a:r>
            <a:r>
              <a:rPr lang="fr-FR" sz="2400" dirty="0" err="1" smtClean="0"/>
              <a:t>Ouémé</a:t>
            </a:r>
            <a:r>
              <a:rPr lang="fr-FR" sz="2400" dirty="0" smtClean="0"/>
              <a:t> et Plateau) n’a pas donné les résultats attendus. La </a:t>
            </a:r>
            <a:r>
              <a:rPr lang="fr-FR" sz="2400" dirty="0" smtClean="0"/>
              <a:t>2</a:t>
            </a:r>
            <a:r>
              <a:rPr lang="fr-FR" sz="2400" baseline="30000" dirty="0" smtClean="0"/>
              <a:t>ème</a:t>
            </a:r>
            <a:r>
              <a:rPr lang="fr-FR" sz="2400" dirty="0" smtClean="0"/>
              <a:t> expérience (2013) </a:t>
            </a:r>
            <a:r>
              <a:rPr lang="fr-FR" sz="2400" dirty="0" smtClean="0"/>
              <a:t>ayant couvert tout le territoire national concerne le </a:t>
            </a:r>
            <a:r>
              <a:rPr lang="fr-FR" sz="2400" dirty="0" smtClean="0"/>
              <a:t>RIBA.</a:t>
            </a:r>
            <a:endParaRPr lang="fr-FR" sz="2400" dirty="0" smtClean="0"/>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3</a:t>
            </a:fld>
            <a:endParaRPr lang="fr-F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214290"/>
            <a:ext cx="8229600" cy="576064"/>
          </a:xfrm>
        </p:spPr>
        <p:txBody>
          <a:bodyPr>
            <a:noAutofit/>
          </a:bodyPr>
          <a:lstStyle/>
          <a:p>
            <a:pPr algn="ctr"/>
            <a:r>
              <a:rPr lang="fr-FR" sz="3600" b="1" dirty="0" smtClean="0">
                <a:solidFill>
                  <a:srgbClr val="FFC000"/>
                </a:solidFill>
              </a:rPr>
              <a:t>OBJECTIFS</a:t>
            </a:r>
            <a:endParaRPr lang="fr-FR" sz="3600" b="1" dirty="0">
              <a:solidFill>
                <a:srgbClr val="FFC000"/>
              </a:solidFill>
            </a:endParaRPr>
          </a:p>
        </p:txBody>
      </p:sp>
      <p:sp>
        <p:nvSpPr>
          <p:cNvPr id="3" name="Espace réservé du contenu 2"/>
          <p:cNvSpPr>
            <a:spLocks noGrp="1"/>
          </p:cNvSpPr>
          <p:nvPr>
            <p:ph idx="1"/>
          </p:nvPr>
        </p:nvSpPr>
        <p:spPr>
          <a:xfrm>
            <a:off x="142844" y="857232"/>
            <a:ext cx="8858312" cy="5500726"/>
          </a:xfrm>
        </p:spPr>
        <p:txBody>
          <a:bodyPr>
            <a:normAutofit fontScale="62500" lnSpcReduction="20000"/>
          </a:bodyPr>
          <a:lstStyle/>
          <a:p>
            <a:pPr marL="468000" indent="-396000" algn="just">
              <a:spcBef>
                <a:spcPts val="0"/>
              </a:spcBef>
              <a:spcAft>
                <a:spcPts val="1800"/>
              </a:spcAft>
              <a:buNone/>
            </a:pPr>
            <a:r>
              <a:rPr lang="fr-BE" sz="3400" dirty="0" smtClean="0"/>
              <a:t>Cette opération vise </a:t>
            </a:r>
            <a:r>
              <a:rPr lang="fr-BE" sz="3400" b="1" dirty="0" smtClean="0"/>
              <a:t>à court terme </a:t>
            </a:r>
            <a:r>
              <a:rPr lang="fr-BE" sz="3400" b="1" dirty="0" smtClean="0"/>
              <a:t> 3 objectifs principaux</a:t>
            </a:r>
            <a:r>
              <a:rPr lang="fr-BE" sz="3400" dirty="0" smtClean="0"/>
              <a:t> :</a:t>
            </a:r>
          </a:p>
          <a:p>
            <a:pPr marL="468000" indent="-396000" algn="just">
              <a:spcBef>
                <a:spcPts val="0"/>
              </a:spcBef>
              <a:spcAft>
                <a:spcPts val="1800"/>
              </a:spcAft>
              <a:buNone/>
            </a:pPr>
            <a:endParaRPr lang="fr-FR" sz="3400" dirty="0" smtClean="0"/>
          </a:p>
          <a:p>
            <a:pPr marL="457200" indent="-457200">
              <a:spcBef>
                <a:spcPts val="0"/>
              </a:spcBef>
              <a:buFont typeface="+mj-lt"/>
              <a:buAutoNum type="arabicPeriod"/>
            </a:pPr>
            <a:r>
              <a:rPr lang="fr-BE" sz="3400" dirty="0" smtClean="0"/>
              <a:t>recenser  et immatriculer les </a:t>
            </a:r>
            <a:r>
              <a:rPr lang="fr-BE" sz="3400" dirty="0" smtClean="0"/>
              <a:t>bâtiments administratifs appartenant à l’Administration Centrale et aux Collectivités Locales </a:t>
            </a:r>
            <a:r>
              <a:rPr lang="fr-BE" sz="3400" dirty="0" smtClean="0"/>
              <a:t>;</a:t>
            </a:r>
          </a:p>
          <a:p>
            <a:pPr marL="457200" indent="-457200">
              <a:spcBef>
                <a:spcPts val="0"/>
              </a:spcBef>
              <a:buFont typeface="+mj-lt"/>
              <a:buAutoNum type="arabicPeriod"/>
            </a:pPr>
            <a:endParaRPr lang="fr-BE" sz="3400" dirty="0" smtClean="0"/>
          </a:p>
          <a:p>
            <a:pPr marL="457200" indent="-457200">
              <a:spcBef>
                <a:spcPts val="0"/>
              </a:spcBef>
              <a:buFont typeface="+mj-lt"/>
              <a:buAutoNum type="arabicPeriod"/>
            </a:pPr>
            <a:endParaRPr lang="fr-BE" sz="3400" dirty="0" smtClean="0"/>
          </a:p>
          <a:p>
            <a:pPr marL="457200" indent="-457200">
              <a:spcBef>
                <a:spcPts val="0"/>
              </a:spcBef>
              <a:buFont typeface="+mj-lt"/>
              <a:buAutoNum type="arabicPeriod"/>
            </a:pPr>
            <a:r>
              <a:rPr lang="fr-BE" sz="3400" dirty="0" smtClean="0"/>
              <a:t>faire </a:t>
            </a:r>
            <a:r>
              <a:rPr lang="fr-BE" sz="3400" dirty="0" smtClean="0"/>
              <a:t>l’état des lieux des bâtiments administratifs affectés aux services publics et établir un plan de réfection et d’entretien </a:t>
            </a:r>
            <a:r>
              <a:rPr lang="fr-BE" sz="3400" dirty="0" smtClean="0"/>
              <a:t>régulier;</a:t>
            </a:r>
          </a:p>
          <a:p>
            <a:pPr marL="457200" indent="-457200">
              <a:buFont typeface="+mj-lt"/>
              <a:buAutoNum type="arabicPeriod"/>
            </a:pPr>
            <a:endParaRPr lang="fr-BE" sz="3400" dirty="0" smtClean="0"/>
          </a:p>
          <a:p>
            <a:pPr marL="457200" indent="-457200">
              <a:buFont typeface="+mj-lt"/>
              <a:buAutoNum type="arabicPeriod"/>
            </a:pPr>
            <a:r>
              <a:rPr lang="fr-FR" sz="3400" dirty="0" smtClean="0"/>
              <a:t>recenser </a:t>
            </a:r>
            <a:r>
              <a:rPr lang="fr-FR" sz="3400" dirty="0" smtClean="0"/>
              <a:t>les bâtiments pris en bail par l’administration aux fins de recommander la résiliation du contrat de bail des bâtiments qui ne répondent </a:t>
            </a:r>
            <a:r>
              <a:rPr lang="fr-FR" sz="3400" dirty="0" smtClean="0"/>
              <a:t>plus </a:t>
            </a:r>
            <a:r>
              <a:rPr lang="fr-FR" sz="3400" dirty="0" smtClean="0"/>
              <a:t>aux normes techniques de construction ou aux textes en la </a:t>
            </a:r>
            <a:r>
              <a:rPr lang="fr-FR" sz="3400" dirty="0" smtClean="0"/>
              <a:t>matière.</a:t>
            </a:r>
          </a:p>
          <a:p>
            <a:pPr marL="457200" indent="-457200">
              <a:buFont typeface="+mj-lt"/>
              <a:buAutoNum type="arabicPeriod"/>
            </a:pPr>
            <a:endParaRPr lang="fr-FR" sz="2400" dirty="0" smtClean="0"/>
          </a:p>
          <a:p>
            <a:pPr marL="457200" indent="-457200">
              <a:buFont typeface="+mj-lt"/>
              <a:buAutoNum type="arabicPeriod"/>
            </a:pPr>
            <a:endParaRPr lang="fr-FR" sz="2400" dirty="0" smtClean="0"/>
          </a:p>
          <a:p>
            <a:r>
              <a:rPr lang="fr-FR" sz="3800" dirty="0" smtClean="0"/>
              <a:t>A </a:t>
            </a:r>
            <a:r>
              <a:rPr lang="fr-FR" sz="3800" b="1" dirty="0" smtClean="0"/>
              <a:t>long terme</a:t>
            </a:r>
            <a:r>
              <a:rPr lang="fr-FR" sz="3800" dirty="0" smtClean="0"/>
              <a:t>, cette opération vise à assainir les finances publiques par la réduction du train de vie de l’Etat</a:t>
            </a:r>
            <a:r>
              <a:rPr lang="fr-FR" sz="3800" dirty="0" smtClean="0"/>
              <a:t>.</a:t>
            </a:r>
            <a:endParaRPr lang="fr-FR" sz="3800" dirty="0" smtClean="0"/>
          </a:p>
          <a:p>
            <a:pPr marL="457200" lvl="0" indent="-457200">
              <a:buFont typeface="Wingdings" pitchFamily="2" charset="2"/>
              <a:buChar char="§"/>
            </a:pPr>
            <a:endParaRPr lang="fr-FR" sz="2400" dirty="0" smtClean="0"/>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4</a:t>
            </a:fld>
            <a:endParaRPr lang="fr-F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158" y="214290"/>
            <a:ext cx="8229600" cy="714380"/>
          </a:xfrm>
        </p:spPr>
        <p:txBody>
          <a:bodyPr>
            <a:normAutofit/>
          </a:bodyPr>
          <a:lstStyle/>
          <a:p>
            <a:pPr marL="914400" lvl="0" indent="-914400" algn="ctr"/>
            <a:r>
              <a:rPr lang="fr-FR" sz="3600" b="1" dirty="0" smtClean="0">
                <a:solidFill>
                  <a:srgbClr val="FFC000"/>
                </a:solidFill>
              </a:rPr>
              <a:t>METHODOLOGIE</a:t>
            </a:r>
            <a:endParaRPr lang="fr-FR" sz="4000" b="1" dirty="0">
              <a:solidFill>
                <a:srgbClr val="FFC000"/>
              </a:solidFill>
            </a:endParaRPr>
          </a:p>
        </p:txBody>
      </p:sp>
      <p:sp>
        <p:nvSpPr>
          <p:cNvPr id="3" name="Espace réservé du contenu 2"/>
          <p:cNvSpPr>
            <a:spLocks noGrp="1"/>
          </p:cNvSpPr>
          <p:nvPr>
            <p:ph idx="1"/>
          </p:nvPr>
        </p:nvSpPr>
        <p:spPr>
          <a:xfrm>
            <a:off x="285720" y="1124744"/>
            <a:ext cx="8643998" cy="5447528"/>
          </a:xfrm>
        </p:spPr>
        <p:txBody>
          <a:bodyPr>
            <a:normAutofit/>
          </a:bodyPr>
          <a:lstStyle/>
          <a:p>
            <a:pPr marL="0" indent="0">
              <a:buNone/>
            </a:pPr>
            <a:r>
              <a:rPr lang="fr-FR" b="1" i="1" dirty="0" smtClean="0">
                <a:solidFill>
                  <a:srgbClr val="7030A0"/>
                </a:solidFill>
              </a:rPr>
              <a:t>Travaux </a:t>
            </a:r>
            <a:r>
              <a:rPr lang="fr-FR" b="1" i="1" dirty="0" smtClean="0">
                <a:solidFill>
                  <a:srgbClr val="7030A0"/>
                </a:solidFill>
              </a:rPr>
              <a:t>préparatoires</a:t>
            </a:r>
          </a:p>
          <a:p>
            <a:pPr marL="0" lvl="0" indent="0">
              <a:buNone/>
            </a:pPr>
            <a:r>
              <a:rPr lang="fr-FR" dirty="0" smtClean="0"/>
              <a:t>La </a:t>
            </a:r>
            <a:r>
              <a:rPr lang="fr-FR" dirty="0" smtClean="0"/>
              <a:t>conception </a:t>
            </a:r>
            <a:r>
              <a:rPr lang="fr-FR" dirty="0"/>
              <a:t>de documents </a:t>
            </a:r>
            <a:r>
              <a:rPr lang="fr-FR" dirty="0" smtClean="0"/>
              <a:t>techniques </a:t>
            </a:r>
            <a:r>
              <a:rPr lang="fr-FR" dirty="0"/>
              <a:t> :</a:t>
            </a:r>
            <a:endParaRPr lang="fr-FR" dirty="0" smtClean="0"/>
          </a:p>
          <a:p>
            <a:pPr lvl="0"/>
            <a:r>
              <a:rPr lang="fr-FR" sz="1900" i="1" dirty="0"/>
              <a:t>Le questionnaire Bâtiment ; </a:t>
            </a:r>
            <a:endParaRPr lang="fr-BE" sz="1900" i="1" dirty="0"/>
          </a:p>
          <a:p>
            <a:pPr lvl="0"/>
            <a:r>
              <a:rPr lang="fr-FR" sz="1900" i="1" dirty="0"/>
              <a:t>Le manuel de l’agent de collecte ;</a:t>
            </a:r>
            <a:endParaRPr lang="fr-BE" sz="1900" i="1" dirty="0"/>
          </a:p>
          <a:p>
            <a:pPr lvl="0"/>
            <a:r>
              <a:rPr lang="fr-FR" sz="1900" i="1" dirty="0"/>
              <a:t>Le manuel du contrôleur ;</a:t>
            </a:r>
            <a:endParaRPr lang="fr-BE" sz="1900" i="1" dirty="0"/>
          </a:p>
          <a:p>
            <a:pPr lvl="0"/>
            <a:r>
              <a:rPr lang="fr-FR" sz="1900" i="1" dirty="0"/>
              <a:t>Le manuel du superviseur ;</a:t>
            </a:r>
            <a:endParaRPr lang="fr-BE" sz="1900" i="1" dirty="0"/>
          </a:p>
          <a:p>
            <a:pPr lvl="0"/>
            <a:r>
              <a:rPr lang="fr-FR" sz="1900" i="1" dirty="0"/>
              <a:t>Le manuel de l’agent de saisie. </a:t>
            </a:r>
            <a:endParaRPr lang="fr-BE" sz="1900" i="1" dirty="0"/>
          </a:p>
          <a:p>
            <a:pPr marL="0" lvl="0" indent="0">
              <a:buNone/>
            </a:pPr>
            <a:endParaRPr lang="fr-BE" dirty="0" smtClean="0"/>
          </a:p>
          <a:p>
            <a:pPr algn="just">
              <a:buNone/>
            </a:pPr>
            <a:r>
              <a:rPr lang="fr-FR" sz="2400" b="1" i="1" dirty="0" smtClean="0">
                <a:solidFill>
                  <a:srgbClr val="7030A0"/>
                </a:solidFill>
              </a:rPr>
              <a:t>Recrutement </a:t>
            </a:r>
            <a:r>
              <a:rPr lang="fr-FR" sz="2400" b="1" i="1" dirty="0" smtClean="0">
                <a:solidFill>
                  <a:srgbClr val="7030A0"/>
                </a:solidFill>
              </a:rPr>
              <a:t>des agents</a:t>
            </a:r>
            <a:endParaRPr lang="fr-BE" sz="2400" b="1" i="1" dirty="0" smtClean="0">
              <a:solidFill>
                <a:srgbClr val="7030A0"/>
              </a:solidFill>
            </a:endParaRPr>
          </a:p>
          <a:p>
            <a:pPr algn="just">
              <a:buNone/>
            </a:pPr>
            <a:r>
              <a:rPr lang="fr-BE" sz="2400" dirty="0" smtClean="0"/>
              <a:t>Au </a:t>
            </a:r>
            <a:r>
              <a:rPr lang="fr-BE" sz="2400" dirty="0" smtClean="0"/>
              <a:t>total, 154 agents recenseurs/cartographes </a:t>
            </a:r>
            <a:r>
              <a:rPr lang="fr-BE" sz="2400" dirty="0" smtClean="0"/>
              <a:t>et contrôleurs  (34 agents) ont </a:t>
            </a:r>
            <a:r>
              <a:rPr lang="fr-BE" sz="2400" dirty="0" smtClean="0"/>
              <a:t>été </a:t>
            </a:r>
            <a:r>
              <a:rPr lang="fr-BE" sz="2400" dirty="0" smtClean="0"/>
              <a:t>recrutés sur la base des </a:t>
            </a:r>
            <a:r>
              <a:rPr lang="fr-BE" sz="2400" dirty="0" smtClean="0"/>
              <a:t>critères </a:t>
            </a:r>
            <a:r>
              <a:rPr lang="fr-BE" sz="2400" dirty="0" smtClean="0"/>
              <a:t>spécifiques.</a:t>
            </a:r>
            <a:endParaRPr lang="fr-FR" sz="2400" dirty="0" smtClean="0"/>
          </a:p>
          <a:p>
            <a:pPr marL="216000" indent="0" algn="just">
              <a:buNone/>
            </a:pPr>
            <a:endParaRPr lang="fr-FR" sz="2400" dirty="0" smtClean="0"/>
          </a:p>
          <a:p>
            <a:pPr marL="216000" indent="0" algn="just">
              <a:buNone/>
            </a:pPr>
            <a:endParaRPr lang="fr-FR" sz="2400" dirty="0" smtClean="0"/>
          </a:p>
          <a:p>
            <a:pPr algn="just"/>
            <a:endParaRPr lang="fr-FR" sz="2200" dirty="0" smtClean="0"/>
          </a:p>
          <a:p>
            <a:pPr algn="just"/>
            <a:endParaRPr lang="fr-FR" sz="2200" dirty="0" smtClean="0"/>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5</a:t>
            </a:fld>
            <a:endParaRPr lang="fr-F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188640"/>
            <a:ext cx="8229600" cy="454278"/>
          </a:xfrm>
        </p:spPr>
        <p:txBody>
          <a:bodyPr>
            <a:normAutofit fontScale="90000"/>
          </a:bodyPr>
          <a:lstStyle/>
          <a:p>
            <a:pPr marL="536575" lvl="0" indent="-536575" algn="ctr"/>
            <a:r>
              <a:rPr lang="fr-FR" sz="3100" b="1" dirty="0" smtClean="0">
                <a:solidFill>
                  <a:srgbClr val="FFC000"/>
                </a:solidFill>
              </a:rPr>
              <a:t>METHODOLOGIE </a:t>
            </a:r>
            <a:r>
              <a:rPr lang="fr-FR" sz="1100" b="1" dirty="0" smtClean="0">
                <a:solidFill>
                  <a:srgbClr val="FFC000"/>
                </a:solidFill>
              </a:rPr>
              <a:t>(suite)</a:t>
            </a:r>
            <a:endParaRPr lang="fr-FR" sz="1100" b="1" dirty="0">
              <a:solidFill>
                <a:srgbClr val="FFC000"/>
              </a:solidFill>
            </a:endParaRPr>
          </a:p>
        </p:txBody>
      </p:sp>
      <p:sp>
        <p:nvSpPr>
          <p:cNvPr id="3" name="Espace réservé du contenu 2"/>
          <p:cNvSpPr>
            <a:spLocks noGrp="1"/>
          </p:cNvSpPr>
          <p:nvPr>
            <p:ph idx="1"/>
          </p:nvPr>
        </p:nvSpPr>
        <p:spPr>
          <a:xfrm>
            <a:off x="323528" y="785794"/>
            <a:ext cx="8424936" cy="5667542"/>
          </a:xfrm>
        </p:spPr>
        <p:txBody>
          <a:bodyPr>
            <a:normAutofit/>
          </a:bodyPr>
          <a:lstStyle/>
          <a:p>
            <a:pPr>
              <a:buNone/>
            </a:pPr>
            <a:r>
              <a:rPr lang="fr-BE" b="1" i="1" dirty="0" smtClean="0">
                <a:solidFill>
                  <a:srgbClr val="7030A0"/>
                </a:solidFill>
              </a:rPr>
              <a:t>Formation </a:t>
            </a:r>
            <a:r>
              <a:rPr lang="fr-BE" b="1" i="1" dirty="0" smtClean="0">
                <a:solidFill>
                  <a:srgbClr val="7030A0"/>
                </a:solidFill>
              </a:rPr>
              <a:t>des </a:t>
            </a:r>
            <a:r>
              <a:rPr lang="fr-BE" b="1" i="1" dirty="0" smtClean="0">
                <a:solidFill>
                  <a:srgbClr val="7030A0"/>
                </a:solidFill>
              </a:rPr>
              <a:t>formateurs et des agents </a:t>
            </a:r>
            <a:endParaRPr lang="fr-BE" b="1" i="1" dirty="0" smtClean="0">
              <a:solidFill>
                <a:srgbClr val="7030A0"/>
              </a:solidFill>
            </a:endParaRPr>
          </a:p>
          <a:p>
            <a:r>
              <a:rPr lang="fr-BE" sz="2400" dirty="0" smtClean="0"/>
              <a:t>Formation </a:t>
            </a:r>
            <a:r>
              <a:rPr lang="fr-BE" sz="2400" dirty="0" smtClean="0"/>
              <a:t>des </a:t>
            </a:r>
            <a:r>
              <a:rPr lang="fr-BE" sz="2400" dirty="0" smtClean="0"/>
              <a:t>formateurs :  durant 3 jours.</a:t>
            </a:r>
          </a:p>
          <a:p>
            <a:endParaRPr lang="fr-BE" sz="2400" dirty="0" smtClean="0"/>
          </a:p>
          <a:p>
            <a:r>
              <a:rPr lang="fr-BE" sz="2400" dirty="0" smtClean="0"/>
              <a:t>La formation des 154 agents de collecte et leurs suppléants </a:t>
            </a:r>
            <a:r>
              <a:rPr lang="fr-BE" sz="2400" dirty="0" smtClean="0"/>
              <a:t> </a:t>
            </a:r>
            <a:r>
              <a:rPr lang="fr-BE" sz="2400" dirty="0" smtClean="0"/>
              <a:t>assurée par les contrôleurs et </a:t>
            </a:r>
            <a:r>
              <a:rPr lang="fr-BE" sz="2400" dirty="0"/>
              <a:t>les </a:t>
            </a:r>
            <a:r>
              <a:rPr lang="fr-BE" sz="2400" dirty="0" smtClean="0"/>
              <a:t>superviseurs sous la direction des coordonnateurs </a:t>
            </a:r>
            <a:r>
              <a:rPr lang="fr-BE" sz="2400" dirty="0" smtClean="0"/>
              <a:t>départementaux  nationaux :  3 jours au niveau de 3 </a:t>
            </a:r>
            <a:r>
              <a:rPr lang="fr-BE" sz="2400" dirty="0" smtClean="0"/>
              <a:t>pôles de formation </a:t>
            </a:r>
            <a:r>
              <a:rPr lang="fr-BE" sz="1400" dirty="0" smtClean="0"/>
              <a:t>(Cf. tableau)</a:t>
            </a:r>
            <a:r>
              <a:rPr lang="fr-BE" sz="2400" dirty="0" smtClean="0"/>
              <a:t>:</a:t>
            </a:r>
            <a:endParaRPr lang="fr-BE" sz="2400" dirty="0" smtClean="0"/>
          </a:p>
          <a:p>
            <a:endParaRPr lang="fr-BE" sz="2400" dirty="0"/>
          </a:p>
          <a:p>
            <a:pPr marL="216000" indent="0" algn="just">
              <a:buNone/>
            </a:pPr>
            <a:endParaRPr lang="fr-FR" sz="2400" dirty="0" smtClean="0"/>
          </a:p>
          <a:p>
            <a:pPr marL="216000" indent="0" algn="just">
              <a:buNone/>
            </a:pPr>
            <a:endParaRPr lang="fr-FR" sz="2400" dirty="0" smtClean="0"/>
          </a:p>
          <a:p>
            <a:pPr marL="216000" indent="0" algn="just">
              <a:buNone/>
            </a:pPr>
            <a:endParaRPr lang="fr-FR" sz="2400" dirty="0" smtClean="0"/>
          </a:p>
          <a:p>
            <a:pPr algn="just"/>
            <a:endParaRPr lang="fr-FR" sz="2200" dirty="0" smtClean="0"/>
          </a:p>
          <a:p>
            <a:pPr algn="just"/>
            <a:endParaRPr lang="fr-FR" sz="2200" dirty="0" smtClean="0"/>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6</a:t>
            </a:fld>
            <a:endParaRPr lang="fr-FR"/>
          </a:p>
        </p:txBody>
      </p:sp>
      <p:graphicFrame>
        <p:nvGraphicFramePr>
          <p:cNvPr id="5" name="Tableau 4"/>
          <p:cNvGraphicFramePr>
            <a:graphicFrameLocks noGrp="1"/>
          </p:cNvGraphicFramePr>
          <p:nvPr>
            <p:extLst>
              <p:ext uri="{D42A27DB-BD31-4B8C-83A1-F6EECF244321}">
                <p14:modId xmlns:p14="http://schemas.microsoft.com/office/powerpoint/2010/main" xmlns="" val="152136029"/>
              </p:ext>
            </p:extLst>
          </p:nvPr>
        </p:nvGraphicFramePr>
        <p:xfrm>
          <a:off x="500034" y="3857628"/>
          <a:ext cx="8072495" cy="2784976"/>
        </p:xfrm>
        <a:graphic>
          <a:graphicData uri="http://schemas.openxmlformats.org/drawingml/2006/table">
            <a:tbl>
              <a:tblPr firstRow="1" firstCol="1" bandRow="1">
                <a:tableStyleId>{5C22544A-7EE6-4342-B048-85BDC9FD1C3A}</a:tableStyleId>
              </a:tblPr>
              <a:tblGrid>
                <a:gridCol w="5023808"/>
                <a:gridCol w="1689109"/>
                <a:gridCol w="1359578"/>
              </a:tblGrid>
              <a:tr h="5911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dirty="0" smtClean="0">
                          <a:solidFill>
                            <a:schemeClr val="tx1"/>
                          </a:solidFill>
                          <a:effectLst/>
                        </a:rPr>
                        <a:t>Trois pôles de formation</a:t>
                      </a:r>
                      <a:endParaRPr lang="fr-BE" sz="1800" dirty="0" smtClean="0">
                        <a:solidFill>
                          <a:schemeClr val="tx1"/>
                        </a:solidFill>
                        <a:effectLst/>
                        <a:latin typeface="Calibri"/>
                        <a:ea typeface="Calibri"/>
                        <a:cs typeface="Calibri"/>
                      </a:endParaRPr>
                    </a:p>
                    <a:p>
                      <a:endParaRPr lang="fr-FR" dirty="0">
                        <a:solidFill>
                          <a:schemeClr val="tx1"/>
                        </a:solidFill>
                      </a:endParaRPr>
                    </a:p>
                  </a:txBody>
                  <a:tcPr marL="44450" marR="44450" marT="0" marB="0" anchor="b">
                    <a:solidFill>
                      <a:schemeClr val="bg2"/>
                    </a:solidFill>
                  </a:tcPr>
                </a:tc>
                <a:tc>
                  <a:txBody>
                    <a:bodyPr/>
                    <a:lstStyle/>
                    <a:p>
                      <a:pPr marL="0" algn="ctr" rtl="0" eaLnBrk="1" latinLnBrk="0" hangingPunct="1">
                        <a:lnSpc>
                          <a:spcPct val="115000"/>
                        </a:lnSpc>
                        <a:spcAft>
                          <a:spcPts val="0"/>
                        </a:spcAft>
                      </a:pPr>
                      <a:r>
                        <a:rPr kumimoji="0" lang="fr-BE" sz="1600" b="1" kern="1200" dirty="0" smtClean="0">
                          <a:solidFill>
                            <a:schemeClr val="tx1"/>
                          </a:solidFill>
                          <a:effectLst/>
                          <a:latin typeface="+mn-lt"/>
                          <a:ea typeface="+mn-ea"/>
                          <a:cs typeface="+mn-cs"/>
                        </a:rPr>
                        <a:t>Lieu de formation</a:t>
                      </a:r>
                      <a:endParaRPr kumimoji="0" lang="fr-BE" sz="1600" b="1" kern="1200" dirty="0">
                        <a:solidFill>
                          <a:schemeClr val="tx1"/>
                        </a:solidFill>
                        <a:effectLst/>
                        <a:latin typeface="+mn-lt"/>
                        <a:ea typeface="+mn-ea"/>
                        <a:cs typeface="+mn-cs"/>
                      </a:endParaRPr>
                    </a:p>
                  </a:txBody>
                  <a:tcPr marL="44450" marR="44450" marT="0" marB="0" anchor="b">
                    <a:solidFill>
                      <a:schemeClr val="bg2"/>
                    </a:solidFill>
                  </a:tcPr>
                </a:tc>
                <a:tc>
                  <a:txBody>
                    <a:bodyPr/>
                    <a:lstStyle/>
                    <a:p>
                      <a:pPr marL="0" algn="ctr" rtl="0" eaLnBrk="1" latinLnBrk="0" hangingPunct="1">
                        <a:lnSpc>
                          <a:spcPct val="115000"/>
                        </a:lnSpc>
                        <a:spcAft>
                          <a:spcPts val="0"/>
                        </a:spcAft>
                      </a:pPr>
                      <a:r>
                        <a:rPr kumimoji="0" lang="fr-FR" sz="1600" b="1" kern="1200" dirty="0">
                          <a:solidFill>
                            <a:schemeClr val="tx1"/>
                          </a:solidFill>
                          <a:effectLst/>
                          <a:latin typeface="+mn-lt"/>
                          <a:ea typeface="+mn-ea"/>
                          <a:cs typeface="+mn-cs"/>
                        </a:rPr>
                        <a:t>Nombre estimé</a:t>
                      </a:r>
                      <a:endParaRPr kumimoji="0" lang="fr-BE" sz="1600" b="1" kern="1200" dirty="0">
                        <a:solidFill>
                          <a:schemeClr val="tx1"/>
                        </a:solidFill>
                        <a:effectLst/>
                        <a:latin typeface="+mn-lt"/>
                        <a:ea typeface="+mn-ea"/>
                        <a:cs typeface="+mn-cs"/>
                      </a:endParaRPr>
                    </a:p>
                  </a:txBody>
                  <a:tcPr marL="44450" marR="44450" marT="0" marB="0" anchor="b">
                    <a:solidFill>
                      <a:schemeClr val="bg2"/>
                    </a:solidFill>
                  </a:tcPr>
                </a:tc>
              </a:tr>
              <a:tr h="388728">
                <a:tc>
                  <a:txBody>
                    <a:bodyPr/>
                    <a:lstStyle/>
                    <a:p>
                      <a:pPr>
                        <a:lnSpc>
                          <a:spcPct val="115000"/>
                        </a:lnSpc>
                        <a:spcAft>
                          <a:spcPts val="0"/>
                        </a:spcAft>
                      </a:pPr>
                      <a:r>
                        <a:rPr lang="fr-FR" sz="1400" dirty="0">
                          <a:solidFill>
                            <a:schemeClr val="tx1"/>
                          </a:solidFill>
                          <a:effectLst/>
                        </a:rPr>
                        <a:t>Atlantique Littoral/</a:t>
                      </a:r>
                      <a:r>
                        <a:rPr lang="fr-FR" sz="1400" dirty="0" err="1">
                          <a:solidFill>
                            <a:schemeClr val="tx1"/>
                          </a:solidFill>
                          <a:effectLst/>
                        </a:rPr>
                        <a:t>Ouémé-Palteau</a:t>
                      </a:r>
                      <a:r>
                        <a:rPr lang="fr-FR" sz="1400" dirty="0">
                          <a:solidFill>
                            <a:schemeClr val="tx1"/>
                          </a:solidFill>
                          <a:effectLst/>
                        </a:rPr>
                        <a:t> </a:t>
                      </a:r>
                      <a:endParaRPr lang="fr-BE" sz="1400" dirty="0">
                        <a:solidFill>
                          <a:schemeClr val="tx1"/>
                        </a:solidFill>
                        <a:effectLst/>
                        <a:latin typeface="Calibri"/>
                        <a:ea typeface="Calibri"/>
                        <a:cs typeface="Calibri"/>
                      </a:endParaRPr>
                    </a:p>
                  </a:txBody>
                  <a:tcPr marL="44450" marR="44450" marT="0" marB="0" anchor="b">
                    <a:solidFill>
                      <a:schemeClr val="bg2"/>
                    </a:solidFill>
                  </a:tcPr>
                </a:tc>
                <a:tc>
                  <a:txBody>
                    <a:bodyPr/>
                    <a:lstStyle/>
                    <a:p>
                      <a:pPr>
                        <a:lnSpc>
                          <a:spcPct val="115000"/>
                        </a:lnSpc>
                        <a:spcAft>
                          <a:spcPts val="0"/>
                        </a:spcAft>
                      </a:pPr>
                      <a:r>
                        <a:rPr lang="fr-FR" sz="1400" b="1" dirty="0">
                          <a:solidFill>
                            <a:schemeClr val="tx1"/>
                          </a:solidFill>
                          <a:effectLst/>
                        </a:rPr>
                        <a:t>Cotonou </a:t>
                      </a:r>
                      <a:endParaRPr lang="fr-BE" sz="1400" b="1" dirty="0">
                        <a:solidFill>
                          <a:schemeClr val="tx1"/>
                        </a:solidFill>
                        <a:effectLst/>
                        <a:latin typeface="Calibri"/>
                        <a:ea typeface="Calibri"/>
                        <a:cs typeface="Calibri"/>
                      </a:endParaRPr>
                    </a:p>
                  </a:txBody>
                  <a:tcPr marL="44450" marR="44450" marT="0" marB="0" anchor="b">
                    <a:solidFill>
                      <a:schemeClr val="bg2"/>
                    </a:solidFill>
                  </a:tcPr>
                </a:tc>
                <a:tc>
                  <a:txBody>
                    <a:bodyPr/>
                    <a:lstStyle/>
                    <a:p>
                      <a:pPr algn="r">
                        <a:lnSpc>
                          <a:spcPct val="115000"/>
                        </a:lnSpc>
                        <a:spcAft>
                          <a:spcPts val="0"/>
                        </a:spcAft>
                      </a:pPr>
                      <a:r>
                        <a:rPr lang="fr-FR" sz="1400" b="1" dirty="0">
                          <a:effectLst/>
                        </a:rPr>
                        <a:t>96</a:t>
                      </a:r>
                      <a:endParaRPr lang="fr-BE" sz="1400" b="1" dirty="0">
                        <a:effectLst/>
                        <a:latin typeface="Calibri"/>
                        <a:ea typeface="Calibri"/>
                        <a:cs typeface="Calibri"/>
                      </a:endParaRPr>
                    </a:p>
                  </a:txBody>
                  <a:tcPr marL="44450" marR="44450" marT="0" marB="0" anchor="b">
                    <a:solidFill>
                      <a:schemeClr val="bg2"/>
                    </a:solidFill>
                  </a:tcPr>
                </a:tc>
              </a:tr>
              <a:tr h="258632">
                <a:tc>
                  <a:txBody>
                    <a:bodyPr/>
                    <a:lstStyle/>
                    <a:p>
                      <a:pPr>
                        <a:lnSpc>
                          <a:spcPct val="115000"/>
                        </a:lnSpc>
                        <a:spcAft>
                          <a:spcPts val="0"/>
                        </a:spcAft>
                      </a:pPr>
                      <a:r>
                        <a:rPr lang="fr-FR" sz="1400" dirty="0">
                          <a:solidFill>
                            <a:schemeClr val="tx1"/>
                          </a:solidFill>
                          <a:effectLst/>
                        </a:rPr>
                        <a:t> </a:t>
                      </a:r>
                      <a:endParaRPr lang="fr-BE" sz="1400" dirty="0">
                        <a:solidFill>
                          <a:schemeClr val="tx1"/>
                        </a:solidFill>
                        <a:effectLst/>
                        <a:latin typeface="Calibri"/>
                        <a:ea typeface="Calibri"/>
                        <a:cs typeface="Calibri"/>
                      </a:endParaRPr>
                    </a:p>
                  </a:txBody>
                  <a:tcPr marL="44450" marR="44450" marT="0" marB="0" anchor="b">
                    <a:solidFill>
                      <a:schemeClr val="bg2"/>
                    </a:solidFill>
                  </a:tcPr>
                </a:tc>
                <a:tc>
                  <a:txBody>
                    <a:bodyPr/>
                    <a:lstStyle/>
                    <a:p>
                      <a:pPr>
                        <a:lnSpc>
                          <a:spcPct val="115000"/>
                        </a:lnSpc>
                        <a:spcAft>
                          <a:spcPts val="0"/>
                        </a:spcAft>
                      </a:pPr>
                      <a:r>
                        <a:rPr lang="fr-FR" sz="1400" b="1" dirty="0">
                          <a:effectLst/>
                        </a:rPr>
                        <a:t> </a:t>
                      </a:r>
                      <a:endParaRPr lang="fr-BE" sz="1400" b="1" dirty="0">
                        <a:effectLst/>
                        <a:latin typeface="Calibri"/>
                        <a:ea typeface="Calibri"/>
                        <a:cs typeface="Calibri"/>
                      </a:endParaRPr>
                    </a:p>
                  </a:txBody>
                  <a:tcPr marL="44450" marR="44450" marT="0" marB="0" anchor="b">
                    <a:solidFill>
                      <a:schemeClr val="bg2"/>
                    </a:solidFill>
                  </a:tcPr>
                </a:tc>
                <a:tc>
                  <a:txBody>
                    <a:bodyPr/>
                    <a:lstStyle/>
                    <a:p>
                      <a:pPr>
                        <a:lnSpc>
                          <a:spcPct val="115000"/>
                        </a:lnSpc>
                        <a:spcAft>
                          <a:spcPts val="0"/>
                        </a:spcAft>
                      </a:pPr>
                      <a:r>
                        <a:rPr lang="fr-FR" sz="1400" b="1" dirty="0">
                          <a:effectLst/>
                        </a:rPr>
                        <a:t> </a:t>
                      </a:r>
                      <a:endParaRPr lang="fr-BE" sz="1400" b="1" dirty="0">
                        <a:effectLst/>
                        <a:latin typeface="Calibri"/>
                        <a:ea typeface="Calibri"/>
                        <a:cs typeface="Calibri"/>
                      </a:endParaRPr>
                    </a:p>
                  </a:txBody>
                  <a:tcPr marL="44450" marR="44450" marT="0" marB="0" anchor="b">
                    <a:solidFill>
                      <a:schemeClr val="bg2"/>
                    </a:solidFill>
                  </a:tcPr>
                </a:tc>
              </a:tr>
              <a:tr h="388728">
                <a:tc>
                  <a:txBody>
                    <a:bodyPr/>
                    <a:lstStyle/>
                    <a:p>
                      <a:pPr>
                        <a:lnSpc>
                          <a:spcPct val="115000"/>
                        </a:lnSpc>
                        <a:spcAft>
                          <a:spcPts val="0"/>
                        </a:spcAft>
                      </a:pPr>
                      <a:r>
                        <a:rPr lang="fr-FR" sz="1400" dirty="0">
                          <a:solidFill>
                            <a:schemeClr val="tx1"/>
                          </a:solidFill>
                          <a:effectLst/>
                        </a:rPr>
                        <a:t>Mono-</a:t>
                      </a:r>
                      <a:r>
                        <a:rPr lang="fr-FR" sz="1400" dirty="0" err="1">
                          <a:solidFill>
                            <a:schemeClr val="tx1"/>
                          </a:solidFill>
                          <a:effectLst/>
                        </a:rPr>
                        <a:t>Couffo</a:t>
                      </a:r>
                      <a:r>
                        <a:rPr lang="fr-FR" sz="1400" dirty="0">
                          <a:solidFill>
                            <a:schemeClr val="tx1"/>
                          </a:solidFill>
                          <a:effectLst/>
                        </a:rPr>
                        <a:t>/Zou-Collines</a:t>
                      </a:r>
                      <a:endParaRPr lang="fr-BE" sz="1400" dirty="0">
                        <a:solidFill>
                          <a:schemeClr val="tx1"/>
                        </a:solidFill>
                        <a:effectLst/>
                        <a:latin typeface="Calibri"/>
                        <a:ea typeface="Calibri"/>
                        <a:cs typeface="Calibri"/>
                      </a:endParaRPr>
                    </a:p>
                  </a:txBody>
                  <a:tcPr marL="44450" marR="44450" marT="0" marB="0" anchor="b">
                    <a:solidFill>
                      <a:schemeClr val="bg2"/>
                    </a:solidFill>
                  </a:tcPr>
                </a:tc>
                <a:tc>
                  <a:txBody>
                    <a:bodyPr/>
                    <a:lstStyle/>
                    <a:p>
                      <a:pPr>
                        <a:lnSpc>
                          <a:spcPct val="115000"/>
                        </a:lnSpc>
                        <a:spcAft>
                          <a:spcPts val="0"/>
                        </a:spcAft>
                      </a:pPr>
                      <a:r>
                        <a:rPr lang="fr-FR" sz="1400" b="1" dirty="0" smtClean="0">
                          <a:effectLst/>
                        </a:rPr>
                        <a:t>Abomey</a:t>
                      </a:r>
                      <a:endParaRPr lang="fr-BE" sz="1400" b="1" dirty="0">
                        <a:effectLst/>
                        <a:latin typeface="Calibri"/>
                        <a:ea typeface="Calibri"/>
                        <a:cs typeface="Calibri"/>
                      </a:endParaRPr>
                    </a:p>
                  </a:txBody>
                  <a:tcPr marL="44450" marR="44450" marT="0" marB="0" anchor="b">
                    <a:solidFill>
                      <a:schemeClr val="bg2"/>
                    </a:solidFill>
                  </a:tcPr>
                </a:tc>
                <a:tc>
                  <a:txBody>
                    <a:bodyPr/>
                    <a:lstStyle/>
                    <a:p>
                      <a:pPr algn="r">
                        <a:lnSpc>
                          <a:spcPct val="115000"/>
                        </a:lnSpc>
                        <a:spcAft>
                          <a:spcPts val="0"/>
                        </a:spcAft>
                      </a:pPr>
                      <a:r>
                        <a:rPr lang="fr-FR" sz="1400" b="1" dirty="0">
                          <a:effectLst/>
                        </a:rPr>
                        <a:t>45</a:t>
                      </a:r>
                      <a:endParaRPr lang="fr-BE" sz="1400" b="1" dirty="0">
                        <a:effectLst/>
                        <a:latin typeface="Calibri"/>
                        <a:ea typeface="Calibri"/>
                        <a:cs typeface="Calibri"/>
                      </a:endParaRPr>
                    </a:p>
                  </a:txBody>
                  <a:tcPr marL="44450" marR="44450" marT="0" marB="0" anchor="b">
                    <a:solidFill>
                      <a:schemeClr val="bg2"/>
                    </a:solidFill>
                  </a:tcPr>
                </a:tc>
              </a:tr>
              <a:tr h="258632">
                <a:tc>
                  <a:txBody>
                    <a:bodyPr/>
                    <a:lstStyle/>
                    <a:p>
                      <a:pPr>
                        <a:lnSpc>
                          <a:spcPct val="115000"/>
                        </a:lnSpc>
                        <a:spcAft>
                          <a:spcPts val="0"/>
                        </a:spcAft>
                      </a:pPr>
                      <a:r>
                        <a:rPr lang="fr-FR" sz="1400" dirty="0">
                          <a:solidFill>
                            <a:schemeClr val="tx1"/>
                          </a:solidFill>
                          <a:effectLst/>
                        </a:rPr>
                        <a:t> </a:t>
                      </a:r>
                      <a:endParaRPr lang="fr-BE" sz="1400" dirty="0">
                        <a:solidFill>
                          <a:schemeClr val="tx1"/>
                        </a:solidFill>
                        <a:effectLst/>
                        <a:latin typeface="Calibri"/>
                        <a:ea typeface="Calibri"/>
                        <a:cs typeface="Calibri"/>
                      </a:endParaRPr>
                    </a:p>
                  </a:txBody>
                  <a:tcPr marL="44450" marR="44450" marT="0" marB="0" anchor="b">
                    <a:solidFill>
                      <a:schemeClr val="bg2"/>
                    </a:solidFill>
                  </a:tcPr>
                </a:tc>
                <a:tc>
                  <a:txBody>
                    <a:bodyPr/>
                    <a:lstStyle/>
                    <a:p>
                      <a:pPr>
                        <a:lnSpc>
                          <a:spcPct val="115000"/>
                        </a:lnSpc>
                        <a:spcAft>
                          <a:spcPts val="0"/>
                        </a:spcAft>
                      </a:pPr>
                      <a:r>
                        <a:rPr lang="fr-FR" sz="1400" b="1" dirty="0">
                          <a:effectLst/>
                        </a:rPr>
                        <a:t> </a:t>
                      </a:r>
                      <a:endParaRPr lang="fr-BE" sz="1400" b="1" dirty="0">
                        <a:effectLst/>
                        <a:latin typeface="Calibri"/>
                        <a:ea typeface="Calibri"/>
                        <a:cs typeface="Calibri"/>
                      </a:endParaRPr>
                    </a:p>
                  </a:txBody>
                  <a:tcPr marL="44450" marR="44450" marT="0" marB="0" anchor="b">
                    <a:solidFill>
                      <a:schemeClr val="bg2"/>
                    </a:solidFill>
                  </a:tcPr>
                </a:tc>
                <a:tc>
                  <a:txBody>
                    <a:bodyPr/>
                    <a:lstStyle/>
                    <a:p>
                      <a:pPr>
                        <a:lnSpc>
                          <a:spcPct val="115000"/>
                        </a:lnSpc>
                        <a:spcAft>
                          <a:spcPts val="0"/>
                        </a:spcAft>
                      </a:pPr>
                      <a:r>
                        <a:rPr lang="fr-FR" sz="1400" b="1" dirty="0">
                          <a:effectLst/>
                        </a:rPr>
                        <a:t> </a:t>
                      </a:r>
                      <a:endParaRPr lang="fr-BE" sz="1400" b="1" dirty="0">
                        <a:effectLst/>
                        <a:latin typeface="Calibri"/>
                        <a:ea typeface="Calibri"/>
                        <a:cs typeface="Calibri"/>
                      </a:endParaRPr>
                    </a:p>
                  </a:txBody>
                  <a:tcPr marL="44450" marR="44450" marT="0" marB="0" anchor="b">
                    <a:solidFill>
                      <a:schemeClr val="bg2"/>
                    </a:solidFill>
                  </a:tcPr>
                </a:tc>
              </a:tr>
              <a:tr h="388728">
                <a:tc>
                  <a:txBody>
                    <a:bodyPr/>
                    <a:lstStyle/>
                    <a:p>
                      <a:pPr>
                        <a:lnSpc>
                          <a:spcPct val="115000"/>
                        </a:lnSpc>
                        <a:spcAft>
                          <a:spcPts val="0"/>
                        </a:spcAft>
                      </a:pPr>
                      <a:r>
                        <a:rPr lang="fr-FR" sz="1400" dirty="0" err="1">
                          <a:solidFill>
                            <a:schemeClr val="tx1"/>
                          </a:solidFill>
                          <a:effectLst/>
                        </a:rPr>
                        <a:t>Borgou</a:t>
                      </a:r>
                      <a:r>
                        <a:rPr lang="fr-FR" sz="1400" dirty="0">
                          <a:solidFill>
                            <a:schemeClr val="tx1"/>
                          </a:solidFill>
                          <a:effectLst/>
                        </a:rPr>
                        <a:t>-Alibori/</a:t>
                      </a:r>
                      <a:r>
                        <a:rPr lang="fr-FR" sz="1400" dirty="0" err="1">
                          <a:solidFill>
                            <a:schemeClr val="tx1"/>
                          </a:solidFill>
                          <a:effectLst/>
                        </a:rPr>
                        <a:t>Atacora-Donga</a:t>
                      </a:r>
                      <a:endParaRPr lang="fr-BE" sz="1400" dirty="0">
                        <a:solidFill>
                          <a:schemeClr val="tx1"/>
                        </a:solidFill>
                        <a:effectLst/>
                        <a:latin typeface="Calibri"/>
                        <a:ea typeface="Calibri"/>
                        <a:cs typeface="Calibri"/>
                      </a:endParaRPr>
                    </a:p>
                  </a:txBody>
                  <a:tcPr marL="44450" marR="44450" marT="0" marB="0" anchor="b">
                    <a:solidFill>
                      <a:schemeClr val="bg2"/>
                    </a:solidFill>
                  </a:tcPr>
                </a:tc>
                <a:tc>
                  <a:txBody>
                    <a:bodyPr/>
                    <a:lstStyle/>
                    <a:p>
                      <a:pPr>
                        <a:lnSpc>
                          <a:spcPct val="115000"/>
                        </a:lnSpc>
                        <a:spcAft>
                          <a:spcPts val="0"/>
                        </a:spcAft>
                      </a:pPr>
                      <a:r>
                        <a:rPr lang="fr-FR" sz="1400" b="1" dirty="0">
                          <a:effectLst/>
                        </a:rPr>
                        <a:t>Parakou </a:t>
                      </a:r>
                      <a:endParaRPr lang="fr-BE" sz="1400" b="1" dirty="0">
                        <a:effectLst/>
                        <a:latin typeface="Calibri"/>
                        <a:ea typeface="Calibri"/>
                        <a:cs typeface="Calibri"/>
                      </a:endParaRPr>
                    </a:p>
                  </a:txBody>
                  <a:tcPr marL="44450" marR="44450" marT="0" marB="0" anchor="b">
                    <a:solidFill>
                      <a:schemeClr val="bg2"/>
                    </a:solidFill>
                  </a:tcPr>
                </a:tc>
                <a:tc>
                  <a:txBody>
                    <a:bodyPr/>
                    <a:lstStyle/>
                    <a:p>
                      <a:pPr algn="r">
                        <a:lnSpc>
                          <a:spcPct val="115000"/>
                        </a:lnSpc>
                        <a:spcAft>
                          <a:spcPts val="0"/>
                        </a:spcAft>
                      </a:pPr>
                      <a:r>
                        <a:rPr lang="fr-FR" sz="1400" b="1" dirty="0">
                          <a:effectLst/>
                        </a:rPr>
                        <a:t>47</a:t>
                      </a:r>
                      <a:endParaRPr lang="fr-BE" sz="1400" b="1" dirty="0">
                        <a:effectLst/>
                        <a:latin typeface="Calibri"/>
                        <a:ea typeface="Calibri"/>
                        <a:cs typeface="Calibri"/>
                      </a:endParaRPr>
                    </a:p>
                  </a:txBody>
                  <a:tcPr marL="44450" marR="44450" marT="0" marB="0" anchor="b">
                    <a:solidFill>
                      <a:schemeClr val="bg2"/>
                    </a:solidFill>
                  </a:tcPr>
                </a:tc>
              </a:tr>
              <a:tr h="258632">
                <a:tc>
                  <a:txBody>
                    <a:bodyPr/>
                    <a:lstStyle/>
                    <a:p>
                      <a:pPr>
                        <a:lnSpc>
                          <a:spcPct val="115000"/>
                        </a:lnSpc>
                        <a:spcAft>
                          <a:spcPts val="0"/>
                        </a:spcAft>
                      </a:pPr>
                      <a:r>
                        <a:rPr lang="fr-FR" sz="1400" dirty="0">
                          <a:solidFill>
                            <a:schemeClr val="tx1"/>
                          </a:solidFill>
                          <a:effectLst/>
                        </a:rPr>
                        <a:t> </a:t>
                      </a:r>
                      <a:endParaRPr lang="fr-BE" sz="1400" dirty="0">
                        <a:solidFill>
                          <a:schemeClr val="tx1"/>
                        </a:solidFill>
                        <a:effectLst/>
                        <a:latin typeface="Calibri"/>
                        <a:ea typeface="Calibri"/>
                        <a:cs typeface="Calibri"/>
                      </a:endParaRPr>
                    </a:p>
                  </a:txBody>
                  <a:tcPr marL="44450" marR="44450" marT="0" marB="0" anchor="b">
                    <a:solidFill>
                      <a:schemeClr val="bg2"/>
                    </a:solidFill>
                  </a:tcPr>
                </a:tc>
                <a:tc>
                  <a:txBody>
                    <a:bodyPr/>
                    <a:lstStyle/>
                    <a:p>
                      <a:pPr>
                        <a:lnSpc>
                          <a:spcPct val="115000"/>
                        </a:lnSpc>
                        <a:spcAft>
                          <a:spcPts val="0"/>
                        </a:spcAft>
                      </a:pPr>
                      <a:r>
                        <a:rPr lang="fr-FR" sz="1400" b="1">
                          <a:effectLst/>
                        </a:rPr>
                        <a:t> </a:t>
                      </a:r>
                      <a:endParaRPr lang="fr-BE" sz="1400" b="1">
                        <a:effectLst/>
                        <a:latin typeface="Calibri"/>
                        <a:ea typeface="Calibri"/>
                        <a:cs typeface="Calibri"/>
                      </a:endParaRPr>
                    </a:p>
                  </a:txBody>
                  <a:tcPr marL="44450" marR="44450" marT="0" marB="0" anchor="b">
                    <a:solidFill>
                      <a:schemeClr val="bg2"/>
                    </a:solidFill>
                  </a:tcPr>
                </a:tc>
                <a:tc>
                  <a:txBody>
                    <a:bodyPr/>
                    <a:lstStyle/>
                    <a:p>
                      <a:pPr>
                        <a:lnSpc>
                          <a:spcPct val="115000"/>
                        </a:lnSpc>
                        <a:spcAft>
                          <a:spcPts val="0"/>
                        </a:spcAft>
                      </a:pPr>
                      <a:r>
                        <a:rPr lang="fr-FR" sz="1400" b="1" dirty="0">
                          <a:effectLst/>
                        </a:rPr>
                        <a:t> </a:t>
                      </a:r>
                      <a:endParaRPr lang="fr-BE" sz="1400" b="1" dirty="0">
                        <a:effectLst/>
                        <a:latin typeface="Calibri"/>
                        <a:ea typeface="Calibri"/>
                        <a:cs typeface="Calibri"/>
                      </a:endParaRPr>
                    </a:p>
                  </a:txBody>
                  <a:tcPr marL="44450" marR="44450" marT="0" marB="0" anchor="b">
                    <a:solidFill>
                      <a:schemeClr val="bg2"/>
                    </a:solidFill>
                  </a:tcPr>
                </a:tc>
              </a:tr>
              <a:tr h="251736">
                <a:tc>
                  <a:txBody>
                    <a:bodyPr/>
                    <a:lstStyle/>
                    <a:p>
                      <a:pPr>
                        <a:lnSpc>
                          <a:spcPct val="115000"/>
                        </a:lnSpc>
                        <a:spcAft>
                          <a:spcPts val="0"/>
                        </a:spcAft>
                      </a:pPr>
                      <a:r>
                        <a:rPr lang="fr-FR" sz="1100" dirty="0">
                          <a:solidFill>
                            <a:schemeClr val="tx1"/>
                          </a:solidFill>
                          <a:effectLst/>
                        </a:rPr>
                        <a:t>TOTAL </a:t>
                      </a:r>
                      <a:endParaRPr lang="fr-BE" sz="1100" dirty="0">
                        <a:solidFill>
                          <a:schemeClr val="tx1"/>
                        </a:solidFill>
                        <a:effectLst/>
                        <a:latin typeface="Calibri"/>
                        <a:ea typeface="Calibri"/>
                        <a:cs typeface="Calibri"/>
                      </a:endParaRPr>
                    </a:p>
                  </a:txBody>
                  <a:tcPr marL="44450" marR="44450" marT="0" marB="0" anchor="b">
                    <a:solidFill>
                      <a:schemeClr val="bg2"/>
                    </a:solidFill>
                  </a:tcPr>
                </a:tc>
                <a:tc>
                  <a:txBody>
                    <a:bodyPr/>
                    <a:lstStyle/>
                    <a:p>
                      <a:pPr>
                        <a:lnSpc>
                          <a:spcPct val="115000"/>
                        </a:lnSpc>
                        <a:spcAft>
                          <a:spcPts val="0"/>
                        </a:spcAft>
                      </a:pPr>
                      <a:r>
                        <a:rPr lang="fr-FR" sz="1400" b="1">
                          <a:effectLst/>
                        </a:rPr>
                        <a:t> </a:t>
                      </a:r>
                      <a:endParaRPr lang="fr-BE" sz="1400" b="1">
                        <a:effectLst/>
                        <a:latin typeface="Calibri"/>
                        <a:ea typeface="Calibri"/>
                        <a:cs typeface="Calibri"/>
                      </a:endParaRPr>
                    </a:p>
                  </a:txBody>
                  <a:tcPr marL="44450" marR="44450" marT="0" marB="0" anchor="b">
                    <a:solidFill>
                      <a:schemeClr val="bg2"/>
                    </a:solidFill>
                  </a:tcPr>
                </a:tc>
                <a:tc>
                  <a:txBody>
                    <a:bodyPr/>
                    <a:lstStyle/>
                    <a:p>
                      <a:pPr algn="r">
                        <a:lnSpc>
                          <a:spcPct val="115000"/>
                        </a:lnSpc>
                        <a:spcAft>
                          <a:spcPts val="0"/>
                        </a:spcAft>
                      </a:pPr>
                      <a:r>
                        <a:rPr lang="fr-FR" sz="1400" b="1" dirty="0">
                          <a:effectLst/>
                        </a:rPr>
                        <a:t>188</a:t>
                      </a:r>
                      <a:endParaRPr lang="fr-BE" sz="1400" b="1" dirty="0">
                        <a:effectLst/>
                        <a:latin typeface="Calibri"/>
                        <a:ea typeface="Calibri"/>
                        <a:cs typeface="Calibri"/>
                      </a:endParaRPr>
                    </a:p>
                  </a:txBody>
                  <a:tcPr marL="44450" marR="44450" marT="0" marB="0" anchor="b">
                    <a:solidFill>
                      <a:schemeClr val="bg2"/>
                    </a:solidFill>
                  </a:tcPr>
                </a:tc>
              </a:tr>
            </a:tbl>
          </a:graphicData>
        </a:graphic>
      </p:graphicFrame>
    </p:spTree>
    <p:extLst>
      <p:ext uri="{BB962C8B-B14F-4D97-AF65-F5344CB8AC3E}">
        <p14:creationId xmlns:p14="http://schemas.microsoft.com/office/powerpoint/2010/main" xmlns="" val="3546051653"/>
      </p:ext>
    </p:extLst>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158" y="214290"/>
            <a:ext cx="8229600" cy="500066"/>
          </a:xfrm>
        </p:spPr>
        <p:txBody>
          <a:bodyPr>
            <a:normAutofit fontScale="90000"/>
          </a:bodyPr>
          <a:lstStyle/>
          <a:p>
            <a:pPr marL="536575" lvl="0" indent="-536575" algn="ctr"/>
            <a:r>
              <a:rPr lang="fr-FR" sz="3100" b="1" dirty="0" smtClean="0">
                <a:solidFill>
                  <a:srgbClr val="FFC000"/>
                </a:solidFill>
              </a:rPr>
              <a:t>METHODOLOGIE </a:t>
            </a:r>
            <a:r>
              <a:rPr lang="fr-FR" sz="1100" b="1" dirty="0" smtClean="0">
                <a:solidFill>
                  <a:srgbClr val="FFC000"/>
                </a:solidFill>
              </a:rPr>
              <a:t>(suite)</a:t>
            </a:r>
            <a:endParaRPr lang="fr-FR" sz="1100" b="1" dirty="0">
              <a:solidFill>
                <a:srgbClr val="FFC000"/>
              </a:solidFill>
            </a:endParaRPr>
          </a:p>
        </p:txBody>
      </p:sp>
      <p:sp>
        <p:nvSpPr>
          <p:cNvPr id="3" name="Espace réservé du contenu 2"/>
          <p:cNvSpPr>
            <a:spLocks noGrp="1"/>
          </p:cNvSpPr>
          <p:nvPr>
            <p:ph idx="1"/>
          </p:nvPr>
        </p:nvSpPr>
        <p:spPr>
          <a:xfrm>
            <a:off x="285720" y="714356"/>
            <a:ext cx="8643998" cy="6143644"/>
          </a:xfrm>
        </p:spPr>
        <p:txBody>
          <a:bodyPr>
            <a:normAutofit fontScale="92500" lnSpcReduction="20000"/>
          </a:bodyPr>
          <a:lstStyle/>
          <a:p>
            <a:pPr>
              <a:buNone/>
            </a:pPr>
            <a:r>
              <a:rPr lang="fr-CA" b="1" i="1" dirty="0" smtClean="0">
                <a:solidFill>
                  <a:srgbClr val="7030A0"/>
                </a:solidFill>
              </a:rPr>
              <a:t>Collecte </a:t>
            </a:r>
            <a:r>
              <a:rPr lang="fr-CA" b="1" i="1" dirty="0" smtClean="0">
                <a:solidFill>
                  <a:srgbClr val="7030A0"/>
                </a:solidFill>
              </a:rPr>
              <a:t>des données</a:t>
            </a:r>
          </a:p>
          <a:p>
            <a:r>
              <a:rPr lang="fr-CA" sz="2400" dirty="0" smtClean="0"/>
              <a:t>La </a:t>
            </a:r>
            <a:r>
              <a:rPr lang="fr-CA" sz="2400" dirty="0" smtClean="0"/>
              <a:t>prise </a:t>
            </a:r>
            <a:r>
              <a:rPr lang="fr-CA" sz="2400" dirty="0"/>
              <a:t>de contact avec les autorités </a:t>
            </a:r>
            <a:r>
              <a:rPr lang="fr-CA" sz="2400" dirty="0" smtClean="0"/>
              <a:t>administratives;</a:t>
            </a:r>
            <a:endParaRPr lang="fr-CA" sz="2400" dirty="0" smtClean="0"/>
          </a:p>
          <a:p>
            <a:r>
              <a:rPr lang="fr-CA" sz="2400" dirty="0" smtClean="0"/>
              <a:t>Le contrôle </a:t>
            </a:r>
            <a:r>
              <a:rPr lang="fr-CA" sz="2400" dirty="0" smtClean="0"/>
              <a:t> de qualité des </a:t>
            </a:r>
            <a:r>
              <a:rPr lang="fr-CA" sz="2400" dirty="0"/>
              <a:t>travaux </a:t>
            </a:r>
            <a:r>
              <a:rPr lang="fr-CA" sz="2400" dirty="0" smtClean="0"/>
              <a:t>de collecte des données sur </a:t>
            </a:r>
            <a:r>
              <a:rPr lang="fr-CA" sz="2400" dirty="0"/>
              <a:t>le </a:t>
            </a:r>
            <a:r>
              <a:rPr lang="fr-CA" sz="2400" dirty="0" smtClean="0"/>
              <a:t>terrain;</a:t>
            </a:r>
          </a:p>
          <a:p>
            <a:r>
              <a:rPr lang="fr-CA" sz="2400" dirty="0" smtClean="0"/>
              <a:t>L’immatriculation </a:t>
            </a:r>
            <a:r>
              <a:rPr lang="fr-CA" sz="2400" dirty="0"/>
              <a:t>des </a:t>
            </a:r>
            <a:r>
              <a:rPr lang="fr-CA" sz="2400" dirty="0" smtClean="0"/>
              <a:t>bâtiments recensés; </a:t>
            </a:r>
            <a:endParaRPr lang="fr-CA" sz="2400" dirty="0" smtClean="0"/>
          </a:p>
          <a:p>
            <a:pPr>
              <a:buNone/>
            </a:pPr>
            <a:r>
              <a:rPr lang="fr-CA" sz="2400" dirty="0" smtClean="0"/>
              <a:t>La prise des </a:t>
            </a:r>
            <a:r>
              <a:rPr lang="fr-CA" sz="2400" dirty="0" smtClean="0"/>
              <a:t>coordonnées géographiques à l’aide du  </a:t>
            </a:r>
            <a:r>
              <a:rPr lang="fr-CA" sz="2400" dirty="0" smtClean="0"/>
              <a:t>GPS et des photos des </a:t>
            </a:r>
            <a:r>
              <a:rPr lang="fr-CA" sz="2400" dirty="0" smtClean="0"/>
              <a:t>bâtiments.</a:t>
            </a:r>
            <a:r>
              <a:rPr lang="fr-FR" sz="2400" i="1" dirty="0" smtClean="0"/>
              <a:t> </a:t>
            </a:r>
            <a:endParaRPr lang="fr-FR" sz="2400" i="1" dirty="0" smtClean="0"/>
          </a:p>
          <a:p>
            <a:pPr>
              <a:buNone/>
            </a:pPr>
            <a:endParaRPr lang="fr-FR" sz="2400" i="1" dirty="0" smtClean="0"/>
          </a:p>
          <a:p>
            <a:pPr>
              <a:buNone/>
            </a:pPr>
            <a:r>
              <a:rPr lang="fr-FR" sz="2400" b="1" i="1" dirty="0" smtClean="0">
                <a:solidFill>
                  <a:srgbClr val="7030A0"/>
                </a:solidFill>
              </a:rPr>
              <a:t>Traitement </a:t>
            </a:r>
            <a:r>
              <a:rPr lang="fr-FR" sz="2400" b="1" i="1" dirty="0" smtClean="0">
                <a:solidFill>
                  <a:srgbClr val="7030A0"/>
                </a:solidFill>
              </a:rPr>
              <a:t>des données</a:t>
            </a:r>
          </a:p>
          <a:p>
            <a:pPr lvl="0"/>
            <a:r>
              <a:rPr lang="fr-FR" sz="2400" dirty="0" smtClean="0"/>
              <a:t>L’archivage et la </a:t>
            </a:r>
            <a:r>
              <a:rPr lang="fr-FR" sz="2400" dirty="0" smtClean="0"/>
              <a:t>codification ;</a:t>
            </a:r>
          </a:p>
          <a:p>
            <a:pPr lvl="0"/>
            <a:r>
              <a:rPr lang="fr-FR" sz="2400" dirty="0" smtClean="0"/>
              <a:t>La saisie des </a:t>
            </a:r>
            <a:r>
              <a:rPr lang="fr-FR" sz="2400" dirty="0" smtClean="0"/>
              <a:t>questionnaires à l’aide de l’application de </a:t>
            </a:r>
            <a:r>
              <a:rPr lang="fr-FR" sz="2400" dirty="0" smtClean="0"/>
              <a:t>saisie des données </a:t>
            </a:r>
            <a:r>
              <a:rPr lang="fr-FR" sz="2400" dirty="0" smtClean="0"/>
              <a:t>du logiciel approprié </a:t>
            </a:r>
            <a:r>
              <a:rPr lang="fr-FR" sz="2400" dirty="0" smtClean="0"/>
              <a:t>(</a:t>
            </a:r>
            <a:r>
              <a:rPr lang="fr-FR" sz="2400" dirty="0" err="1" smtClean="0"/>
              <a:t>CSPro</a:t>
            </a:r>
            <a:r>
              <a:rPr lang="fr-FR" sz="2400" dirty="0" smtClean="0"/>
              <a:t>);</a:t>
            </a:r>
            <a:endParaRPr lang="fr-BE" sz="2400" dirty="0" smtClean="0"/>
          </a:p>
          <a:p>
            <a:pPr lvl="0"/>
            <a:r>
              <a:rPr lang="fr-FR" sz="2400" dirty="0" smtClean="0"/>
              <a:t>L’apurement des fichiers conçus </a:t>
            </a:r>
            <a:r>
              <a:rPr lang="fr-FR" sz="2400" dirty="0" smtClean="0"/>
              <a:t>et la stabilisation de la base ;</a:t>
            </a:r>
            <a:endParaRPr lang="fr-BE" sz="2400" dirty="0" smtClean="0"/>
          </a:p>
          <a:p>
            <a:pPr lvl="0"/>
            <a:r>
              <a:rPr lang="fr-FR" sz="2400" dirty="0" smtClean="0"/>
              <a:t>La tabulation des résultats sous </a:t>
            </a:r>
            <a:r>
              <a:rPr lang="fr-FR" sz="2400" dirty="0" smtClean="0"/>
              <a:t>le logiciel SPSS.</a:t>
            </a:r>
          </a:p>
          <a:p>
            <a:pPr lvl="0"/>
            <a:endParaRPr lang="fr-FR" sz="2400" dirty="0" smtClean="0"/>
          </a:p>
          <a:p>
            <a:pPr>
              <a:buNone/>
            </a:pPr>
            <a:r>
              <a:rPr lang="fr-BE" sz="2400" dirty="0" smtClean="0"/>
              <a:t> </a:t>
            </a:r>
            <a:r>
              <a:rPr lang="fr-FR" sz="2400" b="1" i="1" dirty="0" smtClean="0">
                <a:solidFill>
                  <a:srgbClr val="7030A0"/>
                </a:solidFill>
              </a:rPr>
              <a:t>Analyse des </a:t>
            </a:r>
            <a:r>
              <a:rPr lang="fr-FR" sz="2400" b="1" i="1" dirty="0" smtClean="0">
                <a:solidFill>
                  <a:srgbClr val="7030A0"/>
                </a:solidFill>
              </a:rPr>
              <a:t>données</a:t>
            </a:r>
            <a:endParaRPr lang="fr-BE" sz="2400" b="1" i="1" dirty="0" smtClean="0">
              <a:solidFill>
                <a:srgbClr val="7030A0"/>
              </a:solidFill>
            </a:endParaRPr>
          </a:p>
          <a:p>
            <a:pPr>
              <a:buNone/>
            </a:pPr>
            <a:r>
              <a:rPr lang="fr-BE" sz="2400" dirty="0" smtClean="0"/>
              <a:t>L’analyse </a:t>
            </a:r>
            <a:r>
              <a:rPr lang="fr-BE" sz="2400" dirty="0" smtClean="0"/>
              <a:t>des résultats a été réalisée après la tabulation </a:t>
            </a:r>
            <a:r>
              <a:rPr lang="fr-BE" sz="2400" dirty="0" smtClean="0"/>
              <a:t>suivie de la rédaction du rapport.</a:t>
            </a:r>
            <a:endParaRPr lang="fr-BE" sz="2400" dirty="0" smtClean="0"/>
          </a:p>
          <a:p>
            <a:pPr lvl="0"/>
            <a:endParaRPr lang="fr-BE" sz="2400" dirty="0" smtClean="0"/>
          </a:p>
          <a:p>
            <a:endParaRPr lang="fr-CA" sz="2400" dirty="0" smtClean="0"/>
          </a:p>
          <a:p>
            <a:pPr marL="216000" indent="0" algn="just">
              <a:buNone/>
            </a:pPr>
            <a:endParaRPr lang="fr-FR" sz="2400" dirty="0" smtClean="0"/>
          </a:p>
          <a:p>
            <a:pPr marL="216000" indent="0" algn="just">
              <a:buNone/>
            </a:pPr>
            <a:endParaRPr lang="fr-FR" sz="2400" dirty="0" smtClean="0"/>
          </a:p>
          <a:p>
            <a:pPr algn="just"/>
            <a:endParaRPr lang="fr-FR" sz="2200" dirty="0" smtClean="0"/>
          </a:p>
          <a:p>
            <a:pPr algn="just"/>
            <a:endParaRPr lang="fr-FR" sz="2200" dirty="0" smtClean="0"/>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7</a:t>
            </a:fld>
            <a:endParaRPr lang="fr-FR"/>
          </a:p>
        </p:txBody>
      </p:sp>
    </p:spTree>
    <p:extLst>
      <p:ext uri="{BB962C8B-B14F-4D97-AF65-F5344CB8AC3E}">
        <p14:creationId xmlns:p14="http://schemas.microsoft.com/office/powerpoint/2010/main" xmlns="" val="2714581817"/>
      </p:ext>
    </p:extLst>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158" y="142852"/>
            <a:ext cx="8229600" cy="428628"/>
          </a:xfrm>
        </p:spPr>
        <p:txBody>
          <a:bodyPr>
            <a:normAutofit fontScale="90000"/>
          </a:bodyPr>
          <a:lstStyle/>
          <a:p>
            <a:pPr marL="536575" lvl="0" indent="-536575" algn="ctr"/>
            <a:r>
              <a:rPr lang="fr-BE" sz="3100" b="1" dirty="0" smtClean="0">
                <a:solidFill>
                  <a:srgbClr val="FFC000"/>
                </a:solidFill>
              </a:rPr>
              <a:t>QUELQUES </a:t>
            </a:r>
            <a:r>
              <a:rPr lang="fr-BE" sz="3100" b="1" dirty="0" smtClean="0">
                <a:solidFill>
                  <a:srgbClr val="FFC000"/>
                </a:solidFill>
              </a:rPr>
              <a:t>RESULTATS</a:t>
            </a:r>
            <a:endParaRPr lang="fr-FR" sz="4000" b="1" dirty="0">
              <a:solidFill>
                <a:srgbClr val="FFC000"/>
              </a:solidFill>
            </a:endParaRPr>
          </a:p>
        </p:txBody>
      </p:sp>
      <p:sp>
        <p:nvSpPr>
          <p:cNvPr id="3" name="Espace réservé du contenu 2"/>
          <p:cNvSpPr>
            <a:spLocks noGrp="1"/>
          </p:cNvSpPr>
          <p:nvPr>
            <p:ph idx="1"/>
          </p:nvPr>
        </p:nvSpPr>
        <p:spPr>
          <a:xfrm>
            <a:off x="357158" y="714356"/>
            <a:ext cx="8572560" cy="5929354"/>
          </a:xfrm>
        </p:spPr>
        <p:txBody>
          <a:bodyPr>
            <a:normAutofit fontScale="92500" lnSpcReduction="20000"/>
          </a:bodyPr>
          <a:lstStyle/>
          <a:p>
            <a:pPr marL="0" algn="just">
              <a:buNone/>
            </a:pPr>
            <a:r>
              <a:rPr lang="fr-FR" dirty="0" smtClean="0"/>
              <a:t>L’opération a couvert les </a:t>
            </a:r>
            <a:r>
              <a:rPr lang="fr-FR" dirty="0" smtClean="0"/>
              <a:t>12 </a:t>
            </a:r>
            <a:r>
              <a:rPr lang="fr-FR" dirty="0" smtClean="0"/>
              <a:t>départements du </a:t>
            </a:r>
            <a:r>
              <a:rPr lang="fr-FR" dirty="0" smtClean="0"/>
              <a:t>Bénin, mais </a:t>
            </a:r>
            <a:r>
              <a:rPr lang="fr-FR" dirty="0" smtClean="0"/>
              <a:t>les </a:t>
            </a:r>
            <a:r>
              <a:rPr lang="fr-FR" dirty="0" smtClean="0"/>
              <a:t>bâtiments relevant de la sécurité publique (villas présidentielles, </a:t>
            </a:r>
            <a:r>
              <a:rPr lang="fr-FR" dirty="0" smtClean="0"/>
              <a:t>prisons, </a:t>
            </a:r>
            <a:r>
              <a:rPr lang="fr-FR" dirty="0" smtClean="0"/>
              <a:t>etc.) n’ont pu être pris en compte pour des raisons de sécurité nationale.</a:t>
            </a:r>
          </a:p>
          <a:p>
            <a:pPr marL="0">
              <a:buNone/>
            </a:pPr>
            <a:endParaRPr lang="fr-FR" dirty="0" smtClean="0"/>
          </a:p>
          <a:p>
            <a:pPr marL="0">
              <a:buNone/>
            </a:pPr>
            <a:r>
              <a:rPr lang="fr-FR" dirty="0" smtClean="0"/>
              <a:t>Le </a:t>
            </a:r>
            <a:r>
              <a:rPr lang="fr-FR" dirty="0" smtClean="0"/>
              <a:t>traitement et l’analyse des données collectées ont permis d’avoir les résultats suivants </a:t>
            </a:r>
            <a:r>
              <a:rPr lang="fr-FR" dirty="0" smtClean="0"/>
              <a:t>:</a:t>
            </a:r>
          </a:p>
          <a:p>
            <a:pPr marL="0">
              <a:buNone/>
            </a:pPr>
            <a:endParaRPr lang="fr-FR" dirty="0" smtClean="0"/>
          </a:p>
          <a:p>
            <a:pPr marL="0">
              <a:buNone/>
            </a:pPr>
            <a:r>
              <a:rPr lang="fr-FR" b="1" i="1" dirty="0" smtClean="0">
                <a:solidFill>
                  <a:srgbClr val="FF6600"/>
                </a:solidFill>
              </a:rPr>
              <a:t>Le parc immobilier bâti existant</a:t>
            </a:r>
          </a:p>
          <a:p>
            <a:pPr marL="0">
              <a:buNone/>
            </a:pPr>
            <a:r>
              <a:rPr lang="fr-FR" dirty="0" smtClean="0"/>
              <a:t>Le recensement a permis de dénombrer:</a:t>
            </a:r>
          </a:p>
          <a:p>
            <a:pPr marL="0">
              <a:buFont typeface="Wingdings" pitchFamily="2" charset="2"/>
              <a:buChar char="v"/>
            </a:pPr>
            <a:r>
              <a:rPr lang="fr-FR" dirty="0" smtClean="0"/>
              <a:t> 8 267 bâtiments administratifs occupés par</a:t>
            </a:r>
          </a:p>
          <a:p>
            <a:pPr marL="0">
              <a:buFont typeface="Wingdings" pitchFamily="2" charset="2"/>
              <a:buChar char="v"/>
            </a:pPr>
            <a:r>
              <a:rPr lang="fr-FR" dirty="0" smtClean="0"/>
              <a:t> 8 280 structures (Ministères/Institutions/Communes).</a:t>
            </a:r>
          </a:p>
          <a:p>
            <a:pPr marL="0">
              <a:buNone/>
            </a:pPr>
            <a:endParaRPr lang="fr-FR" dirty="0" smtClean="0"/>
          </a:p>
          <a:p>
            <a:pPr marL="0">
              <a:buNone/>
            </a:pPr>
            <a:r>
              <a:rPr lang="fr-FR" dirty="0" smtClean="0"/>
              <a:t>De </a:t>
            </a:r>
            <a:r>
              <a:rPr lang="fr-FR" dirty="0" smtClean="0"/>
              <a:t>cet effectif on a:</a:t>
            </a:r>
          </a:p>
          <a:p>
            <a:pPr marL="0">
              <a:buFont typeface="Wingdings" pitchFamily="2" charset="2"/>
              <a:buChar char="v"/>
            </a:pPr>
            <a:r>
              <a:rPr lang="fr-FR" dirty="0" smtClean="0"/>
              <a:t> 6 897 bâtiments administratifs (83,4%) et</a:t>
            </a:r>
          </a:p>
          <a:p>
            <a:pPr marL="0">
              <a:buFont typeface="Wingdings" pitchFamily="2" charset="2"/>
              <a:buChar char="v"/>
            </a:pPr>
            <a:r>
              <a:rPr lang="fr-FR" dirty="0" smtClean="0"/>
              <a:t> 1 370 équipements marchands (16,6%). </a:t>
            </a:r>
          </a:p>
          <a:p>
            <a:pPr marL="0">
              <a:buNone/>
            </a:pPr>
            <a:endParaRPr lang="fr-FR" dirty="0" smtClean="0"/>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8</a:t>
            </a:fld>
            <a:endParaRPr lang="fr-FR"/>
          </a:p>
        </p:txBody>
      </p:sp>
    </p:spTree>
    <p:extLst>
      <p:ext uri="{BB962C8B-B14F-4D97-AF65-F5344CB8AC3E}">
        <p14:creationId xmlns:p14="http://schemas.microsoft.com/office/powerpoint/2010/main" xmlns="" val="2720725711"/>
      </p:ext>
    </p:extLst>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2844" y="0"/>
            <a:ext cx="8786874" cy="500042"/>
          </a:xfrm>
        </p:spPr>
        <p:txBody>
          <a:bodyPr>
            <a:normAutofit fontScale="90000"/>
          </a:bodyPr>
          <a:lstStyle/>
          <a:p>
            <a:pPr lvl="0" algn="ctr"/>
            <a:r>
              <a:rPr lang="fr-BE" sz="3100" b="1" dirty="0" smtClean="0">
                <a:solidFill>
                  <a:srgbClr val="FFC000"/>
                </a:solidFill>
              </a:rPr>
              <a:t>QUELQUES RESULTATS </a:t>
            </a:r>
            <a:r>
              <a:rPr lang="fr-BE" sz="1200" b="1" dirty="0" smtClean="0">
                <a:solidFill>
                  <a:srgbClr val="FFC000"/>
                </a:solidFill>
              </a:rPr>
              <a:t>(suite)</a:t>
            </a:r>
            <a:endParaRPr lang="fr-FR" sz="1200" b="1" dirty="0">
              <a:solidFill>
                <a:srgbClr val="FFC000"/>
              </a:solidFill>
            </a:endParaRPr>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9</a:t>
            </a:fld>
            <a:endParaRPr lang="fr-FR"/>
          </a:p>
        </p:txBody>
      </p:sp>
      <p:pic>
        <p:nvPicPr>
          <p:cNvPr id="7" name="Espace réservé du contenu 6" descr="bâtiments administratifs.jpg"/>
          <p:cNvPicPr>
            <a:picLocks noGrp="1" noChangeAspect="1"/>
          </p:cNvPicPr>
          <p:nvPr>
            <p:ph idx="1"/>
          </p:nvPr>
        </p:nvPicPr>
        <p:blipFill>
          <a:blip r:embed="rId3"/>
          <a:stretch>
            <a:fillRect/>
          </a:stretch>
        </p:blipFill>
        <p:spPr>
          <a:xfrm>
            <a:off x="71406" y="928669"/>
            <a:ext cx="4000528" cy="5704457"/>
          </a:xfrm>
        </p:spPr>
      </p:pic>
      <p:sp>
        <p:nvSpPr>
          <p:cNvPr id="8" name="Rectangle 7"/>
          <p:cNvSpPr/>
          <p:nvPr/>
        </p:nvSpPr>
        <p:spPr>
          <a:xfrm>
            <a:off x="1857356" y="500042"/>
            <a:ext cx="5786446" cy="369332"/>
          </a:xfrm>
          <a:prstGeom prst="rect">
            <a:avLst/>
          </a:prstGeom>
        </p:spPr>
        <p:txBody>
          <a:bodyPr wrap="square">
            <a:spAutoFit/>
          </a:bodyPr>
          <a:lstStyle/>
          <a:p>
            <a:r>
              <a:rPr lang="fr-FR" b="1" i="1" dirty="0" smtClean="0"/>
              <a:t>La répartition spatiale des bâtiments </a:t>
            </a:r>
            <a:r>
              <a:rPr lang="fr-FR" b="1" i="1" dirty="0" smtClean="0"/>
              <a:t>administratifs</a:t>
            </a:r>
            <a:endParaRPr lang="fr-FR" b="1" i="1" dirty="0"/>
          </a:p>
        </p:txBody>
      </p:sp>
      <p:sp>
        <p:nvSpPr>
          <p:cNvPr id="10" name="Bulle ronde 9"/>
          <p:cNvSpPr/>
          <p:nvPr/>
        </p:nvSpPr>
        <p:spPr>
          <a:xfrm>
            <a:off x="4286248" y="1000108"/>
            <a:ext cx="4714908" cy="5429288"/>
          </a:xfrm>
          <a:prstGeom prst="wedgeEllipseCallout">
            <a:avLst>
              <a:gd name="adj1" fmla="val -52973"/>
              <a:gd name="adj2" fmla="val 47251"/>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fr-FR" sz="2000" dirty="0" smtClean="0">
                <a:solidFill>
                  <a:schemeClr val="tx1"/>
                </a:solidFill>
              </a:rPr>
              <a:t>De cette carte on remarque :</a:t>
            </a:r>
          </a:p>
          <a:p>
            <a:pPr>
              <a:buNone/>
            </a:pPr>
            <a:endParaRPr lang="fr-FR" sz="2000" dirty="0" smtClean="0">
              <a:solidFill>
                <a:schemeClr val="tx1"/>
              </a:solidFill>
            </a:endParaRPr>
          </a:p>
          <a:p>
            <a:r>
              <a:rPr lang="fr-FR" sz="2000" dirty="0" smtClean="0">
                <a:solidFill>
                  <a:schemeClr val="tx1"/>
                </a:solidFill>
              </a:rPr>
              <a:t>Une </a:t>
            </a:r>
            <a:r>
              <a:rPr lang="fr-FR" sz="2000" dirty="0" smtClean="0">
                <a:solidFill>
                  <a:schemeClr val="tx1"/>
                </a:solidFill>
              </a:rPr>
              <a:t>forte concentration des bâtiments administratifs au sud du Bénin. </a:t>
            </a:r>
            <a:endParaRPr lang="fr-FR" sz="2000" dirty="0" smtClean="0">
              <a:solidFill>
                <a:schemeClr val="tx1"/>
              </a:solidFill>
            </a:endParaRPr>
          </a:p>
          <a:p>
            <a:endParaRPr lang="fr-FR" sz="2000" dirty="0" smtClean="0">
              <a:solidFill>
                <a:schemeClr val="tx1"/>
              </a:solidFill>
            </a:endParaRPr>
          </a:p>
          <a:p>
            <a:r>
              <a:rPr lang="fr-FR" sz="2000" dirty="0" smtClean="0">
                <a:solidFill>
                  <a:schemeClr val="tx1"/>
                </a:solidFill>
              </a:rPr>
              <a:t>C’est </a:t>
            </a:r>
            <a:r>
              <a:rPr lang="fr-FR" sz="2000" dirty="0" smtClean="0">
                <a:solidFill>
                  <a:schemeClr val="tx1"/>
                </a:solidFill>
              </a:rPr>
              <a:t>le département du Littoral (Cotonou) qui concentre le plus de bâtiments administratifs suivi respectivement de l’</a:t>
            </a:r>
            <a:r>
              <a:rPr lang="fr-FR" sz="2000" dirty="0" err="1" smtClean="0">
                <a:solidFill>
                  <a:schemeClr val="tx1"/>
                </a:solidFill>
              </a:rPr>
              <a:t>Ouémé</a:t>
            </a:r>
            <a:r>
              <a:rPr lang="fr-FR" sz="2000" dirty="0" smtClean="0">
                <a:solidFill>
                  <a:schemeClr val="tx1"/>
                </a:solidFill>
              </a:rPr>
              <a:t>, du Mono, du Plateau et du </a:t>
            </a:r>
            <a:r>
              <a:rPr lang="fr-FR" sz="2000" dirty="0" smtClean="0">
                <a:solidFill>
                  <a:schemeClr val="tx1"/>
                </a:solidFill>
              </a:rPr>
              <a:t>Zou.</a:t>
            </a:r>
            <a:endParaRPr lang="fr-FR" sz="2000" dirty="0" smtClean="0">
              <a:solidFill>
                <a:schemeClr val="tx1"/>
              </a:solidFill>
            </a:endParaRPr>
          </a:p>
        </p:txBody>
      </p:sp>
    </p:spTree>
    <p:extLst>
      <p:ext uri="{BB962C8B-B14F-4D97-AF65-F5344CB8AC3E}">
        <p14:creationId xmlns:p14="http://schemas.microsoft.com/office/powerpoint/2010/main" xmlns="" val="2720725711"/>
      </p:ext>
    </p:extLst>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2844" y="0"/>
            <a:ext cx="8786874" cy="500042"/>
          </a:xfrm>
        </p:spPr>
        <p:txBody>
          <a:bodyPr>
            <a:normAutofit fontScale="90000"/>
          </a:bodyPr>
          <a:lstStyle/>
          <a:p>
            <a:pPr lvl="0" algn="ctr"/>
            <a:r>
              <a:rPr lang="fr-BE" sz="3100" b="1" dirty="0" smtClean="0">
                <a:solidFill>
                  <a:srgbClr val="FFC000"/>
                </a:solidFill>
              </a:rPr>
              <a:t>QUELQUES RESULTATS </a:t>
            </a:r>
            <a:r>
              <a:rPr lang="fr-BE" sz="1200" b="1" dirty="0" smtClean="0">
                <a:solidFill>
                  <a:srgbClr val="FFC000"/>
                </a:solidFill>
              </a:rPr>
              <a:t>(suite)</a:t>
            </a:r>
            <a:endParaRPr lang="fr-FR" sz="1200" b="1" dirty="0">
              <a:solidFill>
                <a:srgbClr val="FFC000"/>
              </a:solidFill>
            </a:endParaRPr>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10</a:t>
            </a:fld>
            <a:endParaRPr lang="fr-FR"/>
          </a:p>
        </p:txBody>
      </p:sp>
      <p:sp>
        <p:nvSpPr>
          <p:cNvPr id="8" name="Rectangle 7"/>
          <p:cNvSpPr/>
          <p:nvPr/>
        </p:nvSpPr>
        <p:spPr>
          <a:xfrm>
            <a:off x="4500562" y="500043"/>
            <a:ext cx="4357718" cy="646331"/>
          </a:xfrm>
          <a:prstGeom prst="rect">
            <a:avLst/>
          </a:prstGeom>
        </p:spPr>
        <p:txBody>
          <a:bodyPr wrap="square">
            <a:spAutoFit/>
          </a:bodyPr>
          <a:lstStyle/>
          <a:p>
            <a:pPr algn="ctr"/>
            <a:r>
              <a:rPr lang="fr-FR" b="1" i="1" dirty="0" smtClean="0"/>
              <a:t>La répartition spatiale </a:t>
            </a:r>
            <a:r>
              <a:rPr lang="fr-FR" b="1" i="1" dirty="0" smtClean="0"/>
              <a:t>des</a:t>
            </a:r>
          </a:p>
          <a:p>
            <a:pPr algn="ctr"/>
            <a:r>
              <a:rPr lang="fr-FR" b="1" i="1" dirty="0" smtClean="0"/>
              <a:t> équipements </a:t>
            </a:r>
            <a:r>
              <a:rPr lang="fr-FR" b="1" i="1" dirty="0" smtClean="0"/>
              <a:t>marchands</a:t>
            </a:r>
            <a:endParaRPr lang="fr-FR" b="1" i="1" dirty="0"/>
          </a:p>
        </p:txBody>
      </p:sp>
      <p:pic>
        <p:nvPicPr>
          <p:cNvPr id="1026" name="Image 2" descr="C:\Users\TOSHIBA\Desktop\equipements marchands.jpg"/>
          <p:cNvPicPr>
            <a:picLocks noChangeAspect="1" noChangeArrowheads="1"/>
          </p:cNvPicPr>
          <p:nvPr/>
        </p:nvPicPr>
        <p:blipFill>
          <a:blip r:embed="rId3"/>
          <a:srcRect/>
          <a:stretch>
            <a:fillRect/>
          </a:stretch>
        </p:blipFill>
        <p:spPr bwMode="auto">
          <a:xfrm>
            <a:off x="4705615" y="1136244"/>
            <a:ext cx="3938351" cy="5721755"/>
          </a:xfrm>
          <a:prstGeom prst="rect">
            <a:avLst/>
          </a:prstGeom>
          <a:noFill/>
          <a:ln w="9525">
            <a:noFill/>
            <a:miter lim="800000"/>
            <a:headEnd/>
            <a:tailEnd/>
          </a:ln>
        </p:spPr>
      </p:pic>
      <p:sp>
        <p:nvSpPr>
          <p:cNvPr id="10" name="Rectangle à coins arrondis 9"/>
          <p:cNvSpPr/>
          <p:nvPr/>
        </p:nvSpPr>
        <p:spPr>
          <a:xfrm>
            <a:off x="142844" y="1000108"/>
            <a:ext cx="4286248" cy="5572164"/>
          </a:xfrm>
          <a:prstGeom prst="wedgeRoundRectCallout">
            <a:avLst>
              <a:gd name="adj1" fmla="val 68512"/>
              <a:gd name="adj2" fmla="val 44381"/>
              <a:gd name="adj3" fmla="val 16667"/>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fr-FR" sz="2400" dirty="0" smtClean="0">
                <a:solidFill>
                  <a:schemeClr val="tx1"/>
                </a:solidFill>
              </a:rPr>
              <a:t>De cette carte on constate :</a:t>
            </a:r>
            <a:endParaRPr lang="fr-FR" sz="2400" dirty="0" smtClean="0">
              <a:solidFill>
                <a:schemeClr val="tx1"/>
              </a:solidFill>
            </a:endParaRPr>
          </a:p>
          <a:p>
            <a:endParaRPr lang="fr-FR" sz="2400" dirty="0" smtClean="0">
              <a:solidFill>
                <a:schemeClr val="tx1"/>
              </a:solidFill>
            </a:endParaRPr>
          </a:p>
          <a:p>
            <a:pPr>
              <a:buFont typeface="Wingdings" pitchFamily="2" charset="2"/>
              <a:buChar char="Ø"/>
            </a:pPr>
            <a:r>
              <a:rPr lang="fr-FR" sz="2400" dirty="0" smtClean="0">
                <a:solidFill>
                  <a:schemeClr val="tx1"/>
                </a:solidFill>
              </a:rPr>
              <a:t> une </a:t>
            </a:r>
            <a:r>
              <a:rPr lang="fr-FR" sz="2400" dirty="0" smtClean="0">
                <a:solidFill>
                  <a:schemeClr val="tx1"/>
                </a:solidFill>
              </a:rPr>
              <a:t>plus forte concentration des équipements marchands au sud, notamment dans le département du Littoral (Cotonou). </a:t>
            </a:r>
            <a:endParaRPr lang="fr-FR" sz="2400" dirty="0" smtClean="0">
              <a:solidFill>
                <a:schemeClr val="tx1"/>
              </a:solidFill>
            </a:endParaRPr>
          </a:p>
          <a:p>
            <a:endParaRPr lang="fr-FR" sz="2400" dirty="0" smtClean="0">
              <a:solidFill>
                <a:schemeClr val="tx1"/>
              </a:solidFill>
            </a:endParaRPr>
          </a:p>
          <a:p>
            <a:pPr>
              <a:buFont typeface="Wingdings" pitchFamily="2" charset="2"/>
              <a:buChar char="Ø"/>
            </a:pPr>
            <a:r>
              <a:rPr lang="fr-FR" sz="2400" dirty="0" smtClean="0">
                <a:solidFill>
                  <a:schemeClr val="tx1"/>
                </a:solidFill>
              </a:rPr>
              <a:t> Toutefois</a:t>
            </a:r>
            <a:r>
              <a:rPr lang="fr-FR" sz="2400" dirty="0" smtClean="0">
                <a:solidFill>
                  <a:schemeClr val="tx1"/>
                </a:solidFill>
              </a:rPr>
              <a:t>, l’inégale répartition est plus prononcée au sud qu’au nord.</a:t>
            </a:r>
          </a:p>
          <a:p>
            <a:pPr algn="ctr"/>
            <a:endParaRPr lang="fr-FR" dirty="0"/>
          </a:p>
        </p:txBody>
      </p:sp>
    </p:spTree>
    <p:extLst>
      <p:ext uri="{BB962C8B-B14F-4D97-AF65-F5344CB8AC3E}">
        <p14:creationId xmlns:p14="http://schemas.microsoft.com/office/powerpoint/2010/main" xmlns="" val="2720725711"/>
      </p:ext>
    </p:extLst>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14290"/>
            <a:ext cx="9144000" cy="500066"/>
          </a:xfrm>
        </p:spPr>
        <p:txBody>
          <a:bodyPr>
            <a:normAutofit fontScale="90000"/>
          </a:bodyPr>
          <a:lstStyle/>
          <a:p>
            <a:pPr lvl="0" algn="ctr"/>
            <a:r>
              <a:rPr lang="fr-BE" sz="3100" b="1" dirty="0" smtClean="0">
                <a:solidFill>
                  <a:srgbClr val="FFC000"/>
                </a:solidFill>
              </a:rPr>
              <a:t> </a:t>
            </a:r>
            <a:r>
              <a:rPr lang="fr-BE" sz="3100" b="1" dirty="0" smtClean="0">
                <a:solidFill>
                  <a:srgbClr val="FFC000"/>
                </a:solidFill>
              </a:rPr>
              <a:t>QUELQUES </a:t>
            </a:r>
            <a:r>
              <a:rPr lang="fr-BE" sz="3100" b="1" dirty="0" smtClean="0">
                <a:solidFill>
                  <a:srgbClr val="FFC000"/>
                </a:solidFill>
              </a:rPr>
              <a:t>RESULTATS </a:t>
            </a:r>
            <a:r>
              <a:rPr lang="fr-BE" sz="1200" b="1" dirty="0" smtClean="0">
                <a:solidFill>
                  <a:srgbClr val="FFC000"/>
                </a:solidFill>
              </a:rPr>
              <a:t>(suite)</a:t>
            </a:r>
            <a:endParaRPr lang="fr-FR" sz="1200" b="1" dirty="0">
              <a:solidFill>
                <a:srgbClr val="FFC000"/>
              </a:solidFill>
            </a:endParaRPr>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11</a:t>
            </a:fld>
            <a:endParaRPr lang="fr-FR"/>
          </a:p>
        </p:txBody>
      </p:sp>
      <p:sp>
        <p:nvSpPr>
          <p:cNvPr id="6" name="Espace réservé du contenu 5"/>
          <p:cNvSpPr>
            <a:spLocks noGrp="1"/>
          </p:cNvSpPr>
          <p:nvPr>
            <p:ph idx="1"/>
          </p:nvPr>
        </p:nvSpPr>
        <p:spPr>
          <a:xfrm>
            <a:off x="428596" y="857232"/>
            <a:ext cx="8429684" cy="6000768"/>
          </a:xfrm>
        </p:spPr>
        <p:txBody>
          <a:bodyPr>
            <a:normAutofit/>
          </a:bodyPr>
          <a:lstStyle/>
          <a:p>
            <a:pPr>
              <a:buNone/>
            </a:pPr>
            <a:r>
              <a:rPr lang="fr-FR" b="1" i="1" dirty="0" smtClean="0">
                <a:solidFill>
                  <a:srgbClr val="FF6600"/>
                </a:solidFill>
              </a:rPr>
              <a:t>Type de bâtiment et de construction</a:t>
            </a:r>
            <a:endParaRPr lang="fr-FR" dirty="0" smtClean="0">
              <a:solidFill>
                <a:srgbClr val="FF6600"/>
              </a:solidFill>
            </a:endParaRPr>
          </a:p>
          <a:p>
            <a:pPr marL="0">
              <a:spcBef>
                <a:spcPts val="0"/>
              </a:spcBef>
              <a:buNone/>
            </a:pPr>
            <a:r>
              <a:rPr lang="fr-FR" dirty="0" smtClean="0"/>
              <a:t>Le parc immobilier administratif bâti </a:t>
            </a:r>
            <a:r>
              <a:rPr lang="fr-FR" dirty="0" smtClean="0"/>
              <a:t>comporte : </a:t>
            </a:r>
          </a:p>
          <a:p>
            <a:pPr marL="0">
              <a:spcBef>
                <a:spcPts val="0"/>
              </a:spcBef>
              <a:buNone/>
            </a:pPr>
            <a:r>
              <a:rPr lang="fr-FR" dirty="0" smtClean="0">
                <a:solidFill>
                  <a:srgbClr val="7030A0"/>
                </a:solidFill>
              </a:rPr>
              <a:t> Deux types de bâtiments</a:t>
            </a:r>
            <a:r>
              <a:rPr lang="fr-FR" dirty="0" smtClean="0"/>
              <a:t> :</a:t>
            </a:r>
          </a:p>
          <a:p>
            <a:pPr lvl="0">
              <a:buFont typeface="Wingdings" pitchFamily="2" charset="2"/>
              <a:buChar char="Ø"/>
            </a:pPr>
            <a:r>
              <a:rPr lang="fr-FR" dirty="0" smtClean="0"/>
              <a:t> </a:t>
            </a:r>
            <a:r>
              <a:rPr lang="fr-FR" dirty="0" smtClean="0"/>
              <a:t>14,8% de bâtiments de type colonial ;</a:t>
            </a:r>
          </a:p>
          <a:p>
            <a:pPr lvl="0">
              <a:buFont typeface="Wingdings" pitchFamily="2" charset="2"/>
              <a:buChar char="Ø"/>
            </a:pPr>
            <a:r>
              <a:rPr lang="fr-FR" dirty="0" smtClean="0"/>
              <a:t> 85,2% de bâtiments de type moderne.</a:t>
            </a:r>
          </a:p>
          <a:p>
            <a:pPr>
              <a:buNone/>
            </a:pPr>
            <a:r>
              <a:rPr lang="fr-FR" dirty="0" smtClean="0">
                <a:solidFill>
                  <a:srgbClr val="7030A0"/>
                </a:solidFill>
              </a:rPr>
              <a:t>Deux types de construction</a:t>
            </a:r>
            <a:r>
              <a:rPr lang="fr-FR" dirty="0" smtClean="0"/>
              <a:t>:</a:t>
            </a:r>
          </a:p>
          <a:p>
            <a:pPr lvl="0">
              <a:buFont typeface="Wingdings" pitchFamily="2" charset="2"/>
              <a:buChar char="Ø"/>
            </a:pPr>
            <a:r>
              <a:rPr lang="fr-FR" dirty="0" smtClean="0"/>
              <a:t> 92,0% sont des villas ou </a:t>
            </a:r>
            <a:r>
              <a:rPr lang="fr-FR" dirty="0" err="1" smtClean="0"/>
              <a:t>rez</a:t>
            </a:r>
            <a:r>
              <a:rPr lang="fr-FR" dirty="0" smtClean="0"/>
              <a:t> de chaussée et </a:t>
            </a:r>
          </a:p>
          <a:p>
            <a:pPr lvl="0">
              <a:buFont typeface="Wingdings" pitchFamily="2" charset="2"/>
              <a:buChar char="Ø"/>
            </a:pPr>
            <a:r>
              <a:rPr lang="fr-FR" dirty="0" smtClean="0"/>
              <a:t> 8,0% qui sont des maisons à étage.</a:t>
            </a:r>
          </a:p>
          <a:p>
            <a:pPr>
              <a:buNone/>
            </a:pPr>
            <a:r>
              <a:rPr lang="fr-FR" dirty="0" smtClean="0">
                <a:solidFill>
                  <a:srgbClr val="7030A0"/>
                </a:solidFill>
              </a:rPr>
              <a:t>Trois </a:t>
            </a:r>
            <a:r>
              <a:rPr lang="fr-FR" dirty="0" smtClean="0">
                <a:solidFill>
                  <a:srgbClr val="7030A0"/>
                </a:solidFill>
              </a:rPr>
              <a:t>types de propriétaires</a:t>
            </a:r>
            <a:r>
              <a:rPr lang="fr-FR" dirty="0" smtClean="0"/>
              <a:t>:</a:t>
            </a:r>
          </a:p>
          <a:p>
            <a:pPr lvl="0">
              <a:buFont typeface="Wingdings" pitchFamily="2" charset="2"/>
              <a:buChar char="Ø"/>
            </a:pPr>
            <a:r>
              <a:rPr lang="fr-FR" dirty="0" smtClean="0"/>
              <a:t>66,2% des bâtiments appartiennent à l’administration centrale ;</a:t>
            </a:r>
          </a:p>
          <a:p>
            <a:pPr lvl="0">
              <a:buFont typeface="Wingdings" pitchFamily="2" charset="2"/>
              <a:buChar char="Ø"/>
            </a:pPr>
            <a:r>
              <a:rPr lang="fr-FR" dirty="0" smtClean="0"/>
              <a:t>29,3% aux collectivités locales ;</a:t>
            </a:r>
          </a:p>
          <a:p>
            <a:pPr lvl="0">
              <a:buFont typeface="Wingdings" pitchFamily="2" charset="2"/>
              <a:buChar char="Ø"/>
            </a:pPr>
            <a:r>
              <a:rPr lang="fr-FR" dirty="0" smtClean="0"/>
              <a:t>4,4% aux privés.</a:t>
            </a:r>
          </a:p>
          <a:p>
            <a:pPr lvl="0">
              <a:buNone/>
            </a:pPr>
            <a:endParaRPr lang="fr-FR" dirty="0" smtClean="0"/>
          </a:p>
          <a:p>
            <a:pPr>
              <a:buNone/>
            </a:pPr>
            <a:endParaRPr lang="fr-FR" dirty="0"/>
          </a:p>
        </p:txBody>
      </p:sp>
    </p:spTree>
    <p:extLst>
      <p:ext uri="{BB962C8B-B14F-4D97-AF65-F5344CB8AC3E}">
        <p14:creationId xmlns:p14="http://schemas.microsoft.com/office/powerpoint/2010/main" xmlns="" val="2720725711"/>
      </p:ext>
    </p:extLst>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14290"/>
            <a:ext cx="9144000" cy="500066"/>
          </a:xfrm>
        </p:spPr>
        <p:txBody>
          <a:bodyPr>
            <a:normAutofit fontScale="90000"/>
          </a:bodyPr>
          <a:lstStyle/>
          <a:p>
            <a:pPr lvl="0" algn="ctr"/>
            <a:r>
              <a:rPr lang="fr-BE" sz="3100" b="1" dirty="0" smtClean="0">
                <a:solidFill>
                  <a:srgbClr val="FFC000"/>
                </a:solidFill>
              </a:rPr>
              <a:t>QUELQUES RESULTATS </a:t>
            </a:r>
            <a:r>
              <a:rPr lang="fr-BE" sz="1200" b="1" dirty="0" smtClean="0">
                <a:solidFill>
                  <a:srgbClr val="FFC000"/>
                </a:solidFill>
              </a:rPr>
              <a:t>(suite)</a:t>
            </a:r>
            <a:endParaRPr lang="fr-FR" sz="1200" b="1" dirty="0">
              <a:solidFill>
                <a:srgbClr val="FFC000"/>
              </a:solidFill>
            </a:endParaRPr>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12</a:t>
            </a:fld>
            <a:endParaRPr lang="fr-FR"/>
          </a:p>
        </p:txBody>
      </p:sp>
      <p:sp>
        <p:nvSpPr>
          <p:cNvPr id="6" name="Espace réservé du contenu 5"/>
          <p:cNvSpPr>
            <a:spLocks noGrp="1"/>
          </p:cNvSpPr>
          <p:nvPr>
            <p:ph idx="1"/>
          </p:nvPr>
        </p:nvSpPr>
        <p:spPr>
          <a:xfrm>
            <a:off x="214282" y="785794"/>
            <a:ext cx="8715436" cy="5538806"/>
          </a:xfrm>
        </p:spPr>
        <p:txBody>
          <a:bodyPr/>
          <a:lstStyle/>
          <a:p>
            <a:pPr>
              <a:buNone/>
            </a:pPr>
            <a:r>
              <a:rPr lang="fr-FR" b="1" i="1" dirty="0" smtClean="0">
                <a:solidFill>
                  <a:srgbClr val="FF6600"/>
                </a:solidFill>
              </a:rPr>
              <a:t>Etat du bâtiment</a:t>
            </a:r>
            <a:endParaRPr lang="fr-FR" dirty="0" smtClean="0">
              <a:solidFill>
                <a:srgbClr val="FF6600"/>
              </a:solidFill>
            </a:endParaRPr>
          </a:p>
          <a:p>
            <a:pPr lvl="0">
              <a:buFont typeface="Wingdings" pitchFamily="2" charset="2"/>
              <a:buChar char="Ø"/>
            </a:pPr>
            <a:r>
              <a:rPr lang="fr-FR" dirty="0" smtClean="0"/>
              <a:t>26,9</a:t>
            </a:r>
            <a:r>
              <a:rPr lang="fr-FR" dirty="0" smtClean="0"/>
              <a:t>% des bâtiments sont neufs ;</a:t>
            </a:r>
          </a:p>
          <a:p>
            <a:pPr lvl="0">
              <a:buFont typeface="Wingdings" pitchFamily="2" charset="2"/>
              <a:buChar char="Ø"/>
            </a:pPr>
            <a:r>
              <a:rPr lang="fr-FR" dirty="0" smtClean="0"/>
              <a:t>10,9% sont nouvellement réfectionnés ;</a:t>
            </a:r>
          </a:p>
          <a:p>
            <a:pPr lvl="0">
              <a:buFont typeface="Wingdings" pitchFamily="2" charset="2"/>
              <a:buChar char="Ø"/>
            </a:pPr>
            <a:r>
              <a:rPr lang="fr-FR" dirty="0" smtClean="0"/>
              <a:t>48,3% sont vieux ;</a:t>
            </a:r>
          </a:p>
          <a:p>
            <a:pPr lvl="0">
              <a:buFont typeface="Wingdings" pitchFamily="2" charset="2"/>
              <a:buChar char="Ø"/>
            </a:pPr>
            <a:r>
              <a:rPr lang="fr-FR" dirty="0" smtClean="0"/>
              <a:t>2,8% sont en construction ;</a:t>
            </a:r>
          </a:p>
          <a:p>
            <a:pPr lvl="0">
              <a:buFont typeface="Wingdings" pitchFamily="2" charset="2"/>
              <a:buChar char="Ø"/>
            </a:pPr>
            <a:r>
              <a:rPr lang="fr-FR" dirty="0" smtClean="0"/>
              <a:t>9,5% sont en ruine ;</a:t>
            </a:r>
          </a:p>
          <a:p>
            <a:pPr lvl="0">
              <a:buFont typeface="Wingdings" pitchFamily="2" charset="2"/>
              <a:buChar char="Ø"/>
            </a:pPr>
            <a:r>
              <a:rPr lang="fr-FR" dirty="0" smtClean="0"/>
              <a:t>0,2% sont en extension ;</a:t>
            </a:r>
          </a:p>
          <a:p>
            <a:pPr lvl="0">
              <a:buFont typeface="Wingdings" pitchFamily="2" charset="2"/>
              <a:buChar char="Ø"/>
            </a:pPr>
            <a:r>
              <a:rPr lang="fr-FR" dirty="0" smtClean="0"/>
              <a:t>0,7% sont en cours de réfection ;</a:t>
            </a:r>
          </a:p>
          <a:p>
            <a:pPr lvl="0">
              <a:buFont typeface="Wingdings" pitchFamily="2" charset="2"/>
              <a:buChar char="Ø"/>
            </a:pPr>
            <a:r>
              <a:rPr lang="fr-FR" dirty="0" smtClean="0"/>
              <a:t>0,6% sont vieux en cours de réfection ;</a:t>
            </a:r>
          </a:p>
          <a:p>
            <a:pPr lvl="0">
              <a:buFont typeface="Wingdings" pitchFamily="2" charset="2"/>
              <a:buChar char="Ø"/>
            </a:pPr>
            <a:r>
              <a:rPr lang="fr-FR" dirty="0" smtClean="0"/>
              <a:t>0,2% sont vieux en extension.</a:t>
            </a:r>
          </a:p>
          <a:p>
            <a:pPr>
              <a:buNone/>
            </a:pPr>
            <a:endParaRPr lang="fr-FR" dirty="0"/>
          </a:p>
        </p:txBody>
      </p:sp>
    </p:spTree>
    <p:extLst>
      <p:ext uri="{BB962C8B-B14F-4D97-AF65-F5344CB8AC3E}">
        <p14:creationId xmlns:p14="http://schemas.microsoft.com/office/powerpoint/2010/main" xmlns="" val="2720725711"/>
      </p:ext>
    </p:extLst>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14290"/>
            <a:ext cx="9144000" cy="500066"/>
          </a:xfrm>
        </p:spPr>
        <p:txBody>
          <a:bodyPr>
            <a:normAutofit fontScale="90000"/>
          </a:bodyPr>
          <a:lstStyle/>
          <a:p>
            <a:pPr lvl="0" algn="ctr"/>
            <a:r>
              <a:rPr lang="fr-BE" sz="3100" b="1" dirty="0" smtClean="0">
                <a:solidFill>
                  <a:srgbClr val="FFC000"/>
                </a:solidFill>
              </a:rPr>
              <a:t>QUELQUES RESULTATS </a:t>
            </a:r>
            <a:r>
              <a:rPr lang="fr-BE" sz="1200" b="1" dirty="0" smtClean="0">
                <a:solidFill>
                  <a:srgbClr val="FFC000"/>
                </a:solidFill>
              </a:rPr>
              <a:t>(suite)</a:t>
            </a:r>
            <a:endParaRPr lang="fr-FR" sz="1200" b="1" dirty="0">
              <a:solidFill>
                <a:srgbClr val="FFC000"/>
              </a:solidFill>
            </a:endParaRPr>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13</a:t>
            </a:fld>
            <a:endParaRPr lang="fr-FR"/>
          </a:p>
        </p:txBody>
      </p:sp>
      <p:sp>
        <p:nvSpPr>
          <p:cNvPr id="6" name="Espace réservé du contenu 5"/>
          <p:cNvSpPr>
            <a:spLocks noGrp="1"/>
          </p:cNvSpPr>
          <p:nvPr>
            <p:ph idx="1"/>
          </p:nvPr>
        </p:nvSpPr>
        <p:spPr>
          <a:xfrm>
            <a:off x="0" y="785794"/>
            <a:ext cx="9144000" cy="5786478"/>
          </a:xfrm>
        </p:spPr>
        <p:txBody>
          <a:bodyPr>
            <a:normAutofit/>
          </a:bodyPr>
          <a:lstStyle/>
          <a:p>
            <a:pPr>
              <a:buNone/>
            </a:pPr>
            <a:r>
              <a:rPr lang="fr-FR" b="1" i="1" dirty="0" smtClean="0">
                <a:solidFill>
                  <a:srgbClr val="FF6600"/>
                </a:solidFill>
              </a:rPr>
              <a:t>Occupation du bâtiment</a:t>
            </a:r>
            <a:endParaRPr lang="fr-FR" dirty="0" smtClean="0">
              <a:solidFill>
                <a:srgbClr val="FF6600"/>
              </a:solidFill>
            </a:endParaRPr>
          </a:p>
          <a:p>
            <a:pPr lvl="0">
              <a:buFont typeface="Wingdings" pitchFamily="2" charset="2"/>
              <a:buChar char="Ø"/>
            </a:pPr>
            <a:r>
              <a:rPr lang="fr-FR" dirty="0" smtClean="0"/>
              <a:t>76,7% des bâtiments </a:t>
            </a:r>
            <a:r>
              <a:rPr lang="fr-FR" dirty="0" smtClean="0"/>
              <a:t>sont occupés (effectif : </a:t>
            </a:r>
            <a:r>
              <a:rPr lang="fr-FR" dirty="0" smtClean="0">
                <a:solidFill>
                  <a:srgbClr val="7030A0"/>
                </a:solidFill>
              </a:rPr>
              <a:t>5 </a:t>
            </a:r>
            <a:r>
              <a:rPr lang="fr-FR" dirty="0" smtClean="0">
                <a:solidFill>
                  <a:srgbClr val="7030A0"/>
                </a:solidFill>
              </a:rPr>
              <a:t>290 </a:t>
            </a:r>
            <a:r>
              <a:rPr lang="fr-FR" dirty="0" smtClean="0">
                <a:solidFill>
                  <a:srgbClr val="7030A0"/>
                </a:solidFill>
              </a:rPr>
              <a:t>bâtiments)</a:t>
            </a:r>
            <a:r>
              <a:rPr lang="fr-FR" dirty="0" smtClean="0"/>
              <a:t> ;</a:t>
            </a:r>
          </a:p>
          <a:p>
            <a:pPr lvl="0">
              <a:buFont typeface="Wingdings" pitchFamily="2" charset="2"/>
              <a:buChar char="Ø"/>
            </a:pPr>
            <a:r>
              <a:rPr lang="fr-FR" dirty="0" smtClean="0"/>
              <a:t>10,9% de ces bâtiments sont </a:t>
            </a:r>
            <a:r>
              <a:rPr lang="fr-FR" dirty="0" smtClean="0"/>
              <a:t>vides (effectif : </a:t>
            </a:r>
            <a:r>
              <a:rPr lang="fr-FR" dirty="0" smtClean="0">
                <a:solidFill>
                  <a:srgbClr val="7030A0"/>
                </a:solidFill>
              </a:rPr>
              <a:t>754 </a:t>
            </a:r>
            <a:r>
              <a:rPr lang="fr-FR" dirty="0" smtClean="0">
                <a:solidFill>
                  <a:srgbClr val="7030A0"/>
                </a:solidFill>
              </a:rPr>
              <a:t>bâtiments</a:t>
            </a:r>
            <a:r>
              <a:rPr lang="fr-FR" dirty="0" smtClean="0"/>
              <a:t> </a:t>
            </a:r>
            <a:r>
              <a:rPr lang="fr-FR" dirty="0" smtClean="0"/>
              <a:t>);</a:t>
            </a:r>
            <a:endParaRPr lang="fr-FR" dirty="0" smtClean="0"/>
          </a:p>
          <a:p>
            <a:pPr lvl="0">
              <a:buFont typeface="Wingdings" pitchFamily="2" charset="2"/>
              <a:buChar char="Ø"/>
            </a:pPr>
            <a:r>
              <a:rPr lang="fr-FR" dirty="0" smtClean="0"/>
              <a:t>10,3% sont </a:t>
            </a:r>
            <a:r>
              <a:rPr lang="fr-FR" dirty="0" smtClean="0"/>
              <a:t>abandonnés (effectif : </a:t>
            </a:r>
            <a:r>
              <a:rPr lang="fr-FR" u="sng" dirty="0" smtClean="0">
                <a:solidFill>
                  <a:srgbClr val="7030A0"/>
                </a:solidFill>
                <a:effectLst>
                  <a:outerShdw blurRad="38100" dist="38100" dir="2700000" algn="tl">
                    <a:srgbClr val="000000">
                      <a:alpha val="43137"/>
                    </a:srgbClr>
                  </a:outerShdw>
                </a:effectLst>
              </a:rPr>
              <a:t>707 bâtiments</a:t>
            </a:r>
            <a:r>
              <a:rPr lang="fr-FR" dirty="0" smtClean="0"/>
              <a:t>)et</a:t>
            </a:r>
            <a:endParaRPr lang="fr-FR" dirty="0" smtClean="0"/>
          </a:p>
          <a:p>
            <a:pPr lvl="0">
              <a:buFont typeface="Wingdings" pitchFamily="2" charset="2"/>
              <a:buChar char="Ø"/>
            </a:pPr>
            <a:r>
              <a:rPr lang="fr-FR" dirty="0" smtClean="0"/>
              <a:t>2,1% sont en </a:t>
            </a:r>
            <a:r>
              <a:rPr lang="fr-FR" dirty="0" smtClean="0"/>
              <a:t>construction (effectif : </a:t>
            </a:r>
            <a:r>
              <a:rPr lang="fr-FR" dirty="0" smtClean="0">
                <a:solidFill>
                  <a:srgbClr val="7030A0"/>
                </a:solidFill>
              </a:rPr>
              <a:t>146 bâtiments</a:t>
            </a:r>
            <a:r>
              <a:rPr lang="fr-FR" dirty="0" smtClean="0"/>
              <a:t>).</a:t>
            </a:r>
            <a:endParaRPr lang="fr-FR" dirty="0" smtClean="0"/>
          </a:p>
          <a:p>
            <a:pPr>
              <a:buNone/>
            </a:pPr>
            <a:endParaRPr lang="fr-FR" dirty="0" smtClean="0"/>
          </a:p>
          <a:p>
            <a:pPr>
              <a:buNone/>
            </a:pPr>
            <a:r>
              <a:rPr lang="fr-FR" dirty="0" smtClean="0"/>
              <a:t>Des </a:t>
            </a:r>
            <a:r>
              <a:rPr lang="fr-FR" dirty="0" smtClean="0">
                <a:solidFill>
                  <a:srgbClr val="7030A0"/>
                </a:solidFill>
              </a:rPr>
              <a:t>707 bâtiments abandonnés </a:t>
            </a:r>
            <a:r>
              <a:rPr lang="fr-FR" dirty="0" smtClean="0"/>
              <a:t>:</a:t>
            </a:r>
            <a:endParaRPr lang="fr-FR" dirty="0" smtClean="0"/>
          </a:p>
          <a:p>
            <a:pPr>
              <a:buFont typeface="Wingdings" pitchFamily="2" charset="2"/>
              <a:buChar char="Ø"/>
            </a:pPr>
            <a:r>
              <a:rPr lang="fr-FR" dirty="0" smtClean="0"/>
              <a:t>80,1% </a:t>
            </a:r>
            <a:r>
              <a:rPr lang="fr-FR" dirty="0" smtClean="0"/>
              <a:t>appartiennent </a:t>
            </a:r>
            <a:r>
              <a:rPr lang="fr-FR" dirty="0" smtClean="0"/>
              <a:t>à l’administration centrale;</a:t>
            </a:r>
          </a:p>
          <a:p>
            <a:pPr>
              <a:buFont typeface="Wingdings" pitchFamily="2" charset="2"/>
              <a:buChar char="Ø"/>
            </a:pPr>
            <a:r>
              <a:rPr lang="fr-FR" dirty="0" smtClean="0"/>
              <a:t>19,4% pour les collectivités locales et </a:t>
            </a:r>
          </a:p>
          <a:p>
            <a:pPr>
              <a:buFont typeface="Wingdings" pitchFamily="2" charset="2"/>
              <a:buChar char="Ø"/>
            </a:pPr>
            <a:r>
              <a:rPr lang="fr-FR" dirty="0" smtClean="0"/>
              <a:t>0,5% pour le privé. </a:t>
            </a:r>
          </a:p>
          <a:p>
            <a:pPr>
              <a:buNone/>
            </a:pPr>
            <a:endParaRPr lang="fr-FR" dirty="0"/>
          </a:p>
        </p:txBody>
      </p:sp>
    </p:spTree>
    <p:extLst>
      <p:ext uri="{BB962C8B-B14F-4D97-AF65-F5344CB8AC3E}">
        <p14:creationId xmlns:p14="http://schemas.microsoft.com/office/powerpoint/2010/main" xmlns="" val="2720725711"/>
      </p:ext>
    </p:extLst>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14290"/>
            <a:ext cx="9144000" cy="500066"/>
          </a:xfrm>
        </p:spPr>
        <p:txBody>
          <a:bodyPr>
            <a:normAutofit fontScale="90000"/>
          </a:bodyPr>
          <a:lstStyle/>
          <a:p>
            <a:pPr lvl="0" algn="ctr"/>
            <a:r>
              <a:rPr lang="fr-BE" sz="3100" b="1" dirty="0" smtClean="0">
                <a:solidFill>
                  <a:srgbClr val="FFC000"/>
                </a:solidFill>
              </a:rPr>
              <a:t>QUELQUES RESULTATS </a:t>
            </a:r>
            <a:r>
              <a:rPr lang="fr-BE" sz="1200" b="1" dirty="0" smtClean="0">
                <a:solidFill>
                  <a:srgbClr val="FFC000"/>
                </a:solidFill>
              </a:rPr>
              <a:t>(suite)</a:t>
            </a:r>
            <a:endParaRPr lang="fr-FR" sz="1200" b="1" dirty="0">
              <a:solidFill>
                <a:srgbClr val="FFC000"/>
              </a:solidFill>
            </a:endParaRPr>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14</a:t>
            </a:fld>
            <a:endParaRPr lang="fr-FR"/>
          </a:p>
        </p:txBody>
      </p:sp>
      <p:graphicFrame>
        <p:nvGraphicFramePr>
          <p:cNvPr id="5" name="Espace réservé du contenu 4"/>
          <p:cNvGraphicFramePr>
            <a:graphicFrameLocks noGrp="1"/>
          </p:cNvGraphicFramePr>
          <p:nvPr>
            <p:ph idx="1"/>
          </p:nvPr>
        </p:nvGraphicFramePr>
        <p:xfrm>
          <a:off x="0" y="1319213"/>
          <a:ext cx="9144000" cy="5181621"/>
        </p:xfrm>
        <a:graphic>
          <a:graphicData uri="http://schemas.openxmlformats.org/drawingml/2006/chart">
            <c:chart xmlns:c="http://schemas.openxmlformats.org/drawingml/2006/chart" xmlns:r="http://schemas.openxmlformats.org/officeDocument/2006/relationships" r:id="rId3"/>
          </a:graphicData>
        </a:graphic>
      </p:graphicFrame>
      <p:sp>
        <p:nvSpPr>
          <p:cNvPr id="5122" name="Rectangle 2"/>
          <p:cNvSpPr>
            <a:spLocks noChangeArrowheads="1"/>
          </p:cNvSpPr>
          <p:nvPr/>
        </p:nvSpPr>
        <p:spPr bwMode="auto">
          <a:xfrm>
            <a:off x="0" y="714356"/>
            <a:ext cx="3528530" cy="49244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fr-FR" sz="2600" b="1" i="1" u="none" strike="noStrike" cap="none" normalizeH="0" baseline="0" dirty="0" smtClean="0">
                <a:ln>
                  <a:noFill/>
                </a:ln>
                <a:solidFill>
                  <a:srgbClr val="FF6600"/>
                </a:solidFill>
                <a:effectLst/>
                <a:latin typeface="Times New Roman" pitchFamily="18" charset="0"/>
                <a:ea typeface="Calibri" pitchFamily="34" charset="0"/>
                <a:cs typeface="Times New Roman" pitchFamily="18" charset="0"/>
              </a:rPr>
              <a:t>Usage fait des bâtiments</a:t>
            </a:r>
            <a:endParaRPr kumimoji="0" lang="fr-FR" sz="2600" b="0" i="0" u="none" strike="noStrike" cap="none" normalizeH="0" baseline="0" dirty="0" smtClean="0">
              <a:ln>
                <a:noFill/>
              </a:ln>
              <a:solidFill>
                <a:srgbClr val="FF6600"/>
              </a:solidFill>
              <a:effectLst/>
              <a:latin typeface="Arial" pitchFamily="34" charset="0"/>
              <a:cs typeface="Arial" pitchFamily="34" charset="0"/>
            </a:endParaRPr>
          </a:p>
        </p:txBody>
      </p:sp>
    </p:spTree>
    <p:extLst>
      <p:ext uri="{BB962C8B-B14F-4D97-AF65-F5344CB8AC3E}">
        <p14:creationId xmlns:p14="http://schemas.microsoft.com/office/powerpoint/2010/main" xmlns="" val="2720725711"/>
      </p:ext>
    </p:extLst>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14290"/>
            <a:ext cx="9144000" cy="500066"/>
          </a:xfrm>
        </p:spPr>
        <p:txBody>
          <a:bodyPr>
            <a:normAutofit fontScale="90000"/>
          </a:bodyPr>
          <a:lstStyle/>
          <a:p>
            <a:pPr lvl="0" algn="ctr"/>
            <a:r>
              <a:rPr lang="fr-BE" sz="3100" b="1" dirty="0" smtClean="0">
                <a:solidFill>
                  <a:srgbClr val="FFC000"/>
                </a:solidFill>
              </a:rPr>
              <a:t>QUELQUES RESULTATS </a:t>
            </a:r>
            <a:r>
              <a:rPr lang="fr-BE" sz="1200" b="1" dirty="0" smtClean="0">
                <a:solidFill>
                  <a:srgbClr val="FFC000"/>
                </a:solidFill>
              </a:rPr>
              <a:t>(suite)</a:t>
            </a:r>
            <a:endParaRPr lang="fr-FR" sz="1200" b="1" dirty="0">
              <a:solidFill>
                <a:srgbClr val="FFC000"/>
              </a:solidFill>
            </a:endParaRPr>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15</a:t>
            </a:fld>
            <a:endParaRPr lang="fr-FR"/>
          </a:p>
        </p:txBody>
      </p:sp>
      <p:sp>
        <p:nvSpPr>
          <p:cNvPr id="6" name="Espace réservé du contenu 5"/>
          <p:cNvSpPr>
            <a:spLocks noGrp="1"/>
          </p:cNvSpPr>
          <p:nvPr>
            <p:ph idx="1"/>
          </p:nvPr>
        </p:nvSpPr>
        <p:spPr>
          <a:xfrm>
            <a:off x="214282" y="928670"/>
            <a:ext cx="8786874" cy="5929330"/>
          </a:xfrm>
        </p:spPr>
        <p:txBody>
          <a:bodyPr>
            <a:normAutofit fontScale="47500" lnSpcReduction="20000"/>
          </a:bodyPr>
          <a:lstStyle/>
          <a:p>
            <a:pPr>
              <a:buNone/>
            </a:pPr>
            <a:r>
              <a:rPr lang="fr-FR" sz="4400" b="1" i="1" dirty="0" smtClean="0">
                <a:solidFill>
                  <a:srgbClr val="FF6600"/>
                </a:solidFill>
              </a:rPr>
              <a:t>Bâtiment pris en bail</a:t>
            </a:r>
            <a:endParaRPr lang="fr-FR" sz="4400" dirty="0" smtClean="0">
              <a:solidFill>
                <a:srgbClr val="FF6600"/>
              </a:solidFill>
            </a:endParaRPr>
          </a:p>
          <a:p>
            <a:pPr>
              <a:buFont typeface="Wingdings" pitchFamily="2" charset="2"/>
              <a:buChar char="v"/>
            </a:pPr>
            <a:r>
              <a:rPr lang="fr-FR" sz="4700" dirty="0" smtClean="0"/>
              <a:t> </a:t>
            </a:r>
            <a:r>
              <a:rPr lang="fr-FR" sz="4700" u="sng" dirty="0" smtClean="0">
                <a:solidFill>
                  <a:srgbClr val="7030A0"/>
                </a:solidFill>
                <a:effectLst>
                  <a:outerShdw blurRad="38100" dist="38100" dir="2700000" algn="tl">
                    <a:srgbClr val="000000">
                      <a:alpha val="43137"/>
                    </a:srgbClr>
                  </a:outerShdw>
                </a:effectLst>
              </a:rPr>
              <a:t>315 </a:t>
            </a:r>
            <a:r>
              <a:rPr lang="fr-FR" sz="4700" u="sng" dirty="0" smtClean="0">
                <a:solidFill>
                  <a:srgbClr val="7030A0"/>
                </a:solidFill>
                <a:effectLst>
                  <a:outerShdw blurRad="38100" dist="38100" dir="2700000" algn="tl">
                    <a:srgbClr val="000000">
                      <a:alpha val="43137"/>
                    </a:srgbClr>
                  </a:outerShdw>
                </a:effectLst>
              </a:rPr>
              <a:t>structures</a:t>
            </a:r>
            <a:r>
              <a:rPr lang="fr-FR" sz="4700" u="sng" dirty="0" smtClean="0"/>
              <a:t> </a:t>
            </a:r>
            <a:r>
              <a:rPr lang="fr-FR" sz="4700" dirty="0" smtClean="0"/>
              <a:t>de l’administration centrale occupent les bâtiments pris en bail. De ces bâtiments :</a:t>
            </a:r>
          </a:p>
          <a:p>
            <a:pPr lvl="0">
              <a:buFont typeface="Wingdings" pitchFamily="2" charset="2"/>
              <a:buChar char="Ø"/>
            </a:pPr>
            <a:r>
              <a:rPr lang="fr-FR" sz="4700" dirty="0" smtClean="0"/>
              <a:t>72,1% disposent d’un contrat de location ;</a:t>
            </a:r>
          </a:p>
          <a:p>
            <a:pPr lvl="0">
              <a:buFont typeface="Wingdings" pitchFamily="2" charset="2"/>
              <a:buChar char="Ø"/>
            </a:pPr>
            <a:r>
              <a:rPr lang="fr-FR" sz="4700" dirty="0" smtClean="0"/>
              <a:t>12,7%  ne disposent pas d’un contrat ;</a:t>
            </a:r>
          </a:p>
          <a:p>
            <a:pPr lvl="0">
              <a:buFont typeface="Wingdings" pitchFamily="2" charset="2"/>
              <a:buChar char="Ø"/>
            </a:pPr>
            <a:r>
              <a:rPr lang="fr-FR" sz="4700" dirty="0" smtClean="0"/>
              <a:t>15,2%  ne disposent pas d’informations sur le contrat</a:t>
            </a:r>
            <a:r>
              <a:rPr lang="fr-FR" sz="4700" dirty="0" smtClean="0"/>
              <a:t>.</a:t>
            </a:r>
          </a:p>
          <a:p>
            <a:pPr lvl="0">
              <a:buFont typeface="Wingdings" pitchFamily="2" charset="2"/>
              <a:buChar char="Ø"/>
            </a:pPr>
            <a:endParaRPr lang="fr-FR" sz="4700" dirty="0" smtClean="0"/>
          </a:p>
          <a:p>
            <a:pPr lvl="0">
              <a:buFont typeface="Wingdings" pitchFamily="2" charset="2"/>
              <a:buChar char="v"/>
            </a:pPr>
            <a:r>
              <a:rPr lang="fr-FR" sz="4700" b="1" dirty="0" smtClean="0">
                <a:solidFill>
                  <a:srgbClr val="7030A0"/>
                </a:solidFill>
              </a:rPr>
              <a:t>Coût des bâtiments pris en bail</a:t>
            </a:r>
            <a:endParaRPr lang="fr-FR" sz="4700" b="1" dirty="0" smtClean="0">
              <a:solidFill>
                <a:srgbClr val="7030A0"/>
              </a:solidFill>
            </a:endParaRPr>
          </a:p>
          <a:p>
            <a:pPr lvl="0">
              <a:buFont typeface="Wingdings" pitchFamily="2" charset="2"/>
              <a:buChar char="Ø"/>
            </a:pPr>
            <a:r>
              <a:rPr lang="fr-FR" sz="4700" dirty="0" smtClean="0"/>
              <a:t>le </a:t>
            </a:r>
            <a:r>
              <a:rPr lang="fr-FR" sz="4700" dirty="0" smtClean="0"/>
              <a:t>coût moyen mensuel de location du bâtiment au </a:t>
            </a:r>
            <a:r>
              <a:rPr lang="fr-FR" sz="4700" dirty="0" smtClean="0"/>
              <a:t>1</a:t>
            </a:r>
            <a:r>
              <a:rPr lang="fr-FR" sz="4700" baseline="30000" dirty="0" smtClean="0"/>
              <a:t>er</a:t>
            </a:r>
            <a:r>
              <a:rPr lang="fr-FR" sz="4700" dirty="0" smtClean="0"/>
              <a:t> contrat</a:t>
            </a:r>
            <a:r>
              <a:rPr lang="fr-FR" sz="4700" dirty="0" smtClean="0"/>
              <a:t> </a:t>
            </a:r>
            <a:r>
              <a:rPr lang="fr-FR" sz="4700" dirty="0" smtClean="0"/>
              <a:t>est de </a:t>
            </a:r>
            <a:r>
              <a:rPr lang="fr-FR" sz="4700" b="1" i="1" dirty="0" smtClean="0"/>
              <a:t>1</a:t>
            </a:r>
            <a:r>
              <a:rPr lang="fr-FR" sz="4700" b="1" i="1" dirty="0" smtClean="0"/>
              <a:t> 271 383 F.CFA</a:t>
            </a:r>
            <a:r>
              <a:rPr lang="fr-FR" sz="4700" dirty="0" smtClean="0"/>
              <a:t> </a:t>
            </a:r>
            <a:r>
              <a:rPr lang="fr-FR" sz="4700" dirty="0" smtClean="0"/>
              <a:t>(pour 204 structures);</a:t>
            </a:r>
          </a:p>
          <a:p>
            <a:pPr lvl="0">
              <a:buFont typeface="Wingdings" pitchFamily="2" charset="2"/>
              <a:buChar char="Ø"/>
            </a:pPr>
            <a:endParaRPr lang="fr-FR" sz="4700" dirty="0" smtClean="0"/>
          </a:p>
          <a:p>
            <a:pPr lvl="0">
              <a:buFont typeface="Wingdings" pitchFamily="2" charset="2"/>
              <a:buChar char="Ø"/>
            </a:pPr>
            <a:r>
              <a:rPr lang="fr-FR" sz="4700" dirty="0" smtClean="0"/>
              <a:t>le </a:t>
            </a:r>
            <a:r>
              <a:rPr lang="fr-FR" sz="4700" dirty="0" smtClean="0"/>
              <a:t>montant maximum par mois et par structure occupant un bâtiment pris en bail </a:t>
            </a:r>
            <a:r>
              <a:rPr lang="fr-FR" sz="4700" dirty="0" smtClean="0"/>
              <a:t> est de </a:t>
            </a:r>
            <a:r>
              <a:rPr lang="fr-FR" sz="4700" b="1" i="1" dirty="0" smtClean="0"/>
              <a:t>18 </a:t>
            </a:r>
            <a:r>
              <a:rPr lang="fr-FR" sz="4700" b="1" i="1" dirty="0" smtClean="0"/>
              <a:t> 648 000 F.CFA </a:t>
            </a:r>
            <a:r>
              <a:rPr lang="fr-FR" sz="4700" b="1" i="1" dirty="0" smtClean="0"/>
              <a:t> </a:t>
            </a:r>
            <a:r>
              <a:rPr lang="fr-FR" sz="4700" dirty="0" smtClean="0"/>
              <a:t>(pour 204 structures); </a:t>
            </a:r>
          </a:p>
          <a:p>
            <a:pPr lvl="0">
              <a:buFont typeface="Wingdings" pitchFamily="2" charset="2"/>
              <a:buChar char="Ø"/>
            </a:pPr>
            <a:endParaRPr lang="fr-FR" sz="4700" dirty="0" smtClean="0"/>
          </a:p>
          <a:p>
            <a:pPr lvl="0">
              <a:buFont typeface="Wingdings" pitchFamily="2" charset="2"/>
              <a:buChar char="Ø"/>
            </a:pPr>
            <a:r>
              <a:rPr lang="fr-FR" sz="4700" dirty="0" smtClean="0"/>
              <a:t>le coût total déboursé pour le compte des structures occupant les bâtiments pris en bail et dont on connait le montant mensuel de location s’élève à </a:t>
            </a:r>
            <a:r>
              <a:rPr lang="fr-FR" sz="4700" b="1" i="1" dirty="0" smtClean="0"/>
              <a:t>259 362 180 </a:t>
            </a:r>
            <a:r>
              <a:rPr lang="fr-FR" sz="4700" b="1" i="1" dirty="0" smtClean="0"/>
              <a:t>F.CFA </a:t>
            </a:r>
            <a:r>
              <a:rPr lang="fr-FR" sz="4700" dirty="0" smtClean="0"/>
              <a:t>(pour 204 structures).</a:t>
            </a:r>
            <a:endParaRPr lang="fr-FR" sz="4700" dirty="0" smtClean="0"/>
          </a:p>
          <a:p>
            <a:pPr>
              <a:buNone/>
            </a:pPr>
            <a:endParaRPr lang="fr-FR" dirty="0"/>
          </a:p>
        </p:txBody>
      </p:sp>
    </p:spTree>
    <p:extLst>
      <p:ext uri="{BB962C8B-B14F-4D97-AF65-F5344CB8AC3E}">
        <p14:creationId xmlns:p14="http://schemas.microsoft.com/office/powerpoint/2010/main" xmlns="" val="2720725711"/>
      </p:ext>
    </p:extLst>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14290"/>
            <a:ext cx="9144000" cy="500066"/>
          </a:xfrm>
        </p:spPr>
        <p:txBody>
          <a:bodyPr>
            <a:normAutofit fontScale="90000"/>
          </a:bodyPr>
          <a:lstStyle/>
          <a:p>
            <a:pPr lvl="0" algn="ctr"/>
            <a:r>
              <a:rPr lang="fr-BE" sz="3100" b="1" dirty="0" smtClean="0">
                <a:solidFill>
                  <a:srgbClr val="FFC000"/>
                </a:solidFill>
              </a:rPr>
              <a:t>QUELQUES RESULTATS </a:t>
            </a:r>
            <a:r>
              <a:rPr lang="fr-BE" sz="1200" b="1" dirty="0" smtClean="0">
                <a:solidFill>
                  <a:srgbClr val="FFC000"/>
                </a:solidFill>
              </a:rPr>
              <a:t>(suite)</a:t>
            </a:r>
            <a:endParaRPr lang="fr-FR" sz="1200" b="1" dirty="0">
              <a:solidFill>
                <a:srgbClr val="FFC000"/>
              </a:solidFill>
            </a:endParaRPr>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16</a:t>
            </a:fld>
            <a:endParaRPr lang="fr-FR"/>
          </a:p>
        </p:txBody>
      </p:sp>
      <p:sp>
        <p:nvSpPr>
          <p:cNvPr id="6" name="Espace réservé du contenu 5"/>
          <p:cNvSpPr>
            <a:spLocks noGrp="1"/>
          </p:cNvSpPr>
          <p:nvPr>
            <p:ph idx="1"/>
          </p:nvPr>
        </p:nvSpPr>
        <p:spPr>
          <a:xfrm>
            <a:off x="142844" y="785794"/>
            <a:ext cx="8786874" cy="6072206"/>
          </a:xfrm>
        </p:spPr>
        <p:txBody>
          <a:bodyPr>
            <a:normAutofit fontScale="92500"/>
          </a:bodyPr>
          <a:lstStyle/>
          <a:p>
            <a:pPr>
              <a:buNone/>
            </a:pPr>
            <a:endParaRPr lang="fr-FR" sz="4700" dirty="0" smtClean="0"/>
          </a:p>
          <a:p>
            <a:pPr lvl="0">
              <a:buFont typeface="Wingdings" pitchFamily="2" charset="2"/>
              <a:buChar char="Ø"/>
            </a:pPr>
            <a:r>
              <a:rPr lang="fr-FR" dirty="0" smtClean="0"/>
              <a:t>95,2% bâtiments </a:t>
            </a:r>
            <a:r>
              <a:rPr lang="fr-FR" dirty="0" smtClean="0"/>
              <a:t>ont </a:t>
            </a:r>
            <a:r>
              <a:rPr lang="fr-FR" dirty="0" smtClean="0"/>
              <a:t>leurs murs enduits contre 1,0% dont les façades en maçonnerie sont revêtues de carreaux </a:t>
            </a:r>
            <a:r>
              <a:rPr lang="fr-FR" dirty="0" smtClean="0"/>
              <a:t>;</a:t>
            </a:r>
          </a:p>
          <a:p>
            <a:pPr lvl="0">
              <a:buFont typeface="Wingdings" pitchFamily="2" charset="2"/>
              <a:buChar char="Ø"/>
            </a:pPr>
            <a:endParaRPr lang="fr-FR" dirty="0" smtClean="0"/>
          </a:p>
          <a:p>
            <a:pPr lvl="0">
              <a:buFont typeface="Wingdings" pitchFamily="2" charset="2"/>
              <a:buChar char="Ø"/>
            </a:pPr>
            <a:r>
              <a:rPr lang="fr-FR" dirty="0" smtClean="0"/>
              <a:t>65,8% </a:t>
            </a:r>
            <a:r>
              <a:rPr lang="fr-FR" dirty="0" smtClean="0"/>
              <a:t>des </a:t>
            </a:r>
            <a:r>
              <a:rPr lang="fr-FR" dirty="0" smtClean="0"/>
              <a:t>bâtiments ont leur sol en bon état </a:t>
            </a:r>
            <a:r>
              <a:rPr lang="fr-FR" dirty="0" smtClean="0"/>
              <a:t>;</a:t>
            </a:r>
          </a:p>
          <a:p>
            <a:pPr lvl="0">
              <a:buFont typeface="Wingdings" pitchFamily="2" charset="2"/>
              <a:buChar char="Ø"/>
            </a:pPr>
            <a:endParaRPr lang="fr-FR" dirty="0" smtClean="0"/>
          </a:p>
          <a:p>
            <a:pPr lvl="0">
              <a:buFont typeface="Wingdings" pitchFamily="2" charset="2"/>
              <a:buChar char="Ø"/>
            </a:pPr>
            <a:r>
              <a:rPr lang="fr-FR" dirty="0" smtClean="0"/>
              <a:t>39,3% des bâtiments ont leurs fosses septiques en bon état </a:t>
            </a:r>
            <a:r>
              <a:rPr lang="fr-FR" dirty="0" smtClean="0"/>
              <a:t>;</a:t>
            </a:r>
          </a:p>
          <a:p>
            <a:pPr lvl="0">
              <a:buFont typeface="Wingdings" pitchFamily="2" charset="2"/>
              <a:buChar char="Ø"/>
            </a:pPr>
            <a:endParaRPr lang="fr-FR" dirty="0" smtClean="0"/>
          </a:p>
          <a:p>
            <a:pPr lvl="0">
              <a:buFont typeface="Wingdings" pitchFamily="2" charset="2"/>
              <a:buChar char="Ø"/>
            </a:pPr>
            <a:r>
              <a:rPr lang="fr-FR" dirty="0" smtClean="0"/>
              <a:t>40,8% des bâtiments administratifs ont leurs puisards en bon état contre 19,1% dans un état défectueux et 39,0% n’en disposent </a:t>
            </a:r>
            <a:r>
              <a:rPr lang="fr-FR" dirty="0" smtClean="0"/>
              <a:t>pas;</a:t>
            </a:r>
          </a:p>
          <a:p>
            <a:pPr lvl="0">
              <a:buFont typeface="Wingdings" pitchFamily="2" charset="2"/>
              <a:buChar char="Ø"/>
            </a:pPr>
            <a:endParaRPr lang="fr-FR" dirty="0" smtClean="0"/>
          </a:p>
          <a:p>
            <a:pPr lvl="0">
              <a:buFont typeface="Wingdings" pitchFamily="2" charset="2"/>
              <a:buChar char="Ø"/>
            </a:pPr>
            <a:r>
              <a:rPr lang="fr-FR" dirty="0" smtClean="0"/>
              <a:t>45,9% </a:t>
            </a:r>
            <a:r>
              <a:rPr lang="fr-FR" dirty="0" smtClean="0"/>
              <a:t>des </a:t>
            </a:r>
            <a:r>
              <a:rPr lang="fr-FR" dirty="0" smtClean="0"/>
              <a:t>bâtiments ont leur peinture en bon </a:t>
            </a:r>
            <a:r>
              <a:rPr lang="fr-FR" dirty="0" smtClean="0"/>
              <a:t>état.</a:t>
            </a:r>
            <a:endParaRPr lang="fr-FR" dirty="0" smtClean="0"/>
          </a:p>
          <a:p>
            <a:pPr>
              <a:buNone/>
            </a:pPr>
            <a:endParaRPr lang="fr-FR" dirty="0"/>
          </a:p>
        </p:txBody>
      </p:sp>
      <p:sp>
        <p:nvSpPr>
          <p:cNvPr id="61441" name="Rectangle 1"/>
          <p:cNvSpPr>
            <a:spLocks noChangeArrowheads="1"/>
          </p:cNvSpPr>
          <p:nvPr/>
        </p:nvSpPr>
        <p:spPr bwMode="auto">
          <a:xfrm>
            <a:off x="357158" y="785794"/>
            <a:ext cx="8039380" cy="49244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6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Conditions d’habitation du parc immobilier administratif</a:t>
            </a:r>
            <a:endParaRPr kumimoji="0" lang="fr-FR" sz="2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2720725711"/>
      </p:ext>
    </p:extLst>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14290"/>
            <a:ext cx="9144000" cy="500066"/>
          </a:xfrm>
        </p:spPr>
        <p:txBody>
          <a:bodyPr>
            <a:normAutofit fontScale="90000"/>
          </a:bodyPr>
          <a:lstStyle/>
          <a:p>
            <a:pPr lvl="0" algn="ctr"/>
            <a:r>
              <a:rPr lang="fr-BE" sz="3100" b="1" dirty="0" smtClean="0">
                <a:solidFill>
                  <a:srgbClr val="FFC000"/>
                </a:solidFill>
              </a:rPr>
              <a:t>QUELQUES RESULTATS </a:t>
            </a:r>
            <a:r>
              <a:rPr lang="fr-BE" sz="1200" b="1" dirty="0" smtClean="0">
                <a:solidFill>
                  <a:srgbClr val="FFC000"/>
                </a:solidFill>
              </a:rPr>
              <a:t>(suite)</a:t>
            </a:r>
            <a:endParaRPr lang="fr-FR" sz="1200" b="1" dirty="0">
              <a:solidFill>
                <a:srgbClr val="FFC000"/>
              </a:solidFill>
            </a:endParaRPr>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17</a:t>
            </a:fld>
            <a:endParaRPr lang="fr-FR"/>
          </a:p>
        </p:txBody>
      </p:sp>
      <p:sp>
        <p:nvSpPr>
          <p:cNvPr id="6" name="Espace réservé du contenu 5"/>
          <p:cNvSpPr>
            <a:spLocks noGrp="1"/>
          </p:cNvSpPr>
          <p:nvPr>
            <p:ph idx="1"/>
          </p:nvPr>
        </p:nvSpPr>
        <p:spPr>
          <a:xfrm>
            <a:off x="142844" y="857232"/>
            <a:ext cx="8715436" cy="6000768"/>
          </a:xfrm>
        </p:spPr>
        <p:txBody>
          <a:bodyPr>
            <a:normAutofit fontScale="40000" lnSpcReduction="20000"/>
          </a:bodyPr>
          <a:lstStyle/>
          <a:p>
            <a:pPr>
              <a:buNone/>
            </a:pPr>
            <a:r>
              <a:rPr lang="fr-FR" sz="6500" b="1" i="1" dirty="0" smtClean="0">
                <a:solidFill>
                  <a:srgbClr val="FF6600"/>
                </a:solidFill>
              </a:rPr>
              <a:t>Entretien des bâtiments administratifs</a:t>
            </a:r>
            <a:endParaRPr lang="fr-FR" sz="6500" dirty="0" smtClean="0">
              <a:solidFill>
                <a:srgbClr val="FF6600"/>
              </a:solidFill>
            </a:endParaRPr>
          </a:p>
          <a:p>
            <a:pPr lvl="0">
              <a:buFont typeface="Wingdings" pitchFamily="2" charset="2"/>
              <a:buChar char="Ø"/>
            </a:pPr>
            <a:endParaRPr lang="fr-FR" sz="5500" dirty="0" smtClean="0"/>
          </a:p>
          <a:p>
            <a:pPr lvl="0">
              <a:buFont typeface="Wingdings" pitchFamily="2" charset="2"/>
              <a:buChar char="Ø"/>
            </a:pPr>
            <a:r>
              <a:rPr lang="fr-FR" sz="6000" dirty="0" smtClean="0"/>
              <a:t>le </a:t>
            </a:r>
            <a:r>
              <a:rPr lang="fr-FR" sz="6000" dirty="0" smtClean="0"/>
              <a:t>coût moyen annuel </a:t>
            </a:r>
            <a:r>
              <a:rPr lang="fr-FR" sz="6000" dirty="0" smtClean="0"/>
              <a:t>d’entretien </a:t>
            </a:r>
            <a:r>
              <a:rPr lang="fr-FR" sz="6000" dirty="0" smtClean="0"/>
              <a:t>du système électrique d’un bâtiment abritant une structure est de </a:t>
            </a:r>
            <a:r>
              <a:rPr lang="fr-FR" sz="6000" b="1" dirty="0" smtClean="0"/>
              <a:t>22 207 179 F.CFA</a:t>
            </a:r>
            <a:r>
              <a:rPr lang="fr-FR" sz="6000" dirty="0" smtClean="0"/>
              <a:t> </a:t>
            </a:r>
            <a:r>
              <a:rPr lang="fr-FR" sz="6000" dirty="0" smtClean="0"/>
              <a:t> (concerne 22 structures);</a:t>
            </a:r>
          </a:p>
          <a:p>
            <a:pPr lvl="0">
              <a:buFont typeface="Wingdings" pitchFamily="2" charset="2"/>
              <a:buChar char="Ø"/>
            </a:pPr>
            <a:endParaRPr lang="fr-FR" sz="6000" dirty="0" smtClean="0"/>
          </a:p>
          <a:p>
            <a:pPr lvl="0">
              <a:buFont typeface="Wingdings" pitchFamily="2" charset="2"/>
              <a:buChar char="Ø"/>
            </a:pPr>
            <a:r>
              <a:rPr lang="fr-FR" sz="6000" dirty="0" smtClean="0"/>
              <a:t>la </a:t>
            </a:r>
            <a:r>
              <a:rPr lang="fr-FR" sz="6000" dirty="0" smtClean="0"/>
              <a:t>somme totale annuelle déboursée par </a:t>
            </a:r>
            <a:r>
              <a:rPr lang="fr-FR" sz="6000" dirty="0" smtClean="0"/>
              <a:t>22 </a:t>
            </a:r>
            <a:r>
              <a:rPr lang="fr-FR" sz="6000" dirty="0" smtClean="0"/>
              <a:t>structures ayant fourni les informations sur les contrats d’entretien </a:t>
            </a:r>
            <a:r>
              <a:rPr lang="fr-FR" sz="6000" dirty="0" smtClean="0"/>
              <a:t>est de      </a:t>
            </a:r>
            <a:r>
              <a:rPr lang="fr-FR" sz="6000" b="1" dirty="0" smtClean="0"/>
              <a:t>488 </a:t>
            </a:r>
            <a:r>
              <a:rPr lang="fr-FR" sz="6000" b="1" dirty="0" smtClean="0"/>
              <a:t>557 948 F.CFA</a:t>
            </a:r>
            <a:r>
              <a:rPr lang="fr-FR" sz="6000" dirty="0" smtClean="0"/>
              <a:t> </a:t>
            </a:r>
            <a:r>
              <a:rPr lang="fr-FR" sz="6000" dirty="0" smtClean="0"/>
              <a:t>;</a:t>
            </a:r>
          </a:p>
          <a:p>
            <a:pPr lvl="0">
              <a:buFont typeface="Wingdings" pitchFamily="2" charset="2"/>
              <a:buChar char="Ø"/>
            </a:pPr>
            <a:endParaRPr lang="fr-FR" sz="6000" dirty="0" smtClean="0"/>
          </a:p>
          <a:p>
            <a:pPr lvl="0">
              <a:buFont typeface="Wingdings" pitchFamily="2" charset="2"/>
              <a:buChar char="Ø"/>
            </a:pPr>
            <a:r>
              <a:rPr lang="fr-FR" sz="6000" dirty="0" smtClean="0"/>
              <a:t>le coût moyen annuel des autres contrats d'entretien est </a:t>
            </a:r>
            <a:r>
              <a:rPr lang="fr-FR" sz="6000" dirty="0" smtClean="0"/>
              <a:t>de       </a:t>
            </a:r>
            <a:r>
              <a:rPr lang="fr-FR" sz="6000" b="1" dirty="0" smtClean="0"/>
              <a:t>5 075 927 F.CFA</a:t>
            </a:r>
            <a:r>
              <a:rPr lang="fr-FR" sz="6000" dirty="0" smtClean="0"/>
              <a:t> par structure </a:t>
            </a:r>
            <a:r>
              <a:rPr lang="fr-FR" sz="6000" dirty="0" smtClean="0"/>
              <a:t> (pour 76 structures);</a:t>
            </a:r>
          </a:p>
          <a:p>
            <a:pPr lvl="0">
              <a:buFont typeface="Wingdings" pitchFamily="2" charset="2"/>
              <a:buChar char="Ø"/>
            </a:pPr>
            <a:endParaRPr lang="fr-FR" sz="6000" dirty="0" smtClean="0"/>
          </a:p>
          <a:p>
            <a:pPr lvl="0">
              <a:buFont typeface="Wingdings" pitchFamily="2" charset="2"/>
              <a:buChar char="Ø"/>
            </a:pPr>
            <a:r>
              <a:rPr lang="fr-FR" sz="6000" dirty="0" smtClean="0"/>
              <a:t>le coût total annuel </a:t>
            </a:r>
            <a:r>
              <a:rPr lang="fr-FR" sz="6000" dirty="0" smtClean="0"/>
              <a:t>pour </a:t>
            </a:r>
            <a:r>
              <a:rPr lang="fr-FR" sz="6000" dirty="0" smtClean="0"/>
              <a:t>l’ensemble des 76 structures disposant d’un autre contrat d’entretien </a:t>
            </a:r>
            <a:r>
              <a:rPr lang="fr-FR" sz="6000" dirty="0" smtClean="0"/>
              <a:t>est de </a:t>
            </a:r>
            <a:r>
              <a:rPr lang="fr-FR" sz="6000" b="1" dirty="0" smtClean="0"/>
              <a:t>385 770 480 F.CFA </a:t>
            </a:r>
            <a:r>
              <a:rPr lang="fr-FR" sz="5500" b="1" dirty="0" smtClean="0"/>
              <a:t> </a:t>
            </a:r>
            <a:r>
              <a:rPr lang="fr-FR" sz="4200" dirty="0" smtClean="0"/>
              <a:t>(</a:t>
            </a:r>
            <a:r>
              <a:rPr lang="fr-FR" sz="4200" dirty="0" smtClean="0"/>
              <a:t>maintenance/équipements matériels informatiques et copieurs, maintenance plomberie, entretien espace-vert/ enlèvement d'ordures)</a:t>
            </a:r>
            <a:r>
              <a:rPr lang="fr-FR" sz="5500" dirty="0" smtClean="0"/>
              <a:t>.</a:t>
            </a:r>
          </a:p>
          <a:p>
            <a:pPr>
              <a:buNone/>
            </a:pPr>
            <a:endParaRPr lang="fr-FR" dirty="0"/>
          </a:p>
        </p:txBody>
      </p:sp>
    </p:spTree>
    <p:extLst>
      <p:ext uri="{BB962C8B-B14F-4D97-AF65-F5344CB8AC3E}">
        <p14:creationId xmlns:p14="http://schemas.microsoft.com/office/powerpoint/2010/main" xmlns="" val="2720725711"/>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34" y="142852"/>
            <a:ext cx="8229600" cy="428628"/>
          </a:xfrm>
        </p:spPr>
        <p:txBody>
          <a:bodyPr>
            <a:noAutofit/>
          </a:bodyPr>
          <a:lstStyle/>
          <a:p>
            <a:pPr algn="ctr"/>
            <a:r>
              <a:rPr lang="fr-BE" sz="2400" b="1" dirty="0" smtClean="0">
                <a:solidFill>
                  <a:srgbClr val="FFC000"/>
                </a:solidFill>
              </a:rPr>
              <a:t>POSITIONNEMENT DES COORDONNÉES GÉOGRAPHIQUES</a:t>
            </a:r>
            <a:endParaRPr lang="fr-FR" sz="2400" dirty="0"/>
          </a:p>
        </p:txBody>
      </p:sp>
      <p:pic>
        <p:nvPicPr>
          <p:cNvPr id="6" name="Espace réservé du contenu 5" descr="alibori.jpg"/>
          <p:cNvPicPr>
            <a:picLocks noGrp="1" noChangeAspect="1"/>
          </p:cNvPicPr>
          <p:nvPr>
            <p:ph sz="half" idx="1"/>
          </p:nvPr>
        </p:nvPicPr>
        <p:blipFill>
          <a:blip r:embed="rId2" cstate="print"/>
          <a:stretch>
            <a:fillRect/>
          </a:stretch>
        </p:blipFill>
        <p:spPr>
          <a:xfrm>
            <a:off x="65385" y="960896"/>
            <a:ext cx="4578053" cy="5897128"/>
          </a:xfrm>
        </p:spPr>
      </p:pic>
      <p:pic>
        <p:nvPicPr>
          <p:cNvPr id="7" name="Espace réservé du contenu 6" descr="borgou.jpg"/>
          <p:cNvPicPr>
            <a:picLocks noGrp="1" noChangeAspect="1"/>
          </p:cNvPicPr>
          <p:nvPr>
            <p:ph sz="half" idx="2"/>
          </p:nvPr>
        </p:nvPicPr>
        <p:blipFill>
          <a:blip r:embed="rId3" cstate="print"/>
          <a:stretch>
            <a:fillRect/>
          </a:stretch>
        </p:blipFill>
        <p:spPr>
          <a:xfrm>
            <a:off x="4786314" y="976711"/>
            <a:ext cx="4357685" cy="5881314"/>
          </a:xfrm>
        </p:spPr>
      </p:pic>
      <p:sp>
        <p:nvSpPr>
          <p:cNvPr id="5" name="Espace réservé du numéro de diapositive 4"/>
          <p:cNvSpPr>
            <a:spLocks noGrp="1"/>
          </p:cNvSpPr>
          <p:nvPr>
            <p:ph type="sldNum" sz="quarter" idx="12"/>
          </p:nvPr>
        </p:nvSpPr>
        <p:spPr/>
        <p:txBody>
          <a:bodyPr/>
          <a:lstStyle/>
          <a:p>
            <a:fld id="{336361EE-4178-4F0E-8CEF-BDE2CB9F1B06}" type="slidenum">
              <a:rPr lang="fr-FR" smtClean="0"/>
              <a:pPr/>
              <a:t>18</a:t>
            </a:fld>
            <a:endParaRPr lang="fr-FR"/>
          </a:p>
        </p:txBody>
      </p:sp>
      <p:sp>
        <p:nvSpPr>
          <p:cNvPr id="8" name="Rectangle à coins arrondis 7"/>
          <p:cNvSpPr/>
          <p:nvPr/>
        </p:nvSpPr>
        <p:spPr>
          <a:xfrm>
            <a:off x="214282" y="642918"/>
            <a:ext cx="4357718" cy="28575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Département  Alibori </a:t>
            </a:r>
            <a:endParaRPr lang="fr-FR" dirty="0">
              <a:solidFill>
                <a:schemeClr val="tx1"/>
              </a:solidFill>
            </a:endParaRPr>
          </a:p>
        </p:txBody>
      </p:sp>
      <p:sp>
        <p:nvSpPr>
          <p:cNvPr id="9" name="Rectangle à coins arrondis 8"/>
          <p:cNvSpPr/>
          <p:nvPr/>
        </p:nvSpPr>
        <p:spPr>
          <a:xfrm>
            <a:off x="4786282" y="642918"/>
            <a:ext cx="4214874" cy="28575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Département  </a:t>
            </a:r>
            <a:r>
              <a:rPr lang="fr-FR" dirty="0" err="1" smtClean="0">
                <a:solidFill>
                  <a:schemeClr val="tx1"/>
                </a:solidFill>
              </a:rPr>
              <a:t>Borgou</a:t>
            </a:r>
            <a:endParaRPr lang="fr-FR" dirty="0">
              <a:solidFill>
                <a:schemeClr val="tx1"/>
              </a:solidFill>
            </a:endParaRPr>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fld id="{336361EE-4178-4F0E-8CEF-BDE2CB9F1B06}" type="slidenum">
              <a:rPr lang="fr-FR" smtClean="0"/>
              <a:pPr/>
              <a:t>19</a:t>
            </a:fld>
            <a:endParaRPr lang="fr-FR"/>
          </a:p>
        </p:txBody>
      </p:sp>
      <p:pic>
        <p:nvPicPr>
          <p:cNvPr id="10" name="Espace réservé du contenu 9" descr="atacora.jpg"/>
          <p:cNvPicPr>
            <a:picLocks noGrp="1" noChangeAspect="1"/>
          </p:cNvPicPr>
          <p:nvPr>
            <p:ph sz="half" idx="1"/>
          </p:nvPr>
        </p:nvPicPr>
        <p:blipFill>
          <a:blip r:embed="rId2" cstate="print"/>
          <a:stretch>
            <a:fillRect/>
          </a:stretch>
        </p:blipFill>
        <p:spPr>
          <a:xfrm>
            <a:off x="142844" y="1101700"/>
            <a:ext cx="4357718" cy="5756324"/>
          </a:xfrm>
        </p:spPr>
      </p:pic>
      <p:pic>
        <p:nvPicPr>
          <p:cNvPr id="11" name="Espace réservé du contenu 10" descr="donga.jpg"/>
          <p:cNvPicPr>
            <a:picLocks noGrp="1" noChangeAspect="1"/>
          </p:cNvPicPr>
          <p:nvPr>
            <p:ph sz="half" idx="2"/>
          </p:nvPr>
        </p:nvPicPr>
        <p:blipFill>
          <a:blip r:embed="rId3" cstate="print"/>
          <a:stretch>
            <a:fillRect/>
          </a:stretch>
        </p:blipFill>
        <p:spPr>
          <a:xfrm>
            <a:off x="4889493" y="1146179"/>
            <a:ext cx="3968787" cy="5640407"/>
          </a:xfrm>
        </p:spPr>
      </p:pic>
      <p:sp>
        <p:nvSpPr>
          <p:cNvPr id="12" name="Titre 1"/>
          <p:cNvSpPr>
            <a:spLocks noGrp="1"/>
          </p:cNvSpPr>
          <p:nvPr>
            <p:ph type="title"/>
          </p:nvPr>
        </p:nvSpPr>
        <p:spPr>
          <a:xfrm>
            <a:off x="500034" y="214290"/>
            <a:ext cx="8229600" cy="367458"/>
          </a:xfrm>
        </p:spPr>
        <p:txBody>
          <a:bodyPr>
            <a:noAutofit/>
          </a:bodyPr>
          <a:lstStyle/>
          <a:p>
            <a:pPr algn="ctr"/>
            <a:r>
              <a:rPr lang="fr-BE" sz="2400" b="1" dirty="0" smtClean="0">
                <a:solidFill>
                  <a:srgbClr val="FFC000"/>
                </a:solidFill>
              </a:rPr>
              <a:t>POSITIONNEMENT DES COORDONNÉES GÉOGRAPHIQUES</a:t>
            </a:r>
            <a:endParaRPr lang="fr-FR" sz="2400" dirty="0"/>
          </a:p>
        </p:txBody>
      </p:sp>
      <p:sp>
        <p:nvSpPr>
          <p:cNvPr id="14" name="Rectangle à coins arrondis 13"/>
          <p:cNvSpPr/>
          <p:nvPr/>
        </p:nvSpPr>
        <p:spPr>
          <a:xfrm>
            <a:off x="214282" y="642918"/>
            <a:ext cx="4357718" cy="28575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Département  </a:t>
            </a:r>
            <a:r>
              <a:rPr lang="fr-FR" dirty="0" err="1" smtClean="0">
                <a:solidFill>
                  <a:schemeClr val="tx1"/>
                </a:solidFill>
              </a:rPr>
              <a:t>Atacora</a:t>
            </a:r>
            <a:r>
              <a:rPr lang="fr-FR" dirty="0" smtClean="0">
                <a:solidFill>
                  <a:schemeClr val="tx1"/>
                </a:solidFill>
              </a:rPr>
              <a:t>  </a:t>
            </a:r>
            <a:endParaRPr lang="fr-FR" dirty="0">
              <a:solidFill>
                <a:schemeClr val="tx1"/>
              </a:solidFill>
            </a:endParaRPr>
          </a:p>
        </p:txBody>
      </p:sp>
      <p:sp>
        <p:nvSpPr>
          <p:cNvPr id="15" name="Rectangle à coins arrondis 14"/>
          <p:cNvSpPr/>
          <p:nvPr/>
        </p:nvSpPr>
        <p:spPr>
          <a:xfrm>
            <a:off x="4786282" y="714356"/>
            <a:ext cx="4143436" cy="28575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Département  </a:t>
            </a:r>
            <a:r>
              <a:rPr lang="fr-FR" dirty="0" err="1" smtClean="0">
                <a:solidFill>
                  <a:schemeClr val="tx1"/>
                </a:solidFill>
              </a:rPr>
              <a:t>Donga</a:t>
            </a:r>
            <a:endParaRPr lang="fr-FR" dirty="0">
              <a:solidFill>
                <a:schemeClr val="tx1"/>
              </a:solidFill>
            </a:endParaRP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0"/>
            <a:ext cx="8229600" cy="438896"/>
          </a:xfrm>
        </p:spPr>
        <p:txBody>
          <a:bodyPr>
            <a:normAutofit/>
          </a:bodyPr>
          <a:lstStyle/>
          <a:p>
            <a:pPr algn="ctr"/>
            <a:r>
              <a:rPr lang="fr-BE" sz="2400" b="1" dirty="0" smtClean="0">
                <a:solidFill>
                  <a:srgbClr val="FFC000"/>
                </a:solidFill>
              </a:rPr>
              <a:t>POSITIONNEMENT DES COORDONNÉES GÉOGRAPHIQUES</a:t>
            </a:r>
            <a:endParaRPr lang="fr-FR" sz="2400" dirty="0"/>
          </a:p>
        </p:txBody>
      </p:sp>
      <p:sp>
        <p:nvSpPr>
          <p:cNvPr id="5" name="Espace réservé du numéro de diapositive 4"/>
          <p:cNvSpPr>
            <a:spLocks noGrp="1"/>
          </p:cNvSpPr>
          <p:nvPr>
            <p:ph type="sldNum" sz="quarter" idx="12"/>
          </p:nvPr>
        </p:nvSpPr>
        <p:spPr/>
        <p:txBody>
          <a:bodyPr/>
          <a:lstStyle/>
          <a:p>
            <a:fld id="{336361EE-4178-4F0E-8CEF-BDE2CB9F1B06}" type="slidenum">
              <a:rPr lang="fr-FR" smtClean="0"/>
              <a:pPr/>
              <a:t>20</a:t>
            </a:fld>
            <a:endParaRPr lang="fr-FR"/>
          </a:p>
        </p:txBody>
      </p:sp>
      <p:pic>
        <p:nvPicPr>
          <p:cNvPr id="6" name="Espace réservé du contenu 5" descr="zou.jpg"/>
          <p:cNvPicPr>
            <a:picLocks noGrp="1" noChangeAspect="1"/>
          </p:cNvPicPr>
          <p:nvPr>
            <p:ph sz="half" idx="1"/>
          </p:nvPr>
        </p:nvPicPr>
        <p:blipFill>
          <a:blip r:embed="rId2" cstate="print"/>
          <a:stretch>
            <a:fillRect/>
          </a:stretch>
        </p:blipFill>
        <p:spPr>
          <a:xfrm>
            <a:off x="357158" y="1012903"/>
            <a:ext cx="4075813" cy="5487931"/>
          </a:xfrm>
        </p:spPr>
      </p:pic>
      <p:pic>
        <p:nvPicPr>
          <p:cNvPr id="7" name="Espace réservé du contenu 6" descr="collines.jpg"/>
          <p:cNvPicPr>
            <a:picLocks noGrp="1" noChangeAspect="1"/>
          </p:cNvPicPr>
          <p:nvPr>
            <p:ph sz="half" idx="2"/>
          </p:nvPr>
        </p:nvPicPr>
        <p:blipFill>
          <a:blip r:embed="rId3" cstate="print"/>
          <a:stretch>
            <a:fillRect/>
          </a:stretch>
        </p:blipFill>
        <p:spPr>
          <a:xfrm>
            <a:off x="4572000" y="1074741"/>
            <a:ext cx="4303303" cy="5568969"/>
          </a:xfrm>
        </p:spPr>
      </p:pic>
      <p:sp>
        <p:nvSpPr>
          <p:cNvPr id="10" name="Rectangle à coins arrondis 9"/>
          <p:cNvSpPr/>
          <p:nvPr/>
        </p:nvSpPr>
        <p:spPr>
          <a:xfrm>
            <a:off x="285720" y="642918"/>
            <a:ext cx="4143404" cy="28575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Département  Zou</a:t>
            </a:r>
            <a:endParaRPr lang="fr-FR" dirty="0">
              <a:solidFill>
                <a:schemeClr val="tx1"/>
              </a:solidFill>
            </a:endParaRPr>
          </a:p>
        </p:txBody>
      </p:sp>
      <p:sp>
        <p:nvSpPr>
          <p:cNvPr id="11" name="Rectangle à coins arrondis 10"/>
          <p:cNvSpPr/>
          <p:nvPr/>
        </p:nvSpPr>
        <p:spPr>
          <a:xfrm>
            <a:off x="4643438" y="642918"/>
            <a:ext cx="4143404" cy="28575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Département  Collines</a:t>
            </a:r>
            <a:endParaRPr lang="fr-FR" dirty="0">
              <a:solidFill>
                <a:schemeClr val="tx1"/>
              </a:solidFill>
            </a:endParaRP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158" y="142852"/>
            <a:ext cx="8229600" cy="438896"/>
          </a:xfrm>
        </p:spPr>
        <p:txBody>
          <a:bodyPr>
            <a:normAutofit/>
          </a:bodyPr>
          <a:lstStyle/>
          <a:p>
            <a:pPr algn="ctr"/>
            <a:r>
              <a:rPr lang="fr-BE" sz="2400" b="1" dirty="0" smtClean="0">
                <a:solidFill>
                  <a:srgbClr val="FFC000"/>
                </a:solidFill>
              </a:rPr>
              <a:t>POSITIONNEMENT DES COORDONNÉES GÉOGRAPHIQUES</a:t>
            </a:r>
            <a:endParaRPr lang="fr-FR" sz="2400" dirty="0"/>
          </a:p>
        </p:txBody>
      </p:sp>
      <p:sp>
        <p:nvSpPr>
          <p:cNvPr id="5" name="Espace réservé du numéro de diapositive 4"/>
          <p:cNvSpPr>
            <a:spLocks noGrp="1"/>
          </p:cNvSpPr>
          <p:nvPr>
            <p:ph type="sldNum" sz="quarter" idx="12"/>
          </p:nvPr>
        </p:nvSpPr>
        <p:spPr/>
        <p:txBody>
          <a:bodyPr/>
          <a:lstStyle/>
          <a:p>
            <a:fld id="{336361EE-4178-4F0E-8CEF-BDE2CB9F1B06}" type="slidenum">
              <a:rPr lang="fr-FR" smtClean="0"/>
              <a:pPr/>
              <a:t>21</a:t>
            </a:fld>
            <a:endParaRPr lang="fr-FR"/>
          </a:p>
        </p:txBody>
      </p:sp>
      <p:pic>
        <p:nvPicPr>
          <p:cNvPr id="6" name="Espace réservé du contenu 5" descr="mono.jpg"/>
          <p:cNvPicPr>
            <a:picLocks noGrp="1" noChangeAspect="1"/>
          </p:cNvPicPr>
          <p:nvPr>
            <p:ph sz="half" idx="1"/>
          </p:nvPr>
        </p:nvPicPr>
        <p:blipFill>
          <a:blip r:embed="rId2" cstate="print"/>
          <a:stretch>
            <a:fillRect/>
          </a:stretch>
        </p:blipFill>
        <p:spPr>
          <a:xfrm>
            <a:off x="214282" y="1085151"/>
            <a:ext cx="4357718" cy="5415683"/>
          </a:xfrm>
        </p:spPr>
      </p:pic>
      <p:pic>
        <p:nvPicPr>
          <p:cNvPr id="7" name="Espace réservé du contenu 6" descr="couffo.jpg"/>
          <p:cNvPicPr>
            <a:picLocks noGrp="1" noChangeAspect="1"/>
          </p:cNvPicPr>
          <p:nvPr>
            <p:ph sz="half" idx="2"/>
          </p:nvPr>
        </p:nvPicPr>
        <p:blipFill>
          <a:blip r:embed="rId3" cstate="print"/>
          <a:stretch>
            <a:fillRect/>
          </a:stretch>
        </p:blipFill>
        <p:spPr>
          <a:xfrm>
            <a:off x="4660762" y="1146179"/>
            <a:ext cx="4054642" cy="5354655"/>
          </a:xfrm>
        </p:spPr>
      </p:pic>
      <p:sp>
        <p:nvSpPr>
          <p:cNvPr id="10" name="Rectangle à coins arrondis 9"/>
          <p:cNvSpPr/>
          <p:nvPr/>
        </p:nvSpPr>
        <p:spPr>
          <a:xfrm>
            <a:off x="214282" y="714356"/>
            <a:ext cx="4071966" cy="28575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Département  Mono</a:t>
            </a:r>
            <a:endParaRPr lang="fr-FR" dirty="0">
              <a:solidFill>
                <a:schemeClr val="tx1"/>
              </a:solidFill>
            </a:endParaRPr>
          </a:p>
        </p:txBody>
      </p:sp>
      <p:sp>
        <p:nvSpPr>
          <p:cNvPr id="11" name="Rectangle à coins arrondis 10"/>
          <p:cNvSpPr/>
          <p:nvPr/>
        </p:nvSpPr>
        <p:spPr>
          <a:xfrm>
            <a:off x="4714876" y="785794"/>
            <a:ext cx="4071966" cy="28575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Département  </a:t>
            </a:r>
            <a:r>
              <a:rPr lang="fr-FR" dirty="0" err="1" smtClean="0">
                <a:solidFill>
                  <a:schemeClr val="tx1"/>
                </a:solidFill>
              </a:rPr>
              <a:t>Couffo</a:t>
            </a:r>
            <a:endParaRPr lang="fr-FR" dirty="0">
              <a:solidFill>
                <a:schemeClr val="tx1"/>
              </a:solidFill>
            </a:endParaRP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71472" y="142852"/>
            <a:ext cx="8229600" cy="438896"/>
          </a:xfrm>
        </p:spPr>
        <p:txBody>
          <a:bodyPr>
            <a:normAutofit/>
          </a:bodyPr>
          <a:lstStyle/>
          <a:p>
            <a:pPr algn="ctr"/>
            <a:r>
              <a:rPr lang="fr-BE" sz="2400" b="1" dirty="0" smtClean="0">
                <a:solidFill>
                  <a:srgbClr val="FFC000"/>
                </a:solidFill>
              </a:rPr>
              <a:t>POSITIONNEMENT DES COORDONNÉES GÉOGRAPHIQUES</a:t>
            </a:r>
            <a:endParaRPr lang="fr-FR" sz="2400" dirty="0"/>
          </a:p>
        </p:txBody>
      </p:sp>
      <p:sp>
        <p:nvSpPr>
          <p:cNvPr id="5" name="Espace réservé du numéro de diapositive 4"/>
          <p:cNvSpPr>
            <a:spLocks noGrp="1"/>
          </p:cNvSpPr>
          <p:nvPr>
            <p:ph type="sldNum" sz="quarter" idx="12"/>
          </p:nvPr>
        </p:nvSpPr>
        <p:spPr/>
        <p:txBody>
          <a:bodyPr/>
          <a:lstStyle/>
          <a:p>
            <a:fld id="{336361EE-4178-4F0E-8CEF-BDE2CB9F1B06}" type="slidenum">
              <a:rPr lang="fr-FR" smtClean="0"/>
              <a:pPr/>
              <a:t>22</a:t>
            </a:fld>
            <a:endParaRPr lang="fr-FR"/>
          </a:p>
        </p:txBody>
      </p:sp>
      <p:pic>
        <p:nvPicPr>
          <p:cNvPr id="6" name="Espace réservé du contenu 5" descr="oueme.jpg"/>
          <p:cNvPicPr>
            <a:picLocks noGrp="1" noChangeAspect="1"/>
          </p:cNvPicPr>
          <p:nvPr>
            <p:ph sz="half" idx="1"/>
          </p:nvPr>
        </p:nvPicPr>
        <p:blipFill>
          <a:blip r:embed="rId2" cstate="print"/>
          <a:stretch>
            <a:fillRect/>
          </a:stretch>
        </p:blipFill>
        <p:spPr>
          <a:xfrm>
            <a:off x="285720" y="1043117"/>
            <a:ext cx="4143404" cy="5386279"/>
          </a:xfrm>
        </p:spPr>
      </p:pic>
      <p:pic>
        <p:nvPicPr>
          <p:cNvPr id="7" name="Espace réservé du contenu 6" descr="plateau.jpg"/>
          <p:cNvPicPr>
            <a:picLocks noGrp="1" noChangeAspect="1"/>
          </p:cNvPicPr>
          <p:nvPr>
            <p:ph sz="half" idx="2"/>
          </p:nvPr>
        </p:nvPicPr>
        <p:blipFill>
          <a:blip r:embed="rId3" cstate="print"/>
          <a:stretch>
            <a:fillRect/>
          </a:stretch>
        </p:blipFill>
        <p:spPr>
          <a:xfrm>
            <a:off x="4572000" y="1074741"/>
            <a:ext cx="4143403" cy="5354655"/>
          </a:xfrm>
        </p:spPr>
      </p:pic>
      <p:sp>
        <p:nvSpPr>
          <p:cNvPr id="10" name="Rectangle à coins arrondis 9"/>
          <p:cNvSpPr/>
          <p:nvPr/>
        </p:nvSpPr>
        <p:spPr>
          <a:xfrm>
            <a:off x="214282" y="642918"/>
            <a:ext cx="4071966" cy="28575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Département  </a:t>
            </a:r>
            <a:r>
              <a:rPr lang="fr-FR" dirty="0" err="1" smtClean="0">
                <a:solidFill>
                  <a:schemeClr val="tx1"/>
                </a:solidFill>
              </a:rPr>
              <a:t>Ouémé</a:t>
            </a:r>
            <a:endParaRPr lang="fr-FR" dirty="0">
              <a:solidFill>
                <a:schemeClr val="tx1"/>
              </a:solidFill>
            </a:endParaRPr>
          </a:p>
        </p:txBody>
      </p:sp>
      <p:sp>
        <p:nvSpPr>
          <p:cNvPr id="11" name="Rectangle à coins arrondis 10"/>
          <p:cNvSpPr/>
          <p:nvPr/>
        </p:nvSpPr>
        <p:spPr>
          <a:xfrm>
            <a:off x="4572000" y="642918"/>
            <a:ext cx="4143404" cy="35719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Département  Plateau</a:t>
            </a:r>
            <a:endParaRPr lang="fr-FR" dirty="0">
              <a:solidFill>
                <a:schemeClr val="tx1"/>
              </a:solidFill>
            </a:endParaRP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14290"/>
            <a:ext cx="9144000" cy="500066"/>
          </a:xfrm>
        </p:spPr>
        <p:txBody>
          <a:bodyPr>
            <a:normAutofit fontScale="90000"/>
          </a:bodyPr>
          <a:lstStyle/>
          <a:p>
            <a:pPr lvl="0" algn="ctr"/>
            <a:r>
              <a:rPr lang="fr-BE" sz="3100" b="1" dirty="0" smtClean="0">
                <a:solidFill>
                  <a:srgbClr val="FFC000"/>
                </a:solidFill>
              </a:rPr>
              <a:t>LIMITES DE L’ETUDE </a:t>
            </a:r>
            <a:endParaRPr lang="fr-FR" sz="4000" b="1" dirty="0">
              <a:solidFill>
                <a:srgbClr val="FFC000"/>
              </a:solidFill>
            </a:endParaRPr>
          </a:p>
        </p:txBody>
      </p:sp>
      <p:sp>
        <p:nvSpPr>
          <p:cNvPr id="4" name="Espace réservé du numéro de diapositive 3"/>
          <p:cNvSpPr>
            <a:spLocks noGrp="1"/>
          </p:cNvSpPr>
          <p:nvPr>
            <p:ph type="sldNum" sz="quarter" idx="12"/>
          </p:nvPr>
        </p:nvSpPr>
        <p:spPr/>
        <p:txBody>
          <a:bodyPr/>
          <a:lstStyle/>
          <a:p>
            <a:fld id="{336361EE-4178-4F0E-8CEF-BDE2CB9F1B06}" type="slidenum">
              <a:rPr lang="fr-FR" smtClean="0"/>
              <a:pPr/>
              <a:t>23</a:t>
            </a:fld>
            <a:endParaRPr lang="fr-FR"/>
          </a:p>
        </p:txBody>
      </p:sp>
      <p:sp>
        <p:nvSpPr>
          <p:cNvPr id="6" name="Espace réservé du contenu 5"/>
          <p:cNvSpPr>
            <a:spLocks noGrp="1"/>
          </p:cNvSpPr>
          <p:nvPr>
            <p:ph idx="1"/>
          </p:nvPr>
        </p:nvSpPr>
        <p:spPr>
          <a:xfrm>
            <a:off x="214282" y="785794"/>
            <a:ext cx="8929718" cy="5715040"/>
          </a:xfrm>
        </p:spPr>
        <p:txBody>
          <a:bodyPr>
            <a:noAutofit/>
          </a:bodyPr>
          <a:lstStyle/>
          <a:p>
            <a:pPr lvl="0"/>
            <a:r>
              <a:rPr lang="fr-FR" sz="1800" dirty="0" smtClean="0"/>
              <a:t>L’état du bâtiment est enregistré sous l’appréciation des agents et de l’interviewé </a:t>
            </a:r>
            <a:r>
              <a:rPr lang="fr-FR" sz="1800" dirty="0" smtClean="0"/>
              <a:t>;</a:t>
            </a:r>
          </a:p>
          <a:p>
            <a:pPr lvl="0"/>
            <a:endParaRPr lang="fr-FR" sz="1800" dirty="0" smtClean="0"/>
          </a:p>
          <a:p>
            <a:pPr lvl="0"/>
            <a:r>
              <a:rPr lang="fr-FR" sz="1800" dirty="0" smtClean="0"/>
              <a:t>Au lendemain du recensement, certains bâtiments comme la tour administrative située en face du ministère des affaires étrangères n’ont pas été pris en compte dans la base de données alors qu’elle a été mise en service en novembre </a:t>
            </a:r>
            <a:r>
              <a:rPr lang="fr-FR" sz="1800" dirty="0" smtClean="0"/>
              <a:t>2013</a:t>
            </a:r>
            <a:r>
              <a:rPr lang="fr-FR" sz="1800" dirty="0" smtClean="0"/>
              <a:t>;</a:t>
            </a:r>
            <a:endParaRPr lang="fr-FR" sz="1800" dirty="0" smtClean="0"/>
          </a:p>
          <a:p>
            <a:pPr lvl="0"/>
            <a:endParaRPr lang="fr-FR" sz="1800" dirty="0" smtClean="0"/>
          </a:p>
          <a:p>
            <a:pPr lvl="0"/>
            <a:r>
              <a:rPr lang="fr-FR" sz="1800" dirty="0" smtClean="0"/>
              <a:t>L’usage fait des bâtiments s’est </a:t>
            </a:r>
            <a:r>
              <a:rPr lang="fr-FR" sz="1800" dirty="0" smtClean="0"/>
              <a:t>globalement focalisé sur le "logement" et n’apporte aucune précision sur les « logements sociaux » </a:t>
            </a:r>
            <a:r>
              <a:rPr lang="fr-FR" sz="1800" dirty="0" smtClean="0"/>
              <a:t>;</a:t>
            </a:r>
          </a:p>
          <a:p>
            <a:pPr lvl="0"/>
            <a:endParaRPr lang="fr-FR" sz="1800" dirty="0" smtClean="0"/>
          </a:p>
          <a:p>
            <a:pPr lvl="0"/>
            <a:r>
              <a:rPr lang="fr-FR" sz="1800" dirty="0" smtClean="0"/>
              <a:t>Les coûts (de construction/réalisation, de location et d’entretien), les références des contrats et les dates des différents contrats (mois et année) n’ont été renseigné que pour une très faible proportion  de bâtiments recensés. Les agents recenseurs ont eu des difficultés à collecter les informations sur les </a:t>
            </a:r>
            <a:r>
              <a:rPr lang="fr-FR" sz="1800" dirty="0" smtClean="0"/>
              <a:t>coûts; </a:t>
            </a:r>
          </a:p>
          <a:p>
            <a:pPr lvl="0"/>
            <a:endParaRPr lang="fr-FR" sz="1800" dirty="0" smtClean="0"/>
          </a:p>
          <a:p>
            <a:pPr lvl="0"/>
            <a:r>
              <a:rPr lang="fr-FR" sz="1800" dirty="0" smtClean="0"/>
              <a:t>Les données collectée sur le coût d’entretien du système électrique et de l’ascenseur n’apportent pas de précision sur la fonctionnalité de l’équipement </a:t>
            </a:r>
            <a:r>
              <a:rPr lang="fr-FR" sz="1800" dirty="0" smtClean="0"/>
              <a:t>;</a:t>
            </a:r>
          </a:p>
          <a:p>
            <a:pPr lvl="0"/>
            <a:endParaRPr lang="fr-FR" sz="1800" dirty="0" smtClean="0"/>
          </a:p>
          <a:p>
            <a:pPr lvl="0"/>
            <a:r>
              <a:rPr lang="fr-FR" sz="1800" dirty="0" smtClean="0"/>
              <a:t>L’information sur le coût de construction/réalisation n’a été collectée que pour les bâtiments occupés excluant les bâtiments faisant objet "d’aucun usage" </a:t>
            </a:r>
            <a:r>
              <a:rPr lang="fr-FR" sz="1800" dirty="0" smtClean="0"/>
              <a:t>.</a:t>
            </a:r>
            <a:endParaRPr lang="fr-FR" sz="1800" dirty="0" smtClean="0"/>
          </a:p>
          <a:p>
            <a:pPr>
              <a:buNone/>
            </a:pPr>
            <a:endParaRPr lang="fr-FR" sz="1800" dirty="0"/>
          </a:p>
        </p:txBody>
      </p:sp>
    </p:spTree>
    <p:extLst>
      <p:ext uri="{BB962C8B-B14F-4D97-AF65-F5344CB8AC3E}">
        <p14:creationId xmlns:p14="http://schemas.microsoft.com/office/powerpoint/2010/main" xmlns="" val="2720725711"/>
      </p:ext>
    </p:extLst>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sz="4800" b="1" dirty="0" smtClean="0">
                <a:solidFill>
                  <a:srgbClr val="FFC000"/>
                </a:solidFill>
              </a:rPr>
              <a:t>MERCI DE VOTRE ATTENTION</a:t>
            </a:r>
            <a:endParaRPr lang="fr-FR" b="1" dirty="0">
              <a:solidFill>
                <a:srgbClr val="FFC000"/>
              </a:solidFill>
            </a:endParaRPr>
          </a:p>
        </p:txBody>
      </p:sp>
      <p:pic>
        <p:nvPicPr>
          <p:cNvPr id="6" name="Espace réservé du contenu 5" descr="DSC00098.JPG"/>
          <p:cNvPicPr>
            <a:picLocks noGrp="1" noChangeAspect="1"/>
          </p:cNvPicPr>
          <p:nvPr>
            <p:ph sz="half" idx="1"/>
          </p:nvPr>
        </p:nvPicPr>
        <p:blipFill>
          <a:blip r:embed="rId2" cstate="print"/>
          <a:stretch>
            <a:fillRect/>
          </a:stretch>
        </p:blipFill>
        <p:spPr>
          <a:xfrm>
            <a:off x="457200" y="2623344"/>
            <a:ext cx="4038600" cy="3028949"/>
          </a:xfrm>
        </p:spPr>
      </p:pic>
      <p:pic>
        <p:nvPicPr>
          <p:cNvPr id="7" name="Espace réservé du contenu 6" descr="DSC04356.JPG"/>
          <p:cNvPicPr>
            <a:picLocks noGrp="1" noChangeAspect="1"/>
          </p:cNvPicPr>
          <p:nvPr>
            <p:ph sz="half" idx="2"/>
          </p:nvPr>
        </p:nvPicPr>
        <p:blipFill>
          <a:blip r:embed="rId3" cstate="print"/>
          <a:stretch>
            <a:fillRect/>
          </a:stretch>
        </p:blipFill>
        <p:spPr>
          <a:xfrm>
            <a:off x="4648200" y="2623344"/>
            <a:ext cx="4038600" cy="3028949"/>
          </a:xfrm>
        </p:spPr>
      </p:pic>
      <p:sp>
        <p:nvSpPr>
          <p:cNvPr id="5" name="Espace réservé du numéro de diapositive 4"/>
          <p:cNvSpPr>
            <a:spLocks noGrp="1"/>
          </p:cNvSpPr>
          <p:nvPr>
            <p:ph type="sldNum" sz="quarter" idx="12"/>
          </p:nvPr>
        </p:nvSpPr>
        <p:spPr/>
        <p:txBody>
          <a:bodyPr/>
          <a:lstStyle/>
          <a:p>
            <a:fld id="{336361EE-4178-4F0E-8CEF-BDE2CB9F1B06}" type="slidenum">
              <a:rPr lang="fr-FR" smtClean="0"/>
              <a:pPr/>
              <a:t>24</a:t>
            </a:fld>
            <a:endParaRPr lang="fr-FR"/>
          </a:p>
        </p:txBody>
      </p:sp>
    </p:spTree>
  </p:cSld>
  <p:clrMapOvr>
    <a:masterClrMapping/>
  </p:clrMapOvr>
  <p:transition spd="med"/>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ébit">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Débit">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Débit">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1801</TotalTime>
  <Words>857</Words>
  <Application>Microsoft Office PowerPoint</Application>
  <PresentationFormat>Affichage à l'écran (4:3)</PresentationFormat>
  <Paragraphs>267</Paragraphs>
  <Slides>24</Slides>
  <Notes>18</Notes>
  <HiddenSlides>0</HiddenSlides>
  <MMClips>0</MMClips>
  <ScaleCrop>false</ScaleCrop>
  <HeadingPairs>
    <vt:vector size="4" baseType="variant">
      <vt:variant>
        <vt:lpstr>Thème</vt:lpstr>
      </vt:variant>
      <vt:variant>
        <vt:i4>1</vt:i4>
      </vt:variant>
      <vt:variant>
        <vt:lpstr>Titres des diapositives</vt:lpstr>
      </vt:variant>
      <vt:variant>
        <vt:i4>24</vt:i4>
      </vt:variant>
    </vt:vector>
  </HeadingPairs>
  <TitlesOfParts>
    <vt:vector size="25" baseType="lpstr">
      <vt:lpstr>Débit</vt:lpstr>
      <vt:lpstr> RECENSEMENT ET IMMATRICULATION DES BÂTIMENTS ADMINISTRATIFS</vt:lpstr>
      <vt:lpstr>PLAN DE PRESENTATION</vt:lpstr>
      <vt:lpstr>INTRODUCTION</vt:lpstr>
      <vt:lpstr>OBJECTIFS</vt:lpstr>
      <vt:lpstr>METHODOLOGIE</vt:lpstr>
      <vt:lpstr>METHODOLOGIE (suite)</vt:lpstr>
      <vt:lpstr>METHODOLOGIE (suite)</vt:lpstr>
      <vt:lpstr>QUELQUES RESULTATS</vt:lpstr>
      <vt:lpstr>QUELQUES RESULTATS (suite)</vt:lpstr>
      <vt:lpstr>QUELQUES RESULTATS (suite)</vt:lpstr>
      <vt:lpstr> QUELQUES RESULTATS (suite)</vt:lpstr>
      <vt:lpstr>QUELQUES RESULTATS (suite)</vt:lpstr>
      <vt:lpstr>QUELQUES RESULTATS (suite)</vt:lpstr>
      <vt:lpstr>QUELQUES RESULTATS (suite)</vt:lpstr>
      <vt:lpstr>QUELQUES RESULTATS (suite)</vt:lpstr>
      <vt:lpstr>QUELQUES RESULTATS (suite)</vt:lpstr>
      <vt:lpstr>QUELQUES RESULTATS (suite)</vt:lpstr>
      <vt:lpstr>POSITIONNEMENT DES COORDONNÉES GÉOGRAPHIQUES</vt:lpstr>
      <vt:lpstr>POSITIONNEMENT DES COORDONNÉES GÉOGRAPHIQUES</vt:lpstr>
      <vt:lpstr>POSITIONNEMENT DES COORDONNÉES GÉOGRAPHIQUES</vt:lpstr>
      <vt:lpstr>POSITIONNEMENT DES COORDONNÉES GÉOGRAPHIQUES</vt:lpstr>
      <vt:lpstr>POSITIONNEMENT DES COORDONNÉES GÉOGRAPHIQUES</vt:lpstr>
      <vt:lpstr>LIMITES DE L’ETUDE </vt:lpstr>
      <vt:lpstr>MERCI DE VOTRE ATTENTION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CARTOGRAPHIE DU RGPH4</dc:title>
  <dc:creator>sagbangla</dc:creator>
  <cp:lastModifiedBy>GSK</cp:lastModifiedBy>
  <cp:revision>173</cp:revision>
  <dcterms:created xsi:type="dcterms:W3CDTF">2010-10-15T12:18:20Z</dcterms:created>
  <dcterms:modified xsi:type="dcterms:W3CDTF">2014-01-06T14:31:54Z</dcterms:modified>
</cp:coreProperties>
</file>