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handoutMasterIdLst>
    <p:handoutMasterId r:id="rId12"/>
  </p:handoutMasterIdLst>
  <p:sldIdLst>
    <p:sldId id="256" r:id="rId2"/>
    <p:sldId id="257" r:id="rId3"/>
    <p:sldId id="264" r:id="rId4"/>
    <p:sldId id="259" r:id="rId5"/>
    <p:sldId id="260" r:id="rId6"/>
    <p:sldId id="261" r:id="rId7"/>
    <p:sldId id="266" r:id="rId8"/>
    <p:sldId id="262" r:id="rId9"/>
    <p:sldId id="265" r:id="rId10"/>
    <p:sldId id="263" r:id="rId11"/>
  </p:sldIdLst>
  <p:sldSz cx="9144000" cy="6858000" type="screen4x3"/>
  <p:notesSz cx="9144000" cy="6858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90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39DCB-24FE-4BF9-A469-710B97C81D2A}" type="datetimeFigureOut">
              <a:rPr lang="fr-FR" smtClean="0"/>
              <a:pPr/>
              <a:t>04/06/2010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499D33-08A8-42E4-8795-961953945D2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r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7" name="Sous-titr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30" name="Espace réservé de la date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DB907-C9C9-422E-830E-ED57EE52AE8A}" type="datetimeFigureOut">
              <a:rPr lang="fr-FR" smtClean="0"/>
              <a:pPr/>
              <a:t>04/06/2010</a:t>
            </a:fld>
            <a:endParaRPr lang="fr-FR"/>
          </a:p>
        </p:txBody>
      </p:sp>
      <p:sp>
        <p:nvSpPr>
          <p:cNvPr id="19" name="Espace réservé du pied de pag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7" name="Espace réservé du numéro de diapositiv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5D40F-BD1C-4EEF-AE42-6C59337EE8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DB907-C9C9-422E-830E-ED57EE52AE8A}" type="datetimeFigureOut">
              <a:rPr lang="fr-FR" smtClean="0"/>
              <a:pPr/>
              <a:t>04/06/2010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5D40F-BD1C-4EEF-AE42-6C59337EE8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orme libre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DB907-C9C9-422E-830E-ED57EE52AE8A}" type="datetimeFigureOut">
              <a:rPr lang="fr-FR" smtClean="0"/>
              <a:pPr/>
              <a:t>04/06/2010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5D40F-BD1C-4EEF-AE42-6C59337EE8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DB907-C9C9-422E-830E-ED57EE52AE8A}" type="datetimeFigureOut">
              <a:rPr lang="fr-FR" smtClean="0"/>
              <a:pPr/>
              <a:t>04/06/2010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5D40F-BD1C-4EEF-AE42-6C59337EE8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DB907-C9C9-422E-830E-ED57EE52AE8A}" type="datetimeFigureOut">
              <a:rPr lang="fr-FR" smtClean="0"/>
              <a:pPr/>
              <a:t>04/06/2010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5D40F-BD1C-4EEF-AE42-6C59337EE8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DB907-C9C9-422E-830E-ED57EE52AE8A}" type="datetimeFigureOut">
              <a:rPr lang="fr-FR" smtClean="0"/>
              <a:pPr/>
              <a:t>04/06/2010</a:t>
            </a:fld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1E5D40F-BD1C-4EEF-AE42-6C59337EE867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DB907-C9C9-422E-830E-ED57EE52AE8A}" type="datetimeFigureOut">
              <a:rPr lang="fr-FR" smtClean="0"/>
              <a:pPr/>
              <a:t>04/06/2010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5D40F-BD1C-4EEF-AE42-6C59337EE8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DB907-C9C9-422E-830E-ED57EE52AE8A}" type="datetimeFigureOut">
              <a:rPr lang="fr-FR" smtClean="0"/>
              <a:pPr/>
              <a:t>04/06/2010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A1E5D40F-BD1C-4EEF-AE42-6C59337EE8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1F4DB907-C9C9-422E-830E-ED57EE52AE8A}" type="datetimeFigureOut">
              <a:rPr lang="fr-FR" smtClean="0"/>
              <a:pPr/>
              <a:t>04/06/2010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5D40F-BD1C-4EEF-AE42-6C59337EE8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DB907-C9C9-422E-830E-ED57EE52AE8A}" type="datetimeFigureOut">
              <a:rPr lang="fr-FR" smtClean="0"/>
              <a:pPr/>
              <a:t>04/06/2010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5D40F-BD1C-4EEF-AE42-6C59337EE8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DB907-C9C9-422E-830E-ED57EE52AE8A}" type="datetimeFigureOut">
              <a:rPr lang="fr-FR" smtClean="0"/>
              <a:pPr/>
              <a:t>04/06/2010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5D40F-BD1C-4EEF-AE42-6C59337EE8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rme libre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orme libre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Espace réservé du titre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0" name="Espace réservé du texte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F4DB907-C9C9-422E-830E-ED57EE52AE8A}" type="datetimeFigureOut">
              <a:rPr lang="fr-FR" smtClean="0"/>
              <a:pPr/>
              <a:t>04/06/2010</a:t>
            </a:fld>
            <a:endParaRPr lang="fr-FR"/>
          </a:p>
        </p:txBody>
      </p:sp>
      <p:sp>
        <p:nvSpPr>
          <p:cNvPr id="22" name="Espace réservé du pied de page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1E5D40F-BD1C-4EEF-AE42-6C59337EE86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85720" y="1928802"/>
            <a:ext cx="8501122" cy="2500329"/>
          </a:xfrm>
        </p:spPr>
        <p:txBody>
          <a:bodyPr>
            <a:normAutofit/>
          </a:bodyPr>
          <a:lstStyle/>
          <a:p>
            <a:pPr algn="ctr"/>
            <a:r>
              <a:rPr lang="fr-FR" dirty="0" smtClean="0"/>
              <a:t>ETUDES  APPROFONDIES ENTE</a:t>
            </a:r>
            <a:br>
              <a:rPr lang="fr-FR" dirty="0" smtClean="0"/>
            </a:br>
            <a:r>
              <a:rPr lang="fr-FR" dirty="0" smtClean="0"/>
              <a:t>(Termes de référence)</a:t>
            </a:r>
            <a:endParaRPr lang="fr-FR" dirty="0"/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3571868" y="5715016"/>
            <a:ext cx="1285884" cy="42862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000" b="1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rPr>
              <a:t>juin</a:t>
            </a:r>
            <a:r>
              <a:rPr lang="fr-FR" sz="2000" b="1" cap="all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rPr>
              <a:t> 2010</a:t>
            </a:r>
            <a:endParaRPr lang="fr-FR" sz="2000" b="1" cap="all" dirty="0">
              <a:ln w="5000" cmpd="sng">
                <a:solidFill>
                  <a:schemeClr val="accent1">
                    <a:tint val="80000"/>
                    <a:shade val="99000"/>
                    <a:satMod val="50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63000"/>
                      <a:satMod val="255000"/>
                    </a:schemeClr>
                  </a:gs>
                  <a:gs pos="9000">
                    <a:schemeClr val="accent1">
                      <a:tint val="63000"/>
                      <a:satMod val="255000"/>
                    </a:schemeClr>
                  </a:gs>
                  <a:gs pos="53000">
                    <a:schemeClr val="accent1">
                      <a:shade val="60000"/>
                      <a:satMod val="100000"/>
                    </a:schemeClr>
                  </a:gs>
                  <a:gs pos="90000">
                    <a:schemeClr val="accent1">
                      <a:tint val="63000"/>
                      <a:satMod val="255000"/>
                    </a:schemeClr>
                  </a:gs>
                  <a:gs pos="100000">
                    <a:schemeClr val="accent1">
                      <a:tint val="63000"/>
                      <a:satMod val="255000"/>
                    </a:schemeClr>
                  </a:gs>
                </a:gsLst>
                <a:lin ang="5400000"/>
              </a:gradFill>
              <a:effectLst>
                <a:outerShdw blurRad="50800" dist="38100" dir="5400000" algn="t" rotWithShape="0">
                  <a:prstClr val="black">
                    <a:alpha val="50000"/>
                  </a:prst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5" name="Titre 1"/>
          <p:cNvSpPr txBox="1">
            <a:spLocks/>
          </p:cNvSpPr>
          <p:nvPr/>
        </p:nvSpPr>
        <p:spPr>
          <a:xfrm>
            <a:off x="1071538" y="4857760"/>
            <a:ext cx="6000792" cy="42862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000" b="1" cap="all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rPr>
              <a:t>Direction des statistiques sociales</a:t>
            </a:r>
            <a:endParaRPr lang="fr-FR" sz="2000" b="1" cap="all" dirty="0">
              <a:ln w="5000" cmpd="sng">
                <a:solidFill>
                  <a:schemeClr val="accent1">
                    <a:tint val="80000"/>
                    <a:shade val="99000"/>
                    <a:satMod val="50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63000"/>
                      <a:satMod val="255000"/>
                    </a:schemeClr>
                  </a:gs>
                  <a:gs pos="9000">
                    <a:schemeClr val="accent1">
                      <a:tint val="63000"/>
                      <a:satMod val="255000"/>
                    </a:schemeClr>
                  </a:gs>
                  <a:gs pos="53000">
                    <a:schemeClr val="accent1">
                      <a:shade val="60000"/>
                      <a:satMod val="100000"/>
                    </a:schemeClr>
                  </a:gs>
                  <a:gs pos="90000">
                    <a:schemeClr val="accent1">
                      <a:tint val="63000"/>
                      <a:satMod val="255000"/>
                    </a:schemeClr>
                  </a:gs>
                  <a:gs pos="100000">
                    <a:schemeClr val="accent1">
                      <a:tint val="63000"/>
                      <a:satMod val="255000"/>
                    </a:schemeClr>
                  </a:gs>
                </a:gsLst>
                <a:lin ang="5400000"/>
              </a:gradFill>
              <a:effectLst>
                <a:outerShdw blurRad="50800" dist="38100" dir="5400000" algn="t" rotWithShape="0">
                  <a:prstClr val="black">
                    <a:alpha val="50000"/>
                  </a:prst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796908"/>
          </a:xfrm>
        </p:spPr>
        <p:txBody>
          <a:bodyPr>
            <a:normAutofit/>
          </a:bodyPr>
          <a:lstStyle/>
          <a:p>
            <a:r>
              <a:rPr lang="fr-FR" b="1" dirty="0" smtClean="0">
                <a:solidFill>
                  <a:srgbClr val="FFC000"/>
                </a:solidFill>
              </a:rPr>
              <a:t>OBJECTIFS</a:t>
            </a:r>
            <a:endParaRPr lang="fr-FR" b="1" dirty="0">
              <a:solidFill>
                <a:srgbClr val="FFC00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fr-FR" sz="3600" dirty="0"/>
              <a:t>Comprendre les déterminants du travail et de la traite des enfants à travers la valorisation de la base de données de l’ENTE</a:t>
            </a:r>
          </a:p>
          <a:p>
            <a:r>
              <a:rPr lang="fr-FR" sz="3600" dirty="0" smtClean="0"/>
              <a:t>Explorer </a:t>
            </a:r>
            <a:r>
              <a:rPr lang="fr-FR" sz="3600" dirty="0"/>
              <a:t>à travers un certain nombre de thèmes, le phénomène de travail ou de traite interne des enfants afin de mieux </a:t>
            </a:r>
            <a:r>
              <a:rPr lang="fr-FR" sz="3600" dirty="0" smtClean="0"/>
              <a:t>comprendre ses déterminants</a:t>
            </a:r>
            <a:endParaRPr lang="fr-FR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725470"/>
          </a:xfrm>
        </p:spPr>
        <p:txBody>
          <a:bodyPr>
            <a:normAutofit/>
          </a:bodyPr>
          <a:lstStyle/>
          <a:p>
            <a:r>
              <a:rPr lang="fr-FR" sz="3200" b="1" dirty="0" smtClean="0">
                <a:solidFill>
                  <a:srgbClr val="FFC000"/>
                </a:solidFill>
              </a:rPr>
              <a:t>TÂCHES À EFFECTUER PAR LES ANALYSTES</a:t>
            </a:r>
            <a:endParaRPr lang="fr-FR" sz="3200" dirty="0">
              <a:solidFill>
                <a:srgbClr val="FFC000"/>
              </a:solidFill>
            </a:endParaRPr>
          </a:p>
        </p:txBody>
      </p:sp>
      <p:sp>
        <p:nvSpPr>
          <p:cNvPr id="7" name="Espace réservé du contenu 6"/>
          <p:cNvSpPr>
            <a:spLocks noGrp="1"/>
          </p:cNvSpPr>
          <p:nvPr>
            <p:ph idx="1"/>
          </p:nvPr>
        </p:nvSpPr>
        <p:spPr>
          <a:xfrm>
            <a:off x="457200" y="1600200"/>
            <a:ext cx="8329642" cy="4829196"/>
          </a:xfrm>
        </p:spPr>
        <p:txBody>
          <a:bodyPr>
            <a:normAutofit/>
          </a:bodyPr>
          <a:lstStyle/>
          <a:p>
            <a:r>
              <a:rPr lang="fr-FR" sz="2600" dirty="0" smtClean="0"/>
              <a:t>Prendre connaissance des données de l’enquête et constituer leur fichier d’analyse</a:t>
            </a:r>
            <a:r>
              <a:rPr lang="fr-FR" dirty="0" smtClean="0"/>
              <a:t> ,</a:t>
            </a:r>
          </a:p>
          <a:p>
            <a:pPr marL="420624" lvl="1" indent="-384048">
              <a:buSzPct val="80000"/>
              <a:buFont typeface="Wingdings 2"/>
              <a:buChar char=""/>
            </a:pPr>
            <a:r>
              <a:rPr lang="fr-FR" dirty="0" smtClean="0"/>
              <a:t>Procéder sur la base de leur thème d’analyse, à une étude approfondie des données à l’aide des méthodes multivariées descriptives et/ou explicatives,</a:t>
            </a:r>
          </a:p>
          <a:p>
            <a:pPr marL="420624" lvl="1" indent="-384048">
              <a:buSzPct val="80000"/>
              <a:buFont typeface="Wingdings 2"/>
              <a:buChar char=""/>
            </a:pPr>
            <a:r>
              <a:rPr lang="fr-FR" dirty="0" smtClean="0"/>
              <a:t>Rédiger un rapport d’analyse,</a:t>
            </a:r>
          </a:p>
          <a:p>
            <a:pPr marL="420624" lvl="1" indent="-384048">
              <a:buSzPct val="80000"/>
              <a:buFont typeface="Wingdings 2"/>
              <a:buChar char=""/>
            </a:pPr>
            <a:r>
              <a:rPr lang="fr-FR" dirty="0" smtClean="0"/>
              <a:t>Préparer une présentation Powerpoint présentant les principaux résultats de leur travail et défendre cette présentation lors de l’atelier d’examen des premiers drafts des rapports d’analyse.</a:t>
            </a:r>
          </a:p>
          <a:p>
            <a:pPr marL="420624" lvl="1" indent="-384048">
              <a:buSzPct val="80000"/>
              <a:buFont typeface="Wingdings 2"/>
              <a:buChar char=""/>
            </a:pPr>
            <a:endParaRPr lang="fr-FR" dirty="0" smtClean="0"/>
          </a:p>
          <a:p>
            <a:pPr marL="420624" lvl="1" indent="-384048">
              <a:buSzPct val="80000"/>
              <a:buFont typeface="Wingdings 2"/>
              <a:buChar char=""/>
            </a:pPr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42910" y="428604"/>
            <a:ext cx="8215370" cy="857256"/>
          </a:xfrm>
        </p:spPr>
        <p:txBody>
          <a:bodyPr>
            <a:normAutofit fontScale="90000"/>
          </a:bodyPr>
          <a:lstStyle/>
          <a:p>
            <a:r>
              <a:rPr lang="fr-FR" b="1" dirty="0" smtClean="0">
                <a:solidFill>
                  <a:srgbClr val="FFC000"/>
                </a:solidFill>
              </a:rPr>
              <a:t>MÉTHODOLOGIE DE RÉDACTION</a:t>
            </a:r>
            <a:endParaRPr lang="fr-FR" dirty="0">
              <a:solidFill>
                <a:srgbClr val="FFC00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71538" y="1428736"/>
            <a:ext cx="7615262" cy="4697427"/>
          </a:xfrm>
        </p:spPr>
        <p:txBody>
          <a:bodyPr/>
          <a:lstStyle/>
          <a:p>
            <a:r>
              <a:rPr lang="fr-FR" sz="4000" dirty="0" smtClean="0"/>
              <a:t>Equipe </a:t>
            </a:r>
            <a:r>
              <a:rPr lang="fr-FR" sz="4000" dirty="0"/>
              <a:t>de deux personnes par thème </a:t>
            </a:r>
            <a:r>
              <a:rPr lang="fr-FR" sz="4000" dirty="0" smtClean="0"/>
              <a:t>d’analyse,</a:t>
            </a:r>
          </a:p>
          <a:p>
            <a:r>
              <a:rPr lang="fr-FR" sz="4000" dirty="0" smtClean="0"/>
              <a:t>Comité </a:t>
            </a:r>
            <a:r>
              <a:rPr lang="fr-FR" sz="4000" dirty="0"/>
              <a:t>de </a:t>
            </a:r>
            <a:r>
              <a:rPr lang="fr-FR" sz="4000" dirty="0" smtClean="0"/>
              <a:t>supervision (DG/INSAE</a:t>
            </a:r>
            <a:r>
              <a:rPr lang="fr-FR" sz="4000" dirty="0"/>
              <a:t>, </a:t>
            </a:r>
            <a:r>
              <a:rPr lang="fr-FR" sz="4000" dirty="0" smtClean="0"/>
              <a:t>DSS, ZOUNON Kokou, IMOROU Zakari),</a:t>
            </a:r>
            <a:endParaRPr lang="fr-FR" sz="4000" dirty="0" smtClean="0"/>
          </a:p>
          <a:p>
            <a:r>
              <a:rPr lang="fr-FR" sz="4000" dirty="0"/>
              <a:t>Un comité de </a:t>
            </a:r>
            <a:r>
              <a:rPr lang="fr-FR" sz="4000" dirty="0" smtClean="0"/>
              <a:t>lecture. </a:t>
            </a:r>
            <a:endParaRPr lang="fr-FR" sz="4000" dirty="0" smtClean="0"/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>
                <a:solidFill>
                  <a:srgbClr val="FFC000"/>
                </a:solidFill>
              </a:rPr>
              <a:t>CALENDRIER</a:t>
            </a:r>
            <a:endParaRPr lang="fr-FR" b="1" dirty="0">
              <a:solidFill>
                <a:srgbClr val="FFC00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285852" y="1643050"/>
            <a:ext cx="7400948" cy="4429156"/>
          </a:xfrm>
        </p:spPr>
        <p:txBody>
          <a:bodyPr/>
          <a:lstStyle/>
          <a:p>
            <a:r>
              <a:rPr lang="fr-FR" dirty="0"/>
              <a:t>25 jours </a:t>
            </a:r>
            <a:r>
              <a:rPr lang="fr-FR" dirty="0" smtClean="0"/>
              <a:t>ouvrés à compter de la date de lancement,</a:t>
            </a:r>
          </a:p>
          <a:p>
            <a:r>
              <a:rPr lang="fr-FR" dirty="0" smtClean="0"/>
              <a:t>Dépôt du premier draft du document à mi-parcours soit 2 semaines après le </a:t>
            </a:r>
            <a:r>
              <a:rPr lang="fr-FR" dirty="0" smtClean="0"/>
              <a:t>lancement (ce mercredi 02 juin 2010),</a:t>
            </a:r>
            <a:endParaRPr lang="fr-FR" dirty="0" smtClean="0"/>
          </a:p>
          <a:p>
            <a:r>
              <a:rPr lang="fr-FR" dirty="0" smtClean="0"/>
              <a:t>Dépôt du document final 4 semaines après le lancement.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4348" y="274638"/>
            <a:ext cx="7210452" cy="1143000"/>
          </a:xfrm>
        </p:spPr>
        <p:txBody>
          <a:bodyPr/>
          <a:lstStyle/>
          <a:p>
            <a:r>
              <a:rPr lang="fr-FR" b="1" dirty="0" smtClean="0">
                <a:solidFill>
                  <a:srgbClr val="FFC000"/>
                </a:solidFill>
              </a:rPr>
              <a:t>FORMAT DU DOCUMENT</a:t>
            </a:r>
            <a:endParaRPr lang="fr-FR" b="1" dirty="0">
              <a:solidFill>
                <a:srgbClr val="FFC00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214414" y="1571612"/>
            <a:ext cx="7400948" cy="4268799"/>
          </a:xfrm>
        </p:spPr>
        <p:txBody>
          <a:bodyPr>
            <a:normAutofit/>
          </a:bodyPr>
          <a:lstStyle/>
          <a:p>
            <a:r>
              <a:rPr lang="fr-FR" sz="4000" dirty="0" smtClean="0"/>
              <a:t>30 pages maximum y compris les annexes,</a:t>
            </a:r>
          </a:p>
          <a:p>
            <a:r>
              <a:rPr lang="fr-FR" sz="4000" dirty="0" smtClean="0"/>
              <a:t>Police: Times New Roman,</a:t>
            </a:r>
          </a:p>
          <a:p>
            <a:r>
              <a:rPr lang="fr-FR" sz="4000" dirty="0" smtClean="0"/>
              <a:t>Taille 12,</a:t>
            </a:r>
          </a:p>
          <a:p>
            <a:r>
              <a:rPr lang="fr-FR" sz="4000" dirty="0" smtClean="0"/>
              <a:t>Interligne simple,</a:t>
            </a:r>
          </a:p>
          <a:p>
            <a:r>
              <a:rPr lang="fr-FR" sz="4000" dirty="0" smtClean="0"/>
              <a:t>Marges 2,5 cm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4348" y="571480"/>
            <a:ext cx="7467600" cy="1143000"/>
          </a:xfrm>
        </p:spPr>
        <p:txBody>
          <a:bodyPr/>
          <a:lstStyle/>
          <a:p>
            <a:r>
              <a:rPr lang="fr-FR" b="1" dirty="0" smtClean="0">
                <a:solidFill>
                  <a:srgbClr val="FFC000"/>
                </a:solidFill>
              </a:rPr>
              <a:t>PLAN DE REDACTION</a:t>
            </a:r>
            <a:endParaRPr lang="fr-FR" b="1" dirty="0">
              <a:solidFill>
                <a:srgbClr val="FFC00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714489"/>
            <a:ext cx="7467600" cy="4000528"/>
          </a:xfrm>
        </p:spPr>
        <p:txBody>
          <a:bodyPr>
            <a:normAutofit fontScale="92500" lnSpcReduction="10000"/>
          </a:bodyPr>
          <a:lstStyle/>
          <a:p>
            <a:endParaRPr lang="fr-FR" dirty="0" smtClean="0"/>
          </a:p>
          <a:p>
            <a:r>
              <a:rPr lang="fr-FR" sz="3600" dirty="0" smtClean="0"/>
              <a:t>Contexte</a:t>
            </a:r>
          </a:p>
          <a:p>
            <a:r>
              <a:rPr lang="fr-FR" sz="3600" dirty="0" smtClean="0"/>
              <a:t>Revue de la littérature</a:t>
            </a:r>
          </a:p>
          <a:p>
            <a:r>
              <a:rPr lang="fr-FR" sz="3600" dirty="0" smtClean="0"/>
              <a:t>Approche méthodologique</a:t>
            </a:r>
          </a:p>
          <a:p>
            <a:r>
              <a:rPr lang="fr-FR" sz="3600" dirty="0" smtClean="0"/>
              <a:t>Principaux résultats et discussions</a:t>
            </a:r>
          </a:p>
          <a:p>
            <a:r>
              <a:rPr lang="fr-FR" sz="3600" dirty="0" smtClean="0"/>
              <a:t>Implications en termes de politiques économiques et sociales</a:t>
            </a:r>
          </a:p>
          <a:p>
            <a:pPr>
              <a:buNone/>
            </a:pP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229600" cy="1143000"/>
          </a:xfrm>
        </p:spPr>
        <p:txBody>
          <a:bodyPr/>
          <a:lstStyle/>
          <a:p>
            <a:r>
              <a:rPr lang="fr-FR" b="1" dirty="0" smtClean="0">
                <a:solidFill>
                  <a:srgbClr val="FFC000"/>
                </a:solidFill>
              </a:rPr>
              <a:t>RÉMUNÉRATION</a:t>
            </a:r>
            <a:endParaRPr lang="fr-FR" b="1" dirty="0">
              <a:solidFill>
                <a:srgbClr val="FFC00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285852" y="2143116"/>
            <a:ext cx="6858048" cy="3571900"/>
          </a:xfrm>
        </p:spPr>
        <p:txBody>
          <a:bodyPr>
            <a:normAutofit/>
          </a:bodyPr>
          <a:lstStyle/>
          <a:p>
            <a:r>
              <a:rPr lang="fr-FR" sz="3600" dirty="0" smtClean="0"/>
              <a:t>Forfait de 400.000 FCFA par analyste en deux tranches</a:t>
            </a:r>
          </a:p>
          <a:p>
            <a:r>
              <a:rPr lang="fr-FR" sz="3600" dirty="0" smtClean="0"/>
              <a:t>50% après le dépôt du premier draft et 50% après le dépôt du rapport final.</a:t>
            </a:r>
            <a:endParaRPr lang="fr-FR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01014" cy="582594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THEMES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214422"/>
            <a:ext cx="8258204" cy="5357850"/>
          </a:xfrm>
        </p:spPr>
        <p:txBody>
          <a:bodyPr>
            <a:normAutofit fontScale="85000" lnSpcReduction="20000"/>
          </a:bodyPr>
          <a:lstStyle/>
          <a:p>
            <a:r>
              <a:rPr lang="fr-FR" dirty="0" smtClean="0"/>
              <a:t>1. Déterminants de la traite interne des enfants au Bénin (Tollegbe Appolinaire &amp; Chantal BOSSOU).</a:t>
            </a:r>
          </a:p>
          <a:p>
            <a:r>
              <a:rPr lang="fr-FR" dirty="0" smtClean="0"/>
              <a:t>2. Survie des parents et traite des enfants (Elise AHOVEY &amp; Armelle AHAMIDE)</a:t>
            </a:r>
          </a:p>
          <a:p>
            <a:r>
              <a:rPr lang="fr-FR" dirty="0" smtClean="0"/>
              <a:t>3. Pauvreté et travail des enfants (Jules DAGA &amp; Eudes HOUNKPODOTE).</a:t>
            </a:r>
          </a:p>
          <a:p>
            <a:r>
              <a:rPr lang="fr-FR" dirty="0" smtClean="0"/>
              <a:t>4. Scolarisation et travail des enfants (Gilles KIKI &amp; Audrey HODE).</a:t>
            </a:r>
          </a:p>
          <a:p>
            <a:r>
              <a:rPr lang="fr-FR" dirty="0" smtClean="0"/>
              <a:t>5. Profil des enfants travailleurs au Bénin (Djabar ADECHIAN &amp; </a:t>
            </a:r>
            <a:r>
              <a:rPr lang="fr-FR" dirty="0" smtClean="0"/>
              <a:t>Janice </a:t>
            </a:r>
            <a:r>
              <a:rPr lang="fr-FR" dirty="0" smtClean="0"/>
              <a:t>FLENON).</a:t>
            </a:r>
          </a:p>
          <a:p>
            <a:r>
              <a:rPr lang="fr-FR" dirty="0" smtClean="0"/>
              <a:t>6. Cartographie du travail et de la traite des enfants au Bénin (Séverin AGBANGLA &amp; Mêmounath ZOUNON)</a:t>
            </a:r>
          </a:p>
          <a:p>
            <a:r>
              <a:rPr lang="fr-FR" dirty="0" smtClean="0"/>
              <a:t>7. Les pires formes du travail des enfants à partir de l’enquête nationale sur le travail des enfants (Mouchitaba LAWANI &amp; Landry ZOLIKPO)	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00100" y="2714620"/>
            <a:ext cx="7800972" cy="1143000"/>
          </a:xfrm>
        </p:spPr>
        <p:txBody>
          <a:bodyPr/>
          <a:lstStyle/>
          <a:p>
            <a:r>
              <a:rPr lang="fr-FR" b="1" dirty="0" smtClean="0">
                <a:solidFill>
                  <a:srgbClr val="FFC000"/>
                </a:solidFill>
              </a:rPr>
              <a:t>MERCI DE VOTRE ATTENTION</a:t>
            </a:r>
            <a:endParaRPr lang="fr-FR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que">
  <a:themeElements>
    <a:clrScheme name="Technique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que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483</TotalTime>
  <Words>351</Words>
  <Application>Microsoft Office PowerPoint</Application>
  <PresentationFormat>Affichage à l'écran (4:3)</PresentationFormat>
  <Paragraphs>46</Paragraphs>
  <Slides>10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1" baseType="lpstr">
      <vt:lpstr>Technique</vt:lpstr>
      <vt:lpstr>ETUDES  APPROFONDIES ENTE (Termes de référence)</vt:lpstr>
      <vt:lpstr>OBJECTIFS</vt:lpstr>
      <vt:lpstr>TÂCHES À EFFECTUER PAR LES ANALYSTES</vt:lpstr>
      <vt:lpstr>MÉTHODOLOGIE DE RÉDACTION</vt:lpstr>
      <vt:lpstr>CALENDRIER</vt:lpstr>
      <vt:lpstr>FORMAT DU DOCUMENT</vt:lpstr>
      <vt:lpstr>PLAN DE REDACTION</vt:lpstr>
      <vt:lpstr>RÉMUNÉRATION</vt:lpstr>
      <vt:lpstr>THEMES</vt:lpstr>
      <vt:lpstr>MERCI DE VOTRE ATTENTION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Tollegbe</dc:creator>
  <cp:lastModifiedBy>Tollegbe</cp:lastModifiedBy>
  <cp:revision>29</cp:revision>
  <dcterms:created xsi:type="dcterms:W3CDTF">2010-06-02T08:28:48Z</dcterms:created>
  <dcterms:modified xsi:type="dcterms:W3CDTF">2010-06-04T16:17:25Z</dcterms:modified>
</cp:coreProperties>
</file>