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67" r:id="rId4"/>
    <p:sldId id="287" r:id="rId5"/>
    <p:sldId id="282" r:id="rId6"/>
    <p:sldId id="285" r:id="rId7"/>
    <p:sldId id="258" r:id="rId8"/>
    <p:sldId id="284" r:id="rId9"/>
    <p:sldId id="288" r:id="rId10"/>
    <p:sldId id="273" r:id="rId11"/>
    <p:sldId id="289" r:id="rId12"/>
    <p:sldId id="290" r:id="rId13"/>
    <p:sldId id="291" r:id="rId14"/>
    <p:sldId id="270" r:id="rId15"/>
    <p:sldId id="271" r:id="rId16"/>
    <p:sldId id="292" r:id="rId17"/>
    <p:sldId id="281" r:id="rId18"/>
    <p:sldId id="266" r:id="rId19"/>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ymphorien BANON" initials="SB" lastIdx="3" clrIdx="0">
    <p:extLst>
      <p:ext uri="{19B8F6BF-5375-455C-9EA6-DF929625EA0E}">
        <p15:presenceInfo xmlns:p15="http://schemas.microsoft.com/office/powerpoint/2012/main" userId="Symphorien BANON"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6625"/>
    <a:srgbClr val="A9D18E"/>
    <a:srgbClr val="3399FF"/>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012ECD-51FC-41F1-AA8D-1B2483CD663E}" styleName="Style léger 2 - Accentuation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5940675A-B579-460E-94D1-54222C63F5DA}" styleName="Aucun style, grille du tablea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515" autoAdjust="0"/>
    <p:restoredTop sz="94434" autoAdjust="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91978C9-F21C-4DF0-A96C-49C59F25F35D}" type="datetimeFigureOut">
              <a:rPr lang="fr-FR" smtClean="0"/>
              <a:t>29/06/2020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CEE5D5-61E2-4301-9B2D-EB5786CAB7F9}" type="slidenum">
              <a:rPr lang="fr-FR" smtClean="0"/>
              <a:t>‹N°›</a:t>
            </a:fld>
            <a:endParaRPr lang="fr-FR"/>
          </a:p>
        </p:txBody>
      </p:sp>
    </p:spTree>
    <p:extLst>
      <p:ext uri="{BB962C8B-B14F-4D97-AF65-F5344CB8AC3E}">
        <p14:creationId xmlns:p14="http://schemas.microsoft.com/office/powerpoint/2010/main" val="140889951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0E659006-21A3-4DF4-A4B0-52F43CFE7FF9}" type="slidenum">
              <a:rPr lang="fr-FR" smtClean="0"/>
              <a:t>2</a:t>
            </a:fld>
            <a:endParaRPr lang="fr-FR"/>
          </a:p>
        </p:txBody>
      </p:sp>
    </p:spTree>
    <p:extLst>
      <p:ext uri="{BB962C8B-B14F-4D97-AF65-F5344CB8AC3E}">
        <p14:creationId xmlns:p14="http://schemas.microsoft.com/office/powerpoint/2010/main" val="36831479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0E659006-21A3-4DF4-A4B0-52F43CFE7FF9}" type="slidenum">
              <a:rPr lang="fr-FR" smtClean="0"/>
              <a:t>3</a:t>
            </a:fld>
            <a:endParaRPr lang="fr-FR"/>
          </a:p>
        </p:txBody>
      </p:sp>
    </p:spTree>
    <p:extLst>
      <p:ext uri="{BB962C8B-B14F-4D97-AF65-F5344CB8AC3E}">
        <p14:creationId xmlns:p14="http://schemas.microsoft.com/office/powerpoint/2010/main" val="10206326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0E659006-21A3-4DF4-A4B0-52F43CFE7FF9}" type="slidenum">
              <a:rPr lang="fr-FR" smtClean="0"/>
              <a:t>4</a:t>
            </a:fld>
            <a:endParaRPr lang="fr-FR"/>
          </a:p>
        </p:txBody>
      </p:sp>
    </p:spTree>
    <p:extLst>
      <p:ext uri="{BB962C8B-B14F-4D97-AF65-F5344CB8AC3E}">
        <p14:creationId xmlns:p14="http://schemas.microsoft.com/office/powerpoint/2010/main" val="12442851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0E659006-21A3-4DF4-A4B0-52F43CFE7FF9}" type="slidenum">
              <a:rPr lang="fr-FR" smtClean="0"/>
              <a:t>5</a:t>
            </a:fld>
            <a:endParaRPr lang="fr-FR"/>
          </a:p>
        </p:txBody>
      </p:sp>
    </p:spTree>
    <p:extLst>
      <p:ext uri="{BB962C8B-B14F-4D97-AF65-F5344CB8AC3E}">
        <p14:creationId xmlns:p14="http://schemas.microsoft.com/office/powerpoint/2010/main" val="23871106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0E659006-21A3-4DF4-A4B0-52F43CFE7FF9}" type="slidenum">
              <a:rPr lang="fr-FR" smtClean="0"/>
              <a:t>6</a:t>
            </a:fld>
            <a:endParaRPr lang="fr-FR"/>
          </a:p>
        </p:txBody>
      </p:sp>
    </p:spTree>
    <p:extLst>
      <p:ext uri="{BB962C8B-B14F-4D97-AF65-F5344CB8AC3E}">
        <p14:creationId xmlns:p14="http://schemas.microsoft.com/office/powerpoint/2010/main" val="37120424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10"/>
          </p:nvPr>
        </p:nvSpPr>
        <p:spPr/>
        <p:txBody>
          <a:bodyPr/>
          <a:lstStyle/>
          <a:p>
            <a:fld id="{72CEE5D5-61E2-4301-9B2D-EB5786CAB7F9}" type="slidenum">
              <a:rPr lang="fr-FR" smtClean="0"/>
              <a:t>17</a:t>
            </a:fld>
            <a:endParaRPr lang="fr-FR"/>
          </a:p>
        </p:txBody>
      </p:sp>
    </p:spTree>
    <p:extLst>
      <p:ext uri="{BB962C8B-B14F-4D97-AF65-F5344CB8AC3E}">
        <p14:creationId xmlns:p14="http://schemas.microsoft.com/office/powerpoint/2010/main" val="37384594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p:cNvSpPr>
            <a:spLocks noGrp="1"/>
          </p:cNvSpPr>
          <p:nvPr>
            <p:ph type="dt" sz="half" idx="10"/>
          </p:nvPr>
        </p:nvSpPr>
        <p:spPr/>
        <p:txBody>
          <a:body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7434024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idx="1"/>
          </p:nvPr>
        </p:nvSpPr>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4205467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Modifiez les styles du texte du masque</a:t>
            </a:r>
          </a:p>
        </p:txBody>
      </p:sp>
      <p:sp>
        <p:nvSpPr>
          <p:cNvPr id="4" name="Espace réservé de la date 3"/>
          <p:cNvSpPr>
            <a:spLocks noGrp="1"/>
          </p:cNvSpPr>
          <p:nvPr>
            <p:ph type="dt" sz="half" idx="10"/>
          </p:nvPr>
        </p:nvSpPr>
        <p:spPr/>
        <p:txBody>
          <a:body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30849609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contenu 2"/>
          <p:cNvSpPr>
            <a:spLocks noGrp="1"/>
          </p:cNvSpPr>
          <p:nvPr>
            <p:ph sz="half" idx="1"/>
          </p:nvPr>
        </p:nvSpPr>
        <p:spPr>
          <a:xfrm>
            <a:off x="838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p:cNvSpPr>
            <a:spLocks noGrp="1"/>
          </p:cNvSpPr>
          <p:nvPr>
            <p:ph sz="half" idx="2"/>
          </p:nvPr>
        </p:nvSpPr>
        <p:spPr>
          <a:xfrm>
            <a:off x="6172200" y="1825625"/>
            <a:ext cx="5181600" cy="435133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p:cNvSpPr>
            <a:spLocks noGrp="1"/>
          </p:cNvSpPr>
          <p:nvPr>
            <p:ph type="dt" sz="half" idx="10"/>
          </p:nvPr>
        </p:nvSpPr>
        <p:spPr/>
        <p:txBody>
          <a:bodyPr/>
          <a:lstStyle/>
          <a:p>
            <a:fld id="{0B819D89-D511-4376-9975-96CD616680D3}" type="datetimeFigureOut">
              <a:rPr lang="fr-FR" smtClean="0"/>
              <a:t>29/06/2020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33693987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p:cNvSpPr>
            <a:spLocks noGrp="1"/>
          </p:cNvSpPr>
          <p:nvPr>
            <p:ph type="dt" sz="half" idx="10"/>
          </p:nvPr>
        </p:nvSpPr>
        <p:spPr/>
        <p:txBody>
          <a:bodyPr/>
          <a:lstStyle/>
          <a:p>
            <a:fld id="{0B819D89-D511-4376-9975-96CD616680D3}" type="datetimeFigureOut">
              <a:rPr lang="fr-FR" smtClean="0"/>
              <a:t>29/06/2020</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24592228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e la date 2"/>
          <p:cNvSpPr>
            <a:spLocks noGrp="1"/>
          </p:cNvSpPr>
          <p:nvPr>
            <p:ph type="dt" sz="half" idx="10"/>
          </p:nvPr>
        </p:nvSpPr>
        <p:spPr/>
        <p:txBody>
          <a:bodyPr/>
          <a:lstStyle/>
          <a:p>
            <a:fld id="{0B819D89-D511-4376-9975-96CD616680D3}" type="datetimeFigureOut">
              <a:rPr lang="fr-FR" smtClean="0"/>
              <a:t>29/06/2020</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26450271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0B819D89-D511-4376-9975-96CD616680D3}" type="datetimeFigureOut">
              <a:rPr lang="fr-FR" smtClean="0"/>
              <a:t>29/06/2020</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26867147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B819D89-D511-4376-9975-96CD616680D3}" type="datetimeFigureOut">
              <a:rPr lang="fr-FR" smtClean="0"/>
              <a:t>29/06/2020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1404408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Modifiez les styles du texte du masque</a:t>
            </a:r>
          </a:p>
        </p:txBody>
      </p:sp>
      <p:sp>
        <p:nvSpPr>
          <p:cNvPr id="5" name="Espace réservé de la date 4"/>
          <p:cNvSpPr>
            <a:spLocks noGrp="1"/>
          </p:cNvSpPr>
          <p:nvPr>
            <p:ph type="dt" sz="half" idx="10"/>
          </p:nvPr>
        </p:nvSpPr>
        <p:spPr/>
        <p:txBody>
          <a:bodyPr/>
          <a:lstStyle/>
          <a:p>
            <a:fld id="{0B819D89-D511-4376-9975-96CD616680D3}" type="datetimeFigureOut">
              <a:rPr lang="fr-FR" smtClean="0"/>
              <a:t>29/06/2020</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1946321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a:t>Modifiez le style du titre</a:t>
            </a:r>
          </a:p>
        </p:txBody>
      </p:sp>
      <p:sp>
        <p:nvSpPr>
          <p:cNvPr id="3" name="Espace réservé du texte vertical 2"/>
          <p:cNvSpPr>
            <a:spLocks noGrp="1"/>
          </p:cNvSpPr>
          <p:nvPr>
            <p:ph type="body" orient="vert" idx="1"/>
          </p:nvPr>
        </p:nvSpPr>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40417149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10"/>
          </p:nvPr>
        </p:nvSpPr>
        <p:spPr/>
        <p:txBody>
          <a:body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F7E96F26-2D9C-47C8-B7C9-D83053DBF938}" type="slidenum">
              <a:rPr lang="fr-FR" smtClean="0"/>
              <a:t>‹N°›</a:t>
            </a:fld>
            <a:endParaRPr lang="fr-FR"/>
          </a:p>
        </p:txBody>
      </p:sp>
    </p:spTree>
    <p:extLst>
      <p:ext uri="{BB962C8B-B14F-4D97-AF65-F5344CB8AC3E}">
        <p14:creationId xmlns:p14="http://schemas.microsoft.com/office/powerpoint/2010/main" val="418264576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5_Custom Layout">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1F5728DD-8818-45D8-81CD-B11D9FE7700A}"/>
              </a:ext>
            </a:extLst>
          </p:cNvPr>
          <p:cNvSpPr>
            <a:spLocks noGrp="1"/>
          </p:cNvSpPr>
          <p:nvPr>
            <p:ph type="pic" sz="quarter" idx="10"/>
          </p:nvPr>
        </p:nvSpPr>
        <p:spPr>
          <a:xfrm>
            <a:off x="287338" y="0"/>
            <a:ext cx="3657600" cy="6858000"/>
          </a:xfrm>
          <a:prstGeom prst="rect">
            <a:avLst/>
          </a:prstGeom>
        </p:spPr>
        <p:txBody>
          <a:bodyPr/>
          <a:lstStyle/>
          <a:p>
            <a:endParaRPr lang="en-US"/>
          </a:p>
        </p:txBody>
      </p:sp>
    </p:spTree>
    <p:extLst>
      <p:ext uri="{BB962C8B-B14F-4D97-AF65-F5344CB8AC3E}">
        <p14:creationId xmlns:p14="http://schemas.microsoft.com/office/powerpoint/2010/main" val="39521986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pic>
        <p:nvPicPr>
          <p:cNvPr id="3" name="Imag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2482" y="22446"/>
            <a:ext cx="736600" cy="654012"/>
          </a:xfrm>
          <a:prstGeom prst="rect">
            <a:avLst/>
          </a:prstGeom>
        </p:spPr>
      </p:pic>
      <p:sp>
        <p:nvSpPr>
          <p:cNvPr id="5" name="Rectangle 4"/>
          <p:cNvSpPr/>
          <p:nvPr userDrawn="1"/>
        </p:nvSpPr>
        <p:spPr>
          <a:xfrm>
            <a:off x="0" y="6571470"/>
            <a:ext cx="12192000" cy="288000"/>
          </a:xfrm>
          <a:prstGeom prst="rect">
            <a:avLst/>
          </a:prstGeom>
          <a:solidFill>
            <a:srgbClr val="2066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ZoneTexte 5"/>
          <p:cNvSpPr txBox="1"/>
          <p:nvPr userDrawn="1"/>
        </p:nvSpPr>
        <p:spPr>
          <a:xfrm>
            <a:off x="0" y="6551571"/>
            <a:ext cx="10995469" cy="276999"/>
          </a:xfrm>
          <a:prstGeom prst="rect">
            <a:avLst/>
          </a:prstGeom>
          <a:noFill/>
        </p:spPr>
        <p:txBody>
          <a:bodyPr wrap="square" rtlCol="0">
            <a:spAutoFit/>
          </a:bodyPr>
          <a:lstStyle/>
          <a:p>
            <a:pPr algn="l"/>
            <a:r>
              <a:rPr lang="fr-FR" sz="1200" b="1" i="0" kern="1200" dirty="0">
                <a:solidFill>
                  <a:schemeClr val="bg1"/>
                </a:solidFill>
                <a:effectLst/>
                <a:latin typeface="Arial" panose="020B0604020202020204" pitchFamily="34" charset="0"/>
                <a:ea typeface="+mn-ea"/>
                <a:cs typeface="Arial" panose="020B0604020202020204" pitchFamily="34" charset="0"/>
              </a:rPr>
              <a:t>Téléphone</a:t>
            </a:r>
            <a:r>
              <a:rPr lang="fr-FR" sz="1200" i="1" kern="1200" dirty="0">
                <a:solidFill>
                  <a:schemeClr val="bg1"/>
                </a:solidFill>
                <a:effectLst/>
                <a:latin typeface="Arial" panose="020B0604020202020204" pitchFamily="34" charset="0"/>
                <a:ea typeface="+mn-ea"/>
                <a:cs typeface="Arial" panose="020B0604020202020204" pitchFamily="34" charset="0"/>
              </a:rPr>
              <a:t> :</a:t>
            </a:r>
            <a:r>
              <a:rPr lang="fr-FR" sz="1200" kern="1200" dirty="0">
                <a:solidFill>
                  <a:schemeClr val="bg1"/>
                </a:solidFill>
                <a:effectLst/>
                <a:latin typeface="Arial" panose="020B0604020202020204" pitchFamily="34" charset="0"/>
                <a:ea typeface="+mn-ea"/>
                <a:cs typeface="Arial" panose="020B0604020202020204" pitchFamily="34" charset="0"/>
              </a:rPr>
              <a:t> 21-30-82-44  /</a:t>
            </a:r>
            <a:r>
              <a:rPr lang="fr-FR" sz="1200" kern="1200" baseline="0" dirty="0">
                <a:solidFill>
                  <a:schemeClr val="bg1"/>
                </a:solidFill>
                <a:effectLst/>
                <a:latin typeface="Arial" panose="020B0604020202020204" pitchFamily="34" charset="0"/>
                <a:ea typeface="+mn-ea"/>
                <a:cs typeface="Arial" panose="020B0604020202020204" pitchFamily="34" charset="0"/>
              </a:rPr>
              <a:t> </a:t>
            </a:r>
            <a:r>
              <a:rPr lang="pt-PT" sz="1200" kern="1200" dirty="0">
                <a:solidFill>
                  <a:schemeClr val="bg1"/>
                </a:solidFill>
                <a:effectLst/>
                <a:latin typeface="Arial" panose="020B0604020202020204" pitchFamily="34" charset="0"/>
                <a:ea typeface="+mn-ea"/>
                <a:cs typeface="Arial" panose="020B0604020202020204" pitchFamily="34" charset="0"/>
              </a:rPr>
              <a:t>21-30-82-45</a:t>
            </a:r>
            <a:r>
              <a:rPr lang="fr-FR" sz="1200" kern="1200" dirty="0">
                <a:solidFill>
                  <a:schemeClr val="bg1"/>
                </a:solidFill>
                <a:effectLst/>
                <a:latin typeface="Arial" panose="020B0604020202020204" pitchFamily="34" charset="0"/>
                <a:ea typeface="+mn-ea"/>
                <a:cs typeface="Arial" panose="020B0604020202020204" pitchFamily="34" charset="0"/>
              </a:rPr>
              <a:t>            </a:t>
            </a:r>
            <a:r>
              <a:rPr lang="fr-FR" sz="1200" b="1" i="0" kern="1200" dirty="0">
                <a:solidFill>
                  <a:schemeClr val="bg1"/>
                </a:solidFill>
                <a:effectLst/>
                <a:latin typeface="Arial" panose="020B0604020202020204" pitchFamily="34" charset="0"/>
                <a:ea typeface="+mn-ea"/>
                <a:cs typeface="Arial" panose="020B0604020202020204" pitchFamily="34" charset="0"/>
              </a:rPr>
              <a:t>Télécopieur</a:t>
            </a:r>
            <a:r>
              <a:rPr lang="fr-FR" sz="1200" i="0" kern="1200" dirty="0">
                <a:solidFill>
                  <a:schemeClr val="bg1"/>
                </a:solidFill>
                <a:effectLst/>
                <a:latin typeface="Arial" panose="020B0604020202020204" pitchFamily="34" charset="0"/>
                <a:ea typeface="+mn-ea"/>
                <a:cs typeface="Arial" panose="020B0604020202020204" pitchFamily="34" charset="0"/>
              </a:rPr>
              <a:t> : (229) 21-30-82-46</a:t>
            </a:r>
            <a:r>
              <a:rPr lang="fr-FR" sz="1200" kern="1200" dirty="0">
                <a:solidFill>
                  <a:schemeClr val="bg1"/>
                </a:solidFill>
                <a:effectLst/>
                <a:latin typeface="Arial" panose="020B0604020202020204" pitchFamily="34" charset="0"/>
                <a:ea typeface="+mn-ea"/>
                <a:cs typeface="Arial" panose="020B0604020202020204" pitchFamily="34" charset="0"/>
              </a:rPr>
              <a:t>              </a:t>
            </a:r>
            <a:r>
              <a:rPr lang="fr-FR" sz="1200" i="0" kern="1200" dirty="0">
                <a:solidFill>
                  <a:schemeClr val="bg1"/>
                </a:solidFill>
                <a:effectLst/>
                <a:latin typeface="Arial" panose="020B0604020202020204" pitchFamily="34" charset="0"/>
                <a:ea typeface="+mn-ea"/>
                <a:cs typeface="Arial" panose="020B0604020202020204" pitchFamily="34" charset="0"/>
              </a:rPr>
              <a:t>01 B.P. : 323 </a:t>
            </a:r>
            <a:r>
              <a:rPr lang="pt-PT" sz="1200" kern="1200" dirty="0">
                <a:solidFill>
                  <a:schemeClr val="bg1"/>
                </a:solidFill>
                <a:effectLst/>
                <a:latin typeface="Arial" panose="020B0604020202020204" pitchFamily="34" charset="0"/>
                <a:ea typeface="+mn-ea"/>
                <a:cs typeface="Arial" panose="020B0604020202020204" pitchFamily="34" charset="0"/>
              </a:rPr>
              <a:t>COTONOU – BENIN</a:t>
            </a:r>
            <a:r>
              <a:rPr lang="fr-FR" sz="1200" i="0" kern="1200" dirty="0">
                <a:solidFill>
                  <a:schemeClr val="bg1"/>
                </a:solidFill>
                <a:effectLst/>
                <a:latin typeface="Arial" panose="020B0604020202020204" pitchFamily="34" charset="0"/>
                <a:ea typeface="+mn-ea"/>
                <a:cs typeface="Arial" panose="020B0604020202020204" pitchFamily="34" charset="0"/>
              </a:rPr>
              <a:t>           </a:t>
            </a:r>
            <a:r>
              <a:rPr lang="fr-FR" sz="1200" b="1" i="0" kern="1200" dirty="0">
                <a:solidFill>
                  <a:schemeClr val="bg1"/>
                </a:solidFill>
                <a:effectLst>
                  <a:outerShdw blurRad="38100" dist="38100" dir="2700000" algn="tl">
                    <a:srgbClr val="000000">
                      <a:alpha val="43137"/>
                    </a:srgbClr>
                  </a:outerShdw>
                </a:effectLst>
                <a:latin typeface="Arial" panose="020B0604020202020204" pitchFamily="34" charset="0"/>
                <a:ea typeface="+mn-ea"/>
                <a:cs typeface="Arial" panose="020B0604020202020204" pitchFamily="34" charset="0"/>
              </a:rPr>
              <a:t>Site Web</a:t>
            </a:r>
            <a:r>
              <a:rPr lang="fr-FR" sz="1200" kern="1200" dirty="0">
                <a:solidFill>
                  <a:schemeClr val="bg1"/>
                </a:solidFill>
                <a:effectLst/>
                <a:latin typeface="Arial" panose="020B0604020202020204" pitchFamily="34" charset="0"/>
                <a:ea typeface="+mn-ea"/>
                <a:cs typeface="Arial" panose="020B0604020202020204" pitchFamily="34" charset="0"/>
              </a:rPr>
              <a:t> : </a:t>
            </a:r>
            <a:r>
              <a:rPr lang="fr-FR" sz="1200" u="sng" kern="1200" dirty="0">
                <a:solidFill>
                  <a:schemeClr val="bg1"/>
                </a:solidFill>
                <a:effectLst/>
                <a:latin typeface="Arial" panose="020B0604020202020204" pitchFamily="34" charset="0"/>
                <a:ea typeface="+mn-ea"/>
                <a:cs typeface="Arial" panose="020B0604020202020204" pitchFamily="34" charset="0"/>
              </a:rPr>
              <a:t>www.insae-bj.org</a:t>
            </a:r>
            <a:endParaRPr lang="fr-FR" sz="1200" kern="1200" dirty="0">
              <a:solidFill>
                <a:schemeClr val="bg1"/>
              </a:solidFill>
              <a:effectLst/>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69167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Modifiez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B819D89-D511-4376-9975-96CD616680D3}" type="datetimeFigureOut">
              <a:rPr lang="fr-FR" smtClean="0"/>
              <a:t>29/06/2020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E96F26-2D9C-47C8-B7C9-D83053DBF938}" type="slidenum">
              <a:rPr lang="fr-FR" smtClean="0"/>
              <a:t>‹N°›</a:t>
            </a:fld>
            <a:endParaRPr lang="fr-FR"/>
          </a:p>
        </p:txBody>
      </p:sp>
    </p:spTree>
    <p:extLst>
      <p:ext uri="{BB962C8B-B14F-4D97-AF65-F5344CB8AC3E}">
        <p14:creationId xmlns:p14="http://schemas.microsoft.com/office/powerpoint/2010/main" val="220220154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Image 22" descr="C:\Users\HP\Documents\Dsee\Insae\Logo-INSAE[2.jpg"/>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7760" y="902569"/>
            <a:ext cx="896037" cy="704229"/>
          </a:xfrm>
          <a:prstGeom prst="rect">
            <a:avLst/>
          </a:prstGeom>
          <a:noFill/>
          <a:ln>
            <a:noFill/>
          </a:ln>
        </p:spPr>
      </p:pic>
      <p:sp>
        <p:nvSpPr>
          <p:cNvPr id="28" name="Rectangle 27"/>
          <p:cNvSpPr/>
          <p:nvPr/>
        </p:nvSpPr>
        <p:spPr>
          <a:xfrm>
            <a:off x="6315007" y="5870533"/>
            <a:ext cx="2498875" cy="707886"/>
          </a:xfrm>
          <a:prstGeom prst="rect">
            <a:avLst/>
          </a:prstGeom>
        </p:spPr>
        <p:txBody>
          <a:bodyPr wrap="square">
            <a:spAutoFit/>
          </a:bodyPr>
          <a:lstStyle/>
          <a:p>
            <a:pPr algn="ctr"/>
            <a:r>
              <a:rPr lang="fr-FR" sz="2000" b="1" dirty="0">
                <a:solidFill>
                  <a:srgbClr val="206625"/>
                </a:solidFill>
                <a:latin typeface="Tw Cen MT" panose="020B0602020104020603" pitchFamily="34" charset="0"/>
              </a:rPr>
              <a:t>Atelier de lancement</a:t>
            </a:r>
          </a:p>
          <a:p>
            <a:pPr algn="ctr"/>
            <a:r>
              <a:rPr lang="fr-FR" sz="2000" b="1" dirty="0">
                <a:solidFill>
                  <a:srgbClr val="206625"/>
                </a:solidFill>
                <a:latin typeface="Tw Cen MT" panose="020B0602020104020603" pitchFamily="34" charset="0"/>
              </a:rPr>
              <a:t>30 juin 2020</a:t>
            </a:r>
          </a:p>
        </p:txBody>
      </p:sp>
      <p:grpSp>
        <p:nvGrpSpPr>
          <p:cNvPr id="9" name="Groupe 8"/>
          <p:cNvGrpSpPr/>
          <p:nvPr/>
        </p:nvGrpSpPr>
        <p:grpSpPr>
          <a:xfrm>
            <a:off x="-994" y="1907744"/>
            <a:ext cx="11882024" cy="4923704"/>
            <a:chOff x="-994" y="1757616"/>
            <a:chExt cx="11882024" cy="4923704"/>
          </a:xfrm>
        </p:grpSpPr>
        <p:grpSp>
          <p:nvGrpSpPr>
            <p:cNvPr id="6" name="Groupe 5"/>
            <p:cNvGrpSpPr/>
            <p:nvPr/>
          </p:nvGrpSpPr>
          <p:grpSpPr>
            <a:xfrm>
              <a:off x="-994" y="1757616"/>
              <a:ext cx="11882024" cy="4923704"/>
              <a:chOff x="-994" y="2085161"/>
              <a:chExt cx="11882024" cy="4923704"/>
            </a:xfrm>
          </p:grpSpPr>
          <p:sp>
            <p:nvSpPr>
              <p:cNvPr id="31" name="Sous-titre 3">
                <a:extLst>
                  <a:ext uri="{FF2B5EF4-FFF2-40B4-BE49-F238E27FC236}">
                    <a16:creationId xmlns:a16="http://schemas.microsoft.com/office/drawing/2014/main" id="{4772945D-CA91-4CFE-8EB7-941C7618C994}"/>
                  </a:ext>
                </a:extLst>
              </p:cNvPr>
              <p:cNvSpPr txBox="1">
                <a:spLocks/>
              </p:cNvSpPr>
              <p:nvPr/>
            </p:nvSpPr>
            <p:spPr>
              <a:xfrm>
                <a:off x="2701030" y="3925370"/>
                <a:ext cx="9180000" cy="252000"/>
              </a:xfrm>
              <a:prstGeom prst="rect">
                <a:avLst/>
              </a:prstGeom>
              <a:solidFill>
                <a:schemeClr val="bg2">
                  <a:lumMod val="75000"/>
                </a:schemeClr>
              </a:solidFill>
            </p:spPr>
            <p:txBody>
              <a:bodyPr rtlCol="0"/>
              <a:lstStyle>
                <a:defPPr>
                  <a:defRPr lang="en-US"/>
                </a:defPPr>
                <a:lvl1pPr marL="228600" indent="-228600">
                  <a:lnSpc>
                    <a:spcPct val="90000"/>
                  </a:lnSpc>
                  <a:spcBef>
                    <a:spcPts val="1000"/>
                  </a:spcBef>
                  <a:buFont typeface="Arial" panose="020B0604020202020204" pitchFamily="34" charset="0"/>
                  <a:buChar char="•"/>
                  <a:defRPr sz="2800"/>
                </a:lvl1pPr>
              </a:lstStyle>
              <a:p>
                <a:endParaRPr lang="fr-FR" dirty="0"/>
              </a:p>
            </p:txBody>
          </p:sp>
          <p:grpSp>
            <p:nvGrpSpPr>
              <p:cNvPr id="3" name="Groupe 2"/>
              <p:cNvGrpSpPr/>
              <p:nvPr/>
            </p:nvGrpSpPr>
            <p:grpSpPr>
              <a:xfrm>
                <a:off x="-994" y="2085161"/>
                <a:ext cx="4108970" cy="4923704"/>
                <a:chOff x="-994" y="2085161"/>
                <a:chExt cx="4108970" cy="4923704"/>
              </a:xfrm>
            </p:grpSpPr>
            <p:grpSp>
              <p:nvGrpSpPr>
                <p:cNvPr id="85" name="Groupe 84"/>
                <p:cNvGrpSpPr/>
                <p:nvPr/>
              </p:nvGrpSpPr>
              <p:grpSpPr>
                <a:xfrm flipV="1">
                  <a:off x="0" y="3364977"/>
                  <a:ext cx="3204000" cy="1332000"/>
                  <a:chOff x="362971" y="3303490"/>
                  <a:chExt cx="3355802" cy="1390175"/>
                </a:xfrm>
                <a:solidFill>
                  <a:schemeClr val="bg2">
                    <a:lumMod val="75000"/>
                  </a:schemeClr>
                </a:solidFill>
              </p:grpSpPr>
              <p:sp>
                <p:nvSpPr>
                  <p:cNvPr id="83" name="Parallélogramme 82"/>
                  <p:cNvSpPr/>
                  <p:nvPr/>
                </p:nvSpPr>
                <p:spPr>
                  <a:xfrm>
                    <a:off x="362971" y="3304038"/>
                    <a:ext cx="2704143" cy="1389627"/>
                  </a:xfrm>
                  <a:prstGeom prst="parallelogram">
                    <a:avLst>
                      <a:gd name="adj" fmla="val 0"/>
                    </a:avLst>
                  </a:prstGeom>
                  <a:grpFill/>
                </p:spPr>
                <p:txBody>
                  <a:bodyPr rtlCol="0"/>
                  <a:lstStyle/>
                  <a:p>
                    <a:pPr marL="228600" indent="-228600">
                      <a:lnSpc>
                        <a:spcPct val="90000"/>
                      </a:lnSpc>
                      <a:spcBef>
                        <a:spcPts val="1000"/>
                      </a:spcBef>
                      <a:buFont typeface="Arial" panose="020B0604020202020204" pitchFamily="34" charset="0"/>
                      <a:buChar char="•"/>
                    </a:pPr>
                    <a:endParaRPr lang="fr-FR" sz="2800"/>
                  </a:p>
                </p:txBody>
              </p:sp>
              <p:sp>
                <p:nvSpPr>
                  <p:cNvPr id="84" name="Triangle isocèle 83"/>
                  <p:cNvSpPr/>
                  <p:nvPr/>
                </p:nvSpPr>
                <p:spPr>
                  <a:xfrm>
                    <a:off x="2434062" y="3303490"/>
                    <a:ext cx="1284711" cy="1389627"/>
                  </a:xfrm>
                  <a:prstGeom prst="triangle">
                    <a:avLst/>
                  </a:prstGeom>
                  <a:grpFill/>
                </p:spPr>
                <p:txBody>
                  <a:bodyPr rtlCol="0"/>
                  <a:lstStyle/>
                  <a:p>
                    <a:pPr marL="228600" indent="-228600">
                      <a:lnSpc>
                        <a:spcPct val="90000"/>
                      </a:lnSpc>
                      <a:spcBef>
                        <a:spcPts val="1000"/>
                      </a:spcBef>
                      <a:buFont typeface="Arial" panose="020B0604020202020204" pitchFamily="34" charset="0"/>
                      <a:buChar char="•"/>
                    </a:pPr>
                    <a:endParaRPr lang="fr-FR" sz="2800"/>
                  </a:p>
                </p:txBody>
              </p:sp>
            </p:grpSp>
            <p:sp>
              <p:nvSpPr>
                <p:cNvPr id="80" name="Parallélogramme 79"/>
                <p:cNvSpPr/>
                <p:nvPr/>
              </p:nvSpPr>
              <p:spPr>
                <a:xfrm flipV="1">
                  <a:off x="1213118" y="4020865"/>
                  <a:ext cx="2894858" cy="2988000"/>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81" name="Parallélogramme 80"/>
                <p:cNvSpPr/>
                <p:nvPr/>
              </p:nvSpPr>
              <p:spPr>
                <a:xfrm flipV="1">
                  <a:off x="-994" y="2085161"/>
                  <a:ext cx="2592000" cy="2613546"/>
                </a:xfrm>
                <a:prstGeom prst="parallelogram">
                  <a:avLst>
                    <a:gd name="adj" fmla="val 88637"/>
                  </a:avLst>
                </a:prstGeom>
                <a:solidFill>
                  <a:srgbClr val="92D050"/>
                </a:solidFill>
                <a:ln>
                  <a:solidFill>
                    <a:srgbClr val="92D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sp>
          <p:nvSpPr>
            <p:cNvPr id="7" name="ZoneTexte 6"/>
            <p:cNvSpPr txBox="1"/>
            <p:nvPr/>
          </p:nvSpPr>
          <p:spPr>
            <a:xfrm>
              <a:off x="5554319" y="3520244"/>
              <a:ext cx="3698544" cy="400110"/>
            </a:xfrm>
            <a:prstGeom prst="rect">
              <a:avLst/>
            </a:prstGeom>
            <a:noFill/>
          </p:spPr>
          <p:txBody>
            <a:bodyPr wrap="square" rtlCol="0">
              <a:spAutoFit/>
            </a:bodyPr>
            <a:lstStyle/>
            <a:p>
              <a:pPr algn="ctr"/>
              <a:r>
                <a:rPr lang="fr-FR" sz="2000" b="1" dirty="0">
                  <a:solidFill>
                    <a:schemeClr val="bg1"/>
                  </a:solidFill>
                  <a:latin typeface="Tw Cen MT" panose="020B0602020104020603" pitchFamily="34" charset="0"/>
                </a:rPr>
                <a:t>APPROCHE METHODOLOGIQUE</a:t>
              </a:r>
            </a:p>
          </p:txBody>
        </p:sp>
      </p:grpSp>
      <p:pic>
        <p:nvPicPr>
          <p:cNvPr id="4098" name="Picture 1" descr="22662F9F-C097-4505-9DD5-E6FD19DF7759@www"/>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878223" y="908650"/>
            <a:ext cx="745864" cy="688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 name="Titre 2">
            <a:extLst>
              <a:ext uri="{FF2B5EF4-FFF2-40B4-BE49-F238E27FC236}">
                <a16:creationId xmlns:a16="http://schemas.microsoft.com/office/drawing/2014/main" id="{200B3D2B-613A-41BE-987D-E6A1324B456D}"/>
              </a:ext>
            </a:extLst>
          </p:cNvPr>
          <p:cNvSpPr txBox="1">
            <a:spLocks/>
          </p:cNvSpPr>
          <p:nvPr/>
        </p:nvSpPr>
        <p:spPr>
          <a:xfrm>
            <a:off x="2809917" y="2143275"/>
            <a:ext cx="9187347" cy="1261295"/>
          </a:xfrm>
          <a:prstGeom prst="rect">
            <a:avLst/>
          </a:prstGeom>
        </p:spPr>
        <p:txBody>
          <a:bodyPr tIns="216000" rtlCol="0"/>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r-FR" sz="3200" b="1" dirty="0">
                <a:latin typeface="Adobe Devanagari" panose="02040503050201020203" pitchFamily="18" charset="0"/>
                <a:cs typeface="Adobe Devanagari" panose="02040503050201020203" pitchFamily="18" charset="0"/>
              </a:rPr>
              <a:t>COLLECTE DE DONNEES DE REFERENCE ET D’AMELIORATION DU MECANISME DE PRODUCTION DES INDICATEURS DE MCA-BENIN II</a:t>
            </a:r>
          </a:p>
        </p:txBody>
      </p:sp>
      <p:pic>
        <p:nvPicPr>
          <p:cNvPr id="2" name="Image 1">
            <a:extLst>
              <a:ext uri="{FF2B5EF4-FFF2-40B4-BE49-F238E27FC236}">
                <a16:creationId xmlns:a16="http://schemas.microsoft.com/office/drawing/2014/main" id="{908A7777-7945-4281-93C8-F9085075A435}"/>
              </a:ext>
            </a:extLst>
          </p:cNvPr>
          <p:cNvPicPr>
            <a:picLocks noChangeAspect="1"/>
          </p:cNvPicPr>
          <p:nvPr/>
        </p:nvPicPr>
        <p:blipFill>
          <a:blip r:embed="rId4"/>
          <a:stretch>
            <a:fillRect/>
          </a:stretch>
        </p:blipFill>
        <p:spPr>
          <a:xfrm>
            <a:off x="9749960" y="4470"/>
            <a:ext cx="2442040" cy="824668"/>
          </a:xfrm>
          <a:prstGeom prst="rect">
            <a:avLst/>
          </a:prstGeom>
        </p:spPr>
      </p:pic>
      <p:pic>
        <p:nvPicPr>
          <p:cNvPr id="4" name="Image 3">
            <a:extLst>
              <a:ext uri="{FF2B5EF4-FFF2-40B4-BE49-F238E27FC236}">
                <a16:creationId xmlns:a16="http://schemas.microsoft.com/office/drawing/2014/main" id="{445BFE22-581A-4B76-82BE-BD80DF8F1DB6}"/>
              </a:ext>
            </a:extLst>
          </p:cNvPr>
          <p:cNvPicPr>
            <a:picLocks noChangeAspect="1"/>
          </p:cNvPicPr>
          <p:nvPr/>
        </p:nvPicPr>
        <p:blipFill>
          <a:blip r:embed="rId5"/>
          <a:stretch>
            <a:fillRect/>
          </a:stretch>
        </p:blipFill>
        <p:spPr>
          <a:xfrm>
            <a:off x="11280" y="48795"/>
            <a:ext cx="3241133" cy="769993"/>
          </a:xfrm>
          <a:prstGeom prst="rect">
            <a:avLst/>
          </a:prstGeom>
        </p:spPr>
      </p:pic>
    </p:spTree>
    <p:extLst>
      <p:ext uri="{BB962C8B-B14F-4D97-AF65-F5344CB8AC3E}">
        <p14:creationId xmlns:p14="http://schemas.microsoft.com/office/powerpoint/2010/main" val="589529465"/>
      </p:ext>
    </p:extLst>
  </p:cSld>
  <p:clrMapOvr>
    <a:masterClrMapping/>
  </p:clrMapOvr>
  <mc:AlternateContent xmlns:mc="http://schemas.openxmlformats.org/markup-compatibility/2006" xmlns:p14="http://schemas.microsoft.com/office/powerpoint/2010/main">
    <mc:Choice Requires="p14">
      <p:transition spd="slow" p14:dur="1500">
        <p:cover/>
      </p:transition>
    </mc:Choice>
    <mc:Fallback xmlns="">
      <p:transition spd="slow">
        <p:cover/>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 name="Groupe 36"/>
          <p:cNvGrpSpPr/>
          <p:nvPr/>
        </p:nvGrpSpPr>
        <p:grpSpPr>
          <a:xfrm>
            <a:off x="1021071" y="2454158"/>
            <a:ext cx="5682965" cy="539121"/>
            <a:chOff x="6134067" y="2492169"/>
            <a:chExt cx="5682965" cy="539121"/>
          </a:xfrm>
        </p:grpSpPr>
        <p:sp>
          <p:nvSpPr>
            <p:cNvPr id="38" name="TextBox 17">
              <a:extLst>
                <a:ext uri="{FF2B5EF4-FFF2-40B4-BE49-F238E27FC236}">
                  <a16:creationId xmlns:a16="http://schemas.microsoft.com/office/drawing/2014/main" id="{2CD061E8-98C8-49C6-8263-F7822C5C1266}"/>
                </a:ext>
              </a:extLst>
            </p:cNvPr>
            <p:cNvSpPr txBox="1"/>
            <p:nvPr/>
          </p:nvSpPr>
          <p:spPr>
            <a:xfrm>
              <a:off x="6673188" y="2500119"/>
              <a:ext cx="5143844" cy="523220"/>
            </a:xfrm>
            <a:prstGeom prst="rect">
              <a:avLst/>
            </a:prstGeom>
            <a:noFill/>
          </p:spPr>
          <p:txBody>
            <a:bodyPr wrap="none" rtlCol="0">
              <a:spAutoFit/>
            </a:bodyPr>
            <a:lstStyle/>
            <a:p>
              <a:pPr lvl="0">
                <a:defRPr/>
              </a:pPr>
              <a:r>
                <a:rPr lang="fr-FR" sz="2800" b="1" dirty="0">
                  <a:solidFill>
                    <a:prstClr val="black">
                      <a:lumMod val="65000"/>
                      <a:lumOff val="35000"/>
                    </a:prstClr>
                  </a:solidFill>
                  <a:latin typeface="Helvetica Condensed" panose="020B0506000000000000" pitchFamily="34" charset="0"/>
                </a:rPr>
                <a:t>2. Approche méthodologique</a:t>
              </a:r>
              <a:endParaRPr kumimoji="0" lang="id-ID" sz="2800" b="1" i="0" u="none" strike="noStrike" kern="1200" cap="none" spc="0" normalizeH="0" baseline="0" noProof="0" dirty="0">
                <a:ln>
                  <a:noFill/>
                </a:ln>
                <a:solidFill>
                  <a:prstClr val="black">
                    <a:lumMod val="65000"/>
                    <a:lumOff val="35000"/>
                  </a:prstClr>
                </a:solidFill>
                <a:effectLst/>
                <a:uLnTx/>
                <a:uFillTx/>
                <a:latin typeface="Helvetica Condensed" panose="020B0506000000000000" pitchFamily="34" charset="0"/>
              </a:endParaRPr>
            </a:p>
          </p:txBody>
        </p:sp>
        <p:sp>
          <p:nvSpPr>
            <p:cNvPr id="68" name="Oval 83">
              <a:extLst>
                <a:ext uri="{FF2B5EF4-FFF2-40B4-BE49-F238E27FC236}">
                  <a16:creationId xmlns:a16="http://schemas.microsoft.com/office/drawing/2014/main" id="{88FFFB06-5811-45CA-9F69-0C2627429557}"/>
                </a:ext>
              </a:extLst>
            </p:cNvPr>
            <p:cNvSpPr/>
            <p:nvPr/>
          </p:nvSpPr>
          <p:spPr>
            <a:xfrm>
              <a:off x="6134067" y="2492169"/>
              <a:ext cx="539121" cy="539121"/>
            </a:xfrm>
            <a:prstGeom prst="ellipse">
              <a:avLst/>
            </a:prstGeom>
            <a:solidFill>
              <a:srgbClr val="394B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Helvetica Condensed" panose="020B0506000000000000" pitchFamily="34" charset="0"/>
              </a:endParaRPr>
            </a:p>
          </p:txBody>
        </p:sp>
        <p:sp>
          <p:nvSpPr>
            <p:cNvPr id="74" name="Freeform 1171">
              <a:extLst>
                <a:ext uri="{FF2B5EF4-FFF2-40B4-BE49-F238E27FC236}">
                  <a16:creationId xmlns:a16="http://schemas.microsoft.com/office/drawing/2014/main" id="{F8C77EC4-F695-485D-B0EB-079299F22350}"/>
                </a:ext>
              </a:extLst>
            </p:cNvPr>
            <p:cNvSpPr>
              <a:spLocks/>
            </p:cNvSpPr>
            <p:nvPr/>
          </p:nvSpPr>
          <p:spPr bwMode="auto">
            <a:xfrm>
              <a:off x="6243970" y="2613750"/>
              <a:ext cx="345818" cy="259336"/>
            </a:xfrm>
            <a:custGeom>
              <a:avLst/>
              <a:gdLst>
                <a:gd name="T0" fmla="*/ 6189 w 6231"/>
                <a:gd name="T1" fmla="*/ 0 h 4673"/>
                <a:gd name="T2" fmla="*/ 6206 w 6231"/>
                <a:gd name="T3" fmla="*/ 6 h 4673"/>
                <a:gd name="T4" fmla="*/ 6219 w 6231"/>
                <a:gd name="T5" fmla="*/ 17 h 4673"/>
                <a:gd name="T6" fmla="*/ 6229 w 6231"/>
                <a:gd name="T7" fmla="*/ 34 h 4673"/>
                <a:gd name="T8" fmla="*/ 6231 w 6231"/>
                <a:gd name="T9" fmla="*/ 53 h 4673"/>
                <a:gd name="T10" fmla="*/ 6223 w 6231"/>
                <a:gd name="T11" fmla="*/ 72 h 4673"/>
                <a:gd name="T12" fmla="*/ 3477 w 6231"/>
                <a:gd name="T13" fmla="*/ 4603 h 4673"/>
                <a:gd name="T14" fmla="*/ 3455 w 6231"/>
                <a:gd name="T15" fmla="*/ 4631 h 4673"/>
                <a:gd name="T16" fmla="*/ 3428 w 6231"/>
                <a:gd name="T17" fmla="*/ 4652 h 4673"/>
                <a:gd name="T18" fmla="*/ 3398 w 6231"/>
                <a:gd name="T19" fmla="*/ 4665 h 4673"/>
                <a:gd name="T20" fmla="*/ 3366 w 6231"/>
                <a:gd name="T21" fmla="*/ 4673 h 4673"/>
                <a:gd name="T22" fmla="*/ 3332 w 6231"/>
                <a:gd name="T23" fmla="*/ 4673 h 4673"/>
                <a:gd name="T24" fmla="*/ 3300 w 6231"/>
                <a:gd name="T25" fmla="*/ 4664 h 4673"/>
                <a:gd name="T26" fmla="*/ 3269 w 6231"/>
                <a:gd name="T27" fmla="*/ 4648 h 4673"/>
                <a:gd name="T28" fmla="*/ 2513 w 6231"/>
                <a:gd name="T29" fmla="*/ 4132 h 4673"/>
                <a:gd name="T30" fmla="*/ 1745 w 6231"/>
                <a:gd name="T31" fmla="*/ 4641 h 4673"/>
                <a:gd name="T32" fmla="*/ 1717 w 6231"/>
                <a:gd name="T33" fmla="*/ 4654 h 4673"/>
                <a:gd name="T34" fmla="*/ 1690 w 6231"/>
                <a:gd name="T35" fmla="*/ 4656 h 4673"/>
                <a:gd name="T36" fmla="*/ 1664 w 6231"/>
                <a:gd name="T37" fmla="*/ 4650 h 4673"/>
                <a:gd name="T38" fmla="*/ 1639 w 6231"/>
                <a:gd name="T39" fmla="*/ 4639 h 4673"/>
                <a:gd name="T40" fmla="*/ 1621 w 6231"/>
                <a:gd name="T41" fmla="*/ 4618 h 4673"/>
                <a:gd name="T42" fmla="*/ 1609 w 6231"/>
                <a:gd name="T43" fmla="*/ 4595 h 4673"/>
                <a:gd name="T44" fmla="*/ 1603 w 6231"/>
                <a:gd name="T45" fmla="*/ 4565 h 4673"/>
                <a:gd name="T46" fmla="*/ 1603 w 6231"/>
                <a:gd name="T47" fmla="*/ 3511 h 4673"/>
                <a:gd name="T48" fmla="*/ 5090 w 6231"/>
                <a:gd name="T49" fmla="*/ 905 h 4673"/>
                <a:gd name="T50" fmla="*/ 972 w 6231"/>
                <a:gd name="T51" fmla="*/ 3077 h 4673"/>
                <a:gd name="T52" fmla="*/ 64 w 6231"/>
                <a:gd name="T53" fmla="*/ 2459 h 4673"/>
                <a:gd name="T54" fmla="*/ 36 w 6231"/>
                <a:gd name="T55" fmla="*/ 2434 h 4673"/>
                <a:gd name="T56" fmla="*/ 15 w 6231"/>
                <a:gd name="T57" fmla="*/ 2404 h 4673"/>
                <a:gd name="T58" fmla="*/ 4 w 6231"/>
                <a:gd name="T59" fmla="*/ 2370 h 4673"/>
                <a:gd name="T60" fmla="*/ 0 w 6231"/>
                <a:gd name="T61" fmla="*/ 2335 h 4673"/>
                <a:gd name="T62" fmla="*/ 0 w 6231"/>
                <a:gd name="T63" fmla="*/ 2335 h 4673"/>
                <a:gd name="T64" fmla="*/ 4 w 6231"/>
                <a:gd name="T65" fmla="*/ 2301 h 4673"/>
                <a:gd name="T66" fmla="*/ 17 w 6231"/>
                <a:gd name="T67" fmla="*/ 2269 h 4673"/>
                <a:gd name="T68" fmla="*/ 36 w 6231"/>
                <a:gd name="T69" fmla="*/ 2241 h 4673"/>
                <a:gd name="T70" fmla="*/ 62 w 6231"/>
                <a:gd name="T71" fmla="*/ 2216 h 4673"/>
                <a:gd name="T72" fmla="*/ 96 w 6231"/>
                <a:gd name="T73" fmla="*/ 2199 h 4673"/>
                <a:gd name="T74" fmla="*/ 6168 w 6231"/>
                <a:gd name="T75" fmla="*/ 4 h 4673"/>
                <a:gd name="T76" fmla="*/ 6189 w 6231"/>
                <a:gd name="T77" fmla="*/ 0 h 4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31" h="4673">
                  <a:moveTo>
                    <a:pt x="6189" y="0"/>
                  </a:moveTo>
                  <a:lnTo>
                    <a:pt x="6206" y="6"/>
                  </a:lnTo>
                  <a:lnTo>
                    <a:pt x="6219" y="17"/>
                  </a:lnTo>
                  <a:lnTo>
                    <a:pt x="6229" y="34"/>
                  </a:lnTo>
                  <a:lnTo>
                    <a:pt x="6231" y="53"/>
                  </a:lnTo>
                  <a:lnTo>
                    <a:pt x="6223" y="72"/>
                  </a:lnTo>
                  <a:lnTo>
                    <a:pt x="3477" y="4603"/>
                  </a:lnTo>
                  <a:lnTo>
                    <a:pt x="3455" y="4631"/>
                  </a:lnTo>
                  <a:lnTo>
                    <a:pt x="3428" y="4652"/>
                  </a:lnTo>
                  <a:lnTo>
                    <a:pt x="3398" y="4665"/>
                  </a:lnTo>
                  <a:lnTo>
                    <a:pt x="3366" y="4673"/>
                  </a:lnTo>
                  <a:lnTo>
                    <a:pt x="3332" y="4673"/>
                  </a:lnTo>
                  <a:lnTo>
                    <a:pt x="3300" y="4664"/>
                  </a:lnTo>
                  <a:lnTo>
                    <a:pt x="3269" y="4648"/>
                  </a:lnTo>
                  <a:lnTo>
                    <a:pt x="2513" y="4132"/>
                  </a:lnTo>
                  <a:lnTo>
                    <a:pt x="1745" y="4641"/>
                  </a:lnTo>
                  <a:lnTo>
                    <a:pt x="1717" y="4654"/>
                  </a:lnTo>
                  <a:lnTo>
                    <a:pt x="1690" y="4656"/>
                  </a:lnTo>
                  <a:lnTo>
                    <a:pt x="1664" y="4650"/>
                  </a:lnTo>
                  <a:lnTo>
                    <a:pt x="1639" y="4639"/>
                  </a:lnTo>
                  <a:lnTo>
                    <a:pt x="1621" y="4618"/>
                  </a:lnTo>
                  <a:lnTo>
                    <a:pt x="1609" y="4595"/>
                  </a:lnTo>
                  <a:lnTo>
                    <a:pt x="1603" y="4565"/>
                  </a:lnTo>
                  <a:lnTo>
                    <a:pt x="1603" y="3511"/>
                  </a:lnTo>
                  <a:lnTo>
                    <a:pt x="5090" y="905"/>
                  </a:lnTo>
                  <a:lnTo>
                    <a:pt x="972" y="3077"/>
                  </a:lnTo>
                  <a:lnTo>
                    <a:pt x="64" y="2459"/>
                  </a:lnTo>
                  <a:lnTo>
                    <a:pt x="36" y="2434"/>
                  </a:lnTo>
                  <a:lnTo>
                    <a:pt x="15" y="2404"/>
                  </a:lnTo>
                  <a:lnTo>
                    <a:pt x="4" y="2370"/>
                  </a:lnTo>
                  <a:lnTo>
                    <a:pt x="0" y="2335"/>
                  </a:lnTo>
                  <a:lnTo>
                    <a:pt x="0" y="2335"/>
                  </a:lnTo>
                  <a:lnTo>
                    <a:pt x="4" y="2301"/>
                  </a:lnTo>
                  <a:lnTo>
                    <a:pt x="17" y="2269"/>
                  </a:lnTo>
                  <a:lnTo>
                    <a:pt x="36" y="2241"/>
                  </a:lnTo>
                  <a:lnTo>
                    <a:pt x="62" y="2216"/>
                  </a:lnTo>
                  <a:lnTo>
                    <a:pt x="96" y="2199"/>
                  </a:lnTo>
                  <a:lnTo>
                    <a:pt x="6168" y="4"/>
                  </a:lnTo>
                  <a:lnTo>
                    <a:pt x="618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Helvetica Condensed" panose="020B0506000000000000" pitchFamily="34" charset="0"/>
              </a:endParaRPr>
            </a:p>
          </p:txBody>
        </p:sp>
      </p:grpSp>
      <p:grpSp>
        <p:nvGrpSpPr>
          <p:cNvPr id="42" name="Groupe 41"/>
          <p:cNvGrpSpPr/>
          <p:nvPr/>
        </p:nvGrpSpPr>
        <p:grpSpPr>
          <a:xfrm>
            <a:off x="1021071" y="3402218"/>
            <a:ext cx="6546665" cy="539121"/>
            <a:chOff x="6134067" y="3242305"/>
            <a:chExt cx="6546665" cy="539121"/>
          </a:xfrm>
        </p:grpSpPr>
        <p:sp>
          <p:nvSpPr>
            <p:cNvPr id="39" name="TextBox 19">
              <a:extLst>
                <a:ext uri="{FF2B5EF4-FFF2-40B4-BE49-F238E27FC236}">
                  <a16:creationId xmlns:a16="http://schemas.microsoft.com/office/drawing/2014/main" id="{297D0715-866A-41A1-A5EE-9FFDEAFA07A6}"/>
                </a:ext>
              </a:extLst>
            </p:cNvPr>
            <p:cNvSpPr txBox="1"/>
            <p:nvPr/>
          </p:nvSpPr>
          <p:spPr>
            <a:xfrm>
              <a:off x="6712944" y="3250255"/>
              <a:ext cx="5967788" cy="523220"/>
            </a:xfrm>
            <a:prstGeom prst="rect">
              <a:avLst/>
            </a:prstGeom>
            <a:noFill/>
          </p:spPr>
          <p:txBody>
            <a:bodyPr wrap="none" rtlCol="0">
              <a:spAutoFit/>
            </a:bodyPr>
            <a:lstStyle/>
            <a:p>
              <a:pPr lvl="0">
                <a:defRPr/>
              </a:pPr>
              <a:r>
                <a:rPr lang="fr-FR" sz="2800" b="1" dirty="0">
                  <a:solidFill>
                    <a:prstClr val="black">
                      <a:lumMod val="65000"/>
                      <a:lumOff val="35000"/>
                    </a:prstClr>
                  </a:solidFill>
                  <a:latin typeface="Helvetica Condensed" panose="020B0506000000000000" pitchFamily="34" charset="0"/>
                </a:rPr>
                <a:t>3. Assurance qualité des données</a:t>
              </a:r>
              <a:endParaRPr lang="id-ID" sz="2800" b="1" dirty="0">
                <a:solidFill>
                  <a:prstClr val="black">
                    <a:lumMod val="65000"/>
                    <a:lumOff val="35000"/>
                  </a:prstClr>
                </a:solidFill>
                <a:latin typeface="Helvetica Condensed" panose="020B0506000000000000" pitchFamily="34" charset="0"/>
              </a:endParaRPr>
            </a:p>
          </p:txBody>
        </p:sp>
        <p:sp>
          <p:nvSpPr>
            <p:cNvPr id="64" name="Oval 83">
              <a:extLst>
                <a:ext uri="{FF2B5EF4-FFF2-40B4-BE49-F238E27FC236}">
                  <a16:creationId xmlns:a16="http://schemas.microsoft.com/office/drawing/2014/main" id="{349E4BB7-4C70-4F74-A72C-5D6AF4CF58CC}"/>
                </a:ext>
              </a:extLst>
            </p:cNvPr>
            <p:cNvSpPr/>
            <p:nvPr/>
          </p:nvSpPr>
          <p:spPr>
            <a:xfrm>
              <a:off x="6134067" y="3242305"/>
              <a:ext cx="539121" cy="539121"/>
            </a:xfrm>
            <a:prstGeom prst="ellipse">
              <a:avLst/>
            </a:prstGeom>
            <a:solidFill>
              <a:srgbClr val="70AD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Helvetica Condensed" panose="020B0506000000000000" pitchFamily="34" charset="0"/>
              </a:endParaRPr>
            </a:p>
          </p:txBody>
        </p:sp>
        <p:sp>
          <p:nvSpPr>
            <p:cNvPr id="75" name="Freeform 1171">
              <a:extLst>
                <a:ext uri="{FF2B5EF4-FFF2-40B4-BE49-F238E27FC236}">
                  <a16:creationId xmlns:a16="http://schemas.microsoft.com/office/drawing/2014/main" id="{A5857F71-F185-4B7F-B52E-5E274D10C37E}"/>
                </a:ext>
              </a:extLst>
            </p:cNvPr>
            <p:cNvSpPr>
              <a:spLocks/>
            </p:cNvSpPr>
            <p:nvPr/>
          </p:nvSpPr>
          <p:spPr bwMode="auto">
            <a:xfrm>
              <a:off x="6222888" y="3363099"/>
              <a:ext cx="345818" cy="259279"/>
            </a:xfrm>
            <a:custGeom>
              <a:avLst/>
              <a:gdLst>
                <a:gd name="T0" fmla="*/ 6189 w 6231"/>
                <a:gd name="T1" fmla="*/ 0 h 4673"/>
                <a:gd name="T2" fmla="*/ 6206 w 6231"/>
                <a:gd name="T3" fmla="*/ 6 h 4673"/>
                <a:gd name="T4" fmla="*/ 6219 w 6231"/>
                <a:gd name="T5" fmla="*/ 17 h 4673"/>
                <a:gd name="T6" fmla="*/ 6229 w 6231"/>
                <a:gd name="T7" fmla="*/ 34 h 4673"/>
                <a:gd name="T8" fmla="*/ 6231 w 6231"/>
                <a:gd name="T9" fmla="*/ 53 h 4673"/>
                <a:gd name="T10" fmla="*/ 6223 w 6231"/>
                <a:gd name="T11" fmla="*/ 72 h 4673"/>
                <a:gd name="T12" fmla="*/ 3477 w 6231"/>
                <a:gd name="T13" fmla="*/ 4603 h 4673"/>
                <a:gd name="T14" fmla="*/ 3455 w 6231"/>
                <a:gd name="T15" fmla="*/ 4631 h 4673"/>
                <a:gd name="T16" fmla="*/ 3428 w 6231"/>
                <a:gd name="T17" fmla="*/ 4652 h 4673"/>
                <a:gd name="T18" fmla="*/ 3398 w 6231"/>
                <a:gd name="T19" fmla="*/ 4665 h 4673"/>
                <a:gd name="T20" fmla="*/ 3366 w 6231"/>
                <a:gd name="T21" fmla="*/ 4673 h 4673"/>
                <a:gd name="T22" fmla="*/ 3332 w 6231"/>
                <a:gd name="T23" fmla="*/ 4673 h 4673"/>
                <a:gd name="T24" fmla="*/ 3300 w 6231"/>
                <a:gd name="T25" fmla="*/ 4664 h 4673"/>
                <a:gd name="T26" fmla="*/ 3269 w 6231"/>
                <a:gd name="T27" fmla="*/ 4648 h 4673"/>
                <a:gd name="T28" fmla="*/ 2513 w 6231"/>
                <a:gd name="T29" fmla="*/ 4132 h 4673"/>
                <a:gd name="T30" fmla="*/ 1745 w 6231"/>
                <a:gd name="T31" fmla="*/ 4641 h 4673"/>
                <a:gd name="T32" fmla="*/ 1717 w 6231"/>
                <a:gd name="T33" fmla="*/ 4654 h 4673"/>
                <a:gd name="T34" fmla="*/ 1690 w 6231"/>
                <a:gd name="T35" fmla="*/ 4656 h 4673"/>
                <a:gd name="T36" fmla="*/ 1664 w 6231"/>
                <a:gd name="T37" fmla="*/ 4650 h 4673"/>
                <a:gd name="T38" fmla="*/ 1639 w 6231"/>
                <a:gd name="T39" fmla="*/ 4639 h 4673"/>
                <a:gd name="T40" fmla="*/ 1621 w 6231"/>
                <a:gd name="T41" fmla="*/ 4618 h 4673"/>
                <a:gd name="T42" fmla="*/ 1609 w 6231"/>
                <a:gd name="T43" fmla="*/ 4595 h 4673"/>
                <a:gd name="T44" fmla="*/ 1603 w 6231"/>
                <a:gd name="T45" fmla="*/ 4565 h 4673"/>
                <a:gd name="T46" fmla="*/ 1603 w 6231"/>
                <a:gd name="T47" fmla="*/ 3511 h 4673"/>
                <a:gd name="T48" fmla="*/ 5090 w 6231"/>
                <a:gd name="T49" fmla="*/ 905 h 4673"/>
                <a:gd name="T50" fmla="*/ 972 w 6231"/>
                <a:gd name="T51" fmla="*/ 3077 h 4673"/>
                <a:gd name="T52" fmla="*/ 64 w 6231"/>
                <a:gd name="T53" fmla="*/ 2459 h 4673"/>
                <a:gd name="T54" fmla="*/ 36 w 6231"/>
                <a:gd name="T55" fmla="*/ 2434 h 4673"/>
                <a:gd name="T56" fmla="*/ 15 w 6231"/>
                <a:gd name="T57" fmla="*/ 2404 h 4673"/>
                <a:gd name="T58" fmla="*/ 4 w 6231"/>
                <a:gd name="T59" fmla="*/ 2370 h 4673"/>
                <a:gd name="T60" fmla="*/ 0 w 6231"/>
                <a:gd name="T61" fmla="*/ 2335 h 4673"/>
                <a:gd name="T62" fmla="*/ 0 w 6231"/>
                <a:gd name="T63" fmla="*/ 2335 h 4673"/>
                <a:gd name="T64" fmla="*/ 4 w 6231"/>
                <a:gd name="T65" fmla="*/ 2301 h 4673"/>
                <a:gd name="T66" fmla="*/ 17 w 6231"/>
                <a:gd name="T67" fmla="*/ 2269 h 4673"/>
                <a:gd name="T68" fmla="*/ 36 w 6231"/>
                <a:gd name="T69" fmla="*/ 2241 h 4673"/>
                <a:gd name="T70" fmla="*/ 62 w 6231"/>
                <a:gd name="T71" fmla="*/ 2216 h 4673"/>
                <a:gd name="T72" fmla="*/ 96 w 6231"/>
                <a:gd name="T73" fmla="*/ 2199 h 4673"/>
                <a:gd name="T74" fmla="*/ 6168 w 6231"/>
                <a:gd name="T75" fmla="*/ 4 h 4673"/>
                <a:gd name="T76" fmla="*/ 6189 w 6231"/>
                <a:gd name="T77" fmla="*/ 0 h 4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31" h="4673">
                  <a:moveTo>
                    <a:pt x="6189" y="0"/>
                  </a:moveTo>
                  <a:lnTo>
                    <a:pt x="6206" y="6"/>
                  </a:lnTo>
                  <a:lnTo>
                    <a:pt x="6219" y="17"/>
                  </a:lnTo>
                  <a:lnTo>
                    <a:pt x="6229" y="34"/>
                  </a:lnTo>
                  <a:lnTo>
                    <a:pt x="6231" y="53"/>
                  </a:lnTo>
                  <a:lnTo>
                    <a:pt x="6223" y="72"/>
                  </a:lnTo>
                  <a:lnTo>
                    <a:pt x="3477" y="4603"/>
                  </a:lnTo>
                  <a:lnTo>
                    <a:pt x="3455" y="4631"/>
                  </a:lnTo>
                  <a:lnTo>
                    <a:pt x="3428" y="4652"/>
                  </a:lnTo>
                  <a:lnTo>
                    <a:pt x="3398" y="4665"/>
                  </a:lnTo>
                  <a:lnTo>
                    <a:pt x="3366" y="4673"/>
                  </a:lnTo>
                  <a:lnTo>
                    <a:pt x="3332" y="4673"/>
                  </a:lnTo>
                  <a:lnTo>
                    <a:pt x="3300" y="4664"/>
                  </a:lnTo>
                  <a:lnTo>
                    <a:pt x="3269" y="4648"/>
                  </a:lnTo>
                  <a:lnTo>
                    <a:pt x="2513" y="4132"/>
                  </a:lnTo>
                  <a:lnTo>
                    <a:pt x="1745" y="4641"/>
                  </a:lnTo>
                  <a:lnTo>
                    <a:pt x="1717" y="4654"/>
                  </a:lnTo>
                  <a:lnTo>
                    <a:pt x="1690" y="4656"/>
                  </a:lnTo>
                  <a:lnTo>
                    <a:pt x="1664" y="4650"/>
                  </a:lnTo>
                  <a:lnTo>
                    <a:pt x="1639" y="4639"/>
                  </a:lnTo>
                  <a:lnTo>
                    <a:pt x="1621" y="4618"/>
                  </a:lnTo>
                  <a:lnTo>
                    <a:pt x="1609" y="4595"/>
                  </a:lnTo>
                  <a:lnTo>
                    <a:pt x="1603" y="4565"/>
                  </a:lnTo>
                  <a:lnTo>
                    <a:pt x="1603" y="3511"/>
                  </a:lnTo>
                  <a:lnTo>
                    <a:pt x="5090" y="905"/>
                  </a:lnTo>
                  <a:lnTo>
                    <a:pt x="972" y="3077"/>
                  </a:lnTo>
                  <a:lnTo>
                    <a:pt x="64" y="2459"/>
                  </a:lnTo>
                  <a:lnTo>
                    <a:pt x="36" y="2434"/>
                  </a:lnTo>
                  <a:lnTo>
                    <a:pt x="15" y="2404"/>
                  </a:lnTo>
                  <a:lnTo>
                    <a:pt x="4" y="2370"/>
                  </a:lnTo>
                  <a:lnTo>
                    <a:pt x="0" y="2335"/>
                  </a:lnTo>
                  <a:lnTo>
                    <a:pt x="0" y="2335"/>
                  </a:lnTo>
                  <a:lnTo>
                    <a:pt x="4" y="2301"/>
                  </a:lnTo>
                  <a:lnTo>
                    <a:pt x="17" y="2269"/>
                  </a:lnTo>
                  <a:lnTo>
                    <a:pt x="36" y="2241"/>
                  </a:lnTo>
                  <a:lnTo>
                    <a:pt x="62" y="2216"/>
                  </a:lnTo>
                  <a:lnTo>
                    <a:pt x="96" y="2199"/>
                  </a:lnTo>
                  <a:lnTo>
                    <a:pt x="6168" y="4"/>
                  </a:lnTo>
                  <a:lnTo>
                    <a:pt x="618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Helvetica Condensed" panose="020B0506000000000000" pitchFamily="34" charset="0"/>
              </a:endParaRPr>
            </a:p>
          </p:txBody>
        </p:sp>
      </p:grpSp>
      <p:grpSp>
        <p:nvGrpSpPr>
          <p:cNvPr id="43" name="Groupe 42"/>
          <p:cNvGrpSpPr/>
          <p:nvPr/>
        </p:nvGrpSpPr>
        <p:grpSpPr>
          <a:xfrm>
            <a:off x="1021071" y="4350278"/>
            <a:ext cx="8570199" cy="528644"/>
            <a:chOff x="6144721" y="3891525"/>
            <a:chExt cx="6479075" cy="774767"/>
          </a:xfrm>
        </p:grpSpPr>
        <p:sp>
          <p:nvSpPr>
            <p:cNvPr id="40" name="TextBox 21">
              <a:extLst>
                <a:ext uri="{FF2B5EF4-FFF2-40B4-BE49-F238E27FC236}">
                  <a16:creationId xmlns:a16="http://schemas.microsoft.com/office/drawing/2014/main" id="{76934C9C-4809-472B-8C00-EBB936A9C3F0}"/>
                </a:ext>
              </a:extLst>
            </p:cNvPr>
            <p:cNvSpPr txBox="1"/>
            <p:nvPr/>
          </p:nvSpPr>
          <p:spPr>
            <a:xfrm>
              <a:off x="6586246" y="3899474"/>
              <a:ext cx="6037550" cy="766818"/>
            </a:xfrm>
            <a:prstGeom prst="rect">
              <a:avLst/>
            </a:prstGeom>
            <a:noFill/>
          </p:spPr>
          <p:txBody>
            <a:bodyPr wrap="square" rtlCol="0">
              <a:spAutoFit/>
            </a:bodyPr>
            <a:lstStyle/>
            <a:p>
              <a:pPr lvl="0">
                <a:defRPr/>
              </a:pPr>
              <a:r>
                <a:rPr lang="fr-FR" sz="2800" b="1" dirty="0">
                  <a:solidFill>
                    <a:prstClr val="black">
                      <a:lumMod val="65000"/>
                      <a:lumOff val="35000"/>
                    </a:prstClr>
                  </a:solidFill>
                  <a:latin typeface="Helvetica Condensed" panose="020B0506000000000000" pitchFamily="34" charset="0"/>
                </a:rPr>
                <a:t>4. Calendrier et livrables</a:t>
              </a:r>
              <a:endParaRPr lang="id-ID" sz="2800" b="1" dirty="0">
                <a:solidFill>
                  <a:prstClr val="black">
                    <a:lumMod val="65000"/>
                    <a:lumOff val="35000"/>
                  </a:prstClr>
                </a:solidFill>
                <a:latin typeface="Helvetica Condensed" panose="020B0506000000000000" pitchFamily="34" charset="0"/>
              </a:endParaRPr>
            </a:p>
          </p:txBody>
        </p:sp>
        <p:sp>
          <p:nvSpPr>
            <p:cNvPr id="65" name="Oval 83">
              <a:extLst>
                <a:ext uri="{FF2B5EF4-FFF2-40B4-BE49-F238E27FC236}">
                  <a16:creationId xmlns:a16="http://schemas.microsoft.com/office/drawing/2014/main" id="{0B16DF97-8C66-42C0-9BBD-849CF5178504}"/>
                </a:ext>
              </a:extLst>
            </p:cNvPr>
            <p:cNvSpPr/>
            <p:nvPr/>
          </p:nvSpPr>
          <p:spPr>
            <a:xfrm>
              <a:off x="6144721" y="3891525"/>
              <a:ext cx="458323" cy="766818"/>
            </a:xfrm>
            <a:prstGeom prst="ellipse">
              <a:avLst/>
            </a:prstGeom>
            <a:solidFill>
              <a:srgbClr val="6FA0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Helvetica Condensed" panose="020B0506000000000000" pitchFamily="34" charset="0"/>
              </a:endParaRPr>
            </a:p>
          </p:txBody>
        </p:sp>
        <p:sp>
          <p:nvSpPr>
            <p:cNvPr id="76" name="Freeform 1171">
              <a:extLst>
                <a:ext uri="{FF2B5EF4-FFF2-40B4-BE49-F238E27FC236}">
                  <a16:creationId xmlns:a16="http://schemas.microsoft.com/office/drawing/2014/main" id="{4271EEF4-15D9-4DBA-99FD-346C3ABB451F}"/>
                </a:ext>
              </a:extLst>
            </p:cNvPr>
            <p:cNvSpPr>
              <a:spLocks/>
            </p:cNvSpPr>
            <p:nvPr/>
          </p:nvSpPr>
          <p:spPr bwMode="auto">
            <a:xfrm>
              <a:off x="6204853" y="4074339"/>
              <a:ext cx="345818" cy="345182"/>
            </a:xfrm>
            <a:custGeom>
              <a:avLst/>
              <a:gdLst>
                <a:gd name="T0" fmla="*/ 6189 w 6231"/>
                <a:gd name="T1" fmla="*/ 0 h 4673"/>
                <a:gd name="T2" fmla="*/ 6206 w 6231"/>
                <a:gd name="T3" fmla="*/ 6 h 4673"/>
                <a:gd name="T4" fmla="*/ 6219 w 6231"/>
                <a:gd name="T5" fmla="*/ 17 h 4673"/>
                <a:gd name="T6" fmla="*/ 6229 w 6231"/>
                <a:gd name="T7" fmla="*/ 34 h 4673"/>
                <a:gd name="T8" fmla="*/ 6231 w 6231"/>
                <a:gd name="T9" fmla="*/ 53 h 4673"/>
                <a:gd name="T10" fmla="*/ 6223 w 6231"/>
                <a:gd name="T11" fmla="*/ 72 h 4673"/>
                <a:gd name="T12" fmla="*/ 3477 w 6231"/>
                <a:gd name="T13" fmla="*/ 4603 h 4673"/>
                <a:gd name="T14" fmla="*/ 3455 w 6231"/>
                <a:gd name="T15" fmla="*/ 4631 h 4673"/>
                <a:gd name="T16" fmla="*/ 3428 w 6231"/>
                <a:gd name="T17" fmla="*/ 4652 h 4673"/>
                <a:gd name="T18" fmla="*/ 3398 w 6231"/>
                <a:gd name="T19" fmla="*/ 4665 h 4673"/>
                <a:gd name="T20" fmla="*/ 3366 w 6231"/>
                <a:gd name="T21" fmla="*/ 4673 h 4673"/>
                <a:gd name="T22" fmla="*/ 3332 w 6231"/>
                <a:gd name="T23" fmla="*/ 4673 h 4673"/>
                <a:gd name="T24" fmla="*/ 3300 w 6231"/>
                <a:gd name="T25" fmla="*/ 4664 h 4673"/>
                <a:gd name="T26" fmla="*/ 3269 w 6231"/>
                <a:gd name="T27" fmla="*/ 4648 h 4673"/>
                <a:gd name="T28" fmla="*/ 2513 w 6231"/>
                <a:gd name="T29" fmla="*/ 4132 h 4673"/>
                <a:gd name="T30" fmla="*/ 1745 w 6231"/>
                <a:gd name="T31" fmla="*/ 4641 h 4673"/>
                <a:gd name="T32" fmla="*/ 1717 w 6231"/>
                <a:gd name="T33" fmla="*/ 4654 h 4673"/>
                <a:gd name="T34" fmla="*/ 1690 w 6231"/>
                <a:gd name="T35" fmla="*/ 4656 h 4673"/>
                <a:gd name="T36" fmla="*/ 1664 w 6231"/>
                <a:gd name="T37" fmla="*/ 4650 h 4673"/>
                <a:gd name="T38" fmla="*/ 1639 w 6231"/>
                <a:gd name="T39" fmla="*/ 4639 h 4673"/>
                <a:gd name="T40" fmla="*/ 1621 w 6231"/>
                <a:gd name="T41" fmla="*/ 4618 h 4673"/>
                <a:gd name="T42" fmla="*/ 1609 w 6231"/>
                <a:gd name="T43" fmla="*/ 4595 h 4673"/>
                <a:gd name="T44" fmla="*/ 1603 w 6231"/>
                <a:gd name="T45" fmla="*/ 4565 h 4673"/>
                <a:gd name="T46" fmla="*/ 1603 w 6231"/>
                <a:gd name="T47" fmla="*/ 3511 h 4673"/>
                <a:gd name="T48" fmla="*/ 5090 w 6231"/>
                <a:gd name="T49" fmla="*/ 905 h 4673"/>
                <a:gd name="T50" fmla="*/ 972 w 6231"/>
                <a:gd name="T51" fmla="*/ 3077 h 4673"/>
                <a:gd name="T52" fmla="*/ 64 w 6231"/>
                <a:gd name="T53" fmla="*/ 2459 h 4673"/>
                <a:gd name="T54" fmla="*/ 36 w 6231"/>
                <a:gd name="T55" fmla="*/ 2434 h 4673"/>
                <a:gd name="T56" fmla="*/ 15 w 6231"/>
                <a:gd name="T57" fmla="*/ 2404 h 4673"/>
                <a:gd name="T58" fmla="*/ 4 w 6231"/>
                <a:gd name="T59" fmla="*/ 2370 h 4673"/>
                <a:gd name="T60" fmla="*/ 0 w 6231"/>
                <a:gd name="T61" fmla="*/ 2335 h 4673"/>
                <a:gd name="T62" fmla="*/ 0 w 6231"/>
                <a:gd name="T63" fmla="*/ 2335 h 4673"/>
                <a:gd name="T64" fmla="*/ 4 w 6231"/>
                <a:gd name="T65" fmla="*/ 2301 h 4673"/>
                <a:gd name="T66" fmla="*/ 17 w 6231"/>
                <a:gd name="T67" fmla="*/ 2269 h 4673"/>
                <a:gd name="T68" fmla="*/ 36 w 6231"/>
                <a:gd name="T69" fmla="*/ 2241 h 4673"/>
                <a:gd name="T70" fmla="*/ 62 w 6231"/>
                <a:gd name="T71" fmla="*/ 2216 h 4673"/>
                <a:gd name="T72" fmla="*/ 96 w 6231"/>
                <a:gd name="T73" fmla="*/ 2199 h 4673"/>
                <a:gd name="T74" fmla="*/ 6168 w 6231"/>
                <a:gd name="T75" fmla="*/ 4 h 4673"/>
                <a:gd name="T76" fmla="*/ 6189 w 6231"/>
                <a:gd name="T77" fmla="*/ 0 h 4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31" h="4673">
                  <a:moveTo>
                    <a:pt x="6189" y="0"/>
                  </a:moveTo>
                  <a:lnTo>
                    <a:pt x="6206" y="6"/>
                  </a:lnTo>
                  <a:lnTo>
                    <a:pt x="6219" y="17"/>
                  </a:lnTo>
                  <a:lnTo>
                    <a:pt x="6229" y="34"/>
                  </a:lnTo>
                  <a:lnTo>
                    <a:pt x="6231" y="53"/>
                  </a:lnTo>
                  <a:lnTo>
                    <a:pt x="6223" y="72"/>
                  </a:lnTo>
                  <a:lnTo>
                    <a:pt x="3477" y="4603"/>
                  </a:lnTo>
                  <a:lnTo>
                    <a:pt x="3455" y="4631"/>
                  </a:lnTo>
                  <a:lnTo>
                    <a:pt x="3428" y="4652"/>
                  </a:lnTo>
                  <a:lnTo>
                    <a:pt x="3398" y="4665"/>
                  </a:lnTo>
                  <a:lnTo>
                    <a:pt x="3366" y="4673"/>
                  </a:lnTo>
                  <a:lnTo>
                    <a:pt x="3332" y="4673"/>
                  </a:lnTo>
                  <a:lnTo>
                    <a:pt x="3300" y="4664"/>
                  </a:lnTo>
                  <a:lnTo>
                    <a:pt x="3269" y="4648"/>
                  </a:lnTo>
                  <a:lnTo>
                    <a:pt x="2513" y="4132"/>
                  </a:lnTo>
                  <a:lnTo>
                    <a:pt x="1745" y="4641"/>
                  </a:lnTo>
                  <a:lnTo>
                    <a:pt x="1717" y="4654"/>
                  </a:lnTo>
                  <a:lnTo>
                    <a:pt x="1690" y="4656"/>
                  </a:lnTo>
                  <a:lnTo>
                    <a:pt x="1664" y="4650"/>
                  </a:lnTo>
                  <a:lnTo>
                    <a:pt x="1639" y="4639"/>
                  </a:lnTo>
                  <a:lnTo>
                    <a:pt x="1621" y="4618"/>
                  </a:lnTo>
                  <a:lnTo>
                    <a:pt x="1609" y="4595"/>
                  </a:lnTo>
                  <a:lnTo>
                    <a:pt x="1603" y="4565"/>
                  </a:lnTo>
                  <a:lnTo>
                    <a:pt x="1603" y="3511"/>
                  </a:lnTo>
                  <a:lnTo>
                    <a:pt x="5090" y="905"/>
                  </a:lnTo>
                  <a:lnTo>
                    <a:pt x="972" y="3077"/>
                  </a:lnTo>
                  <a:lnTo>
                    <a:pt x="64" y="2459"/>
                  </a:lnTo>
                  <a:lnTo>
                    <a:pt x="36" y="2434"/>
                  </a:lnTo>
                  <a:lnTo>
                    <a:pt x="15" y="2404"/>
                  </a:lnTo>
                  <a:lnTo>
                    <a:pt x="4" y="2370"/>
                  </a:lnTo>
                  <a:lnTo>
                    <a:pt x="0" y="2335"/>
                  </a:lnTo>
                  <a:lnTo>
                    <a:pt x="0" y="2335"/>
                  </a:lnTo>
                  <a:lnTo>
                    <a:pt x="4" y="2301"/>
                  </a:lnTo>
                  <a:lnTo>
                    <a:pt x="17" y="2269"/>
                  </a:lnTo>
                  <a:lnTo>
                    <a:pt x="36" y="2241"/>
                  </a:lnTo>
                  <a:lnTo>
                    <a:pt x="62" y="2216"/>
                  </a:lnTo>
                  <a:lnTo>
                    <a:pt x="96" y="2199"/>
                  </a:lnTo>
                  <a:lnTo>
                    <a:pt x="6168" y="4"/>
                  </a:lnTo>
                  <a:lnTo>
                    <a:pt x="618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Helvetica Condensed" panose="020B0506000000000000" pitchFamily="34" charset="0"/>
              </a:endParaRPr>
            </a:p>
          </p:txBody>
        </p:sp>
      </p:grpSp>
      <p:grpSp>
        <p:nvGrpSpPr>
          <p:cNvPr id="44" name="Groupe 43"/>
          <p:cNvGrpSpPr/>
          <p:nvPr/>
        </p:nvGrpSpPr>
        <p:grpSpPr>
          <a:xfrm>
            <a:off x="1021071" y="5298337"/>
            <a:ext cx="8196332" cy="539121"/>
            <a:chOff x="6134067" y="4609260"/>
            <a:chExt cx="8196332" cy="539121"/>
          </a:xfrm>
        </p:grpSpPr>
        <p:sp>
          <p:nvSpPr>
            <p:cNvPr id="41" name="TextBox 26">
              <a:extLst>
                <a:ext uri="{FF2B5EF4-FFF2-40B4-BE49-F238E27FC236}">
                  <a16:creationId xmlns:a16="http://schemas.microsoft.com/office/drawing/2014/main" id="{A426151E-9931-4314-ACA0-AEBBF90E461D}"/>
                </a:ext>
              </a:extLst>
            </p:cNvPr>
            <p:cNvSpPr txBox="1"/>
            <p:nvPr/>
          </p:nvSpPr>
          <p:spPr>
            <a:xfrm>
              <a:off x="6687473" y="4617210"/>
              <a:ext cx="7642926" cy="523220"/>
            </a:xfrm>
            <a:prstGeom prst="rect">
              <a:avLst/>
            </a:prstGeom>
            <a:noFill/>
          </p:spPr>
          <p:txBody>
            <a:bodyPr wrap="none" rtlCol="0">
              <a:spAutoFit/>
            </a:bodyPr>
            <a:lstStyle>
              <a:defPPr>
                <a:defRPr lang="fr-FR"/>
              </a:defPPr>
              <a:lvl1pPr lvl="0">
                <a:defRPr sz="2800" b="1">
                  <a:solidFill>
                    <a:prstClr val="black">
                      <a:lumMod val="65000"/>
                      <a:lumOff val="35000"/>
                    </a:prstClr>
                  </a:solidFill>
                  <a:latin typeface="Helvetica Condensed" panose="020B0506000000000000" pitchFamily="34" charset="0"/>
                </a:defRPr>
              </a:lvl1pPr>
            </a:lstStyle>
            <a:p>
              <a:r>
                <a:rPr lang="fr-FR" dirty="0"/>
                <a:t>5. Atténuation des risques liés au COVID-19</a:t>
              </a:r>
              <a:endParaRPr lang="id-ID" dirty="0"/>
            </a:p>
          </p:txBody>
        </p:sp>
        <p:sp>
          <p:nvSpPr>
            <p:cNvPr id="66" name="Oval 83">
              <a:extLst>
                <a:ext uri="{FF2B5EF4-FFF2-40B4-BE49-F238E27FC236}">
                  <a16:creationId xmlns:a16="http://schemas.microsoft.com/office/drawing/2014/main" id="{33B371C2-1E5F-40E5-9141-B13F76CB077E}"/>
                </a:ext>
              </a:extLst>
            </p:cNvPr>
            <p:cNvSpPr/>
            <p:nvPr/>
          </p:nvSpPr>
          <p:spPr>
            <a:xfrm>
              <a:off x="6134067" y="4609260"/>
              <a:ext cx="539121" cy="539121"/>
            </a:xfrm>
            <a:prstGeom prst="ellipse">
              <a:avLst/>
            </a:prstGeom>
            <a:solidFill>
              <a:srgbClr val="4472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Helvetica Condensed" panose="020B0506000000000000" pitchFamily="34" charset="0"/>
              </a:endParaRPr>
            </a:p>
          </p:txBody>
        </p:sp>
        <p:sp>
          <p:nvSpPr>
            <p:cNvPr id="77" name="Freeform 1171">
              <a:extLst>
                <a:ext uri="{FF2B5EF4-FFF2-40B4-BE49-F238E27FC236}">
                  <a16:creationId xmlns:a16="http://schemas.microsoft.com/office/drawing/2014/main" id="{51761CFB-9C0A-411B-A51E-57641F4A97C8}"/>
                </a:ext>
              </a:extLst>
            </p:cNvPr>
            <p:cNvSpPr>
              <a:spLocks/>
            </p:cNvSpPr>
            <p:nvPr/>
          </p:nvSpPr>
          <p:spPr bwMode="auto">
            <a:xfrm>
              <a:off x="6224096" y="4740724"/>
              <a:ext cx="345818" cy="259336"/>
            </a:xfrm>
            <a:custGeom>
              <a:avLst/>
              <a:gdLst>
                <a:gd name="T0" fmla="*/ 6189 w 6231"/>
                <a:gd name="T1" fmla="*/ 0 h 4673"/>
                <a:gd name="T2" fmla="*/ 6206 w 6231"/>
                <a:gd name="T3" fmla="*/ 6 h 4673"/>
                <a:gd name="T4" fmla="*/ 6219 w 6231"/>
                <a:gd name="T5" fmla="*/ 17 h 4673"/>
                <a:gd name="T6" fmla="*/ 6229 w 6231"/>
                <a:gd name="T7" fmla="*/ 34 h 4673"/>
                <a:gd name="T8" fmla="*/ 6231 w 6231"/>
                <a:gd name="T9" fmla="*/ 53 h 4673"/>
                <a:gd name="T10" fmla="*/ 6223 w 6231"/>
                <a:gd name="T11" fmla="*/ 72 h 4673"/>
                <a:gd name="T12" fmla="*/ 3477 w 6231"/>
                <a:gd name="T13" fmla="*/ 4603 h 4673"/>
                <a:gd name="T14" fmla="*/ 3455 w 6231"/>
                <a:gd name="T15" fmla="*/ 4631 h 4673"/>
                <a:gd name="T16" fmla="*/ 3428 w 6231"/>
                <a:gd name="T17" fmla="*/ 4652 h 4673"/>
                <a:gd name="T18" fmla="*/ 3398 w 6231"/>
                <a:gd name="T19" fmla="*/ 4665 h 4673"/>
                <a:gd name="T20" fmla="*/ 3366 w 6231"/>
                <a:gd name="T21" fmla="*/ 4673 h 4673"/>
                <a:gd name="T22" fmla="*/ 3332 w 6231"/>
                <a:gd name="T23" fmla="*/ 4673 h 4673"/>
                <a:gd name="T24" fmla="*/ 3300 w 6231"/>
                <a:gd name="T25" fmla="*/ 4664 h 4673"/>
                <a:gd name="T26" fmla="*/ 3269 w 6231"/>
                <a:gd name="T27" fmla="*/ 4648 h 4673"/>
                <a:gd name="T28" fmla="*/ 2513 w 6231"/>
                <a:gd name="T29" fmla="*/ 4132 h 4673"/>
                <a:gd name="T30" fmla="*/ 1745 w 6231"/>
                <a:gd name="T31" fmla="*/ 4641 h 4673"/>
                <a:gd name="T32" fmla="*/ 1717 w 6231"/>
                <a:gd name="T33" fmla="*/ 4654 h 4673"/>
                <a:gd name="T34" fmla="*/ 1690 w 6231"/>
                <a:gd name="T35" fmla="*/ 4656 h 4673"/>
                <a:gd name="T36" fmla="*/ 1664 w 6231"/>
                <a:gd name="T37" fmla="*/ 4650 h 4673"/>
                <a:gd name="T38" fmla="*/ 1639 w 6231"/>
                <a:gd name="T39" fmla="*/ 4639 h 4673"/>
                <a:gd name="T40" fmla="*/ 1621 w 6231"/>
                <a:gd name="T41" fmla="*/ 4618 h 4673"/>
                <a:gd name="T42" fmla="*/ 1609 w 6231"/>
                <a:gd name="T43" fmla="*/ 4595 h 4673"/>
                <a:gd name="T44" fmla="*/ 1603 w 6231"/>
                <a:gd name="T45" fmla="*/ 4565 h 4673"/>
                <a:gd name="T46" fmla="*/ 1603 w 6231"/>
                <a:gd name="T47" fmla="*/ 3511 h 4673"/>
                <a:gd name="T48" fmla="*/ 5090 w 6231"/>
                <a:gd name="T49" fmla="*/ 905 h 4673"/>
                <a:gd name="T50" fmla="*/ 972 w 6231"/>
                <a:gd name="T51" fmla="*/ 3077 h 4673"/>
                <a:gd name="T52" fmla="*/ 64 w 6231"/>
                <a:gd name="T53" fmla="*/ 2459 h 4673"/>
                <a:gd name="T54" fmla="*/ 36 w 6231"/>
                <a:gd name="T55" fmla="*/ 2434 h 4673"/>
                <a:gd name="T56" fmla="*/ 15 w 6231"/>
                <a:gd name="T57" fmla="*/ 2404 h 4673"/>
                <a:gd name="T58" fmla="*/ 4 w 6231"/>
                <a:gd name="T59" fmla="*/ 2370 h 4673"/>
                <a:gd name="T60" fmla="*/ 0 w 6231"/>
                <a:gd name="T61" fmla="*/ 2335 h 4673"/>
                <a:gd name="T62" fmla="*/ 0 w 6231"/>
                <a:gd name="T63" fmla="*/ 2335 h 4673"/>
                <a:gd name="T64" fmla="*/ 4 w 6231"/>
                <a:gd name="T65" fmla="*/ 2301 h 4673"/>
                <a:gd name="T66" fmla="*/ 17 w 6231"/>
                <a:gd name="T67" fmla="*/ 2269 h 4673"/>
                <a:gd name="T68" fmla="*/ 36 w 6231"/>
                <a:gd name="T69" fmla="*/ 2241 h 4673"/>
                <a:gd name="T70" fmla="*/ 62 w 6231"/>
                <a:gd name="T71" fmla="*/ 2216 h 4673"/>
                <a:gd name="T72" fmla="*/ 96 w 6231"/>
                <a:gd name="T73" fmla="*/ 2199 h 4673"/>
                <a:gd name="T74" fmla="*/ 6168 w 6231"/>
                <a:gd name="T75" fmla="*/ 4 h 4673"/>
                <a:gd name="T76" fmla="*/ 6189 w 6231"/>
                <a:gd name="T77" fmla="*/ 0 h 4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31" h="4673">
                  <a:moveTo>
                    <a:pt x="6189" y="0"/>
                  </a:moveTo>
                  <a:lnTo>
                    <a:pt x="6206" y="6"/>
                  </a:lnTo>
                  <a:lnTo>
                    <a:pt x="6219" y="17"/>
                  </a:lnTo>
                  <a:lnTo>
                    <a:pt x="6229" y="34"/>
                  </a:lnTo>
                  <a:lnTo>
                    <a:pt x="6231" y="53"/>
                  </a:lnTo>
                  <a:lnTo>
                    <a:pt x="6223" y="72"/>
                  </a:lnTo>
                  <a:lnTo>
                    <a:pt x="3477" y="4603"/>
                  </a:lnTo>
                  <a:lnTo>
                    <a:pt x="3455" y="4631"/>
                  </a:lnTo>
                  <a:lnTo>
                    <a:pt x="3428" y="4652"/>
                  </a:lnTo>
                  <a:lnTo>
                    <a:pt x="3398" y="4665"/>
                  </a:lnTo>
                  <a:lnTo>
                    <a:pt x="3366" y="4673"/>
                  </a:lnTo>
                  <a:lnTo>
                    <a:pt x="3332" y="4673"/>
                  </a:lnTo>
                  <a:lnTo>
                    <a:pt x="3300" y="4664"/>
                  </a:lnTo>
                  <a:lnTo>
                    <a:pt x="3269" y="4648"/>
                  </a:lnTo>
                  <a:lnTo>
                    <a:pt x="2513" y="4132"/>
                  </a:lnTo>
                  <a:lnTo>
                    <a:pt x="1745" y="4641"/>
                  </a:lnTo>
                  <a:lnTo>
                    <a:pt x="1717" y="4654"/>
                  </a:lnTo>
                  <a:lnTo>
                    <a:pt x="1690" y="4656"/>
                  </a:lnTo>
                  <a:lnTo>
                    <a:pt x="1664" y="4650"/>
                  </a:lnTo>
                  <a:lnTo>
                    <a:pt x="1639" y="4639"/>
                  </a:lnTo>
                  <a:lnTo>
                    <a:pt x="1621" y="4618"/>
                  </a:lnTo>
                  <a:lnTo>
                    <a:pt x="1609" y="4595"/>
                  </a:lnTo>
                  <a:lnTo>
                    <a:pt x="1603" y="4565"/>
                  </a:lnTo>
                  <a:lnTo>
                    <a:pt x="1603" y="3511"/>
                  </a:lnTo>
                  <a:lnTo>
                    <a:pt x="5090" y="905"/>
                  </a:lnTo>
                  <a:lnTo>
                    <a:pt x="972" y="3077"/>
                  </a:lnTo>
                  <a:lnTo>
                    <a:pt x="64" y="2459"/>
                  </a:lnTo>
                  <a:lnTo>
                    <a:pt x="36" y="2434"/>
                  </a:lnTo>
                  <a:lnTo>
                    <a:pt x="15" y="2404"/>
                  </a:lnTo>
                  <a:lnTo>
                    <a:pt x="4" y="2370"/>
                  </a:lnTo>
                  <a:lnTo>
                    <a:pt x="0" y="2335"/>
                  </a:lnTo>
                  <a:lnTo>
                    <a:pt x="0" y="2335"/>
                  </a:lnTo>
                  <a:lnTo>
                    <a:pt x="4" y="2301"/>
                  </a:lnTo>
                  <a:lnTo>
                    <a:pt x="17" y="2269"/>
                  </a:lnTo>
                  <a:lnTo>
                    <a:pt x="36" y="2241"/>
                  </a:lnTo>
                  <a:lnTo>
                    <a:pt x="62" y="2216"/>
                  </a:lnTo>
                  <a:lnTo>
                    <a:pt x="96" y="2199"/>
                  </a:lnTo>
                  <a:lnTo>
                    <a:pt x="6168" y="4"/>
                  </a:lnTo>
                  <a:lnTo>
                    <a:pt x="618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Helvetica Condensed" panose="020B0506000000000000" pitchFamily="34" charset="0"/>
              </a:endParaRPr>
            </a:p>
          </p:txBody>
        </p:sp>
      </p:grpSp>
      <p:sp>
        <p:nvSpPr>
          <p:cNvPr id="51" name="TextBox 17">
            <a:extLst>
              <a:ext uri="{FF2B5EF4-FFF2-40B4-BE49-F238E27FC236}">
                <a16:creationId xmlns:a16="http://schemas.microsoft.com/office/drawing/2014/main" id="{61E108A3-4A8A-4ED1-9FB5-F35A4E8BEE0A}"/>
              </a:ext>
            </a:extLst>
          </p:cNvPr>
          <p:cNvSpPr txBox="1"/>
          <p:nvPr/>
        </p:nvSpPr>
        <p:spPr>
          <a:xfrm>
            <a:off x="1056639" y="312780"/>
            <a:ext cx="8742453" cy="769441"/>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4400" dirty="0"/>
              <a:t>PLAN DE PRESENTATION</a:t>
            </a:r>
            <a:endParaRPr lang="en-ID" sz="4400" dirty="0"/>
          </a:p>
        </p:txBody>
      </p:sp>
      <p:grpSp>
        <p:nvGrpSpPr>
          <p:cNvPr id="26" name="Groupe 25"/>
          <p:cNvGrpSpPr/>
          <p:nvPr/>
        </p:nvGrpSpPr>
        <p:grpSpPr>
          <a:xfrm>
            <a:off x="1036073" y="1514048"/>
            <a:ext cx="8276738" cy="599564"/>
            <a:chOff x="6144365" y="2500119"/>
            <a:chExt cx="5686256" cy="599564"/>
          </a:xfrm>
        </p:grpSpPr>
        <p:sp>
          <p:nvSpPr>
            <p:cNvPr id="27" name="TextBox 17">
              <a:extLst>
                <a:ext uri="{FF2B5EF4-FFF2-40B4-BE49-F238E27FC236}">
                  <a16:creationId xmlns:a16="http://schemas.microsoft.com/office/drawing/2014/main" id="{2CD061E8-98C8-49C6-8263-F7822C5C1266}"/>
                </a:ext>
              </a:extLst>
            </p:cNvPr>
            <p:cNvSpPr txBox="1"/>
            <p:nvPr/>
          </p:nvSpPr>
          <p:spPr>
            <a:xfrm>
              <a:off x="6508410" y="2500119"/>
              <a:ext cx="5322211" cy="523220"/>
            </a:xfrm>
            <a:prstGeom prst="rect">
              <a:avLst/>
            </a:prstGeom>
            <a:noFill/>
          </p:spPr>
          <p:txBody>
            <a:bodyPr wrap="square" rtlCol="0">
              <a:spAutoFit/>
            </a:bodyPr>
            <a:lstStyle/>
            <a:p>
              <a:pPr lvl="0">
                <a:defRPr/>
              </a:pPr>
              <a:r>
                <a:rPr lang="fr-FR" sz="2800" b="1" dirty="0">
                  <a:solidFill>
                    <a:prstClr val="black">
                      <a:lumMod val="65000"/>
                      <a:lumOff val="35000"/>
                    </a:prstClr>
                  </a:solidFill>
                  <a:latin typeface="Helvetica Condensed" panose="020B0506000000000000" pitchFamily="34" charset="0"/>
                </a:rPr>
                <a:t>1. Contexte, objectifs et résultats attendus</a:t>
              </a:r>
              <a:endParaRPr kumimoji="0" lang="id-ID" sz="2800" b="1" i="0" u="none" strike="noStrike" kern="1200" cap="none" spc="0" normalizeH="0" baseline="0" noProof="0" dirty="0">
                <a:ln>
                  <a:noFill/>
                </a:ln>
                <a:solidFill>
                  <a:prstClr val="black">
                    <a:lumMod val="65000"/>
                    <a:lumOff val="35000"/>
                  </a:prstClr>
                </a:solidFill>
                <a:effectLst/>
                <a:uLnTx/>
                <a:uFillTx/>
                <a:latin typeface="Helvetica Condensed" panose="020B0506000000000000" pitchFamily="34" charset="0"/>
              </a:endParaRPr>
            </a:p>
          </p:txBody>
        </p:sp>
        <p:sp>
          <p:nvSpPr>
            <p:cNvPr id="28" name="Oval 83">
              <a:extLst>
                <a:ext uri="{FF2B5EF4-FFF2-40B4-BE49-F238E27FC236}">
                  <a16:creationId xmlns:a16="http://schemas.microsoft.com/office/drawing/2014/main" id="{88FFFB06-5811-45CA-9F69-0C2627429557}"/>
                </a:ext>
              </a:extLst>
            </p:cNvPr>
            <p:cNvSpPr/>
            <p:nvPr/>
          </p:nvSpPr>
          <p:spPr>
            <a:xfrm>
              <a:off x="6144365" y="2537133"/>
              <a:ext cx="370385" cy="562550"/>
            </a:xfrm>
            <a:prstGeom prst="ellipse">
              <a:avLst/>
            </a:prstGeom>
            <a:solidFill>
              <a:srgbClr val="20662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srgbClr val="FF0000"/>
                </a:solidFill>
                <a:effectLst/>
                <a:highlight>
                  <a:srgbClr val="FFFF00"/>
                </a:highlight>
                <a:uLnTx/>
                <a:uFillTx/>
                <a:latin typeface="Helvetica Condensed" panose="020B0506000000000000" pitchFamily="34" charset="0"/>
              </a:endParaRPr>
            </a:p>
          </p:txBody>
        </p:sp>
        <p:sp>
          <p:nvSpPr>
            <p:cNvPr id="29" name="Freeform 1171">
              <a:extLst>
                <a:ext uri="{FF2B5EF4-FFF2-40B4-BE49-F238E27FC236}">
                  <a16:creationId xmlns:a16="http://schemas.microsoft.com/office/drawing/2014/main" id="{F8C77EC4-F695-485D-B0EB-079299F22350}"/>
                </a:ext>
              </a:extLst>
            </p:cNvPr>
            <p:cNvSpPr>
              <a:spLocks/>
            </p:cNvSpPr>
            <p:nvPr/>
          </p:nvSpPr>
          <p:spPr bwMode="auto">
            <a:xfrm rot="285703">
              <a:off x="6192449" y="2684021"/>
              <a:ext cx="268529" cy="264985"/>
            </a:xfrm>
            <a:custGeom>
              <a:avLst/>
              <a:gdLst>
                <a:gd name="T0" fmla="*/ 6189 w 6231"/>
                <a:gd name="T1" fmla="*/ 0 h 4673"/>
                <a:gd name="T2" fmla="*/ 6206 w 6231"/>
                <a:gd name="T3" fmla="*/ 6 h 4673"/>
                <a:gd name="T4" fmla="*/ 6219 w 6231"/>
                <a:gd name="T5" fmla="*/ 17 h 4673"/>
                <a:gd name="T6" fmla="*/ 6229 w 6231"/>
                <a:gd name="T7" fmla="*/ 34 h 4673"/>
                <a:gd name="T8" fmla="*/ 6231 w 6231"/>
                <a:gd name="T9" fmla="*/ 53 h 4673"/>
                <a:gd name="T10" fmla="*/ 6223 w 6231"/>
                <a:gd name="T11" fmla="*/ 72 h 4673"/>
                <a:gd name="T12" fmla="*/ 3477 w 6231"/>
                <a:gd name="T13" fmla="*/ 4603 h 4673"/>
                <a:gd name="T14" fmla="*/ 3455 w 6231"/>
                <a:gd name="T15" fmla="*/ 4631 h 4673"/>
                <a:gd name="T16" fmla="*/ 3428 w 6231"/>
                <a:gd name="T17" fmla="*/ 4652 h 4673"/>
                <a:gd name="T18" fmla="*/ 3398 w 6231"/>
                <a:gd name="T19" fmla="*/ 4665 h 4673"/>
                <a:gd name="T20" fmla="*/ 3366 w 6231"/>
                <a:gd name="T21" fmla="*/ 4673 h 4673"/>
                <a:gd name="T22" fmla="*/ 3332 w 6231"/>
                <a:gd name="T23" fmla="*/ 4673 h 4673"/>
                <a:gd name="T24" fmla="*/ 3300 w 6231"/>
                <a:gd name="T25" fmla="*/ 4664 h 4673"/>
                <a:gd name="T26" fmla="*/ 3269 w 6231"/>
                <a:gd name="T27" fmla="*/ 4648 h 4673"/>
                <a:gd name="T28" fmla="*/ 2513 w 6231"/>
                <a:gd name="T29" fmla="*/ 4132 h 4673"/>
                <a:gd name="T30" fmla="*/ 1745 w 6231"/>
                <a:gd name="T31" fmla="*/ 4641 h 4673"/>
                <a:gd name="T32" fmla="*/ 1717 w 6231"/>
                <a:gd name="T33" fmla="*/ 4654 h 4673"/>
                <a:gd name="T34" fmla="*/ 1690 w 6231"/>
                <a:gd name="T35" fmla="*/ 4656 h 4673"/>
                <a:gd name="T36" fmla="*/ 1664 w 6231"/>
                <a:gd name="T37" fmla="*/ 4650 h 4673"/>
                <a:gd name="T38" fmla="*/ 1639 w 6231"/>
                <a:gd name="T39" fmla="*/ 4639 h 4673"/>
                <a:gd name="T40" fmla="*/ 1621 w 6231"/>
                <a:gd name="T41" fmla="*/ 4618 h 4673"/>
                <a:gd name="T42" fmla="*/ 1609 w 6231"/>
                <a:gd name="T43" fmla="*/ 4595 h 4673"/>
                <a:gd name="T44" fmla="*/ 1603 w 6231"/>
                <a:gd name="T45" fmla="*/ 4565 h 4673"/>
                <a:gd name="T46" fmla="*/ 1603 w 6231"/>
                <a:gd name="T47" fmla="*/ 3511 h 4673"/>
                <a:gd name="T48" fmla="*/ 5090 w 6231"/>
                <a:gd name="T49" fmla="*/ 905 h 4673"/>
                <a:gd name="T50" fmla="*/ 972 w 6231"/>
                <a:gd name="T51" fmla="*/ 3077 h 4673"/>
                <a:gd name="T52" fmla="*/ 64 w 6231"/>
                <a:gd name="T53" fmla="*/ 2459 h 4673"/>
                <a:gd name="T54" fmla="*/ 36 w 6231"/>
                <a:gd name="T55" fmla="*/ 2434 h 4673"/>
                <a:gd name="T56" fmla="*/ 15 w 6231"/>
                <a:gd name="T57" fmla="*/ 2404 h 4673"/>
                <a:gd name="T58" fmla="*/ 4 w 6231"/>
                <a:gd name="T59" fmla="*/ 2370 h 4673"/>
                <a:gd name="T60" fmla="*/ 0 w 6231"/>
                <a:gd name="T61" fmla="*/ 2335 h 4673"/>
                <a:gd name="T62" fmla="*/ 0 w 6231"/>
                <a:gd name="T63" fmla="*/ 2335 h 4673"/>
                <a:gd name="T64" fmla="*/ 4 w 6231"/>
                <a:gd name="T65" fmla="*/ 2301 h 4673"/>
                <a:gd name="T66" fmla="*/ 17 w 6231"/>
                <a:gd name="T67" fmla="*/ 2269 h 4673"/>
                <a:gd name="T68" fmla="*/ 36 w 6231"/>
                <a:gd name="T69" fmla="*/ 2241 h 4673"/>
                <a:gd name="T70" fmla="*/ 62 w 6231"/>
                <a:gd name="T71" fmla="*/ 2216 h 4673"/>
                <a:gd name="T72" fmla="*/ 96 w 6231"/>
                <a:gd name="T73" fmla="*/ 2199 h 4673"/>
                <a:gd name="T74" fmla="*/ 6168 w 6231"/>
                <a:gd name="T75" fmla="*/ 4 h 4673"/>
                <a:gd name="T76" fmla="*/ 6189 w 6231"/>
                <a:gd name="T77" fmla="*/ 0 h 46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6231" h="4673">
                  <a:moveTo>
                    <a:pt x="6189" y="0"/>
                  </a:moveTo>
                  <a:lnTo>
                    <a:pt x="6206" y="6"/>
                  </a:lnTo>
                  <a:lnTo>
                    <a:pt x="6219" y="17"/>
                  </a:lnTo>
                  <a:lnTo>
                    <a:pt x="6229" y="34"/>
                  </a:lnTo>
                  <a:lnTo>
                    <a:pt x="6231" y="53"/>
                  </a:lnTo>
                  <a:lnTo>
                    <a:pt x="6223" y="72"/>
                  </a:lnTo>
                  <a:lnTo>
                    <a:pt x="3477" y="4603"/>
                  </a:lnTo>
                  <a:lnTo>
                    <a:pt x="3455" y="4631"/>
                  </a:lnTo>
                  <a:lnTo>
                    <a:pt x="3428" y="4652"/>
                  </a:lnTo>
                  <a:lnTo>
                    <a:pt x="3398" y="4665"/>
                  </a:lnTo>
                  <a:lnTo>
                    <a:pt x="3366" y="4673"/>
                  </a:lnTo>
                  <a:lnTo>
                    <a:pt x="3332" y="4673"/>
                  </a:lnTo>
                  <a:lnTo>
                    <a:pt x="3300" y="4664"/>
                  </a:lnTo>
                  <a:lnTo>
                    <a:pt x="3269" y="4648"/>
                  </a:lnTo>
                  <a:lnTo>
                    <a:pt x="2513" y="4132"/>
                  </a:lnTo>
                  <a:lnTo>
                    <a:pt x="1745" y="4641"/>
                  </a:lnTo>
                  <a:lnTo>
                    <a:pt x="1717" y="4654"/>
                  </a:lnTo>
                  <a:lnTo>
                    <a:pt x="1690" y="4656"/>
                  </a:lnTo>
                  <a:lnTo>
                    <a:pt x="1664" y="4650"/>
                  </a:lnTo>
                  <a:lnTo>
                    <a:pt x="1639" y="4639"/>
                  </a:lnTo>
                  <a:lnTo>
                    <a:pt x="1621" y="4618"/>
                  </a:lnTo>
                  <a:lnTo>
                    <a:pt x="1609" y="4595"/>
                  </a:lnTo>
                  <a:lnTo>
                    <a:pt x="1603" y="4565"/>
                  </a:lnTo>
                  <a:lnTo>
                    <a:pt x="1603" y="3511"/>
                  </a:lnTo>
                  <a:lnTo>
                    <a:pt x="5090" y="905"/>
                  </a:lnTo>
                  <a:lnTo>
                    <a:pt x="972" y="3077"/>
                  </a:lnTo>
                  <a:lnTo>
                    <a:pt x="64" y="2459"/>
                  </a:lnTo>
                  <a:lnTo>
                    <a:pt x="36" y="2434"/>
                  </a:lnTo>
                  <a:lnTo>
                    <a:pt x="15" y="2404"/>
                  </a:lnTo>
                  <a:lnTo>
                    <a:pt x="4" y="2370"/>
                  </a:lnTo>
                  <a:lnTo>
                    <a:pt x="0" y="2335"/>
                  </a:lnTo>
                  <a:lnTo>
                    <a:pt x="0" y="2335"/>
                  </a:lnTo>
                  <a:lnTo>
                    <a:pt x="4" y="2301"/>
                  </a:lnTo>
                  <a:lnTo>
                    <a:pt x="17" y="2269"/>
                  </a:lnTo>
                  <a:lnTo>
                    <a:pt x="36" y="2241"/>
                  </a:lnTo>
                  <a:lnTo>
                    <a:pt x="62" y="2216"/>
                  </a:lnTo>
                  <a:lnTo>
                    <a:pt x="96" y="2199"/>
                  </a:lnTo>
                  <a:lnTo>
                    <a:pt x="6168" y="4"/>
                  </a:lnTo>
                  <a:lnTo>
                    <a:pt x="6189" y="0"/>
                  </a:lnTo>
                  <a:close/>
                </a:path>
              </a:pathLst>
            </a:custGeom>
            <a:solidFill>
              <a:schemeClr val="bg1"/>
            </a:solidFill>
            <a:ln w="0">
              <a:noFill/>
              <a:prstDash val="solid"/>
              <a:round/>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b="0" i="0" u="none" strike="noStrike" kern="1200" cap="none" spc="0" normalizeH="0" baseline="0" noProof="0" dirty="0">
                <a:ln>
                  <a:noFill/>
                </a:ln>
                <a:solidFill>
                  <a:prstClr val="black"/>
                </a:solidFill>
                <a:effectLst/>
                <a:highlight>
                  <a:srgbClr val="FFFF00"/>
                </a:highlight>
                <a:uLnTx/>
                <a:uFillTx/>
                <a:latin typeface="Helvetica Condensed" panose="020B0506000000000000" pitchFamily="34" charset="0"/>
              </a:endParaRPr>
            </a:p>
          </p:txBody>
        </p:sp>
      </p:grpSp>
      <p:grpSp>
        <p:nvGrpSpPr>
          <p:cNvPr id="34" name="Groupe 33"/>
          <p:cNvGrpSpPr/>
          <p:nvPr/>
        </p:nvGrpSpPr>
        <p:grpSpPr>
          <a:xfrm>
            <a:off x="11574950" y="6520215"/>
            <a:ext cx="609304" cy="383684"/>
            <a:chOff x="11574950" y="6520215"/>
            <a:chExt cx="609304" cy="383684"/>
          </a:xfrm>
        </p:grpSpPr>
        <p:grpSp>
          <p:nvGrpSpPr>
            <p:cNvPr id="35" name="Groupe 34"/>
            <p:cNvGrpSpPr/>
            <p:nvPr/>
          </p:nvGrpSpPr>
          <p:grpSpPr>
            <a:xfrm>
              <a:off x="11574950" y="6568035"/>
              <a:ext cx="609304" cy="335864"/>
              <a:chOff x="11574950" y="6568035"/>
              <a:chExt cx="609304" cy="335864"/>
            </a:xfrm>
          </p:grpSpPr>
          <p:sp>
            <p:nvSpPr>
              <p:cNvPr id="45" name="Rectangle 4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6" name="Rectangle 4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7" name="Rectangle 4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6" name="ZoneTexte 35"/>
            <p:cNvSpPr txBox="1"/>
            <p:nvPr/>
          </p:nvSpPr>
          <p:spPr>
            <a:xfrm>
              <a:off x="11833623" y="6520215"/>
              <a:ext cx="330557" cy="353943"/>
            </a:xfrm>
            <a:prstGeom prst="rect">
              <a:avLst/>
            </a:prstGeom>
            <a:noFill/>
          </p:spPr>
          <p:txBody>
            <a:bodyPr wrap="square" rtlCol="0">
              <a:spAutoFit/>
            </a:bodyPr>
            <a:lstStyle/>
            <a:p>
              <a:pPr algn="ctr"/>
              <a:r>
                <a:rPr lang="fr-FR" sz="1700" b="1" dirty="0"/>
                <a:t>1</a:t>
              </a:r>
            </a:p>
          </p:txBody>
        </p:sp>
      </p:grpSp>
    </p:spTree>
    <p:extLst>
      <p:ext uri="{BB962C8B-B14F-4D97-AF65-F5344CB8AC3E}">
        <p14:creationId xmlns:p14="http://schemas.microsoft.com/office/powerpoint/2010/main" val="26498600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7"/>
                                        </p:tgtEl>
                                        <p:attrNameLst>
                                          <p:attrName>style.visibility</p:attrName>
                                        </p:attrNameLst>
                                      </p:cBhvr>
                                      <p:to>
                                        <p:strVal val="visible"/>
                                      </p:to>
                                    </p:set>
                                    <p:animEffect transition="in" filter="fade">
                                      <p:cBhvr>
                                        <p:cTn id="11" dur="500"/>
                                        <p:tgtEl>
                                          <p:spTgt spid="37"/>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42"/>
                                        </p:tgtEl>
                                        <p:attrNameLst>
                                          <p:attrName>style.visibility</p:attrName>
                                        </p:attrNameLst>
                                      </p:cBhvr>
                                      <p:to>
                                        <p:strVal val="visible"/>
                                      </p:to>
                                    </p:set>
                                    <p:animEffect transition="in" filter="fade">
                                      <p:cBhvr>
                                        <p:cTn id="15" dur="750"/>
                                        <p:tgtEl>
                                          <p:spTgt spid="42"/>
                                        </p:tgtEl>
                                      </p:cBhvr>
                                    </p:animEffect>
                                  </p:childTnLst>
                                </p:cTn>
                              </p:par>
                            </p:childTnLst>
                          </p:cTn>
                        </p:par>
                        <p:par>
                          <p:cTn id="16" fill="hold">
                            <p:stCondLst>
                              <p:cond delay="1750"/>
                            </p:stCondLst>
                            <p:childTnLst>
                              <p:par>
                                <p:cTn id="17" presetID="10" presetClass="entr" presetSubtype="0"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fade">
                                      <p:cBhvr>
                                        <p:cTn id="19" dur="750"/>
                                        <p:tgtEl>
                                          <p:spTgt spid="43"/>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75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Box 17">
            <a:extLst>
              <a:ext uri="{FF2B5EF4-FFF2-40B4-BE49-F238E27FC236}">
                <a16:creationId xmlns:a16="http://schemas.microsoft.com/office/drawing/2014/main" id="{61E108A3-4A8A-4ED1-9FB5-F35A4E8BEE0A}"/>
              </a:ext>
            </a:extLst>
          </p:cNvPr>
          <p:cNvSpPr txBox="1"/>
          <p:nvPr/>
        </p:nvSpPr>
        <p:spPr>
          <a:xfrm>
            <a:off x="1056639" y="1118006"/>
            <a:ext cx="8742453" cy="630942"/>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3500" dirty="0">
                <a:solidFill>
                  <a:schemeClr val="tx1"/>
                </a:solidFill>
              </a:rPr>
              <a:t>CONTEXTE</a:t>
            </a:r>
          </a:p>
        </p:txBody>
      </p:sp>
      <p:grpSp>
        <p:nvGrpSpPr>
          <p:cNvPr id="15" name="Groupe 14"/>
          <p:cNvGrpSpPr/>
          <p:nvPr/>
        </p:nvGrpSpPr>
        <p:grpSpPr>
          <a:xfrm>
            <a:off x="11574950" y="6520215"/>
            <a:ext cx="609304" cy="383684"/>
            <a:chOff x="11574950" y="6520215"/>
            <a:chExt cx="609304" cy="383684"/>
          </a:xfrm>
        </p:grpSpPr>
        <p:grpSp>
          <p:nvGrpSpPr>
            <p:cNvPr id="16" name="Groupe 15"/>
            <p:cNvGrpSpPr/>
            <p:nvPr/>
          </p:nvGrpSpPr>
          <p:grpSpPr>
            <a:xfrm>
              <a:off x="11574950" y="6568035"/>
              <a:ext cx="609304" cy="335864"/>
              <a:chOff x="11574950" y="6568035"/>
              <a:chExt cx="609304" cy="335864"/>
            </a:xfrm>
          </p:grpSpPr>
          <p:sp>
            <p:nvSpPr>
              <p:cNvPr id="18" name="Rectangle 17"/>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ectangle 18"/>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19"/>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7" name="ZoneTexte 16"/>
            <p:cNvSpPr txBox="1"/>
            <p:nvPr/>
          </p:nvSpPr>
          <p:spPr>
            <a:xfrm>
              <a:off x="11833623" y="6520215"/>
              <a:ext cx="330557" cy="353943"/>
            </a:xfrm>
            <a:prstGeom prst="rect">
              <a:avLst/>
            </a:prstGeom>
            <a:noFill/>
          </p:spPr>
          <p:txBody>
            <a:bodyPr wrap="square" rtlCol="0">
              <a:spAutoFit/>
            </a:bodyPr>
            <a:lstStyle/>
            <a:p>
              <a:pPr algn="ctr"/>
              <a:r>
                <a:rPr lang="fr-FR" sz="1700" b="1" dirty="0"/>
                <a:t>2</a:t>
              </a:r>
            </a:p>
          </p:txBody>
        </p:sp>
      </p:grpSp>
      <p:grpSp>
        <p:nvGrpSpPr>
          <p:cNvPr id="8" name="Groupe 7"/>
          <p:cNvGrpSpPr/>
          <p:nvPr/>
        </p:nvGrpSpPr>
        <p:grpSpPr>
          <a:xfrm>
            <a:off x="778392" y="-49156"/>
            <a:ext cx="12214751" cy="624847"/>
            <a:chOff x="778392" y="-49156"/>
            <a:chExt cx="12214751" cy="624847"/>
          </a:xfrm>
        </p:grpSpPr>
        <p:sp>
          <p:nvSpPr>
            <p:cNvPr id="22" name="Forme libre 21"/>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3" name="Parallélogramme 42"/>
            <p:cNvSpPr/>
            <p:nvPr/>
          </p:nvSpPr>
          <p:spPr>
            <a:xfrm flipV="1">
              <a:off x="778392" y="-15487"/>
              <a:ext cx="3168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ZoneTexte 43"/>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46" name="Parallélogramme 45"/>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ZoneTexte 46"/>
            <p:cNvSpPr txBox="1"/>
            <p:nvPr/>
          </p:nvSpPr>
          <p:spPr>
            <a:xfrm>
              <a:off x="3060881" y="-3307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50" name="Parallélogramme 49"/>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2" name="Parallélogramme 5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3" name="Parallélogramme 5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ZoneTexte 54"/>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6" name="ZoneTexte 55"/>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8" name="Parallélogramme 57"/>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7" name="ZoneTexte 56"/>
            <p:cNvSpPr txBox="1"/>
            <p:nvPr/>
          </p:nvSpPr>
          <p:spPr>
            <a:xfrm>
              <a:off x="10269241" y="-49156"/>
              <a:ext cx="1639149"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5. COVID-19 et l’étude</a:t>
              </a:r>
            </a:p>
          </p:txBody>
        </p:sp>
      </p:grpSp>
      <p:sp>
        <p:nvSpPr>
          <p:cNvPr id="59" name="Rectangle 5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9" name="Rectangle 28">
            <a:extLst>
              <a:ext uri="{FF2B5EF4-FFF2-40B4-BE49-F238E27FC236}">
                <a16:creationId xmlns:a16="http://schemas.microsoft.com/office/drawing/2014/main" id="{4C9910B6-8661-4C34-BB9E-D06945183215}"/>
              </a:ext>
            </a:extLst>
          </p:cNvPr>
          <p:cNvSpPr/>
          <p:nvPr/>
        </p:nvSpPr>
        <p:spPr>
          <a:xfrm>
            <a:off x="867103" y="2288483"/>
            <a:ext cx="10763843" cy="3158942"/>
          </a:xfrm>
          <a:prstGeom prst="rect">
            <a:avLst/>
          </a:prstGeom>
        </p:spPr>
        <p:txBody>
          <a:bodyPr wrap="square">
            <a:spAutoFit/>
          </a:bodyPr>
          <a:lstStyle/>
          <a:p>
            <a:pPr marR="47625" lvl="0" algn="just">
              <a:lnSpc>
                <a:spcPct val="200000"/>
              </a:lnSpc>
              <a:spcAft>
                <a:spcPts val="0"/>
              </a:spcAft>
              <a:tabLst>
                <a:tab pos="355600" algn="l"/>
              </a:tabLst>
            </a:pPr>
            <a:r>
              <a:rPr lang="fr-FR" sz="2200" spc="5" dirty="0">
                <a:latin typeface="Times New Roman" panose="02020603050405020304" pitchFamily="18" charset="0"/>
                <a:ea typeface="Times New Roman" panose="02020603050405020304" pitchFamily="18" charset="0"/>
              </a:rPr>
              <a:t>La présente étude s’inscrit dans le cadre de la mise en œuvre du deuxième compact du Millénium </a:t>
            </a:r>
            <a:r>
              <a:rPr lang="fr-FR" sz="2200" spc="5" dirty="0" err="1">
                <a:latin typeface="Times New Roman" panose="02020603050405020304" pitchFamily="18" charset="0"/>
                <a:ea typeface="Times New Roman" panose="02020603050405020304" pitchFamily="18" charset="0"/>
              </a:rPr>
              <a:t>Challange</a:t>
            </a:r>
            <a:r>
              <a:rPr lang="fr-FR" sz="2200" spc="5" dirty="0">
                <a:latin typeface="Times New Roman" panose="02020603050405020304" pitchFamily="18" charset="0"/>
                <a:ea typeface="Times New Roman" panose="02020603050405020304" pitchFamily="18" charset="0"/>
              </a:rPr>
              <a:t> </a:t>
            </a:r>
            <a:r>
              <a:rPr lang="fr-FR" sz="2200" spc="5" dirty="0" err="1">
                <a:latin typeface="Times New Roman" panose="02020603050405020304" pitchFamily="18" charset="0"/>
                <a:ea typeface="Times New Roman" panose="02020603050405020304" pitchFamily="18" charset="0"/>
              </a:rPr>
              <a:t>Account</a:t>
            </a:r>
            <a:r>
              <a:rPr lang="fr-FR" sz="2200" spc="5" dirty="0">
                <a:latin typeface="Times New Roman" panose="02020603050405020304" pitchFamily="18" charset="0"/>
                <a:ea typeface="Times New Roman" panose="02020603050405020304" pitchFamily="18" charset="0"/>
              </a:rPr>
              <a:t> (MCA-Bénin II), notamment dans une démarche d’affinement du Plan de Suivi-Evaluation, à travers la détermination des valeurs de référence de certains indicateurs retenus.</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77755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TextBox 17">
            <a:extLst>
              <a:ext uri="{FF2B5EF4-FFF2-40B4-BE49-F238E27FC236}">
                <a16:creationId xmlns:a16="http://schemas.microsoft.com/office/drawing/2014/main" id="{61E108A3-4A8A-4ED1-9FB5-F35A4E8BEE0A}"/>
              </a:ext>
            </a:extLst>
          </p:cNvPr>
          <p:cNvSpPr txBox="1"/>
          <p:nvPr/>
        </p:nvSpPr>
        <p:spPr>
          <a:xfrm>
            <a:off x="1056639" y="1118006"/>
            <a:ext cx="8742453" cy="630942"/>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3500" dirty="0">
                <a:solidFill>
                  <a:schemeClr val="tx1"/>
                </a:solidFill>
              </a:rPr>
              <a:t>OBJECTIF GÉNÉRAL</a:t>
            </a:r>
          </a:p>
        </p:txBody>
      </p:sp>
      <p:grpSp>
        <p:nvGrpSpPr>
          <p:cNvPr id="5" name="Groupe 4"/>
          <p:cNvGrpSpPr/>
          <p:nvPr/>
        </p:nvGrpSpPr>
        <p:grpSpPr>
          <a:xfrm>
            <a:off x="941697" y="1905526"/>
            <a:ext cx="9990161" cy="927043"/>
            <a:chOff x="941697" y="2096596"/>
            <a:chExt cx="9990161" cy="927043"/>
          </a:xfrm>
        </p:grpSpPr>
        <p:sp>
          <p:nvSpPr>
            <p:cNvPr id="21" name="ZoneTexte 20"/>
            <p:cNvSpPr txBox="1"/>
            <p:nvPr/>
          </p:nvSpPr>
          <p:spPr>
            <a:xfrm>
              <a:off x="1152175" y="2254198"/>
              <a:ext cx="9779683" cy="769441"/>
            </a:xfrm>
            <a:prstGeom prst="rect">
              <a:avLst/>
            </a:prstGeom>
            <a:noFill/>
            <a:ln>
              <a:solidFill>
                <a:schemeClr val="bg2">
                  <a:lumMod val="75000"/>
                </a:schemeClr>
              </a:solidFill>
            </a:ln>
          </p:spPr>
          <p:txBody>
            <a:bodyPr wrap="square" rtlCol="0">
              <a:spAutoFit/>
            </a:bodyPr>
            <a:lstStyle/>
            <a:p>
              <a:r>
                <a:rPr lang="fr-FR" sz="2200" dirty="0">
                  <a:latin typeface="Times New Roman" panose="02020603050405020304" pitchFamily="18" charset="0"/>
                  <a:cs typeface="Times New Roman" panose="02020603050405020304" pitchFamily="18" charset="0"/>
                </a:rPr>
                <a:t>Collecter les données primaires et calculer les valeurs de référence de quelques indicateurs de performance du programme MCA-Bénin II</a:t>
              </a:r>
            </a:p>
          </p:txBody>
        </p:sp>
        <p:sp>
          <p:nvSpPr>
            <p:cNvPr id="4" name="Rectangle 3"/>
            <p:cNvSpPr/>
            <p:nvPr/>
          </p:nvSpPr>
          <p:spPr>
            <a:xfrm>
              <a:off x="941697" y="2096596"/>
              <a:ext cx="288000" cy="305413"/>
            </a:xfrm>
            <a:prstGeom prst="rect">
              <a:avLst/>
            </a:prstGeom>
            <a:solidFill>
              <a:schemeClr val="bg2">
                <a:lumMod val="75000"/>
              </a:schemeClr>
            </a:solidFill>
            <a:ln>
              <a:solidFill>
                <a:schemeClr val="bg2">
                  <a:lumMod val="75000"/>
                </a:schemeClr>
              </a:solidFill>
            </a:ln>
          </p:spPr>
          <p:txBody>
            <a:bodyPr rtlCol="0"/>
            <a:lstStyle/>
            <a:p>
              <a:pPr>
                <a:lnSpc>
                  <a:spcPct val="90000"/>
                </a:lnSpc>
                <a:spcBef>
                  <a:spcPts val="1000"/>
                </a:spcBef>
              </a:pPr>
              <a:r>
                <a:rPr lang="fr-FR" b="1" spc="-150" dirty="0">
                  <a:solidFill>
                    <a:schemeClr val="bg1"/>
                  </a:solidFill>
                  <a:latin typeface="Helvetica Condensed" panose="020B0506000000000000" pitchFamily="34" charset="0"/>
                </a:rPr>
                <a:t>1</a:t>
              </a:r>
            </a:p>
          </p:txBody>
        </p:sp>
      </p:grpSp>
      <p:grpSp>
        <p:nvGrpSpPr>
          <p:cNvPr id="6" name="Groupe 5"/>
          <p:cNvGrpSpPr/>
          <p:nvPr/>
        </p:nvGrpSpPr>
        <p:grpSpPr>
          <a:xfrm>
            <a:off x="941697" y="3465203"/>
            <a:ext cx="9990161" cy="927043"/>
            <a:chOff x="941697" y="3408008"/>
            <a:chExt cx="9990161" cy="927043"/>
          </a:xfrm>
        </p:grpSpPr>
        <p:sp>
          <p:nvSpPr>
            <p:cNvPr id="24" name="ZoneTexte 23"/>
            <p:cNvSpPr txBox="1"/>
            <p:nvPr/>
          </p:nvSpPr>
          <p:spPr>
            <a:xfrm>
              <a:off x="1152175" y="3565610"/>
              <a:ext cx="9779683" cy="769441"/>
            </a:xfrm>
            <a:prstGeom prst="rect">
              <a:avLst/>
            </a:prstGeom>
            <a:noFill/>
            <a:ln>
              <a:solidFill>
                <a:schemeClr val="bg2">
                  <a:lumMod val="75000"/>
                </a:schemeClr>
              </a:solidFill>
            </a:ln>
          </p:spPr>
          <p:txBody>
            <a:bodyPr wrap="square" rtlCol="0">
              <a:spAutoFit/>
            </a:bodyPr>
            <a:lstStyle/>
            <a:p>
              <a:r>
                <a:rPr lang="fr-FR" sz="2200" dirty="0">
                  <a:latin typeface="Times New Roman" panose="02020603050405020304" pitchFamily="18" charset="0"/>
                  <a:cs typeface="Times New Roman" panose="02020603050405020304" pitchFamily="18" charset="0"/>
                </a:rPr>
                <a:t>Faire des recommandations relatives à l’amélioration de l’environnement desdits indicateurs en vue de leur production systématique et qualitative</a:t>
              </a:r>
            </a:p>
          </p:txBody>
        </p:sp>
        <p:sp>
          <p:nvSpPr>
            <p:cNvPr id="25" name="Rectangle 24"/>
            <p:cNvSpPr/>
            <p:nvPr/>
          </p:nvSpPr>
          <p:spPr>
            <a:xfrm>
              <a:off x="941697" y="3408008"/>
              <a:ext cx="288000" cy="305413"/>
            </a:xfrm>
            <a:prstGeom prst="rect">
              <a:avLst/>
            </a:prstGeom>
            <a:solidFill>
              <a:schemeClr val="bg2">
                <a:lumMod val="75000"/>
              </a:schemeClr>
            </a:solidFill>
            <a:ln>
              <a:solidFill>
                <a:schemeClr val="bg2">
                  <a:lumMod val="75000"/>
                </a:schemeClr>
              </a:solidFill>
            </a:ln>
          </p:spPr>
          <p:txBody>
            <a:bodyPr rtlCol="0"/>
            <a:lstStyle/>
            <a:p>
              <a:pPr>
                <a:lnSpc>
                  <a:spcPct val="90000"/>
                </a:lnSpc>
                <a:spcBef>
                  <a:spcPts val="1000"/>
                </a:spcBef>
              </a:pPr>
              <a:r>
                <a:rPr lang="fr-FR" b="1" spc="-150" dirty="0">
                  <a:solidFill>
                    <a:schemeClr val="bg1"/>
                  </a:solidFill>
                  <a:latin typeface="Helvetica Condensed" panose="020B0506000000000000" pitchFamily="34" charset="0"/>
                </a:rPr>
                <a:t>2</a:t>
              </a:r>
            </a:p>
          </p:txBody>
        </p:sp>
      </p:grpSp>
      <p:grpSp>
        <p:nvGrpSpPr>
          <p:cNvPr id="15" name="Groupe 14"/>
          <p:cNvGrpSpPr/>
          <p:nvPr/>
        </p:nvGrpSpPr>
        <p:grpSpPr>
          <a:xfrm>
            <a:off x="11574950" y="6520215"/>
            <a:ext cx="609304" cy="383684"/>
            <a:chOff x="11574950" y="6520215"/>
            <a:chExt cx="609304" cy="383684"/>
          </a:xfrm>
        </p:grpSpPr>
        <p:grpSp>
          <p:nvGrpSpPr>
            <p:cNvPr id="16" name="Groupe 15"/>
            <p:cNvGrpSpPr/>
            <p:nvPr/>
          </p:nvGrpSpPr>
          <p:grpSpPr>
            <a:xfrm>
              <a:off x="11574950" y="6568035"/>
              <a:ext cx="609304" cy="335864"/>
              <a:chOff x="11574950" y="6568035"/>
              <a:chExt cx="609304" cy="335864"/>
            </a:xfrm>
          </p:grpSpPr>
          <p:sp>
            <p:nvSpPr>
              <p:cNvPr id="18" name="Rectangle 17"/>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9" name="Rectangle 18"/>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0" name="Rectangle 19"/>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17" name="ZoneTexte 16"/>
            <p:cNvSpPr txBox="1"/>
            <p:nvPr/>
          </p:nvSpPr>
          <p:spPr>
            <a:xfrm>
              <a:off x="11833623" y="6520215"/>
              <a:ext cx="330557" cy="353943"/>
            </a:xfrm>
            <a:prstGeom prst="rect">
              <a:avLst/>
            </a:prstGeom>
            <a:noFill/>
          </p:spPr>
          <p:txBody>
            <a:bodyPr wrap="square" rtlCol="0">
              <a:spAutoFit/>
            </a:bodyPr>
            <a:lstStyle/>
            <a:p>
              <a:pPr algn="ctr"/>
              <a:r>
                <a:rPr lang="fr-FR" sz="1700" b="1" dirty="0"/>
                <a:t>2</a:t>
              </a:r>
            </a:p>
          </p:txBody>
        </p:sp>
      </p:grpSp>
      <p:grpSp>
        <p:nvGrpSpPr>
          <p:cNvPr id="8" name="Groupe 7"/>
          <p:cNvGrpSpPr/>
          <p:nvPr/>
        </p:nvGrpSpPr>
        <p:grpSpPr>
          <a:xfrm>
            <a:off x="778392" y="-49156"/>
            <a:ext cx="12214751" cy="624847"/>
            <a:chOff x="778392" y="-49156"/>
            <a:chExt cx="12214751" cy="624847"/>
          </a:xfrm>
        </p:grpSpPr>
        <p:sp>
          <p:nvSpPr>
            <p:cNvPr id="22" name="Forme libre 21"/>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3" name="Parallélogramme 42"/>
            <p:cNvSpPr/>
            <p:nvPr/>
          </p:nvSpPr>
          <p:spPr>
            <a:xfrm flipV="1">
              <a:off x="778392" y="-15487"/>
              <a:ext cx="3168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4" name="ZoneTexte 43"/>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46" name="Parallélogramme 45"/>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ZoneTexte 46"/>
            <p:cNvSpPr txBox="1"/>
            <p:nvPr/>
          </p:nvSpPr>
          <p:spPr>
            <a:xfrm>
              <a:off x="3060881" y="-3307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50" name="Parallélogramme 49"/>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2" name="Parallélogramme 5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3" name="Parallélogramme 5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ZoneTexte 54"/>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6" name="ZoneTexte 55"/>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8" name="Parallélogramme 57"/>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7" name="ZoneTexte 56"/>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9" name="Rectangle 5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6111868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75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au 2"/>
          <p:cNvGraphicFramePr>
            <a:graphicFrameLocks noGrp="1"/>
          </p:cNvGraphicFramePr>
          <p:nvPr>
            <p:extLst>
              <p:ext uri="{D42A27DB-BD31-4B8C-83A1-F6EECF244321}">
                <p14:modId xmlns:p14="http://schemas.microsoft.com/office/powerpoint/2010/main" val="666302245"/>
              </p:ext>
            </p:extLst>
          </p:nvPr>
        </p:nvGraphicFramePr>
        <p:xfrm>
          <a:off x="424095" y="2256783"/>
          <a:ext cx="11409528" cy="3902212"/>
        </p:xfrm>
        <a:graphic>
          <a:graphicData uri="http://schemas.openxmlformats.org/drawingml/2006/table">
            <a:tbl>
              <a:tblPr firstRow="1" firstCol="1" bandRow="1">
                <a:tableStyleId>{5940675A-B579-460E-94D1-54222C63F5DA}</a:tableStyleId>
              </a:tblPr>
              <a:tblGrid>
                <a:gridCol w="4503761">
                  <a:extLst>
                    <a:ext uri="{9D8B030D-6E8A-4147-A177-3AD203B41FA5}">
                      <a16:colId xmlns:a16="http://schemas.microsoft.com/office/drawing/2014/main" val="20000"/>
                    </a:ext>
                  </a:extLst>
                </a:gridCol>
                <a:gridCol w="1538677">
                  <a:extLst>
                    <a:ext uri="{9D8B030D-6E8A-4147-A177-3AD203B41FA5}">
                      <a16:colId xmlns:a16="http://schemas.microsoft.com/office/drawing/2014/main" val="20001"/>
                    </a:ext>
                  </a:extLst>
                </a:gridCol>
                <a:gridCol w="3551944">
                  <a:extLst>
                    <a:ext uri="{9D8B030D-6E8A-4147-A177-3AD203B41FA5}">
                      <a16:colId xmlns:a16="http://schemas.microsoft.com/office/drawing/2014/main" val="20002"/>
                    </a:ext>
                  </a:extLst>
                </a:gridCol>
                <a:gridCol w="1815146">
                  <a:extLst>
                    <a:ext uri="{9D8B030D-6E8A-4147-A177-3AD203B41FA5}">
                      <a16:colId xmlns:a16="http://schemas.microsoft.com/office/drawing/2014/main" val="20003"/>
                    </a:ext>
                  </a:extLst>
                </a:gridCol>
              </a:tblGrid>
              <a:tr h="531567">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Nom d’indicateur</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Unité</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Désagrégation</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Période de collecte de l’indicateur</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extLst>
                  <a:ext uri="{0D108BD9-81ED-4DB2-BD59-A6C34878D82A}">
                    <a16:rowId xmlns:a16="http://schemas.microsoft.com/office/drawing/2014/main" val="10000"/>
                  </a:ext>
                </a:extLst>
              </a:tr>
              <a:tr h="214594">
                <a:tc gridSpan="4">
                  <a:txBody>
                    <a:bodyPr/>
                    <a:lstStyle/>
                    <a:p>
                      <a:pPr marR="64135" algn="ctr">
                        <a:lnSpc>
                          <a:spcPct val="115000"/>
                        </a:lnSpc>
                        <a:spcAft>
                          <a:spcPts val="0"/>
                        </a:spcAft>
                      </a:pPr>
                      <a:r>
                        <a:rPr lang="fr-FR" sz="1500" b="1" kern="1400" spc="25" dirty="0">
                          <a:effectLst/>
                          <a:latin typeface="Times New Roman" panose="02020603050405020304" pitchFamily="18" charset="0"/>
                          <a:cs typeface="Times New Roman" panose="02020603050405020304" pitchFamily="18" charset="0"/>
                        </a:rPr>
                        <a:t>Projet « Réformes des Politiques et Renforcement Institutionnel »</a:t>
                      </a:r>
                      <a:endParaRPr lang="fr-FR" sz="15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hMerge="1">
                  <a:txBody>
                    <a:bodyPr/>
                    <a:lstStyle/>
                    <a:p>
                      <a:endParaRPr lang="fr-FR" sz="2000" dirty="0"/>
                    </a:p>
                  </a:txBody>
                  <a:tcPr marL="18700" marR="18700" marT="0" marB="0"/>
                </a:tc>
                <a:tc hMerge="1">
                  <a:txBody>
                    <a:bodyPr/>
                    <a:lstStyle/>
                    <a:p>
                      <a:pPr marR="64135" algn="ctr">
                        <a:lnSpc>
                          <a:spcPct val="115000"/>
                        </a:lnSpc>
                        <a:spcAft>
                          <a:spcPts val="0"/>
                        </a:spcAft>
                      </a:pP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hMerge="1">
                  <a:txBody>
                    <a:bodyPr/>
                    <a:lstStyle/>
                    <a:p>
                      <a:endParaRPr lang="fr-FR" sz="2000" dirty="0"/>
                    </a:p>
                  </a:txBody>
                  <a:tcPr marL="18700" marR="18700" marT="0" marB="0"/>
                </a:tc>
                <a:extLst>
                  <a:ext uri="{0D108BD9-81ED-4DB2-BD59-A6C34878D82A}">
                    <a16:rowId xmlns:a16="http://schemas.microsoft.com/office/drawing/2014/main" val="10001"/>
                  </a:ext>
                </a:extLst>
              </a:tr>
              <a:tr h="275667">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Délai moyen d’établissement des devis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Jour</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Agences et Directions régionales de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2"/>
                  </a:ext>
                </a:extLst>
              </a:tr>
              <a:tr h="232560">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Délai moyen de branchement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Jour</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spcAft>
                          <a:spcPts val="0"/>
                        </a:spcAft>
                      </a:pPr>
                      <a:r>
                        <a:rPr lang="fr-FR" sz="1400" kern="1400" spc="25" dirty="0">
                          <a:effectLst/>
                          <a:latin typeface="Times New Roman" panose="02020603050405020304" pitchFamily="18" charset="0"/>
                          <a:cs typeface="Times New Roman" panose="02020603050405020304" pitchFamily="18" charset="0"/>
                        </a:rPr>
                        <a:t>Agences et Directions régionales de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3"/>
                  </a:ext>
                </a:extLst>
              </a:tr>
              <a:tr h="232560">
                <a:tc>
                  <a:txBody>
                    <a:bodyPr/>
                    <a:lstStyle/>
                    <a:p>
                      <a:pPr marR="64135" algn="just">
                        <a:lnSpc>
                          <a:spcPct val="115000"/>
                        </a:lnSpc>
                        <a:spcAft>
                          <a:spcPts val="0"/>
                        </a:spcAft>
                      </a:pPr>
                      <a:r>
                        <a:rPr lang="fr-FR" sz="1400" kern="1400" spc="25">
                          <a:effectLst/>
                          <a:latin typeface="Times New Roman" panose="02020603050405020304" pitchFamily="18" charset="0"/>
                          <a:cs typeface="Times New Roman" panose="02020603050405020304" pitchFamily="18" charset="0"/>
                        </a:rPr>
                        <a:t>Délai moyen de raccordement (extension)</a:t>
                      </a:r>
                      <a:endParaRPr lang="fr-F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Jour</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spcAft>
                          <a:spcPts val="0"/>
                        </a:spcAft>
                      </a:pPr>
                      <a:r>
                        <a:rPr lang="fr-FR" sz="1400" kern="1400" spc="25" dirty="0">
                          <a:effectLst/>
                          <a:latin typeface="Times New Roman" panose="02020603050405020304" pitchFamily="18" charset="0"/>
                          <a:cs typeface="Times New Roman" panose="02020603050405020304" pitchFamily="18" charset="0"/>
                        </a:rPr>
                        <a:t>Agences et Directions régionales de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4"/>
                  </a:ext>
                </a:extLst>
              </a:tr>
              <a:tr h="232560">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Coût moyen de branchement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FCFA</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Directions régionales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5"/>
                  </a:ext>
                </a:extLst>
              </a:tr>
              <a:tr h="323408">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Coût moyen de raccordement (extension)  au km</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FCFA</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Directions régionales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6"/>
                  </a:ext>
                </a:extLst>
              </a:tr>
              <a:tr h="323408">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Puissance d’électricité appelée,  non satisfaite par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KV Ampère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Directions régionales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7"/>
                  </a:ext>
                </a:extLst>
              </a:tr>
              <a:tr h="300356">
                <a:tc>
                  <a:txBody>
                    <a:bodyPr/>
                    <a:lstStyle/>
                    <a:p>
                      <a:pPr marR="64135" algn="just">
                        <a:lnSpc>
                          <a:spcPct val="115000"/>
                        </a:lnSpc>
                        <a:spcAft>
                          <a:spcPts val="0"/>
                        </a:spcAft>
                      </a:pPr>
                      <a:r>
                        <a:rPr lang="fr-FR" sz="1400" kern="1400" spc="25">
                          <a:effectLst/>
                          <a:latin typeface="Times New Roman" panose="02020603050405020304" pitchFamily="18" charset="0"/>
                          <a:cs typeface="Times New Roman" panose="02020603050405020304" pitchFamily="18" charset="0"/>
                        </a:rPr>
                        <a:t>Délai moyen de résolution  des plaintes techniques</a:t>
                      </a:r>
                      <a:endParaRPr lang="fr-F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Jour</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Directions régionales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8"/>
                  </a:ext>
                </a:extLst>
              </a:tr>
              <a:tr h="282686">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Montant investi dans  les nouvelles infrastructures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Millions de FCFA</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  de  la  Comptabilité de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2017, 2018 et 2019</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9"/>
                  </a:ext>
                </a:extLst>
              </a:tr>
              <a:tr h="323408">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Montant investi dans  la maintenance des infrastructures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Millions de FCFA</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  de  la  Comptabilité de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 2018 et 2019</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0"/>
                  </a:ext>
                </a:extLst>
              </a:tr>
              <a:tr h="301868">
                <a:tc>
                  <a:txBody>
                    <a:bodyPr/>
                    <a:lstStyle/>
                    <a:p>
                      <a:pPr marR="64135" algn="just">
                        <a:lnSpc>
                          <a:spcPct val="115000"/>
                        </a:lnSpc>
                        <a:spcAft>
                          <a:spcPts val="0"/>
                        </a:spcAft>
                      </a:pPr>
                      <a:r>
                        <a:rPr lang="fr-FR" sz="1400" kern="1400" spc="25">
                          <a:effectLst/>
                          <a:latin typeface="Times New Roman" panose="02020603050405020304" pitchFamily="18" charset="0"/>
                          <a:cs typeface="Times New Roman" panose="02020603050405020304" pitchFamily="18" charset="0"/>
                        </a:rPr>
                        <a:t>Montant investi dans  la formation</a:t>
                      </a:r>
                      <a:endParaRPr lang="fr-F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Millions de FCFA</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Direction  de  la  Comptabilité </a:t>
                      </a:r>
                      <a:r>
                        <a:rPr lang="fr-FR" sz="1400" kern="1200" spc="0" dirty="0">
                          <a:effectLst/>
                          <a:latin typeface="Times New Roman" panose="02020603050405020304" pitchFamily="18" charset="0"/>
                          <a:cs typeface="Times New Roman" panose="02020603050405020304" pitchFamily="18" charset="0"/>
                        </a:rPr>
                        <a:t>d</a:t>
                      </a:r>
                      <a:r>
                        <a:rPr lang="fr-FR" sz="1400" kern="1400" spc="25" dirty="0">
                          <a:effectLst/>
                          <a:latin typeface="Times New Roman" panose="02020603050405020304" pitchFamily="18" charset="0"/>
                          <a:cs typeface="Times New Roman" panose="02020603050405020304" pitchFamily="18" charset="0"/>
                        </a:rPr>
                        <a:t>e la SBEE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algn="ctr">
                        <a:spcAft>
                          <a:spcPts val="0"/>
                        </a:spcAft>
                      </a:pPr>
                      <a:r>
                        <a:rPr lang="fr-FR" sz="1400" kern="1400" spc="25" dirty="0">
                          <a:effectLst/>
                          <a:latin typeface="Times New Roman" panose="02020603050405020304" pitchFamily="18" charset="0"/>
                          <a:cs typeface="Times New Roman" panose="02020603050405020304" pitchFamily="18" charset="0"/>
                        </a:rPr>
                        <a:t>2017, 2018 et 2019</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1"/>
                  </a:ext>
                </a:extLst>
              </a:tr>
              <a:tr h="300356">
                <a:tc>
                  <a:txBody>
                    <a:bodyPr/>
                    <a:lstStyle/>
                    <a:p>
                      <a:pPr marR="64135" algn="just">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Taux  de traitement  des problèmes de la clientèle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just">
                        <a:lnSpc>
                          <a:spcPct val="115000"/>
                        </a:lnSpc>
                        <a:spcAft>
                          <a:spcPts val="0"/>
                        </a:spcAft>
                      </a:pPr>
                      <a:r>
                        <a:rPr lang="fr-FR" sz="1400" kern="1400" spc="25">
                          <a:effectLst/>
                          <a:latin typeface="Times New Roman" panose="02020603050405020304" pitchFamily="18" charset="0"/>
                          <a:cs typeface="Times New Roman" panose="02020603050405020304" pitchFamily="18" charset="0"/>
                        </a:rPr>
                        <a:t>Directions régionales</a:t>
                      </a:r>
                      <a:endParaRPr lang="fr-FR" sz="1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a:txBody>
                    <a:bodyPr/>
                    <a:lstStyle/>
                    <a:p>
                      <a:pPr marR="64135" algn="ctr">
                        <a:lnSpc>
                          <a:spcPct val="115000"/>
                        </a:lnSpc>
                        <a:spcAft>
                          <a:spcPts val="0"/>
                        </a:spcAft>
                      </a:pPr>
                      <a:r>
                        <a:rPr lang="fr-FR" sz="1400" kern="1400" spc="25" dirty="0">
                          <a:effectLst/>
                          <a:latin typeface="Times New Roman" panose="02020603050405020304" pitchFamily="18" charset="0"/>
                          <a:cs typeface="Times New Roman" panose="02020603050405020304" pitchFamily="18" charset="0"/>
                        </a:rPr>
                        <a:t>2017</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2"/>
                  </a:ext>
                </a:extLst>
              </a:tr>
            </a:tbl>
          </a:graphicData>
        </a:graphic>
      </p:graphicFrame>
      <p:sp>
        <p:nvSpPr>
          <p:cNvPr id="16" name="ZoneTexte 15"/>
          <p:cNvSpPr txBox="1"/>
          <p:nvPr/>
        </p:nvSpPr>
        <p:spPr>
          <a:xfrm>
            <a:off x="1431964" y="1669097"/>
            <a:ext cx="9779683" cy="461665"/>
          </a:xfrm>
          <a:prstGeom prst="rect">
            <a:avLst/>
          </a:prstGeom>
          <a:noFill/>
          <a:ln>
            <a:noFill/>
          </a:ln>
        </p:spPr>
        <p:txBody>
          <a:bodyPr wrap="square" rtlCol="0">
            <a:spAutoFit/>
          </a:bodyPr>
          <a:lstStyle/>
          <a:p>
            <a:pPr marL="342900" indent="-342900">
              <a:buFont typeface="Wingdings" panose="05000000000000000000" pitchFamily="2" charset="2"/>
              <a:buChar char="Ø"/>
            </a:pPr>
            <a:r>
              <a:rPr lang="fr-FR" sz="2400" spc="-150" dirty="0">
                <a:latin typeface="Helvetica Condensed" panose="020B0506000000000000" pitchFamily="34" charset="0"/>
              </a:rPr>
              <a:t>Collecte des indicateurs de source administrative</a:t>
            </a:r>
          </a:p>
        </p:txBody>
      </p:sp>
      <p:grpSp>
        <p:nvGrpSpPr>
          <p:cNvPr id="31" name="Groupe 30"/>
          <p:cNvGrpSpPr/>
          <p:nvPr/>
        </p:nvGrpSpPr>
        <p:grpSpPr>
          <a:xfrm>
            <a:off x="11574950" y="6520215"/>
            <a:ext cx="609304" cy="383684"/>
            <a:chOff x="11574950" y="6520215"/>
            <a:chExt cx="609304" cy="383684"/>
          </a:xfrm>
        </p:grpSpPr>
        <p:grpSp>
          <p:nvGrpSpPr>
            <p:cNvPr id="32" name="Groupe 31"/>
            <p:cNvGrpSpPr/>
            <p:nvPr/>
          </p:nvGrpSpPr>
          <p:grpSpPr>
            <a:xfrm>
              <a:off x="11574950" y="6568035"/>
              <a:ext cx="609304" cy="335864"/>
              <a:chOff x="11574950" y="6568035"/>
              <a:chExt cx="609304" cy="335864"/>
            </a:xfrm>
          </p:grpSpPr>
          <p:sp>
            <p:nvSpPr>
              <p:cNvPr id="34" name="Rectangle 33"/>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34"/>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3" name="ZoneTexte 32"/>
            <p:cNvSpPr txBox="1"/>
            <p:nvPr/>
          </p:nvSpPr>
          <p:spPr>
            <a:xfrm>
              <a:off x="11833623" y="6520215"/>
              <a:ext cx="330557" cy="353943"/>
            </a:xfrm>
            <a:prstGeom prst="rect">
              <a:avLst/>
            </a:prstGeom>
            <a:noFill/>
          </p:spPr>
          <p:txBody>
            <a:bodyPr wrap="square" rtlCol="0">
              <a:spAutoFit/>
            </a:bodyPr>
            <a:lstStyle/>
            <a:p>
              <a:pPr algn="ctr"/>
              <a:r>
                <a:rPr lang="fr-FR" sz="1700" b="1" dirty="0"/>
                <a:t>3</a:t>
              </a:r>
            </a:p>
          </p:txBody>
        </p:sp>
      </p:grpSp>
      <p:sp>
        <p:nvSpPr>
          <p:cNvPr id="54" name="TextBox 17">
            <a:extLst>
              <a:ext uri="{FF2B5EF4-FFF2-40B4-BE49-F238E27FC236}">
                <a16:creationId xmlns:a16="http://schemas.microsoft.com/office/drawing/2014/main" id="{61E108A3-4A8A-4ED1-9FB5-F35A4E8BEE0A}"/>
              </a:ext>
            </a:extLst>
          </p:cNvPr>
          <p:cNvSpPr txBox="1"/>
          <p:nvPr/>
        </p:nvSpPr>
        <p:spPr>
          <a:xfrm>
            <a:off x="1056639" y="1118006"/>
            <a:ext cx="8742453" cy="630942"/>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3500" dirty="0">
                <a:solidFill>
                  <a:schemeClr val="tx1"/>
                </a:solidFill>
              </a:rPr>
              <a:t>OBJECTIFS SPECIFIQUES</a:t>
            </a:r>
          </a:p>
        </p:txBody>
      </p:sp>
      <p:grpSp>
        <p:nvGrpSpPr>
          <p:cNvPr id="74" name="Groupe 73"/>
          <p:cNvGrpSpPr/>
          <p:nvPr/>
        </p:nvGrpSpPr>
        <p:grpSpPr>
          <a:xfrm>
            <a:off x="778392" y="-49156"/>
            <a:ext cx="12214751" cy="624847"/>
            <a:chOff x="778392" y="-49156"/>
            <a:chExt cx="12214751" cy="624847"/>
          </a:xfrm>
        </p:grpSpPr>
        <p:sp>
          <p:nvSpPr>
            <p:cNvPr id="75" name="Forme libre 74"/>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76" name="Parallélogramme 75"/>
            <p:cNvSpPr/>
            <p:nvPr/>
          </p:nvSpPr>
          <p:spPr>
            <a:xfrm flipV="1">
              <a:off x="778392" y="-15487"/>
              <a:ext cx="3168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7" name="ZoneTexte 76"/>
            <p:cNvSpPr txBox="1"/>
            <p:nvPr/>
          </p:nvSpPr>
          <p:spPr>
            <a:xfrm>
              <a:off x="854153" y="-20128"/>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78" name="Parallélogramme 77"/>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79" name="ZoneTexte 78"/>
            <p:cNvSpPr txBox="1"/>
            <p:nvPr/>
          </p:nvSpPr>
          <p:spPr>
            <a:xfrm>
              <a:off x="3087385" y="19938"/>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82" name="Parallélogramme 81"/>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3" name="Parallélogramme 82"/>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4" name="Parallélogramme 83"/>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5" name="ZoneTexte 84"/>
            <p:cNvSpPr txBox="1"/>
            <p:nvPr/>
          </p:nvSpPr>
          <p:spPr>
            <a:xfrm>
              <a:off x="5608034"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86" name="ZoneTexte 85"/>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87" name="Parallélogramme 86"/>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8" name="ZoneTexte 87"/>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89" name="Rectangle 8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48691963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ZoneTexte 15"/>
          <p:cNvSpPr txBox="1"/>
          <p:nvPr/>
        </p:nvSpPr>
        <p:spPr>
          <a:xfrm>
            <a:off x="1431964" y="1669097"/>
            <a:ext cx="9779683" cy="461665"/>
          </a:xfrm>
          <a:prstGeom prst="rect">
            <a:avLst/>
          </a:prstGeom>
          <a:noFill/>
          <a:ln>
            <a:noFill/>
          </a:ln>
        </p:spPr>
        <p:txBody>
          <a:bodyPr wrap="square" rtlCol="0">
            <a:spAutoFit/>
          </a:bodyPr>
          <a:lstStyle/>
          <a:p>
            <a:pPr marL="342900" indent="-342900">
              <a:buFont typeface="Wingdings" panose="05000000000000000000" pitchFamily="2" charset="2"/>
              <a:buChar char="Ø"/>
            </a:pPr>
            <a:r>
              <a:rPr lang="fr-FR" sz="2400" spc="-150" dirty="0">
                <a:latin typeface="Helvetica Condensed" panose="020B0506000000000000" pitchFamily="34" charset="0"/>
              </a:rPr>
              <a:t>Collecte des indicateurs par enquête</a:t>
            </a:r>
          </a:p>
        </p:txBody>
      </p:sp>
      <p:grpSp>
        <p:nvGrpSpPr>
          <p:cNvPr id="31" name="Groupe 30"/>
          <p:cNvGrpSpPr/>
          <p:nvPr/>
        </p:nvGrpSpPr>
        <p:grpSpPr>
          <a:xfrm>
            <a:off x="11574950" y="6520215"/>
            <a:ext cx="609304" cy="383684"/>
            <a:chOff x="11574950" y="6520215"/>
            <a:chExt cx="609304" cy="383684"/>
          </a:xfrm>
        </p:grpSpPr>
        <p:grpSp>
          <p:nvGrpSpPr>
            <p:cNvPr id="32" name="Groupe 31"/>
            <p:cNvGrpSpPr/>
            <p:nvPr/>
          </p:nvGrpSpPr>
          <p:grpSpPr>
            <a:xfrm>
              <a:off x="11574950" y="6568035"/>
              <a:ext cx="609304" cy="335864"/>
              <a:chOff x="11574950" y="6568035"/>
              <a:chExt cx="609304" cy="335864"/>
            </a:xfrm>
          </p:grpSpPr>
          <p:sp>
            <p:nvSpPr>
              <p:cNvPr id="34" name="Rectangle 33"/>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34"/>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3" name="ZoneTexte 32"/>
            <p:cNvSpPr txBox="1"/>
            <p:nvPr/>
          </p:nvSpPr>
          <p:spPr>
            <a:xfrm>
              <a:off x="11833623" y="6520215"/>
              <a:ext cx="330557" cy="353943"/>
            </a:xfrm>
            <a:prstGeom prst="rect">
              <a:avLst/>
            </a:prstGeom>
            <a:noFill/>
          </p:spPr>
          <p:txBody>
            <a:bodyPr wrap="square" rtlCol="0">
              <a:spAutoFit/>
            </a:bodyPr>
            <a:lstStyle/>
            <a:p>
              <a:pPr algn="ctr"/>
              <a:r>
                <a:rPr lang="fr-FR" sz="1700" b="1" dirty="0"/>
                <a:t>4</a:t>
              </a:r>
            </a:p>
          </p:txBody>
        </p:sp>
      </p:grpSp>
      <p:sp>
        <p:nvSpPr>
          <p:cNvPr id="54" name="TextBox 17">
            <a:extLst>
              <a:ext uri="{FF2B5EF4-FFF2-40B4-BE49-F238E27FC236}">
                <a16:creationId xmlns:a16="http://schemas.microsoft.com/office/drawing/2014/main" id="{61E108A3-4A8A-4ED1-9FB5-F35A4E8BEE0A}"/>
              </a:ext>
            </a:extLst>
          </p:cNvPr>
          <p:cNvSpPr txBox="1"/>
          <p:nvPr/>
        </p:nvSpPr>
        <p:spPr>
          <a:xfrm>
            <a:off x="1056639" y="1118006"/>
            <a:ext cx="8742453" cy="630942"/>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3500" dirty="0">
                <a:solidFill>
                  <a:schemeClr val="tx1"/>
                </a:solidFill>
              </a:rPr>
              <a:t>OBJECTIFS SPECIFIQUES</a:t>
            </a:r>
          </a:p>
        </p:txBody>
      </p:sp>
      <p:grpSp>
        <p:nvGrpSpPr>
          <p:cNvPr id="74" name="Groupe 73"/>
          <p:cNvGrpSpPr/>
          <p:nvPr/>
        </p:nvGrpSpPr>
        <p:grpSpPr>
          <a:xfrm>
            <a:off x="778392" y="-49156"/>
            <a:ext cx="12214751" cy="800219"/>
            <a:chOff x="778392" y="-49156"/>
            <a:chExt cx="12214751" cy="800219"/>
          </a:xfrm>
        </p:grpSpPr>
        <p:sp>
          <p:nvSpPr>
            <p:cNvPr id="75" name="Forme libre 74"/>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76" name="Parallélogramme 75"/>
            <p:cNvSpPr/>
            <p:nvPr/>
          </p:nvSpPr>
          <p:spPr>
            <a:xfrm flipV="1">
              <a:off x="778392" y="-15487"/>
              <a:ext cx="3168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7" name="ZoneTexte 76"/>
            <p:cNvSpPr txBox="1"/>
            <p:nvPr/>
          </p:nvSpPr>
          <p:spPr>
            <a:xfrm>
              <a:off x="839639" y="-49156"/>
              <a:ext cx="2215563" cy="800219"/>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a:p>
              <a:endParaRPr lang="fr-FR" sz="1800" b="1" dirty="0"/>
            </a:p>
          </p:txBody>
        </p:sp>
        <p:sp>
          <p:nvSpPr>
            <p:cNvPr id="78" name="Parallélogramme 77"/>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79" name="ZoneTexte 78"/>
            <p:cNvSpPr txBox="1"/>
            <p:nvPr/>
          </p:nvSpPr>
          <p:spPr>
            <a:xfrm>
              <a:off x="3087385" y="-6566"/>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82" name="Parallélogramme 81"/>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3" name="Parallélogramme 82"/>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4" name="Parallélogramme 83"/>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5" name="ZoneTexte 84"/>
            <p:cNvSpPr txBox="1"/>
            <p:nvPr/>
          </p:nvSpPr>
          <p:spPr>
            <a:xfrm>
              <a:off x="5608033"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86" name="ZoneTexte 85"/>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87" name="Parallélogramme 86"/>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88" name="ZoneTexte 87"/>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graphicFrame>
        <p:nvGraphicFramePr>
          <p:cNvPr id="26" name="Tableau 25"/>
          <p:cNvGraphicFramePr>
            <a:graphicFrameLocks noGrp="1"/>
          </p:cNvGraphicFramePr>
          <p:nvPr>
            <p:extLst>
              <p:ext uri="{D42A27DB-BD31-4B8C-83A1-F6EECF244321}">
                <p14:modId xmlns:p14="http://schemas.microsoft.com/office/powerpoint/2010/main" val="434055429"/>
              </p:ext>
            </p:extLst>
          </p:nvPr>
        </p:nvGraphicFramePr>
        <p:xfrm>
          <a:off x="402909" y="2159770"/>
          <a:ext cx="11505481" cy="4047798"/>
        </p:xfrm>
        <a:graphic>
          <a:graphicData uri="http://schemas.openxmlformats.org/drawingml/2006/table">
            <a:tbl>
              <a:tblPr firstRow="1" firstCol="1" bandRow="1">
                <a:tableStyleId>{5940675A-B579-460E-94D1-54222C63F5DA}</a:tableStyleId>
              </a:tblPr>
              <a:tblGrid>
                <a:gridCol w="4395703">
                  <a:extLst>
                    <a:ext uri="{9D8B030D-6E8A-4147-A177-3AD203B41FA5}">
                      <a16:colId xmlns:a16="http://schemas.microsoft.com/office/drawing/2014/main" val="20000"/>
                    </a:ext>
                  </a:extLst>
                </a:gridCol>
                <a:gridCol w="746338">
                  <a:extLst>
                    <a:ext uri="{9D8B030D-6E8A-4147-A177-3AD203B41FA5}">
                      <a16:colId xmlns:a16="http://schemas.microsoft.com/office/drawing/2014/main" val="20001"/>
                    </a:ext>
                  </a:extLst>
                </a:gridCol>
                <a:gridCol w="2289922">
                  <a:extLst>
                    <a:ext uri="{9D8B030D-6E8A-4147-A177-3AD203B41FA5}">
                      <a16:colId xmlns:a16="http://schemas.microsoft.com/office/drawing/2014/main" val="20002"/>
                    </a:ext>
                  </a:extLst>
                </a:gridCol>
                <a:gridCol w="2276210">
                  <a:extLst>
                    <a:ext uri="{9D8B030D-6E8A-4147-A177-3AD203B41FA5}">
                      <a16:colId xmlns:a16="http://schemas.microsoft.com/office/drawing/2014/main" val="20003"/>
                    </a:ext>
                  </a:extLst>
                </a:gridCol>
                <a:gridCol w="1797308">
                  <a:extLst>
                    <a:ext uri="{9D8B030D-6E8A-4147-A177-3AD203B41FA5}">
                      <a16:colId xmlns:a16="http://schemas.microsoft.com/office/drawing/2014/main" val="20004"/>
                    </a:ext>
                  </a:extLst>
                </a:gridCol>
              </a:tblGrid>
              <a:tr h="471579">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Nom d’indicateur</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Unité</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gridSpan="2">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Désagrégation</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tc hMerge="1">
                  <a:txBody>
                    <a:bodyPr/>
                    <a:lstStyle/>
                    <a:p>
                      <a:endParaRPr lang="fr-FR"/>
                    </a:p>
                  </a:txBody>
                  <a:tcPr/>
                </a:tc>
                <a:tc>
                  <a:txBody>
                    <a:bodyPr/>
                    <a:lstStyle/>
                    <a:p>
                      <a:pPr marR="64135" algn="ctr">
                        <a:lnSpc>
                          <a:spcPct val="100000"/>
                        </a:lnSpc>
                        <a:spcAft>
                          <a:spcPts val="0"/>
                        </a:spcAft>
                      </a:pPr>
                      <a:r>
                        <a:rPr lang="fr-FR" sz="1600" b="1" kern="1400" spc="25" dirty="0">
                          <a:effectLst/>
                          <a:latin typeface="Times New Roman" panose="02020603050405020304" pitchFamily="18" charset="0"/>
                          <a:cs typeface="Times New Roman" panose="02020603050405020304" pitchFamily="18" charset="0"/>
                        </a:rPr>
                        <a:t>Période de collecte de l’indicateur</a:t>
                      </a:r>
                      <a:endParaRPr lang="fr-FR"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solidFill>
                      <a:schemeClr val="accent6">
                        <a:lumMod val="20000"/>
                        <a:lumOff val="80000"/>
                      </a:schemeClr>
                    </a:solidFill>
                  </a:tcPr>
                </a:tc>
                <a:extLst>
                  <a:ext uri="{0D108BD9-81ED-4DB2-BD59-A6C34878D82A}">
                    <a16:rowId xmlns:a16="http://schemas.microsoft.com/office/drawing/2014/main" val="10000"/>
                  </a:ext>
                </a:extLst>
              </a:tr>
              <a:tr h="344478">
                <a:tc gridSpan="5">
                  <a:txBody>
                    <a:bodyPr/>
                    <a:lstStyle/>
                    <a:p>
                      <a:pPr marR="64135" algn="ctr">
                        <a:lnSpc>
                          <a:spcPct val="100000"/>
                        </a:lnSpc>
                        <a:spcAft>
                          <a:spcPts val="0"/>
                        </a:spcAft>
                      </a:pPr>
                      <a:r>
                        <a:rPr lang="fr-FR" sz="1500" b="1" kern="1400" spc="25" dirty="0">
                          <a:effectLst/>
                          <a:latin typeface="Times New Roman" panose="02020603050405020304" pitchFamily="18" charset="0"/>
                          <a:cs typeface="Times New Roman" panose="02020603050405020304" pitchFamily="18" charset="0"/>
                        </a:rPr>
                        <a:t>Projet « Réformes des Politiques et Renforcement Institutionnel »</a:t>
                      </a:r>
                      <a:endParaRPr lang="fr-FR" sz="15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hMerge="1">
                  <a:txBody>
                    <a:bodyPr/>
                    <a:lstStyle/>
                    <a:p>
                      <a:pPr algn="ct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tc hMerge="1">
                  <a:txBody>
                    <a:bodyPr/>
                    <a:lstStyle/>
                    <a:p>
                      <a:pP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tc hMerge="1">
                  <a:txBody>
                    <a:bodyPr/>
                    <a:lstStyle/>
                    <a:p>
                      <a:endParaRPr lang="fr-FR" dirty="0"/>
                    </a:p>
                  </a:txBody>
                  <a:tcPr marL="18700" marR="18700" marT="0" marB="0"/>
                </a:tc>
                <a:tc hMerge="1">
                  <a:txBody>
                    <a:bodyPr/>
                    <a:lstStyle/>
                    <a:p>
                      <a:pP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1"/>
                  </a:ext>
                </a:extLst>
              </a:tr>
              <a:tr h="206316">
                <a:tc rowSpan="3">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Taux d’adoption d’appareils d’Efficacité Énergétique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rowSpan="3">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Ménages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CM Femme ; CM Homme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rowSpan="3">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2020</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2"/>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Entreprises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Industrielles ; Commerciales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03"/>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Moyenne globale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04"/>
                  </a:ext>
                </a:extLst>
              </a:tr>
              <a:tr h="206316">
                <a:tc rowSpan="2">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Indice  de satisfaction  de la clientèle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rowSpan="2">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Chacun des 12 départements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Masculin / Féminin</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rowSpan="2">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2020</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5"/>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Ensemble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Masculin / Féminin</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06"/>
                  </a:ext>
                </a:extLst>
              </a:tr>
              <a:tr h="206316">
                <a:tc rowSpan="3">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Adhésion  à l’application du régime tarifaire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rowSpan="3">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Ménages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CM Femme ; CM Homme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rowSpan="3">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2020</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07"/>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Entreprises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Industrielles ; Commerciales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08"/>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Ensemble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09"/>
                  </a:ext>
                </a:extLst>
              </a:tr>
              <a:tr h="206316">
                <a:tc rowSpan="2">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Connaissance des changements tarifaires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rowSpan="2">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Ménages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CM Femme ; CM Homme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rowSpan="2">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2020</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0"/>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Ensemble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12"/>
                  </a:ext>
                </a:extLst>
              </a:tr>
              <a:tr h="221053">
                <a:tc gridSpan="5">
                  <a:txBody>
                    <a:bodyPr/>
                    <a:lstStyle/>
                    <a:p>
                      <a:pPr marR="64135" algn="ctr">
                        <a:lnSpc>
                          <a:spcPct val="100000"/>
                        </a:lnSpc>
                        <a:spcAft>
                          <a:spcPts val="0"/>
                        </a:spcAft>
                      </a:pPr>
                      <a:r>
                        <a:rPr lang="fr-FR" sz="1500" b="1" kern="1400" spc="25" dirty="0">
                          <a:effectLst/>
                          <a:latin typeface="Times New Roman" panose="02020603050405020304" pitchFamily="18" charset="0"/>
                          <a:cs typeface="Times New Roman" panose="02020603050405020304" pitchFamily="18" charset="0"/>
                        </a:rPr>
                        <a:t>Projet « Accès à l’Electricité Hors-Réseau »</a:t>
                      </a:r>
                      <a:endParaRPr lang="fr-FR" sz="15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hMerge="1">
                  <a:txBody>
                    <a:bodyPr/>
                    <a:lstStyle/>
                    <a:p>
                      <a:pPr algn="ct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tc hMerge="1">
                  <a:txBody>
                    <a:bodyPr/>
                    <a:lstStyle/>
                    <a:p>
                      <a:pPr algn="ct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tc hMerge="1">
                  <a:txBody>
                    <a:bodyPr/>
                    <a:lstStyle/>
                    <a:p>
                      <a:pP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tc>
                <a:tc hMerge="1">
                  <a:txBody>
                    <a:bodyPr/>
                    <a:lstStyle/>
                    <a:p>
                      <a:pPr algn="ctr">
                        <a:lnSpc>
                          <a:spcPct val="100000"/>
                        </a:lnSpc>
                      </a:pPr>
                      <a:endParaRPr lang="fr-FR" sz="1400" dirty="0">
                        <a:latin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3"/>
                  </a:ext>
                </a:extLst>
              </a:tr>
              <a:tr h="206316">
                <a:tc rowSpan="4">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Accès  à l’électricité hors-réseau</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rowSpan="4">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Nombre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Ménages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L="0" marR="64135" indent="0" algn="just" defTabSz="914400" rtl="0" eaLnBrk="1" fontAlgn="auto" latinLnBrk="0" hangingPunct="1">
                        <a:lnSpc>
                          <a:spcPct val="100000"/>
                        </a:lnSpc>
                        <a:spcBef>
                          <a:spcPts val="0"/>
                        </a:spcBef>
                        <a:spcAft>
                          <a:spcPts val="0"/>
                        </a:spcAft>
                        <a:buClrTx/>
                        <a:buSzTx/>
                        <a:buFontTx/>
                        <a:buNone/>
                        <a:tabLst/>
                        <a:defRPr/>
                      </a:pPr>
                      <a:r>
                        <a:rPr lang="fr-FR" sz="1400" kern="1400" spc="25" dirty="0">
                          <a:effectLst/>
                          <a:latin typeface="Times New Roman" panose="02020603050405020304" pitchFamily="18" charset="0"/>
                          <a:cs typeface="Times New Roman" panose="02020603050405020304" pitchFamily="18" charset="0"/>
                        </a:rPr>
                        <a:t>CM Femme ; CM Homme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rowSpan="4">
                  <a:txBody>
                    <a:bodyPr/>
                    <a:lstStyle/>
                    <a:p>
                      <a:pPr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2017, 2018 et 2019</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extLst>
                  <a:ext uri="{0D108BD9-81ED-4DB2-BD59-A6C34878D82A}">
                    <a16:rowId xmlns:a16="http://schemas.microsoft.com/office/drawing/2014/main" val="10014"/>
                  </a:ext>
                </a:extLst>
              </a:tr>
              <a:tr h="206316">
                <a:tc vMerge="1">
                  <a:txBody>
                    <a:bodyPr/>
                    <a:lstStyle/>
                    <a:p>
                      <a:endParaRPr lang="fr-FR"/>
                    </a:p>
                  </a:txBody>
                  <a:tcPr/>
                </a:tc>
                <a:tc vMerge="1">
                  <a:txBody>
                    <a:bodyPr/>
                    <a:lstStyle/>
                    <a:p>
                      <a:endParaRPr lang="fr-FR"/>
                    </a:p>
                  </a:txBody>
                  <a:tcPr/>
                </a:tc>
                <a:tc rowSpan="2">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Entreprises</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Promoteur-Femme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15"/>
                  </a:ext>
                </a:extLst>
              </a:tr>
              <a:tr h="206316">
                <a:tc vMerge="1">
                  <a:txBody>
                    <a:bodyPr/>
                    <a:lstStyle/>
                    <a:p>
                      <a:endParaRPr lang="fr-FR"/>
                    </a:p>
                  </a:txBody>
                  <a:tcPr/>
                </a:tc>
                <a:tc vMerge="1">
                  <a:txBody>
                    <a:bodyPr/>
                    <a:lstStyle/>
                    <a:p>
                      <a:endParaRPr lang="fr-FR"/>
                    </a:p>
                  </a:txBody>
                  <a:tcPr/>
                </a:tc>
                <a:tc vMerge="1">
                  <a:txBody>
                    <a:bodyPr/>
                    <a:lstStyle/>
                    <a:p>
                      <a:endParaRPr lang="fr-FR"/>
                    </a:p>
                  </a:txBody>
                  <a:tcP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Promoteur-Homme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16"/>
                  </a:ext>
                </a:extLst>
              </a:tr>
              <a:tr h="206316">
                <a:tc vMerge="1">
                  <a:txBody>
                    <a:bodyPr/>
                    <a:lstStyle/>
                    <a:p>
                      <a:endParaRPr lang="fr-FR"/>
                    </a:p>
                  </a:txBody>
                  <a:tcPr/>
                </a:tc>
                <a:tc vMerge="1">
                  <a:txBody>
                    <a:bodyPr/>
                    <a:lstStyle/>
                    <a:p>
                      <a:endParaRPr lang="fr-FR"/>
                    </a:p>
                  </a:txBody>
                  <a:tcPr/>
                </a:tc>
                <a:tc>
                  <a:txBody>
                    <a:bodyPr/>
                    <a:lstStyle/>
                    <a:p>
                      <a:pPr marR="64135" algn="ctr">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Ensemble</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nchor="ctr"/>
                </a:tc>
                <a:tc>
                  <a:txBody>
                    <a:bodyPr/>
                    <a:lstStyle/>
                    <a:p>
                      <a:pPr marR="64135" algn="just">
                        <a:lnSpc>
                          <a:spcPct val="100000"/>
                        </a:lnSpc>
                        <a:spcAft>
                          <a:spcPts val="0"/>
                        </a:spcAft>
                      </a:pPr>
                      <a:r>
                        <a:rPr lang="fr-FR" sz="1400" kern="1400" spc="25" dirty="0">
                          <a:effectLst/>
                          <a:latin typeface="Times New Roman" panose="02020603050405020304" pitchFamily="18" charset="0"/>
                          <a:cs typeface="Times New Roman" panose="02020603050405020304" pitchFamily="18" charset="0"/>
                        </a:rPr>
                        <a:t> </a:t>
                      </a:r>
                      <a:endParaRPr lang="fr-FR" sz="1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18700" marR="18700" marT="0" marB="0"/>
                </a:tc>
                <a:tc vMerge="1">
                  <a:txBody>
                    <a:bodyPr/>
                    <a:lstStyle/>
                    <a:p>
                      <a:endParaRPr lang="fr-FR"/>
                    </a:p>
                  </a:txBody>
                  <a:tcPr/>
                </a:tc>
                <a:extLst>
                  <a:ext uri="{0D108BD9-81ED-4DB2-BD59-A6C34878D82A}">
                    <a16:rowId xmlns:a16="http://schemas.microsoft.com/office/drawing/2014/main" val="10017"/>
                  </a:ext>
                </a:extLst>
              </a:tr>
            </a:tbl>
          </a:graphicData>
        </a:graphic>
      </p:graphicFrame>
      <p:sp>
        <p:nvSpPr>
          <p:cNvPr id="27" name="Rectangle 26"/>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023836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1778820"/>
            <a:ext cx="10763843" cy="3985706"/>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valeurs de référence des indicateurs sont calculées et validées par MCA-Bénin II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bases de données primaires pour le calcul des valeurs de référence desdits indicateurs sont disponibles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méthodes de collecte des données et de calcul des indicateurs sont disponibles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recommandations judicieuses et pertinentes sont faites pour l’amélioration de l’environnement des indicateurs et la mise en place d’un mécanisme systématique de leur production (avec la définition de la fréquence de production)</a:t>
            </a:r>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5</a:t>
              </a:r>
            </a:p>
          </p:txBody>
        </p:sp>
      </p:grpSp>
      <p:grpSp>
        <p:nvGrpSpPr>
          <p:cNvPr id="38" name="Groupe 37"/>
          <p:cNvGrpSpPr/>
          <p:nvPr/>
        </p:nvGrpSpPr>
        <p:grpSpPr>
          <a:xfrm>
            <a:off x="778392" y="-49156"/>
            <a:ext cx="12214751" cy="624847"/>
            <a:chOff x="778392" y="-49156"/>
            <a:chExt cx="12214751" cy="624847"/>
          </a:xfrm>
        </p:grpSpPr>
        <p:sp>
          <p:nvSpPr>
            <p:cNvPr id="39" name="Forme libre 38"/>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0" name="Parallélogramme 39"/>
            <p:cNvSpPr/>
            <p:nvPr/>
          </p:nvSpPr>
          <p:spPr>
            <a:xfrm flipV="1">
              <a:off x="778392" y="-15487"/>
              <a:ext cx="3168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ZoneTexte 40"/>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42" name="Parallélogramme 41"/>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3" name="ZoneTexte 42"/>
            <p:cNvSpPr txBox="1"/>
            <p:nvPr/>
          </p:nvSpPr>
          <p:spPr>
            <a:xfrm>
              <a:off x="3100637" y="19938"/>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46" name="Parallélogramme 45"/>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Parallélogramme 46"/>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Parallélogramme 47"/>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9" name="ZoneTexte 48"/>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0" name="ZoneTexte 49"/>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1" name="Parallélogramme 50"/>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2" name="ZoneTexte 51"/>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3" name="TextBox 17">
            <a:extLst>
              <a:ext uri="{FF2B5EF4-FFF2-40B4-BE49-F238E27FC236}">
                <a16:creationId xmlns:a16="http://schemas.microsoft.com/office/drawing/2014/main" id="{61E108A3-4A8A-4ED1-9FB5-F35A4E8BEE0A}"/>
              </a:ext>
            </a:extLst>
          </p:cNvPr>
          <p:cNvSpPr txBox="1"/>
          <p:nvPr/>
        </p:nvSpPr>
        <p:spPr>
          <a:xfrm>
            <a:off x="1056639" y="1118006"/>
            <a:ext cx="8742453" cy="630942"/>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en-US" sz="3500" dirty="0">
                <a:solidFill>
                  <a:schemeClr val="tx1"/>
                </a:solidFill>
              </a:rPr>
              <a:t>RESULTATS ATTENDUS</a:t>
            </a:r>
          </a:p>
        </p:txBody>
      </p:sp>
      <p:sp>
        <p:nvSpPr>
          <p:cNvPr id="54" name="Rectangle 53"/>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9928254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28553" y="1911526"/>
            <a:ext cx="10763843" cy="3463320"/>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400" spc="5" dirty="0">
                <a:effectLst/>
                <a:latin typeface="Times New Roman" panose="02020603050405020304" pitchFamily="18" charset="0"/>
                <a:ea typeface="Times New Roman" panose="02020603050405020304" pitchFamily="18" charset="0"/>
              </a:rPr>
              <a:t>Elaboration des documents techniques (méthodologie, questionnaires, manuels)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400"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400" spc="5" dirty="0">
                <a:effectLst/>
                <a:latin typeface="Times New Roman" panose="02020603050405020304" pitchFamily="18" charset="0"/>
                <a:ea typeface="Times New Roman" panose="02020603050405020304" pitchFamily="18" charset="0"/>
              </a:rPr>
              <a:t>Mission exploratoire auprès des Directions Régionales et Agences de la SBEE</a:t>
            </a:r>
          </a:p>
          <a:p>
            <a:pPr marL="342900" marR="47625" lvl="0" indent="-342900" algn="just">
              <a:lnSpc>
                <a:spcPct val="115000"/>
              </a:lnSpc>
              <a:spcAft>
                <a:spcPts val="0"/>
              </a:spcAft>
              <a:buFont typeface="Symbol" panose="05050102010706020507" pitchFamily="18" charset="2"/>
              <a:buChar char=""/>
              <a:tabLst>
                <a:tab pos="355600" algn="l"/>
              </a:tabLst>
            </a:pPr>
            <a:endParaRPr lang="fr-FR" sz="2400"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400" spc="5" dirty="0">
                <a:effectLst/>
                <a:latin typeface="Times New Roman" panose="02020603050405020304" pitchFamily="18" charset="0"/>
                <a:ea typeface="Times New Roman" panose="02020603050405020304" pitchFamily="18" charset="0"/>
              </a:rPr>
              <a:t>Collecte des données (Sources administratives et enquête auprès des ménages et entreprises)</a:t>
            </a:r>
          </a:p>
          <a:p>
            <a:pPr marL="342900" marR="47625" lvl="0" indent="-342900" algn="just">
              <a:lnSpc>
                <a:spcPct val="115000"/>
              </a:lnSpc>
              <a:spcAft>
                <a:spcPts val="0"/>
              </a:spcAft>
              <a:buFont typeface="Symbol" panose="05050102010706020507" pitchFamily="18" charset="2"/>
              <a:buChar char=""/>
              <a:tabLst>
                <a:tab pos="355600" algn="l"/>
              </a:tabLst>
            </a:pPr>
            <a:endParaRPr lang="fr-FR" sz="2400" spc="5" dirty="0">
              <a:latin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400" spc="5" dirty="0">
                <a:latin typeface="Times New Roman" panose="02020603050405020304" pitchFamily="18" charset="0"/>
              </a:rPr>
              <a:t>Traitement des données et rédaction du rapport de l’étude</a:t>
            </a:r>
            <a:endParaRPr lang="fr-FR" sz="2400" dirty="0"/>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6</a:t>
              </a:r>
            </a:p>
          </p:txBody>
        </p:sp>
      </p:grpSp>
      <p:grpSp>
        <p:nvGrpSpPr>
          <p:cNvPr id="38" name="Groupe 37"/>
          <p:cNvGrpSpPr/>
          <p:nvPr/>
        </p:nvGrpSpPr>
        <p:grpSpPr>
          <a:xfrm>
            <a:off x="778392" y="-49156"/>
            <a:ext cx="12214751" cy="624847"/>
            <a:chOff x="778392" y="-49156"/>
            <a:chExt cx="12214751" cy="624847"/>
          </a:xfrm>
        </p:grpSpPr>
        <p:sp>
          <p:nvSpPr>
            <p:cNvPr id="39" name="Forme libre 38"/>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0" name="Parallélogramme 39"/>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ZoneTexte 40"/>
            <p:cNvSpPr txBox="1"/>
            <p:nvPr/>
          </p:nvSpPr>
          <p:spPr>
            <a:xfrm>
              <a:off x="854629" y="-1917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42" name="Parallélogramme 41"/>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3" name="ZoneTexte 42"/>
            <p:cNvSpPr txBox="1"/>
            <p:nvPr/>
          </p:nvSpPr>
          <p:spPr>
            <a:xfrm>
              <a:off x="3100637" y="-2676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46" name="Parallélogramme 45"/>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Parallélogramme 46"/>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Parallélogramme 47"/>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9" name="ZoneTexte 48"/>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0" name="ZoneTexte 49"/>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1" name="Parallélogramme 50"/>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2" name="ZoneTexte 51"/>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4" name="TextBox 17">
            <a:extLst>
              <a:ext uri="{FF2B5EF4-FFF2-40B4-BE49-F238E27FC236}">
                <a16:creationId xmlns:a16="http://schemas.microsoft.com/office/drawing/2014/main" id="{61E108A3-4A8A-4ED1-9FB5-F35A4E8BEE0A}"/>
              </a:ext>
            </a:extLst>
          </p:cNvPr>
          <p:cNvSpPr txBox="1"/>
          <p:nvPr/>
        </p:nvSpPr>
        <p:spPr>
          <a:xfrm>
            <a:off x="1056639" y="1118006"/>
            <a:ext cx="10271003" cy="584775"/>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LES PRINCIPALES ETAPES</a:t>
            </a:r>
          </a:p>
        </p:txBody>
      </p:sp>
      <p:sp>
        <p:nvSpPr>
          <p:cNvPr id="56" name="Rectangle 55"/>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8396324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2230179"/>
            <a:ext cx="10763843" cy="3985706"/>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Identification les sources primaires des données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Appréciation de l’existence des sources de données primaires qui peuvent être des registres, fiches, dossiers, document, fichiers, base de données, etc</a:t>
            </a:r>
            <a:r>
              <a:rPr lang="fr-FR" sz="2200" spc="5" dirty="0">
                <a:latin typeface="Times New Roman" panose="02020603050405020304" pitchFamily="18" charset="0"/>
                <a:ea typeface="Times New Roman" panose="02020603050405020304" pitchFamily="18" charset="0"/>
              </a:rPr>
              <a:t>. </a:t>
            </a: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endParaRPr lang="fr-FR" sz="2200"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Appréciation de la qualité et la complétude des données primaires ou secondaires disponibles et opiner sur leur exploitabilité pour le calcul des valeurs de référence des indicateurs de performance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Elaboration de la méthodologie de collecte des informations de sources administratives</a:t>
            </a:r>
            <a:endParaRPr lang="fr-FR" sz="2200" dirty="0"/>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6</a:t>
              </a:r>
            </a:p>
          </p:txBody>
        </p:sp>
      </p:grpSp>
      <p:grpSp>
        <p:nvGrpSpPr>
          <p:cNvPr id="38" name="Groupe 37"/>
          <p:cNvGrpSpPr/>
          <p:nvPr/>
        </p:nvGrpSpPr>
        <p:grpSpPr>
          <a:xfrm>
            <a:off x="778392" y="-49156"/>
            <a:ext cx="12214751" cy="624847"/>
            <a:chOff x="778392" y="-49156"/>
            <a:chExt cx="12214751" cy="624847"/>
          </a:xfrm>
        </p:grpSpPr>
        <p:sp>
          <p:nvSpPr>
            <p:cNvPr id="39" name="Forme libre 38"/>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0" name="Parallélogramme 39"/>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1" name="ZoneTexte 40"/>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42" name="Parallélogramme 41"/>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3" name="ZoneTexte 42"/>
            <p:cNvSpPr txBox="1"/>
            <p:nvPr/>
          </p:nvSpPr>
          <p:spPr>
            <a:xfrm>
              <a:off x="3100637" y="-2345"/>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46" name="Parallélogramme 45"/>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Parallélogramme 46"/>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Parallélogramme 47"/>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9" name="ZoneTexte 48"/>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0" name="ZoneTexte 49"/>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1" name="Parallélogramme 50"/>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2" name="ZoneTexte 51"/>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4" name="TextBox 17">
            <a:extLst>
              <a:ext uri="{FF2B5EF4-FFF2-40B4-BE49-F238E27FC236}">
                <a16:creationId xmlns:a16="http://schemas.microsoft.com/office/drawing/2014/main" id="{61E108A3-4A8A-4ED1-9FB5-F35A4E8BEE0A}"/>
              </a:ext>
            </a:extLst>
          </p:cNvPr>
          <p:cNvSpPr txBox="1"/>
          <p:nvPr/>
        </p:nvSpPr>
        <p:spPr>
          <a:xfrm>
            <a:off x="1056639" y="993311"/>
            <a:ext cx="10271003" cy="1077218"/>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MISSION EXPLORATOIRE DANS LES DIRECTIONS REGIONALES ET AGENCES DE LA SBEE</a:t>
            </a:r>
          </a:p>
        </p:txBody>
      </p:sp>
      <p:sp>
        <p:nvSpPr>
          <p:cNvPr id="56" name="Rectangle 55"/>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142652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2357146"/>
            <a:ext cx="10763843" cy="3954544"/>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Organisation et planification des travaux de dépouillement dans les agences de la SBEE grâce aux observations faites lors de la mission exploratoire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Conception de supports pour faciliter la synthèse des informations contenues dans les sources administratives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Collecte des données issues des sources comptables de la SBEE par les cadres de l’INSAE</a:t>
            </a:r>
          </a:p>
          <a:p>
            <a:pPr marR="47625" lvl="0" algn="just">
              <a:lnSpc>
                <a:spcPct val="115000"/>
              </a:lnSpc>
              <a:spcAft>
                <a:spcPts val="0"/>
              </a:spcAft>
              <a:tabLst>
                <a:tab pos="355600" algn="l"/>
              </a:tabLst>
            </a:pPr>
            <a:r>
              <a:rPr lang="fr-FR" sz="2200" spc="5" dirty="0">
                <a:effectLst/>
                <a:latin typeface="Times New Roman" panose="02020603050405020304" pitchFamily="18" charset="0"/>
                <a:ea typeface="Times New Roman" panose="02020603050405020304" pitchFamily="18" charset="0"/>
              </a:rPr>
              <a:t> </a:t>
            </a: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D</a:t>
            </a:r>
            <a:r>
              <a:rPr lang="fr-FR" sz="2200" spc="5" dirty="0">
                <a:effectLst/>
                <a:latin typeface="Times New Roman" panose="02020603050405020304" pitchFamily="18" charset="0"/>
                <a:ea typeface="Times New Roman" panose="02020603050405020304" pitchFamily="18" charset="0"/>
              </a:rPr>
              <a:t>épouillement des registres dans les agences de la SBEE par les agents enquêteurs, avec des tablettes et simultanément avec la collecte auprès des ménages et des entreprises</a:t>
            </a:r>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7</a:t>
              </a:r>
            </a:p>
          </p:txBody>
        </p:sp>
      </p:grpSp>
      <p:grpSp>
        <p:nvGrpSpPr>
          <p:cNvPr id="53" name="Groupe 52"/>
          <p:cNvGrpSpPr/>
          <p:nvPr/>
        </p:nvGrpSpPr>
        <p:grpSpPr>
          <a:xfrm>
            <a:off x="778392" y="-49156"/>
            <a:ext cx="12214751" cy="624847"/>
            <a:chOff x="778392" y="-49156"/>
            <a:chExt cx="12214751" cy="624847"/>
          </a:xfrm>
        </p:grpSpPr>
        <p:sp>
          <p:nvSpPr>
            <p:cNvPr id="54" name="Forme libre 53"/>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Parallélogramme 54"/>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ZoneTexte 55"/>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57" name="Parallélogramme 56"/>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8" name="ZoneTexte 57"/>
            <p:cNvSpPr txBox="1"/>
            <p:nvPr/>
          </p:nvSpPr>
          <p:spPr>
            <a:xfrm>
              <a:off x="3007873" y="-1620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61" name="Parallélogramme 60"/>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2" name="Parallélogramme 6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3" name="Parallélogramme 6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4" name="ZoneTexte 63"/>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65" name="ZoneTexte 64"/>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66" name="Parallélogramme 65"/>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7" name="ZoneTexte 66"/>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68" name="TextBox 17">
            <a:extLst>
              <a:ext uri="{FF2B5EF4-FFF2-40B4-BE49-F238E27FC236}">
                <a16:creationId xmlns:a16="http://schemas.microsoft.com/office/drawing/2014/main" id="{61E108A3-4A8A-4ED1-9FB5-F35A4E8BEE0A}"/>
              </a:ext>
            </a:extLst>
          </p:cNvPr>
          <p:cNvSpPr txBox="1"/>
          <p:nvPr/>
        </p:nvSpPr>
        <p:spPr>
          <a:xfrm>
            <a:off x="1056639" y="1118006"/>
            <a:ext cx="10271003" cy="1077218"/>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DÉPOUILLEMENT DES DONNÉES DE SOURCE ADMINISTRATIVE </a:t>
            </a:r>
          </a:p>
        </p:txBody>
      </p:sp>
      <p:sp>
        <p:nvSpPr>
          <p:cNvPr id="69" name="Rectangle 6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04089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746016" y="1359608"/>
            <a:ext cx="11224320" cy="5228739"/>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Couvre l’ensemble du territoire national (les 12 départements) </a:t>
            </a: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endParaRPr lang="fr-FR" sz="1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Concerne 3920 ménages et 1840 entreprises (formelles et informelles)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1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Mobilisera 120 agents de collecte</a:t>
            </a:r>
          </a:p>
          <a:p>
            <a:pPr marR="47625" lvl="0" algn="just">
              <a:lnSpc>
                <a:spcPct val="115000"/>
              </a:lnSpc>
              <a:spcAft>
                <a:spcPts val="0"/>
              </a:spcAft>
              <a:tabLst>
                <a:tab pos="355600" algn="l"/>
              </a:tabLst>
            </a:pPr>
            <a:r>
              <a:rPr lang="fr-FR" sz="1200" spc="5" dirty="0">
                <a:effectLst/>
                <a:latin typeface="Times New Roman" panose="02020603050405020304" pitchFamily="18" charset="0"/>
                <a:ea typeface="Times New Roman" panose="02020603050405020304" pitchFamily="18" charset="0"/>
              </a:rPr>
              <a:t> </a:t>
            </a: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Durée de la collecte (dépouillement des sources administratives et enquête) : </a:t>
            </a:r>
            <a:r>
              <a:rPr lang="fr-FR" sz="2200" b="1" spc="5" dirty="0">
                <a:latin typeface="Times New Roman" panose="02020603050405020304" pitchFamily="18" charset="0"/>
                <a:ea typeface="Times New Roman" panose="02020603050405020304" pitchFamily="18" charset="0"/>
              </a:rPr>
              <a:t>3 semaines</a:t>
            </a:r>
          </a:p>
          <a:p>
            <a:pPr marL="342900" marR="47625" lvl="0" indent="-342900" algn="just">
              <a:lnSpc>
                <a:spcPct val="115000"/>
              </a:lnSpc>
              <a:spcAft>
                <a:spcPts val="0"/>
              </a:spcAft>
              <a:buFont typeface="Symbol" panose="05050102010706020507" pitchFamily="18" charset="2"/>
              <a:buChar char=""/>
              <a:tabLst>
                <a:tab pos="355600" algn="l"/>
              </a:tabLst>
            </a:pPr>
            <a:endParaRPr lang="fr-FR" sz="1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Formation préalable des formateurs et des agents de collecte par les cadres de l’INSAE</a:t>
            </a:r>
          </a:p>
          <a:p>
            <a:pPr marL="342900" marR="47625" lvl="0" indent="-342900" algn="just">
              <a:lnSpc>
                <a:spcPct val="115000"/>
              </a:lnSpc>
              <a:spcAft>
                <a:spcPts val="0"/>
              </a:spcAft>
              <a:buFont typeface="Symbol" panose="05050102010706020507" pitchFamily="18" charset="2"/>
              <a:buChar char=""/>
              <a:tabLst>
                <a:tab pos="355600" algn="l"/>
              </a:tabLst>
            </a:pPr>
            <a:endParaRPr lang="fr-FR" sz="1200" spc="5" dirty="0">
              <a:latin typeface="Times New Roman" panose="02020603050405020304" pitchFamily="18" charset="0"/>
              <a:ea typeface="Times New Roman" panose="02020603050405020304" pitchFamily="18" charset="0"/>
            </a:endParaRPr>
          </a:p>
          <a:p>
            <a:pPr marL="342900" marR="47625" indent="-342900" algn="just">
              <a:lnSpc>
                <a:spcPct val="115000"/>
              </a:lnSpc>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Des fiches types conçues pour recueillir les données de sources administratives</a:t>
            </a:r>
          </a:p>
          <a:p>
            <a:pPr marL="342900" marR="47625" indent="-342900" algn="just">
              <a:lnSpc>
                <a:spcPct val="115000"/>
              </a:lnSpc>
              <a:buFont typeface="Symbol" panose="05050102010706020507" pitchFamily="18" charset="2"/>
              <a:buChar char=""/>
              <a:tabLst>
                <a:tab pos="355600" algn="l"/>
              </a:tabLst>
            </a:pPr>
            <a:endParaRPr lang="fr-FR" sz="1200" spc="5" dirty="0">
              <a:latin typeface="Times New Roman" panose="02020603050405020304" pitchFamily="18" charset="0"/>
              <a:ea typeface="Times New Roman" panose="02020603050405020304" pitchFamily="18" charset="0"/>
            </a:endParaRPr>
          </a:p>
          <a:p>
            <a:pPr marL="342900" marR="47625" indent="-342900" algn="just">
              <a:lnSpc>
                <a:spcPct val="115000"/>
              </a:lnSpc>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Utilisera un système d’interview assisté par ordinateur pour l’enquête auprès des entreprises et des ménages échantillonnés (CAPI)</a:t>
            </a:r>
          </a:p>
          <a:p>
            <a:pPr marL="342900" marR="47625" indent="-342900" algn="just">
              <a:lnSpc>
                <a:spcPct val="115000"/>
              </a:lnSpc>
              <a:buFont typeface="Symbol" panose="05050102010706020507" pitchFamily="18" charset="2"/>
              <a:buChar char=""/>
              <a:tabLst>
                <a:tab pos="355600" algn="l"/>
              </a:tabLst>
            </a:pPr>
            <a:endParaRPr lang="fr-FR" sz="1200" spc="5" dirty="0">
              <a:latin typeface="Times New Roman" panose="02020603050405020304" pitchFamily="18" charset="0"/>
              <a:ea typeface="Times New Roman" panose="02020603050405020304" pitchFamily="18" charset="0"/>
            </a:endParaRPr>
          </a:p>
          <a:p>
            <a:pPr marL="342900" marR="47625" indent="-342900" algn="just">
              <a:lnSpc>
                <a:spcPct val="115000"/>
              </a:lnSpc>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Sera précédée d’une enquête pilote</a:t>
            </a:r>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7</a:t>
              </a:r>
            </a:p>
          </p:txBody>
        </p:sp>
      </p:grpSp>
      <p:grpSp>
        <p:nvGrpSpPr>
          <p:cNvPr id="53" name="Groupe 52"/>
          <p:cNvGrpSpPr/>
          <p:nvPr/>
        </p:nvGrpSpPr>
        <p:grpSpPr>
          <a:xfrm>
            <a:off x="778392" y="-49156"/>
            <a:ext cx="12214751" cy="624847"/>
            <a:chOff x="778392" y="-49156"/>
            <a:chExt cx="12214751" cy="624847"/>
          </a:xfrm>
        </p:grpSpPr>
        <p:sp>
          <p:nvSpPr>
            <p:cNvPr id="54" name="Forme libre 53"/>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Parallélogramme 54"/>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ZoneTexte 55"/>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b="1" dirty="0"/>
                <a:t>1. Contexte, Objectifs et Résultats attendus</a:t>
              </a:r>
            </a:p>
          </p:txBody>
        </p:sp>
        <p:sp>
          <p:nvSpPr>
            <p:cNvPr id="57" name="Parallélogramme 56"/>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8" name="ZoneTexte 57"/>
            <p:cNvSpPr txBox="1"/>
            <p:nvPr/>
          </p:nvSpPr>
          <p:spPr>
            <a:xfrm>
              <a:off x="3007873" y="-1620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61" name="Parallélogramme 60"/>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2" name="Parallélogramme 6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3" name="Parallélogramme 6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4" name="ZoneTexte 63"/>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65" name="ZoneTexte 64"/>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66" name="Parallélogramme 65"/>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7" name="ZoneTexte 66"/>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68" name="TextBox 17">
            <a:extLst>
              <a:ext uri="{FF2B5EF4-FFF2-40B4-BE49-F238E27FC236}">
                <a16:creationId xmlns:a16="http://schemas.microsoft.com/office/drawing/2014/main" id="{61E108A3-4A8A-4ED1-9FB5-F35A4E8BEE0A}"/>
              </a:ext>
            </a:extLst>
          </p:cNvPr>
          <p:cNvSpPr txBox="1"/>
          <p:nvPr/>
        </p:nvSpPr>
        <p:spPr>
          <a:xfrm>
            <a:off x="1056639" y="785491"/>
            <a:ext cx="10271003" cy="584775"/>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ENQUETE AUPRES DES MENAGES ET ENTREPRISES</a:t>
            </a:r>
          </a:p>
        </p:txBody>
      </p:sp>
      <p:sp>
        <p:nvSpPr>
          <p:cNvPr id="69" name="Rectangle 6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3700768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1636696"/>
            <a:ext cx="10763843" cy="4733219"/>
          </a:xfrm>
          <a:prstGeom prst="rect">
            <a:avLst/>
          </a:prstGeom>
        </p:spPr>
        <p:txBody>
          <a:bodyPr wrap="square">
            <a:spAutoFit/>
          </a:bodyPr>
          <a:lstStyle/>
          <a:p>
            <a:pPr marR="47625" lvl="0" algn="just">
              <a:lnSpc>
                <a:spcPct val="115000"/>
              </a:lnSpc>
              <a:spcAft>
                <a:spcPts val="0"/>
              </a:spcAft>
              <a:tabLst>
                <a:tab pos="355600" algn="l"/>
              </a:tabLst>
            </a:pPr>
            <a:r>
              <a:rPr lang="fr-FR" sz="2200" spc="5" dirty="0">
                <a:effectLst/>
                <a:latin typeface="Times New Roman" panose="02020603050405020304" pitchFamily="18" charset="0"/>
                <a:ea typeface="Times New Roman" panose="02020603050405020304" pitchFamily="18" charset="0"/>
              </a:rPr>
              <a:t>Prévu pour 3 jours, elle permet de tester </a:t>
            </a:r>
            <a:r>
              <a:rPr lang="fr-FR" sz="2200" spc="5" dirty="0">
                <a:latin typeface="Times New Roman" panose="02020603050405020304" pitchFamily="18" charset="0"/>
                <a:ea typeface="Times New Roman" panose="02020603050405020304" pitchFamily="18" charset="0"/>
              </a:rPr>
              <a:t>le dispositif mis en place pour la collecte et </a:t>
            </a:r>
            <a:r>
              <a:rPr lang="fr-FR" sz="2200" spc="5" dirty="0">
                <a:effectLst/>
                <a:latin typeface="Times New Roman" panose="02020603050405020304" pitchFamily="18" charset="0"/>
                <a:ea typeface="Times New Roman" panose="02020603050405020304" pitchFamily="18" charset="0"/>
              </a:rPr>
              <a:t>de répondre aux préoccupations ci-dessous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 nombre moyen de questionnaires de chaque type administré par jour par agent enquêteur</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questions difficiles à renseigner par les personnes enquêtées</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la pertinence de la méthode de collecte proposée</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éventuels goulots d’étranglement qui pourraient entraver la collecte lors de la phase de collecte proprement dite </a:t>
            </a:r>
            <a:endParaRPr lang="fr-FR" sz="2200" spc="5" dirty="0">
              <a:effectLst/>
              <a:latin typeface="Times New Roman" panose="02020603050405020304" pitchFamily="18" charset="0"/>
              <a:ea typeface="Times New Roman" panose="02020603050405020304" pitchFamily="18" charset="0"/>
            </a:endParaRPr>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7</a:t>
              </a:r>
            </a:p>
          </p:txBody>
        </p:sp>
      </p:grpSp>
      <p:grpSp>
        <p:nvGrpSpPr>
          <p:cNvPr id="53" name="Groupe 52"/>
          <p:cNvGrpSpPr/>
          <p:nvPr/>
        </p:nvGrpSpPr>
        <p:grpSpPr>
          <a:xfrm>
            <a:off x="778392" y="-49156"/>
            <a:ext cx="12214751" cy="624847"/>
            <a:chOff x="778392" y="-49156"/>
            <a:chExt cx="12214751" cy="624847"/>
          </a:xfrm>
        </p:grpSpPr>
        <p:sp>
          <p:nvSpPr>
            <p:cNvPr id="54" name="Forme libre 53"/>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Parallélogramme 54"/>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ZoneTexte 55"/>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57" name="Parallélogramme 56"/>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8" name="ZoneTexte 57"/>
            <p:cNvSpPr txBox="1"/>
            <p:nvPr/>
          </p:nvSpPr>
          <p:spPr>
            <a:xfrm>
              <a:off x="3007873" y="-1620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61" name="Parallélogramme 60"/>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2" name="Parallélogramme 6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3" name="Parallélogramme 6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4" name="ZoneTexte 63"/>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65" name="ZoneTexte 64"/>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66" name="Parallélogramme 65"/>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7" name="ZoneTexte 66"/>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68" name="TextBox 17">
            <a:extLst>
              <a:ext uri="{FF2B5EF4-FFF2-40B4-BE49-F238E27FC236}">
                <a16:creationId xmlns:a16="http://schemas.microsoft.com/office/drawing/2014/main" id="{61E108A3-4A8A-4ED1-9FB5-F35A4E8BEE0A}"/>
              </a:ext>
            </a:extLst>
          </p:cNvPr>
          <p:cNvSpPr txBox="1"/>
          <p:nvPr/>
        </p:nvSpPr>
        <p:spPr>
          <a:xfrm>
            <a:off x="1056639" y="896327"/>
            <a:ext cx="10271003" cy="584775"/>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ENQUETE PILOTE</a:t>
            </a:r>
          </a:p>
        </p:txBody>
      </p:sp>
      <p:sp>
        <p:nvSpPr>
          <p:cNvPr id="69" name="Rectangle 6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7380021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1636696"/>
            <a:ext cx="10763843" cy="3565207"/>
          </a:xfrm>
          <a:prstGeom prst="rect">
            <a:avLst/>
          </a:prstGeom>
        </p:spPr>
        <p:txBody>
          <a:bodyPr wrap="square">
            <a:spAutoFit/>
          </a:bodyPr>
          <a:lstStyle/>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 nombre moyen de questionnaires de chaque type administré par jour par agent enquêteur</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questions difficiles à renseigner par les personnes enquêtées</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la pertinence de la méthode de collecte proposée</a:t>
            </a:r>
          </a:p>
          <a:p>
            <a:pPr marL="342900" marR="47625" lvl="0" indent="-342900" algn="just">
              <a:lnSpc>
                <a:spcPct val="115000"/>
              </a:lnSpc>
              <a:spcAft>
                <a:spcPts val="0"/>
              </a:spcAft>
              <a:buFont typeface="Symbol" panose="05050102010706020507" pitchFamily="18"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les éventuels goulots d’étranglement qui pourraient entraver la collecte lors de la phase de collecte proprement dite </a:t>
            </a:r>
            <a:endParaRPr lang="fr-FR" sz="2200" spc="5" dirty="0">
              <a:effectLst/>
              <a:latin typeface="Times New Roman" panose="02020603050405020304" pitchFamily="18" charset="0"/>
              <a:ea typeface="Times New Roman" panose="02020603050405020304" pitchFamily="18" charset="0"/>
            </a:endParaRPr>
          </a:p>
        </p:txBody>
      </p:sp>
      <p:grpSp>
        <p:nvGrpSpPr>
          <p:cNvPr id="32" name="Groupe 31"/>
          <p:cNvGrpSpPr/>
          <p:nvPr/>
        </p:nvGrpSpPr>
        <p:grpSpPr>
          <a:xfrm>
            <a:off x="11574950" y="6520215"/>
            <a:ext cx="609304" cy="383684"/>
            <a:chOff x="11574950" y="6520215"/>
            <a:chExt cx="609304" cy="383684"/>
          </a:xfrm>
        </p:grpSpPr>
        <p:grpSp>
          <p:nvGrpSpPr>
            <p:cNvPr id="33" name="Groupe 32"/>
            <p:cNvGrpSpPr/>
            <p:nvPr/>
          </p:nvGrpSpPr>
          <p:grpSpPr>
            <a:xfrm>
              <a:off x="11574950" y="6568035"/>
              <a:ext cx="609304" cy="335864"/>
              <a:chOff x="11574950" y="6568035"/>
              <a:chExt cx="609304" cy="335864"/>
            </a:xfrm>
          </p:grpSpPr>
          <p:sp>
            <p:nvSpPr>
              <p:cNvPr id="35" name="Rectangle 34"/>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4" name="ZoneTexte 33"/>
            <p:cNvSpPr txBox="1"/>
            <p:nvPr/>
          </p:nvSpPr>
          <p:spPr>
            <a:xfrm>
              <a:off x="11833623" y="6520215"/>
              <a:ext cx="330557" cy="353943"/>
            </a:xfrm>
            <a:prstGeom prst="rect">
              <a:avLst/>
            </a:prstGeom>
            <a:noFill/>
          </p:spPr>
          <p:txBody>
            <a:bodyPr wrap="square" rtlCol="0">
              <a:spAutoFit/>
            </a:bodyPr>
            <a:lstStyle/>
            <a:p>
              <a:pPr algn="ctr"/>
              <a:r>
                <a:rPr lang="fr-FR" sz="1700" b="1" dirty="0"/>
                <a:t>7</a:t>
              </a:r>
            </a:p>
          </p:txBody>
        </p:sp>
      </p:grpSp>
      <p:grpSp>
        <p:nvGrpSpPr>
          <p:cNvPr id="53" name="Groupe 52"/>
          <p:cNvGrpSpPr/>
          <p:nvPr/>
        </p:nvGrpSpPr>
        <p:grpSpPr>
          <a:xfrm>
            <a:off x="778392" y="-49156"/>
            <a:ext cx="12214751" cy="624847"/>
            <a:chOff x="778392" y="-49156"/>
            <a:chExt cx="12214751" cy="624847"/>
          </a:xfrm>
        </p:grpSpPr>
        <p:sp>
          <p:nvSpPr>
            <p:cNvPr id="54" name="Forme libre 53"/>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5" name="Parallélogramme 54"/>
            <p:cNvSpPr/>
            <p:nvPr/>
          </p:nvSpPr>
          <p:spPr>
            <a:xfrm flipV="1">
              <a:off x="778392" y="-15487"/>
              <a:ext cx="3168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ZoneTexte 55"/>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57" name="Parallélogramme 56"/>
            <p:cNvSpPr/>
            <p:nvPr/>
          </p:nvSpPr>
          <p:spPr>
            <a:xfrm flipV="1">
              <a:off x="2893203"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8" name="ZoneTexte 57"/>
            <p:cNvSpPr txBox="1"/>
            <p:nvPr/>
          </p:nvSpPr>
          <p:spPr>
            <a:xfrm>
              <a:off x="3007873" y="-16200"/>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2. Approche méthodologique</a:t>
              </a:r>
            </a:p>
          </p:txBody>
        </p:sp>
        <p:sp>
          <p:nvSpPr>
            <p:cNvPr id="61" name="Parallélogramme 60"/>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2" name="Parallélogramme 61"/>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3" name="Parallélogramme 62"/>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4" name="ZoneTexte 63"/>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65" name="ZoneTexte 64"/>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66" name="Parallélogramme 65"/>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67" name="ZoneTexte 66"/>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68" name="TextBox 17">
            <a:extLst>
              <a:ext uri="{FF2B5EF4-FFF2-40B4-BE49-F238E27FC236}">
                <a16:creationId xmlns:a16="http://schemas.microsoft.com/office/drawing/2014/main" id="{61E108A3-4A8A-4ED1-9FB5-F35A4E8BEE0A}"/>
              </a:ext>
            </a:extLst>
          </p:cNvPr>
          <p:cNvSpPr txBox="1"/>
          <p:nvPr/>
        </p:nvSpPr>
        <p:spPr>
          <a:xfrm>
            <a:off x="1056639" y="896327"/>
            <a:ext cx="10640504" cy="584775"/>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200" dirty="0">
                <a:solidFill>
                  <a:schemeClr val="tx1"/>
                </a:solidFill>
              </a:rPr>
              <a:t>ASSURANCE QUALITE ET TRAITEMENT DES DONNEES</a:t>
            </a:r>
          </a:p>
        </p:txBody>
      </p:sp>
      <p:sp>
        <p:nvSpPr>
          <p:cNvPr id="69" name="Rectangle 68"/>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2032213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24"/>
          <p:cNvSpPr/>
          <p:nvPr/>
        </p:nvSpPr>
        <p:spPr>
          <a:xfrm>
            <a:off x="437051" y="1591607"/>
            <a:ext cx="11193896" cy="4874796"/>
          </a:xfrm>
          <a:prstGeom prst="rect">
            <a:avLst/>
          </a:prstGeom>
        </p:spPr>
        <p:txBody>
          <a:bodyPr wrap="square">
            <a:spAutoFit/>
          </a:bodyPr>
          <a:lstStyle/>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Les agents de collecte seront formés et évalués, et un manuel d’instructions de remplissage des questionnaires sera mis à leur disposition</a:t>
            </a:r>
          </a:p>
          <a:p>
            <a:pPr marL="342900" marR="47625" indent="-342900" algn="just">
              <a:lnSpc>
                <a:spcPct val="115000"/>
              </a:lnSpc>
              <a:buFont typeface="Wingdings" panose="05000000000000000000" pitchFamily="2" charset="2"/>
              <a:buChar char="§"/>
              <a:tabLst>
                <a:tab pos="355600" algn="l"/>
              </a:tabLst>
            </a:pPr>
            <a:endParaRPr lang="fr-FR"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L’application de collecte CAPI incorpore des clés de contrôle </a:t>
            </a:r>
          </a:p>
          <a:p>
            <a:pPr marL="342900" marR="47625" lvl="0" indent="-342900" algn="just">
              <a:lnSpc>
                <a:spcPct val="115000"/>
              </a:lnSpc>
              <a:buFont typeface="Wingdings" panose="05000000000000000000" pitchFamily="2" charset="2"/>
              <a:buChar char="§"/>
              <a:tabLst>
                <a:tab pos="355600" algn="l"/>
              </a:tabLst>
            </a:pPr>
            <a:endParaRPr lang="fr-FR" spc="5" dirty="0">
              <a:effectLst/>
              <a:latin typeface="Times New Roman" panose="02020603050405020304" pitchFamily="18" charset="0"/>
              <a:ea typeface="Times New Roman" panose="02020603050405020304" pitchFamily="18" charset="0"/>
            </a:endParaRPr>
          </a:p>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Pendant la collecte sur le terrain, un dispositif de contrôle est mis en place pour assurer la qualité des données collectées et corriger les erreurs s’il y a lieu</a:t>
            </a: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Wingdings" panose="05000000000000000000" pitchFamily="2" charset="2"/>
              <a:buChar char="§"/>
              <a:tabLst>
                <a:tab pos="355600" algn="l"/>
              </a:tabLst>
            </a:pPr>
            <a:endParaRPr lang="fr-FR"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Wingdings" panose="05000000000000000000" pitchFamily="2" charset="2"/>
              <a:buChar char="§"/>
              <a:tabLst>
                <a:tab pos="355600" algn="l"/>
              </a:tabLst>
            </a:pPr>
            <a:r>
              <a:rPr lang="fr-FR" sz="2200" spc="5" dirty="0">
                <a:effectLst/>
                <a:latin typeface="Times New Roman" panose="02020603050405020304" pitchFamily="18" charset="0"/>
                <a:ea typeface="Times New Roman" panose="02020603050405020304" pitchFamily="18" charset="0"/>
              </a:rPr>
              <a:t>Une supervision technique (</a:t>
            </a:r>
            <a:r>
              <a:rPr lang="fr-FR" sz="2200" spc="5" dirty="0">
                <a:latin typeface="Times New Roman" panose="02020603050405020304" pitchFamily="18" charset="0"/>
                <a:ea typeface="Times New Roman" panose="02020603050405020304" pitchFamily="18" charset="0"/>
              </a:rPr>
              <a:t>par les cadres de l’INSAE) </a:t>
            </a:r>
            <a:r>
              <a:rPr lang="fr-FR" sz="2200" spc="5" dirty="0">
                <a:effectLst/>
                <a:latin typeface="Times New Roman" panose="02020603050405020304" pitchFamily="18" charset="0"/>
                <a:ea typeface="Times New Roman" panose="02020603050405020304" pitchFamily="18" charset="0"/>
              </a:rPr>
              <a:t>assure la conformité du dépouillement administratif et de l’enquête à la méthodologie préétablie</a:t>
            </a:r>
          </a:p>
          <a:p>
            <a:pPr marL="342900" marR="47625" lvl="0" indent="-342900" algn="just">
              <a:lnSpc>
                <a:spcPct val="115000"/>
              </a:lnSpc>
              <a:spcAft>
                <a:spcPts val="0"/>
              </a:spcAft>
              <a:buFont typeface="Wingdings" panose="05000000000000000000" pitchFamily="2" charset="2"/>
              <a:buChar char="§"/>
              <a:tabLst>
                <a:tab pos="355600" algn="l"/>
              </a:tabLst>
            </a:pPr>
            <a:endParaRPr lang="fr-FR"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Wingdings" panose="05000000000000000000" pitchFamily="2" charset="2"/>
              <a:buChar char="§"/>
              <a:tabLst>
                <a:tab pos="355600" algn="l"/>
              </a:tabLst>
            </a:pPr>
            <a:r>
              <a:rPr lang="fr-FR" sz="2200" spc="5" dirty="0">
                <a:effectLst/>
                <a:latin typeface="Times New Roman" panose="02020603050405020304" pitchFamily="18" charset="0"/>
                <a:ea typeface="Times New Roman" panose="02020603050405020304" pitchFamily="18" charset="0"/>
              </a:rPr>
              <a:t>Après la collecte, un apurement de la base de données sera fait par un programme informatique et les tableaux seront édités et analysés</a:t>
            </a:r>
            <a:endParaRPr lang="fr-FR" sz="2200" spc="5" dirty="0">
              <a:latin typeface="Times New Roman" panose="02020603050405020304" pitchFamily="18" charset="0"/>
              <a:ea typeface="Times New Roman" panose="02020603050405020304" pitchFamily="18" charset="0"/>
            </a:endParaRPr>
          </a:p>
        </p:txBody>
      </p:sp>
      <p:grpSp>
        <p:nvGrpSpPr>
          <p:cNvPr id="33" name="Groupe 32"/>
          <p:cNvGrpSpPr/>
          <p:nvPr/>
        </p:nvGrpSpPr>
        <p:grpSpPr>
          <a:xfrm>
            <a:off x="11574950" y="6520215"/>
            <a:ext cx="609304" cy="383684"/>
            <a:chOff x="11574950" y="6520215"/>
            <a:chExt cx="609304" cy="383684"/>
          </a:xfrm>
        </p:grpSpPr>
        <p:grpSp>
          <p:nvGrpSpPr>
            <p:cNvPr id="34" name="Groupe 33"/>
            <p:cNvGrpSpPr/>
            <p:nvPr/>
          </p:nvGrpSpPr>
          <p:grpSpPr>
            <a:xfrm>
              <a:off x="11574950" y="6568035"/>
              <a:ext cx="609304" cy="335864"/>
              <a:chOff x="11574950" y="6568035"/>
              <a:chExt cx="609304" cy="335864"/>
            </a:xfrm>
          </p:grpSpPr>
          <p:sp>
            <p:nvSpPr>
              <p:cNvPr id="36" name="Rectangle 35"/>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Rectangle 37"/>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5" name="ZoneTexte 34"/>
            <p:cNvSpPr txBox="1"/>
            <p:nvPr/>
          </p:nvSpPr>
          <p:spPr>
            <a:xfrm>
              <a:off x="11833623" y="6520215"/>
              <a:ext cx="330557" cy="353943"/>
            </a:xfrm>
            <a:prstGeom prst="rect">
              <a:avLst/>
            </a:prstGeom>
            <a:noFill/>
          </p:spPr>
          <p:txBody>
            <a:bodyPr wrap="square" rtlCol="0">
              <a:spAutoFit/>
            </a:bodyPr>
            <a:lstStyle/>
            <a:p>
              <a:pPr algn="ctr"/>
              <a:r>
                <a:rPr lang="fr-FR" sz="1700" b="1" dirty="0"/>
                <a:t>8</a:t>
              </a:r>
            </a:p>
          </p:txBody>
        </p:sp>
      </p:grpSp>
      <p:grpSp>
        <p:nvGrpSpPr>
          <p:cNvPr id="39" name="Groupe 38"/>
          <p:cNvGrpSpPr/>
          <p:nvPr/>
        </p:nvGrpSpPr>
        <p:grpSpPr>
          <a:xfrm>
            <a:off x="778392" y="-49156"/>
            <a:ext cx="12214751" cy="643938"/>
            <a:chOff x="778392" y="-49156"/>
            <a:chExt cx="12214751" cy="643938"/>
          </a:xfrm>
        </p:grpSpPr>
        <p:sp>
          <p:nvSpPr>
            <p:cNvPr id="40" name="Forme libre 39"/>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1" name="Parallélogramme 40"/>
            <p:cNvSpPr/>
            <p:nvPr/>
          </p:nvSpPr>
          <p:spPr>
            <a:xfrm flipV="1">
              <a:off x="778392" y="-15487"/>
              <a:ext cx="3168000" cy="583096"/>
            </a:xfrm>
            <a:prstGeom prst="parallelogram">
              <a:avLst>
                <a:gd name="adj" fmla="val 88637"/>
              </a:avLst>
            </a:prstGeom>
            <a:solidFill>
              <a:srgbClr val="A9D18E"/>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2" name="ZoneTexte 41"/>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43" name="Parallélogramme 42"/>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4" name="ZoneTexte 43"/>
            <p:cNvSpPr txBox="1"/>
            <p:nvPr/>
          </p:nvSpPr>
          <p:spPr>
            <a:xfrm>
              <a:off x="3100637" y="-6566"/>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47" name="Parallélogramme 46"/>
            <p:cNvSpPr/>
            <p:nvPr/>
          </p:nvSpPr>
          <p:spPr>
            <a:xfrm flipV="1">
              <a:off x="5277737"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Parallélogramme 47"/>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9" name="Parallélogramme 48"/>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0" name="ZoneTexte 49"/>
            <p:cNvSpPr txBox="1"/>
            <p:nvPr/>
          </p:nvSpPr>
          <p:spPr>
            <a:xfrm>
              <a:off x="5553221" y="40784"/>
              <a:ext cx="2345050"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3. Assurance qualité des données</a:t>
              </a:r>
            </a:p>
          </p:txBody>
        </p:sp>
        <p:sp>
          <p:nvSpPr>
            <p:cNvPr id="51" name="ZoneTexte 50"/>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2" name="Parallélogramme 51"/>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3" name="ZoneTexte 52"/>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4" name="TextBox 17">
            <a:extLst>
              <a:ext uri="{FF2B5EF4-FFF2-40B4-BE49-F238E27FC236}">
                <a16:creationId xmlns:a16="http://schemas.microsoft.com/office/drawing/2014/main" id="{61E108A3-4A8A-4ED1-9FB5-F35A4E8BEE0A}"/>
              </a:ext>
            </a:extLst>
          </p:cNvPr>
          <p:cNvSpPr txBox="1"/>
          <p:nvPr/>
        </p:nvSpPr>
        <p:spPr>
          <a:xfrm>
            <a:off x="1056639" y="801044"/>
            <a:ext cx="10271003" cy="646331"/>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3600" dirty="0">
                <a:solidFill>
                  <a:schemeClr val="tx1"/>
                </a:solidFill>
              </a:rPr>
              <a:t>ASSURANCE QUALITE DES DONNEES</a:t>
            </a:r>
          </a:p>
        </p:txBody>
      </p:sp>
      <p:sp>
        <p:nvSpPr>
          <p:cNvPr id="55" name="Rectangle 54"/>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34407583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21"/>
          <p:cNvSpPr/>
          <p:nvPr/>
        </p:nvSpPr>
        <p:spPr>
          <a:xfrm>
            <a:off x="867103" y="1632678"/>
            <a:ext cx="10763843" cy="4343881"/>
          </a:xfrm>
          <a:prstGeom prst="rect">
            <a:avLst/>
          </a:prstGeom>
        </p:spPr>
        <p:txBody>
          <a:bodyPr wrap="square">
            <a:spAutoFit/>
          </a:bodyPr>
          <a:lstStyle/>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Démarrage des travaux : </a:t>
            </a:r>
            <a:r>
              <a:rPr lang="fr-FR" sz="2200" b="1" spc="5" dirty="0">
                <a:latin typeface="Times New Roman" panose="02020603050405020304" pitchFamily="18" charset="0"/>
                <a:ea typeface="Times New Roman" panose="02020603050405020304" pitchFamily="18" charset="0"/>
              </a:rPr>
              <a:t>08 juin 2020</a:t>
            </a:r>
          </a:p>
          <a:p>
            <a:pPr marL="342900" marR="47625" indent="-342900" algn="just">
              <a:lnSpc>
                <a:spcPct val="115000"/>
              </a:lnSpc>
              <a:buFont typeface="Wingdings" panose="05000000000000000000" pitchFamily="2"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Mission exploratoire : </a:t>
            </a:r>
            <a:r>
              <a:rPr lang="fr-FR" sz="2200" b="1" spc="5" dirty="0">
                <a:latin typeface="Times New Roman" panose="02020603050405020304" pitchFamily="18" charset="0"/>
                <a:ea typeface="Times New Roman" panose="02020603050405020304" pitchFamily="18" charset="0"/>
              </a:rPr>
              <a:t>Du 22 au 27 juin 2020</a:t>
            </a:r>
          </a:p>
          <a:p>
            <a:pPr marL="342900" marR="47625" indent="-342900" algn="just">
              <a:lnSpc>
                <a:spcPct val="115000"/>
              </a:lnSpc>
              <a:buFont typeface="Wingdings" panose="05000000000000000000" pitchFamily="2"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Réunion de lancement : </a:t>
            </a:r>
            <a:r>
              <a:rPr lang="fr-FR" sz="2200" b="1" spc="5" dirty="0">
                <a:latin typeface="Times New Roman" panose="02020603050405020304" pitchFamily="18" charset="0"/>
                <a:ea typeface="Times New Roman" panose="02020603050405020304" pitchFamily="18" charset="0"/>
              </a:rPr>
              <a:t>30 juin 2020</a:t>
            </a:r>
          </a:p>
          <a:p>
            <a:pPr marL="342900" marR="47625" lvl="0" indent="-342900" algn="just">
              <a:lnSpc>
                <a:spcPct val="115000"/>
              </a:lnSpc>
              <a:buFont typeface="Wingdings" panose="05000000000000000000" pitchFamily="2" charset="2"/>
              <a:buChar char="§"/>
              <a:tabLst>
                <a:tab pos="355600" algn="l"/>
              </a:tabLst>
            </a:pPr>
            <a:endParaRPr lang="fr-FR" sz="2200" spc="5" dirty="0">
              <a:effectLst/>
              <a:latin typeface="Times New Roman" panose="02020603050405020304" pitchFamily="18" charset="0"/>
              <a:ea typeface="Times New Roman" panose="02020603050405020304" pitchFamily="18" charset="0"/>
            </a:endParaRPr>
          </a:p>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Enquête pilote : </a:t>
            </a:r>
            <a:r>
              <a:rPr lang="fr-FR" sz="2200" b="1" spc="5" dirty="0">
                <a:latin typeface="Times New Roman" panose="02020603050405020304" pitchFamily="18" charset="0"/>
                <a:ea typeface="Times New Roman" panose="02020603050405020304" pitchFamily="18" charset="0"/>
              </a:rPr>
              <a:t>Du 10 au 15 août 2020</a:t>
            </a:r>
          </a:p>
          <a:p>
            <a:pPr marL="342900" marR="47625" indent="-342900" algn="just">
              <a:lnSpc>
                <a:spcPct val="115000"/>
              </a:lnSpc>
              <a:buFont typeface="Wingdings" panose="05000000000000000000" pitchFamily="2"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indent="-342900" algn="just">
              <a:lnSpc>
                <a:spcPct val="115000"/>
              </a:lnSpc>
              <a:buFont typeface="Wingdings" panose="05000000000000000000" pitchFamily="2" charset="2"/>
              <a:buChar char="§"/>
              <a:tabLst>
                <a:tab pos="355600" algn="l"/>
              </a:tabLst>
            </a:pPr>
            <a:r>
              <a:rPr lang="fr-FR" sz="2200" spc="5" dirty="0">
                <a:latin typeface="Times New Roman" panose="02020603050405020304" pitchFamily="18" charset="0"/>
                <a:ea typeface="Times New Roman" panose="02020603050405020304" pitchFamily="18" charset="0"/>
              </a:rPr>
              <a:t>Collecte des données (administrative et enquête) : </a:t>
            </a:r>
            <a:r>
              <a:rPr lang="fr-FR" sz="2200" b="1" spc="5" dirty="0">
                <a:latin typeface="Times New Roman" panose="02020603050405020304" pitchFamily="18" charset="0"/>
                <a:ea typeface="Times New Roman" panose="02020603050405020304" pitchFamily="18" charset="0"/>
              </a:rPr>
              <a:t>Du 31 août au 19 Septembre 2020</a:t>
            </a:r>
            <a:r>
              <a:rPr lang="fr-FR" sz="2200" spc="5" dirty="0">
                <a:latin typeface="Times New Roman" panose="02020603050405020304" pitchFamily="18" charset="0"/>
                <a:ea typeface="Times New Roman" panose="02020603050405020304" pitchFamily="18" charset="0"/>
              </a:rPr>
              <a:t> </a:t>
            </a:r>
            <a:endParaRPr lang="fr-FR" sz="22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Wingdings" panose="05000000000000000000" pitchFamily="2" charset="2"/>
              <a:buChar char="§"/>
              <a:tabLst>
                <a:tab pos="355600" algn="l"/>
              </a:tabLst>
            </a:pPr>
            <a:endParaRPr lang="fr-FR" sz="22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Wingdings" panose="05000000000000000000" pitchFamily="2" charset="2"/>
              <a:buChar char="§"/>
              <a:tabLst>
                <a:tab pos="355600" algn="l"/>
              </a:tabLst>
            </a:pPr>
            <a:r>
              <a:rPr lang="fr-FR" sz="2200" spc="5" dirty="0">
                <a:effectLst/>
                <a:latin typeface="Times New Roman" panose="02020603050405020304" pitchFamily="18" charset="0"/>
                <a:ea typeface="Times New Roman" panose="02020603050405020304" pitchFamily="18" charset="0"/>
              </a:rPr>
              <a:t>Présentation du rapport préliminaire de l’étude :  </a:t>
            </a:r>
            <a:r>
              <a:rPr lang="fr-FR" sz="2200" b="1" spc="5" dirty="0">
                <a:effectLst/>
                <a:latin typeface="Times New Roman" panose="02020603050405020304" pitchFamily="18" charset="0"/>
                <a:ea typeface="Times New Roman" panose="02020603050405020304" pitchFamily="18" charset="0"/>
              </a:rPr>
              <a:t>30 Octobre 2020</a:t>
            </a:r>
          </a:p>
        </p:txBody>
      </p:sp>
      <p:grpSp>
        <p:nvGrpSpPr>
          <p:cNvPr id="31" name="Groupe 30"/>
          <p:cNvGrpSpPr/>
          <p:nvPr/>
        </p:nvGrpSpPr>
        <p:grpSpPr>
          <a:xfrm>
            <a:off x="11574950" y="6520215"/>
            <a:ext cx="630175" cy="383684"/>
            <a:chOff x="11574950" y="6520215"/>
            <a:chExt cx="630175" cy="383684"/>
          </a:xfrm>
        </p:grpSpPr>
        <p:grpSp>
          <p:nvGrpSpPr>
            <p:cNvPr id="32" name="Groupe 31"/>
            <p:cNvGrpSpPr/>
            <p:nvPr/>
          </p:nvGrpSpPr>
          <p:grpSpPr>
            <a:xfrm>
              <a:off x="11574950" y="6568035"/>
              <a:ext cx="609304" cy="335864"/>
              <a:chOff x="11574950" y="6568035"/>
              <a:chExt cx="609304" cy="335864"/>
            </a:xfrm>
          </p:grpSpPr>
          <p:sp>
            <p:nvSpPr>
              <p:cNvPr id="34" name="Rectangle 33"/>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34"/>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3" name="ZoneTexte 32"/>
            <p:cNvSpPr txBox="1"/>
            <p:nvPr/>
          </p:nvSpPr>
          <p:spPr>
            <a:xfrm>
              <a:off x="11795895" y="6520215"/>
              <a:ext cx="409230" cy="353943"/>
            </a:xfrm>
            <a:prstGeom prst="rect">
              <a:avLst/>
            </a:prstGeom>
            <a:noFill/>
          </p:spPr>
          <p:txBody>
            <a:bodyPr wrap="square" rtlCol="0">
              <a:spAutoFit/>
            </a:bodyPr>
            <a:lstStyle/>
            <a:p>
              <a:pPr algn="ctr"/>
              <a:r>
                <a:rPr lang="fr-FR" sz="1700" b="1" dirty="0"/>
                <a:t>14</a:t>
              </a:r>
            </a:p>
          </p:txBody>
        </p:sp>
      </p:grpSp>
      <p:grpSp>
        <p:nvGrpSpPr>
          <p:cNvPr id="37" name="Groupe 36"/>
          <p:cNvGrpSpPr/>
          <p:nvPr/>
        </p:nvGrpSpPr>
        <p:grpSpPr>
          <a:xfrm>
            <a:off x="778392" y="-49156"/>
            <a:ext cx="12214751" cy="624847"/>
            <a:chOff x="778392" y="-49156"/>
            <a:chExt cx="12214751" cy="624847"/>
          </a:xfrm>
        </p:grpSpPr>
        <p:sp>
          <p:nvSpPr>
            <p:cNvPr id="38" name="Forme libre 37"/>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39" name="Parallélogramme 38"/>
            <p:cNvSpPr/>
            <p:nvPr/>
          </p:nvSpPr>
          <p:spPr>
            <a:xfrm flipV="1">
              <a:off x="778392" y="-15487"/>
              <a:ext cx="3168000" cy="583096"/>
            </a:xfrm>
            <a:prstGeom prst="parallelogram">
              <a:avLst>
                <a:gd name="adj" fmla="val 88637"/>
              </a:avLst>
            </a:prstGeom>
            <a:solidFill>
              <a:srgbClr val="A9D18E"/>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0" name="ZoneTexte 39"/>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41" name="Parallélogramme 40"/>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2" name="ZoneTexte 41"/>
            <p:cNvSpPr txBox="1"/>
            <p:nvPr/>
          </p:nvSpPr>
          <p:spPr>
            <a:xfrm>
              <a:off x="3087385" y="-19818"/>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45" name="Parallélogramme 44"/>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6" name="Parallélogramme 45"/>
            <p:cNvSpPr/>
            <p:nvPr/>
          </p:nvSpPr>
          <p:spPr>
            <a:xfrm flipV="1">
              <a:off x="7658759"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Parallélogramme 46"/>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ZoneTexte 47"/>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49" name="ZoneTexte 48"/>
            <p:cNvSpPr txBox="1"/>
            <p:nvPr/>
          </p:nvSpPr>
          <p:spPr>
            <a:xfrm>
              <a:off x="7971373" y="276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4. Calendrier et Livrables</a:t>
              </a:r>
            </a:p>
          </p:txBody>
        </p:sp>
        <p:sp>
          <p:nvSpPr>
            <p:cNvPr id="50" name="Parallélogramme 49"/>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1" name="ZoneTexte 50"/>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2" name="Rectangle 51"/>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TextBox 17">
            <a:extLst>
              <a:ext uri="{FF2B5EF4-FFF2-40B4-BE49-F238E27FC236}">
                <a16:creationId xmlns:a16="http://schemas.microsoft.com/office/drawing/2014/main" id="{C2FEBC89-7FB0-4B12-BC90-24F70B45583E}"/>
              </a:ext>
            </a:extLst>
          </p:cNvPr>
          <p:cNvSpPr txBox="1"/>
          <p:nvPr/>
        </p:nvSpPr>
        <p:spPr>
          <a:xfrm>
            <a:off x="1056639" y="826462"/>
            <a:ext cx="10271003" cy="523220"/>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2800" dirty="0">
                <a:solidFill>
                  <a:schemeClr val="tx1"/>
                </a:solidFill>
              </a:rPr>
              <a:t>PRINCIPALES DATES</a:t>
            </a:r>
          </a:p>
        </p:txBody>
      </p:sp>
    </p:spTree>
    <p:extLst>
      <p:ext uri="{BB962C8B-B14F-4D97-AF65-F5344CB8AC3E}">
        <p14:creationId xmlns:p14="http://schemas.microsoft.com/office/powerpoint/2010/main" val="337635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1" name="Groupe 30"/>
          <p:cNvGrpSpPr/>
          <p:nvPr/>
        </p:nvGrpSpPr>
        <p:grpSpPr>
          <a:xfrm>
            <a:off x="11574950" y="6520215"/>
            <a:ext cx="630175" cy="383684"/>
            <a:chOff x="11574950" y="6520215"/>
            <a:chExt cx="630175" cy="383684"/>
          </a:xfrm>
        </p:grpSpPr>
        <p:grpSp>
          <p:nvGrpSpPr>
            <p:cNvPr id="32" name="Groupe 31"/>
            <p:cNvGrpSpPr/>
            <p:nvPr/>
          </p:nvGrpSpPr>
          <p:grpSpPr>
            <a:xfrm>
              <a:off x="11574950" y="6568035"/>
              <a:ext cx="609304" cy="335864"/>
              <a:chOff x="11574950" y="6568035"/>
              <a:chExt cx="609304" cy="335864"/>
            </a:xfrm>
          </p:grpSpPr>
          <p:sp>
            <p:nvSpPr>
              <p:cNvPr id="34" name="Rectangle 33"/>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Rectangle 34"/>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6" name="Rectangle 35"/>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3" name="ZoneTexte 32"/>
            <p:cNvSpPr txBox="1"/>
            <p:nvPr/>
          </p:nvSpPr>
          <p:spPr>
            <a:xfrm>
              <a:off x="11795895" y="6520215"/>
              <a:ext cx="409230" cy="353943"/>
            </a:xfrm>
            <a:prstGeom prst="rect">
              <a:avLst/>
            </a:prstGeom>
            <a:noFill/>
          </p:spPr>
          <p:txBody>
            <a:bodyPr wrap="square" rtlCol="0">
              <a:spAutoFit/>
            </a:bodyPr>
            <a:lstStyle/>
            <a:p>
              <a:pPr algn="ctr"/>
              <a:r>
                <a:rPr lang="fr-FR" sz="1700" b="1" dirty="0"/>
                <a:t>14</a:t>
              </a:r>
            </a:p>
          </p:txBody>
        </p:sp>
      </p:grpSp>
      <p:grpSp>
        <p:nvGrpSpPr>
          <p:cNvPr id="37" name="Groupe 36"/>
          <p:cNvGrpSpPr/>
          <p:nvPr/>
        </p:nvGrpSpPr>
        <p:grpSpPr>
          <a:xfrm>
            <a:off x="778392" y="-49156"/>
            <a:ext cx="12214751" cy="624847"/>
            <a:chOff x="778392" y="-49156"/>
            <a:chExt cx="12214751" cy="624847"/>
          </a:xfrm>
        </p:grpSpPr>
        <p:sp>
          <p:nvSpPr>
            <p:cNvPr id="38" name="Forme libre 37"/>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39" name="Parallélogramme 38"/>
            <p:cNvSpPr/>
            <p:nvPr/>
          </p:nvSpPr>
          <p:spPr>
            <a:xfrm flipV="1">
              <a:off x="778392" y="-15487"/>
              <a:ext cx="3168000" cy="583096"/>
            </a:xfrm>
            <a:prstGeom prst="parallelogram">
              <a:avLst>
                <a:gd name="adj" fmla="val 88637"/>
              </a:avLst>
            </a:prstGeom>
            <a:solidFill>
              <a:srgbClr val="A9D18E"/>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0" name="ZoneTexte 39"/>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41" name="Parallélogramme 40"/>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2" name="ZoneTexte 41"/>
            <p:cNvSpPr txBox="1"/>
            <p:nvPr/>
          </p:nvSpPr>
          <p:spPr>
            <a:xfrm>
              <a:off x="3087385" y="-19818"/>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45" name="Parallélogramme 44"/>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6" name="Parallélogramme 45"/>
            <p:cNvSpPr/>
            <p:nvPr/>
          </p:nvSpPr>
          <p:spPr>
            <a:xfrm flipV="1">
              <a:off x="7658759"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7" name="Parallélogramme 46"/>
            <p:cNvSpPr/>
            <p:nvPr/>
          </p:nvSpPr>
          <p:spPr>
            <a:xfrm flipV="1">
              <a:off x="10048710"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ZoneTexte 47"/>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49" name="ZoneTexte 48"/>
            <p:cNvSpPr txBox="1"/>
            <p:nvPr/>
          </p:nvSpPr>
          <p:spPr>
            <a:xfrm>
              <a:off x="7971373" y="276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b="1" dirty="0"/>
                <a:t>4. Calendrier et Livrables</a:t>
              </a:r>
            </a:p>
          </p:txBody>
        </p:sp>
        <p:sp>
          <p:nvSpPr>
            <p:cNvPr id="50" name="Parallélogramme 49"/>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1" name="ZoneTexte 50"/>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5. COVID-19 et l’étude</a:t>
              </a:r>
            </a:p>
          </p:txBody>
        </p:sp>
      </p:grpSp>
      <p:sp>
        <p:nvSpPr>
          <p:cNvPr id="52" name="Rectangle 51"/>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5" name="TextBox 17">
            <a:extLst>
              <a:ext uri="{FF2B5EF4-FFF2-40B4-BE49-F238E27FC236}">
                <a16:creationId xmlns:a16="http://schemas.microsoft.com/office/drawing/2014/main" id="{C2FEBC89-7FB0-4B12-BC90-24F70B45583E}"/>
              </a:ext>
            </a:extLst>
          </p:cNvPr>
          <p:cNvSpPr txBox="1"/>
          <p:nvPr/>
        </p:nvSpPr>
        <p:spPr>
          <a:xfrm>
            <a:off x="1056639" y="826462"/>
            <a:ext cx="10271003" cy="523220"/>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2800" dirty="0">
                <a:solidFill>
                  <a:schemeClr val="tx1"/>
                </a:solidFill>
              </a:rPr>
              <a:t>CALENDRIER DES LIVRABLES</a:t>
            </a:r>
          </a:p>
        </p:txBody>
      </p:sp>
      <p:graphicFrame>
        <p:nvGraphicFramePr>
          <p:cNvPr id="24" name="Tableau 23">
            <a:extLst>
              <a:ext uri="{FF2B5EF4-FFF2-40B4-BE49-F238E27FC236}">
                <a16:creationId xmlns:a16="http://schemas.microsoft.com/office/drawing/2014/main" id="{3C55388C-9818-4532-879D-6C74620602C0}"/>
              </a:ext>
            </a:extLst>
          </p:cNvPr>
          <p:cNvGraphicFramePr>
            <a:graphicFrameLocks noGrp="1"/>
          </p:cNvGraphicFramePr>
          <p:nvPr>
            <p:extLst>
              <p:ext uri="{D42A27DB-BD31-4B8C-83A1-F6EECF244321}">
                <p14:modId xmlns:p14="http://schemas.microsoft.com/office/powerpoint/2010/main" val="3972513938"/>
              </p:ext>
            </p:extLst>
          </p:nvPr>
        </p:nvGraphicFramePr>
        <p:xfrm>
          <a:off x="586854" y="1502607"/>
          <a:ext cx="11110289" cy="4581334"/>
        </p:xfrm>
        <a:graphic>
          <a:graphicData uri="http://schemas.openxmlformats.org/drawingml/2006/table">
            <a:tbl>
              <a:tblPr bandRow="1">
                <a:tableStyleId>{5940675A-B579-460E-94D1-54222C63F5DA}</a:tableStyleId>
              </a:tblPr>
              <a:tblGrid>
                <a:gridCol w="709683">
                  <a:extLst>
                    <a:ext uri="{9D8B030D-6E8A-4147-A177-3AD203B41FA5}">
                      <a16:colId xmlns:a16="http://schemas.microsoft.com/office/drawing/2014/main" val="20000"/>
                    </a:ext>
                  </a:extLst>
                </a:gridCol>
                <a:gridCol w="5404514">
                  <a:extLst>
                    <a:ext uri="{9D8B030D-6E8A-4147-A177-3AD203B41FA5}">
                      <a16:colId xmlns:a16="http://schemas.microsoft.com/office/drawing/2014/main" val="20001"/>
                    </a:ext>
                  </a:extLst>
                </a:gridCol>
                <a:gridCol w="4996092">
                  <a:extLst>
                    <a:ext uri="{9D8B030D-6E8A-4147-A177-3AD203B41FA5}">
                      <a16:colId xmlns:a16="http://schemas.microsoft.com/office/drawing/2014/main" val="20002"/>
                    </a:ext>
                  </a:extLst>
                </a:gridCol>
              </a:tblGrid>
              <a:tr h="603302">
                <a:tc>
                  <a:txBody>
                    <a:bodyPr/>
                    <a:lstStyle/>
                    <a:p>
                      <a:pPr algn="ctr">
                        <a:lnSpc>
                          <a:spcPct val="107000"/>
                        </a:lnSpc>
                        <a:spcAft>
                          <a:spcPts val="0"/>
                        </a:spcAft>
                      </a:pPr>
                      <a:r>
                        <a:rPr lang="en-US" sz="1600" b="1" dirty="0">
                          <a:effectLst/>
                          <a:latin typeface="Times New Roman" panose="02020603050405020304" pitchFamily="18" charset="0"/>
                          <a:ea typeface="SimSun" panose="02010600030101010101" pitchFamily="2" charset="-122"/>
                          <a:cs typeface="Times New Roman" panose="02020603050405020304" pitchFamily="18" charset="0"/>
                        </a:rPr>
                        <a:t>N°</a:t>
                      </a:r>
                      <a:endParaRPr lang="fr-FR"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solidFill>
                      <a:schemeClr val="accent6">
                        <a:lumMod val="20000"/>
                        <a:lumOff val="80000"/>
                      </a:schemeClr>
                    </a:solidFill>
                  </a:tcPr>
                </a:tc>
                <a:tc>
                  <a:txBody>
                    <a:bodyPr/>
                    <a:lstStyle/>
                    <a:p>
                      <a:pPr algn="ctr">
                        <a:lnSpc>
                          <a:spcPct val="107000"/>
                        </a:lnSpc>
                        <a:spcAft>
                          <a:spcPts val="0"/>
                        </a:spcAft>
                      </a:pPr>
                      <a:r>
                        <a:rPr lang="en-US" sz="1600" b="1" dirty="0" err="1">
                          <a:effectLst/>
                          <a:latin typeface="Times New Roman" panose="02020603050405020304" pitchFamily="18" charset="0"/>
                          <a:cs typeface="Times New Roman" panose="02020603050405020304" pitchFamily="18" charset="0"/>
                        </a:rPr>
                        <a:t>Livrables</a:t>
                      </a:r>
                      <a:endParaRPr lang="fr-FR"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solidFill>
                      <a:schemeClr val="accent6">
                        <a:lumMod val="20000"/>
                        <a:lumOff val="80000"/>
                      </a:schemeClr>
                    </a:solidFill>
                  </a:tcPr>
                </a:tc>
                <a:tc>
                  <a:txBody>
                    <a:bodyPr/>
                    <a:lstStyle/>
                    <a:p>
                      <a:pPr algn="ctr">
                        <a:lnSpc>
                          <a:spcPct val="107000"/>
                        </a:lnSpc>
                        <a:spcAft>
                          <a:spcPts val="0"/>
                        </a:spcAft>
                      </a:pPr>
                      <a:r>
                        <a:rPr lang="en-US" sz="1600" b="1" dirty="0" err="1">
                          <a:effectLst/>
                          <a:latin typeface="Times New Roman" panose="02020603050405020304" pitchFamily="18" charset="0"/>
                          <a:cs typeface="Times New Roman" panose="02020603050405020304" pitchFamily="18" charset="0"/>
                        </a:rPr>
                        <a:t>Calendrier</a:t>
                      </a:r>
                      <a:r>
                        <a:rPr lang="en-US" sz="1600" b="1" dirty="0">
                          <a:effectLst/>
                          <a:latin typeface="Times New Roman" panose="02020603050405020304" pitchFamily="18" charset="0"/>
                          <a:cs typeface="Times New Roman" panose="02020603050405020304" pitchFamily="18" charset="0"/>
                        </a:rPr>
                        <a:t> des </a:t>
                      </a:r>
                      <a:r>
                        <a:rPr lang="en-US" sz="1600" b="1" dirty="0" err="1">
                          <a:effectLst/>
                          <a:latin typeface="Times New Roman" panose="02020603050405020304" pitchFamily="18" charset="0"/>
                          <a:cs typeface="Times New Roman" panose="02020603050405020304" pitchFamily="18" charset="0"/>
                        </a:rPr>
                        <a:t>livrables</a:t>
                      </a:r>
                      <a:r>
                        <a:rPr lang="en-US" sz="1600" b="1" dirty="0">
                          <a:effectLst/>
                          <a:latin typeface="Times New Roman" panose="02020603050405020304" pitchFamily="18" charset="0"/>
                          <a:cs typeface="Times New Roman" panose="02020603050405020304" pitchFamily="18" charset="0"/>
                        </a:rPr>
                        <a:t> </a:t>
                      </a:r>
                      <a:endParaRPr lang="fr-FR" sz="16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solidFill>
                      <a:schemeClr val="accent6">
                        <a:lumMod val="20000"/>
                        <a:lumOff val="80000"/>
                      </a:schemeClr>
                    </a:solidFill>
                  </a:tcPr>
                </a:tc>
                <a:extLst>
                  <a:ext uri="{0D108BD9-81ED-4DB2-BD59-A6C34878D82A}">
                    <a16:rowId xmlns:a16="http://schemas.microsoft.com/office/drawing/2014/main" val="10000"/>
                  </a:ext>
                </a:extLst>
              </a:tr>
              <a:tr h="519136">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1</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Rapport de démarrage (Elaboration/Affinement de la méthodologie de réalisation)</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Quatrième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1"/>
                  </a:ext>
                </a:extLst>
              </a:tr>
              <a:tr h="229648">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2</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en-US" sz="1400" dirty="0">
                          <a:effectLst/>
                          <a:latin typeface="Times New Roman" panose="02020603050405020304" pitchFamily="18" charset="0"/>
                          <a:cs typeface="Times New Roman" panose="02020603050405020304" pitchFamily="18" charset="0"/>
                        </a:rPr>
                        <a:t>Rapport de </a:t>
                      </a:r>
                      <a:r>
                        <a:rPr lang="en-US" sz="1400" dirty="0" err="1">
                          <a:effectLst/>
                          <a:latin typeface="Times New Roman" panose="02020603050405020304" pitchFamily="18" charset="0"/>
                          <a:cs typeface="Times New Roman" panose="02020603050405020304" pitchFamily="18" charset="0"/>
                        </a:rPr>
                        <a:t>l’enquête</a:t>
                      </a:r>
                      <a:r>
                        <a:rPr lang="en-US" sz="1400" dirty="0">
                          <a:effectLst/>
                          <a:latin typeface="Times New Roman" panose="02020603050405020304" pitchFamily="18" charset="0"/>
                          <a:cs typeface="Times New Roman" panose="02020603050405020304" pitchFamily="18" charset="0"/>
                        </a:rPr>
                        <a:t> </a:t>
                      </a:r>
                      <a:r>
                        <a:rPr lang="en-US" sz="1400" dirty="0" err="1">
                          <a:effectLst/>
                          <a:latin typeface="Times New Roman" panose="02020603050405020304" pitchFamily="18" charset="0"/>
                          <a:cs typeface="Times New Roman" panose="02020603050405020304" pitchFamily="18" charset="0"/>
                        </a:rPr>
                        <a:t>pilote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rowSpan="2">
                  <a:txBody>
                    <a:bodyPr/>
                    <a:lstStyle/>
                    <a:p>
                      <a:pPr algn="l">
                        <a:lnSpc>
                          <a:spcPct val="107000"/>
                        </a:lnSpc>
                        <a:spcAft>
                          <a:spcPts val="0"/>
                        </a:spcAft>
                      </a:pPr>
                      <a:r>
                        <a:rPr lang="fr-FR" sz="1400">
                          <a:effectLst/>
                          <a:latin typeface="Times New Roman" panose="02020603050405020304" pitchFamily="18" charset="0"/>
                          <a:cs typeface="Times New Roman" panose="02020603050405020304" pitchFamily="18" charset="0"/>
                        </a:rPr>
                        <a:t>Treizième semaine après la date de réception de l’ordre de démarrage de service</a:t>
                      </a:r>
                      <a:endParaRPr lang="fr-FR"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2"/>
                  </a:ext>
                </a:extLst>
              </a:tr>
              <a:tr h="456233">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3</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Rapport de formation des enquêteur(e)s </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vMerge="1">
                  <a:txBody>
                    <a:bodyPr/>
                    <a:lstStyle/>
                    <a:p>
                      <a:endParaRPr lang="fr-FR"/>
                    </a:p>
                  </a:txBody>
                  <a:tcPr/>
                </a:tc>
                <a:extLst>
                  <a:ext uri="{0D108BD9-81ED-4DB2-BD59-A6C34878D82A}">
                    <a16:rowId xmlns:a16="http://schemas.microsoft.com/office/drawing/2014/main" val="10003"/>
                  </a:ext>
                </a:extLst>
              </a:tr>
              <a:tr h="519136">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4</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Rapport de collecte des données</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Dix-septième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4"/>
                  </a:ext>
                </a:extLst>
              </a:tr>
              <a:tr h="519136">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5</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Rapport préliminaire et projet de la Base de données en format MS Excel avec manuel d’utilisation</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Vingt-deuxième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5"/>
                  </a:ext>
                </a:extLst>
              </a:tr>
              <a:tr h="692182">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6</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a:effectLst/>
                          <a:latin typeface="Times New Roman" panose="02020603050405020304" pitchFamily="18" charset="0"/>
                          <a:cs typeface="Times New Roman" panose="02020603050405020304" pitchFamily="18" charset="0"/>
                        </a:rPr>
                        <a:t>Rapport provisoire après la prise en compte des observations de l’atelier et organisation éventuelle d’investigations </a:t>
                      </a:r>
                    </a:p>
                    <a:p>
                      <a:pPr algn="l">
                        <a:lnSpc>
                          <a:spcPct val="107000"/>
                        </a:lnSpc>
                        <a:spcAft>
                          <a:spcPts val="0"/>
                        </a:spcAft>
                      </a:pPr>
                      <a:r>
                        <a:rPr lang="en-US" sz="1400">
                          <a:effectLst/>
                          <a:latin typeface="Times New Roman" panose="02020603050405020304" pitchFamily="18" charset="0"/>
                          <a:cs typeface="Times New Roman" panose="02020603050405020304" pitchFamily="18" charset="0"/>
                        </a:rPr>
                        <a:t>Complémentaires</a:t>
                      </a:r>
                      <a:endParaRPr lang="fr-FR"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Vingt-septième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6"/>
                  </a:ext>
                </a:extLst>
              </a:tr>
              <a:tr h="523425">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7</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a:effectLst/>
                          <a:latin typeface="Times New Roman" panose="02020603050405020304" pitchFamily="18" charset="0"/>
                          <a:cs typeface="Times New Roman" panose="02020603050405020304" pitchFamily="18" charset="0"/>
                        </a:rPr>
                        <a:t>Rapport final après la prise en compte des observations de MCA-Bénin et de MCC</a:t>
                      </a:r>
                      <a:endParaRPr lang="fr-FR"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Vingt-neuvième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7"/>
                  </a:ext>
                </a:extLst>
              </a:tr>
              <a:tr h="519136">
                <a:tc>
                  <a:txBody>
                    <a:bodyPr/>
                    <a:lstStyle/>
                    <a:p>
                      <a:pPr algn="ctr">
                        <a:lnSpc>
                          <a:spcPct val="107000"/>
                        </a:lnSpc>
                        <a:spcAft>
                          <a:spcPts val="0"/>
                        </a:spcAft>
                      </a:pPr>
                      <a:r>
                        <a:rPr lang="en-US" sz="1400" b="1" dirty="0">
                          <a:effectLst/>
                          <a:latin typeface="Times New Roman" panose="02020603050405020304" pitchFamily="18" charset="0"/>
                          <a:cs typeface="Times New Roman" panose="02020603050405020304" pitchFamily="18" charset="0"/>
                        </a:rPr>
                        <a:t>8</a:t>
                      </a:r>
                      <a:endParaRPr lang="fr-FR" sz="1800" b="1"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a:effectLst/>
                          <a:latin typeface="Times New Roman" panose="02020603050405020304" pitchFamily="18" charset="0"/>
                          <a:cs typeface="Times New Roman" panose="02020603050405020304" pitchFamily="18" charset="0"/>
                        </a:rPr>
                        <a:t>Version finale de la Base de données en format MS Excel avec manuel d’utilisation</a:t>
                      </a:r>
                      <a:endParaRPr lang="fr-FR" sz="140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tc>
                  <a:txBody>
                    <a:bodyPr/>
                    <a:lstStyle/>
                    <a:p>
                      <a:pPr algn="l">
                        <a:lnSpc>
                          <a:spcPct val="107000"/>
                        </a:lnSpc>
                        <a:spcAft>
                          <a:spcPts val="0"/>
                        </a:spcAft>
                      </a:pPr>
                      <a:r>
                        <a:rPr lang="fr-FR" sz="1400" dirty="0">
                          <a:effectLst/>
                          <a:latin typeface="Times New Roman" panose="02020603050405020304" pitchFamily="18" charset="0"/>
                          <a:cs typeface="Times New Roman" panose="02020603050405020304" pitchFamily="18" charset="0"/>
                        </a:rPr>
                        <a:t>Vingt-neuvième semaine après la date de réception de l’ordre de démarrage de service</a:t>
                      </a:r>
                      <a:endParaRPr lang="fr-FR" sz="1400" dirty="0">
                        <a:effectLst/>
                        <a:latin typeface="Times New Roman" panose="02020603050405020304" pitchFamily="18" charset="0"/>
                        <a:ea typeface="SimSun" panose="02010600030101010101" pitchFamily="2" charset="-122"/>
                        <a:cs typeface="Times New Roman" panose="02020603050405020304" pitchFamily="18" charset="0"/>
                      </a:endParaRPr>
                    </a:p>
                  </a:txBody>
                  <a:tcPr marL="51044" marR="51044" marT="0" marB="0"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5186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3" name="Groupe 32"/>
          <p:cNvGrpSpPr/>
          <p:nvPr/>
        </p:nvGrpSpPr>
        <p:grpSpPr>
          <a:xfrm>
            <a:off x="11574950" y="6520215"/>
            <a:ext cx="630175" cy="383684"/>
            <a:chOff x="11574950" y="6520215"/>
            <a:chExt cx="630175" cy="383684"/>
          </a:xfrm>
        </p:grpSpPr>
        <p:grpSp>
          <p:nvGrpSpPr>
            <p:cNvPr id="34" name="Groupe 33"/>
            <p:cNvGrpSpPr/>
            <p:nvPr/>
          </p:nvGrpSpPr>
          <p:grpSpPr>
            <a:xfrm>
              <a:off x="11574950" y="6568035"/>
              <a:ext cx="609304" cy="335864"/>
              <a:chOff x="11574950" y="6568035"/>
              <a:chExt cx="609304" cy="335864"/>
            </a:xfrm>
          </p:grpSpPr>
          <p:sp>
            <p:nvSpPr>
              <p:cNvPr id="36" name="Rectangle 35"/>
              <p:cNvSpPr/>
              <p:nvPr/>
            </p:nvSpPr>
            <p:spPr>
              <a:xfrm rot="10800000">
                <a:off x="11788254" y="6568035"/>
                <a:ext cx="396000" cy="288000"/>
              </a:xfrm>
              <a:prstGeom prst="rect">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7" name="Rectangle 36"/>
              <p:cNvSpPr/>
              <p:nvPr/>
            </p:nvSpPr>
            <p:spPr>
              <a:xfrm rot="10800000" flipV="1">
                <a:off x="11787904" y="6579899"/>
                <a:ext cx="45719"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Rectangle 37"/>
              <p:cNvSpPr/>
              <p:nvPr/>
            </p:nvSpPr>
            <p:spPr>
              <a:xfrm rot="10800000" flipV="1">
                <a:off x="11574950" y="6579899"/>
                <a:ext cx="180000" cy="324000"/>
              </a:xfrm>
              <a:prstGeom prst="rect">
                <a:avLst/>
              </a:prstGeom>
              <a:solidFill>
                <a:schemeClr val="bg1"/>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
          <p:nvSpPr>
            <p:cNvPr id="35" name="ZoneTexte 34"/>
            <p:cNvSpPr txBox="1"/>
            <p:nvPr/>
          </p:nvSpPr>
          <p:spPr>
            <a:xfrm>
              <a:off x="11795895" y="6520215"/>
              <a:ext cx="409230" cy="353943"/>
            </a:xfrm>
            <a:prstGeom prst="rect">
              <a:avLst/>
            </a:prstGeom>
            <a:noFill/>
          </p:spPr>
          <p:txBody>
            <a:bodyPr wrap="square" rtlCol="0">
              <a:spAutoFit/>
            </a:bodyPr>
            <a:lstStyle/>
            <a:p>
              <a:pPr algn="ctr"/>
              <a:r>
                <a:rPr lang="fr-FR" sz="1700" b="1" dirty="0"/>
                <a:t>15</a:t>
              </a:r>
            </a:p>
          </p:txBody>
        </p:sp>
      </p:grpSp>
      <p:grpSp>
        <p:nvGrpSpPr>
          <p:cNvPr id="39" name="Groupe 38"/>
          <p:cNvGrpSpPr/>
          <p:nvPr/>
        </p:nvGrpSpPr>
        <p:grpSpPr>
          <a:xfrm>
            <a:off x="778392" y="-49156"/>
            <a:ext cx="12214751" cy="624847"/>
            <a:chOff x="778392" y="-49156"/>
            <a:chExt cx="12214751" cy="624847"/>
          </a:xfrm>
        </p:grpSpPr>
        <p:sp>
          <p:nvSpPr>
            <p:cNvPr id="40" name="Forme libre 39"/>
            <p:cNvSpPr/>
            <p:nvPr/>
          </p:nvSpPr>
          <p:spPr>
            <a:xfrm>
              <a:off x="2778124" y="-33608"/>
              <a:ext cx="9396000" cy="609299"/>
            </a:xfrm>
            <a:custGeom>
              <a:avLst/>
              <a:gdLst>
                <a:gd name="connsiteX0" fmla="*/ 0 w 11772900"/>
                <a:gd name="connsiteY0" fmla="*/ 0 h 876300"/>
                <a:gd name="connsiteX1" fmla="*/ 927100 w 11772900"/>
                <a:gd name="connsiteY1" fmla="*/ 0 h 876300"/>
                <a:gd name="connsiteX2" fmla="*/ 11772900 w 11772900"/>
                <a:gd name="connsiteY2" fmla="*/ 0 h 876300"/>
                <a:gd name="connsiteX3" fmla="*/ 11772900 w 11772900"/>
                <a:gd name="connsiteY3" fmla="*/ 876300 h 876300"/>
                <a:gd name="connsiteX4" fmla="*/ 927100 w 11772900"/>
                <a:gd name="connsiteY4" fmla="*/ 876300 h 8763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772900" h="876300">
                  <a:moveTo>
                    <a:pt x="0" y="0"/>
                  </a:moveTo>
                  <a:lnTo>
                    <a:pt x="927100" y="0"/>
                  </a:lnTo>
                  <a:lnTo>
                    <a:pt x="11772900" y="0"/>
                  </a:lnTo>
                  <a:lnTo>
                    <a:pt x="11772900" y="876300"/>
                  </a:lnTo>
                  <a:lnTo>
                    <a:pt x="927100" y="876300"/>
                  </a:lnTo>
                  <a:close/>
                </a:path>
              </a:pathLst>
            </a:cu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1" name="Parallélogramme 40"/>
            <p:cNvSpPr/>
            <p:nvPr/>
          </p:nvSpPr>
          <p:spPr>
            <a:xfrm flipV="1">
              <a:off x="778392" y="-15487"/>
              <a:ext cx="3168000" cy="583096"/>
            </a:xfrm>
            <a:prstGeom prst="parallelogram">
              <a:avLst>
                <a:gd name="adj" fmla="val 88637"/>
              </a:avLst>
            </a:prstGeom>
            <a:solidFill>
              <a:srgbClr val="A9D18E"/>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2" name="ZoneTexte 41"/>
            <p:cNvSpPr txBox="1"/>
            <p:nvPr/>
          </p:nvSpPr>
          <p:spPr>
            <a:xfrm>
              <a:off x="839639" y="-49156"/>
              <a:ext cx="2215563" cy="523220"/>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400" dirty="0">
                  <a:solidFill>
                    <a:schemeClr val="bg1">
                      <a:lumMod val="85000"/>
                    </a:schemeClr>
                  </a:solidFill>
                </a:rPr>
                <a:t>1. Contexte, Objectifs et Résultats attendus</a:t>
              </a:r>
            </a:p>
          </p:txBody>
        </p:sp>
        <p:sp>
          <p:nvSpPr>
            <p:cNvPr id="43" name="Parallélogramme 42"/>
            <p:cNvSpPr/>
            <p:nvPr/>
          </p:nvSpPr>
          <p:spPr>
            <a:xfrm flipV="1">
              <a:off x="2893203"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4" name="ZoneTexte 43"/>
            <p:cNvSpPr txBox="1"/>
            <p:nvPr/>
          </p:nvSpPr>
          <p:spPr>
            <a:xfrm>
              <a:off x="3127141" y="19938"/>
              <a:ext cx="245564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2. Approche méthodologique</a:t>
              </a:r>
            </a:p>
          </p:txBody>
        </p:sp>
        <p:sp>
          <p:nvSpPr>
            <p:cNvPr id="47" name="Parallélogramme 46"/>
            <p:cNvSpPr/>
            <p:nvPr/>
          </p:nvSpPr>
          <p:spPr>
            <a:xfrm flipV="1">
              <a:off x="5277737"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8" name="Parallélogramme 47"/>
            <p:cNvSpPr/>
            <p:nvPr/>
          </p:nvSpPr>
          <p:spPr>
            <a:xfrm flipV="1">
              <a:off x="7658759" y="-15855"/>
              <a:ext cx="2916000" cy="583096"/>
            </a:xfrm>
            <a:prstGeom prst="parallelogram">
              <a:avLst>
                <a:gd name="adj" fmla="val 88637"/>
              </a:avLst>
            </a:prstGeom>
            <a:solidFill>
              <a:schemeClr val="accent6">
                <a:lumMod val="60000"/>
                <a:lumOff val="40000"/>
              </a:schemeClr>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49" name="Parallélogramme 48"/>
            <p:cNvSpPr/>
            <p:nvPr/>
          </p:nvSpPr>
          <p:spPr>
            <a:xfrm flipV="1">
              <a:off x="10048710" y="-15855"/>
              <a:ext cx="291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0" name="ZoneTexte 49"/>
            <p:cNvSpPr txBox="1"/>
            <p:nvPr/>
          </p:nvSpPr>
          <p:spPr>
            <a:xfrm>
              <a:off x="5613181" y="-49156"/>
              <a:ext cx="2345050"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dirty="0">
                  <a:solidFill>
                    <a:schemeClr val="bg1">
                      <a:lumMod val="85000"/>
                    </a:schemeClr>
                  </a:solidFill>
                </a:rPr>
                <a:t>3. Assurance qualité des données</a:t>
              </a:r>
            </a:p>
          </p:txBody>
        </p:sp>
        <p:sp>
          <p:nvSpPr>
            <p:cNvPr id="51" name="ZoneTexte 50"/>
            <p:cNvSpPr txBox="1"/>
            <p:nvPr/>
          </p:nvSpPr>
          <p:spPr>
            <a:xfrm>
              <a:off x="8077389" y="-49156"/>
              <a:ext cx="2211767" cy="553998"/>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500" dirty="0">
                  <a:solidFill>
                    <a:schemeClr val="bg1">
                      <a:lumMod val="85000"/>
                    </a:schemeClr>
                  </a:solidFill>
                </a:rPr>
                <a:t>4. Calendrier et Livrables</a:t>
              </a:r>
            </a:p>
          </p:txBody>
        </p:sp>
        <p:sp>
          <p:nvSpPr>
            <p:cNvPr id="52" name="Parallélogramme 51"/>
            <p:cNvSpPr/>
            <p:nvPr/>
          </p:nvSpPr>
          <p:spPr>
            <a:xfrm flipV="1">
              <a:off x="11697143" y="-16196"/>
              <a:ext cx="1296000" cy="583096"/>
            </a:xfrm>
            <a:prstGeom prst="parallelogram">
              <a:avLst>
                <a:gd name="adj" fmla="val 88637"/>
              </a:avLst>
            </a:prstGeom>
            <a:solidFill>
              <a:srgbClr val="206625"/>
            </a:solidFill>
            <a:ln>
              <a:solidFill>
                <a:srgbClr val="20662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chemeClr val="bg1">
                    <a:lumMod val="85000"/>
                  </a:schemeClr>
                </a:solidFill>
              </a:endParaRPr>
            </a:p>
          </p:txBody>
        </p:sp>
        <p:sp>
          <p:nvSpPr>
            <p:cNvPr id="53" name="ZoneTexte 52"/>
            <p:cNvSpPr txBox="1"/>
            <p:nvPr/>
          </p:nvSpPr>
          <p:spPr>
            <a:xfrm>
              <a:off x="10269241" y="-49156"/>
              <a:ext cx="1639149" cy="584775"/>
            </a:xfrm>
            <a:prstGeom prst="rect">
              <a:avLst/>
            </a:prstGeom>
            <a:noFill/>
            <a:ln>
              <a:noFill/>
            </a:ln>
          </p:spPr>
          <p:txBody>
            <a:bodyPr wrap="square" rtlCol="0">
              <a:spAutoFit/>
            </a:bodyPr>
            <a:lstStyle>
              <a:defPPr>
                <a:defRPr lang="en-US"/>
              </a:defPPr>
              <a:lvl1pPr algn="ctr">
                <a:defRPr sz="6000">
                  <a:solidFill>
                    <a:schemeClr val="bg1"/>
                  </a:solidFill>
                  <a:latin typeface="Helvetica Condensed" panose="020B0506000000000000"/>
                </a:defRPr>
              </a:lvl1pPr>
            </a:lstStyle>
            <a:p>
              <a:r>
                <a:rPr lang="fr-FR" sz="1600" b="1" dirty="0"/>
                <a:t>5. COVID-19 et l’étude</a:t>
              </a:r>
            </a:p>
          </p:txBody>
        </p:sp>
      </p:grpSp>
      <p:sp>
        <p:nvSpPr>
          <p:cNvPr id="4" name="Rectangle 3"/>
          <p:cNvSpPr/>
          <p:nvPr/>
        </p:nvSpPr>
        <p:spPr>
          <a:xfrm>
            <a:off x="12205125" y="-99330"/>
            <a:ext cx="1033203" cy="94549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6" name="TextBox 17">
            <a:extLst>
              <a:ext uri="{FF2B5EF4-FFF2-40B4-BE49-F238E27FC236}">
                <a16:creationId xmlns:a16="http://schemas.microsoft.com/office/drawing/2014/main" id="{484B1ACB-2184-4911-BA1F-089E0D91F88C}"/>
              </a:ext>
            </a:extLst>
          </p:cNvPr>
          <p:cNvSpPr txBox="1"/>
          <p:nvPr/>
        </p:nvSpPr>
        <p:spPr>
          <a:xfrm>
            <a:off x="1056639" y="775626"/>
            <a:ext cx="10271003" cy="523220"/>
          </a:xfrm>
          <a:prstGeom prst="rect">
            <a:avLst/>
          </a:prstGeom>
          <a:noFill/>
        </p:spPr>
        <p:txBody>
          <a:bodyPr wrap="square" rtlCol="0">
            <a:spAutoFit/>
          </a:bodyPr>
          <a:lstStyle>
            <a:defPPr>
              <a:defRPr lang="fr-FR"/>
            </a:defPPr>
            <a:lvl1pPr marR="0" lvl="0" indent="0" algn="r" fontAlgn="auto">
              <a:lnSpc>
                <a:spcPct val="100000"/>
              </a:lnSpc>
              <a:spcBef>
                <a:spcPts val="0"/>
              </a:spcBef>
              <a:spcAft>
                <a:spcPts val="0"/>
              </a:spcAft>
              <a:buClrTx/>
              <a:buSzTx/>
              <a:buFontTx/>
              <a:buNone/>
              <a:tabLst/>
              <a:defRPr kumimoji="0" sz="4000" b="1" i="0" u="none" strike="noStrike" cap="none" spc="-150" normalizeH="0" baseline="0">
                <a:ln>
                  <a:noFill/>
                </a:ln>
                <a:solidFill>
                  <a:srgbClr val="002060"/>
                </a:solidFill>
                <a:effectLst/>
                <a:uLnTx/>
                <a:uFillTx/>
                <a:latin typeface="Helvetica Condensed" panose="020B0506000000000000" pitchFamily="34" charset="0"/>
              </a:defRPr>
            </a:lvl1pPr>
          </a:lstStyle>
          <a:p>
            <a:pPr lvl="0" algn="l">
              <a:defRPr/>
            </a:pPr>
            <a:r>
              <a:rPr lang="fr-FR" sz="2800" dirty="0">
                <a:solidFill>
                  <a:schemeClr val="tx1"/>
                </a:solidFill>
              </a:rPr>
              <a:t>ATTENUATION DES RISQUES LIES AU COVID-19</a:t>
            </a:r>
          </a:p>
        </p:txBody>
      </p:sp>
      <p:sp>
        <p:nvSpPr>
          <p:cNvPr id="27" name="Rectangle 26">
            <a:extLst>
              <a:ext uri="{FF2B5EF4-FFF2-40B4-BE49-F238E27FC236}">
                <a16:creationId xmlns:a16="http://schemas.microsoft.com/office/drawing/2014/main" id="{416E1141-B836-4A80-8560-DD4F02262F89}"/>
              </a:ext>
            </a:extLst>
          </p:cNvPr>
          <p:cNvSpPr/>
          <p:nvPr/>
        </p:nvSpPr>
        <p:spPr>
          <a:xfrm>
            <a:off x="867103" y="1426836"/>
            <a:ext cx="10763843" cy="5122556"/>
          </a:xfrm>
          <a:prstGeom prst="rect">
            <a:avLst/>
          </a:prstGeom>
        </p:spPr>
        <p:txBody>
          <a:bodyPr wrap="square">
            <a:spAutoFit/>
          </a:bodyPr>
          <a:lstStyle/>
          <a:p>
            <a:pPr marR="47625" lvl="0" algn="just">
              <a:lnSpc>
                <a:spcPct val="115000"/>
              </a:lnSpc>
              <a:spcAft>
                <a:spcPts val="0"/>
              </a:spcAft>
              <a:tabLst>
                <a:tab pos="355600" algn="l"/>
              </a:tabLst>
            </a:pPr>
            <a:r>
              <a:rPr lang="fr-FR" sz="2200" spc="5" dirty="0">
                <a:effectLst/>
                <a:latin typeface="Times New Roman" panose="02020603050405020304" pitchFamily="18" charset="0"/>
                <a:ea typeface="Times New Roman" panose="02020603050405020304" pitchFamily="18" charset="0"/>
              </a:rPr>
              <a:t>L’INSAE prendra les dispositions nécessaires pour veiller au strict respect des mesures </a:t>
            </a:r>
            <a:r>
              <a:rPr lang="fr-FR" sz="2200" spc="5" dirty="0">
                <a:latin typeface="Times New Roman" panose="02020603050405020304" pitchFamily="18" charset="0"/>
                <a:ea typeface="Times New Roman" panose="02020603050405020304" pitchFamily="18" charset="0"/>
              </a:rPr>
              <a:t>prises par le Gouvernement pour éviter la propagation du COVID-19. Pour cela les actions suivantes sont prévues : </a:t>
            </a:r>
          </a:p>
          <a:p>
            <a:pPr marR="47625" lvl="0" algn="just">
              <a:lnSpc>
                <a:spcPct val="115000"/>
              </a:lnSpc>
              <a:spcAft>
                <a:spcPts val="0"/>
              </a:spcAft>
              <a:tabLst>
                <a:tab pos="355600" algn="l"/>
              </a:tabLst>
            </a:pPr>
            <a:endParaRPr lang="fr-FR" sz="20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effectLst/>
                <a:latin typeface="Times New Roman" panose="02020603050405020304" pitchFamily="18" charset="0"/>
                <a:ea typeface="Times New Roman" panose="02020603050405020304" pitchFamily="18" charset="0"/>
              </a:rPr>
              <a:t>Mise en place d’une stratégie d’atténuation de risque dans le cadre de l’enquête ; </a:t>
            </a:r>
          </a:p>
          <a:p>
            <a:pPr marL="342900" marR="47625" lvl="0" indent="-342900" algn="just">
              <a:lnSpc>
                <a:spcPct val="115000"/>
              </a:lnSpc>
              <a:spcAft>
                <a:spcPts val="0"/>
              </a:spcAft>
              <a:buFont typeface="Symbol" panose="05050102010706020507" pitchFamily="18" charset="2"/>
              <a:buChar char=""/>
              <a:tabLst>
                <a:tab pos="355600" algn="l"/>
              </a:tabLst>
            </a:pPr>
            <a:endParaRPr lang="fr-FR" sz="2000" spc="5" dirty="0">
              <a:effectLst/>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Doter les agents de bavettes et de gels hydroalcooliques ;</a:t>
            </a:r>
          </a:p>
          <a:p>
            <a:pPr marL="342900" marR="47625" lvl="0" indent="-342900" algn="just">
              <a:lnSpc>
                <a:spcPct val="115000"/>
              </a:lnSpc>
              <a:spcAft>
                <a:spcPts val="0"/>
              </a:spcAft>
              <a:buFont typeface="Symbol" panose="05050102010706020507" pitchFamily="18" charset="2"/>
              <a:buChar char=""/>
              <a:tabLst>
                <a:tab pos="355600" algn="l"/>
              </a:tabLst>
            </a:pPr>
            <a:endParaRPr lang="fr-FR" sz="20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Sensibiliser les agents de collecte au strict respect des consignes en vigueur dans les structures d’accueil (SBEE, ménages et entreprises)</a:t>
            </a:r>
          </a:p>
          <a:p>
            <a:pPr marL="342900" marR="47625" lvl="0" indent="-342900" algn="just">
              <a:lnSpc>
                <a:spcPct val="115000"/>
              </a:lnSpc>
              <a:spcAft>
                <a:spcPts val="0"/>
              </a:spcAft>
              <a:buFont typeface="Symbol" panose="05050102010706020507" pitchFamily="18" charset="2"/>
              <a:buChar char=""/>
              <a:tabLst>
                <a:tab pos="355600" algn="l"/>
              </a:tabLst>
            </a:pPr>
            <a:endParaRPr lang="fr-FR" sz="2000" spc="5" dirty="0">
              <a:latin typeface="Times New Roman" panose="02020603050405020304" pitchFamily="18" charset="0"/>
              <a:ea typeface="Times New Roman" panose="02020603050405020304" pitchFamily="18" charset="0"/>
            </a:endParaRPr>
          </a:p>
          <a:p>
            <a:pPr marL="342900" marR="47625" lvl="0" indent="-342900" algn="just">
              <a:lnSpc>
                <a:spcPct val="115000"/>
              </a:lnSpc>
              <a:spcAft>
                <a:spcPts val="0"/>
              </a:spcAft>
              <a:buFont typeface="Symbol" panose="05050102010706020507" pitchFamily="18" charset="2"/>
              <a:buChar char=""/>
              <a:tabLst>
                <a:tab pos="355600" algn="l"/>
              </a:tabLst>
            </a:pPr>
            <a:r>
              <a:rPr lang="fr-FR" sz="2200" spc="5" dirty="0">
                <a:latin typeface="Times New Roman" panose="02020603050405020304" pitchFamily="18" charset="0"/>
                <a:ea typeface="Times New Roman" panose="02020603050405020304" pitchFamily="18" charset="0"/>
              </a:rPr>
              <a:t>Promouvoir la collecte et les relances par téléphone en ce qui concerne la collecte auprès des entreprises formelles</a:t>
            </a:r>
            <a:endParaRPr lang="fr-FR" sz="2200" spc="5"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24299994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2986648" y="2158843"/>
            <a:ext cx="6251366" cy="2862322"/>
          </a:xfrm>
          <a:prstGeom prst="rect">
            <a:avLst/>
          </a:prstGeom>
          <a:noFill/>
          <a:ln>
            <a:noFill/>
          </a:ln>
        </p:spPr>
        <p:txBody>
          <a:bodyPr wrap="square" rtlCol="0">
            <a:spAutoFit/>
          </a:bodyPr>
          <a:lstStyle/>
          <a:p>
            <a:pPr algn="ctr"/>
            <a:r>
              <a:rPr lang="fr-FR" sz="6000" dirty="0">
                <a:latin typeface="Helvetica Condensed" panose="020B0506000000000000"/>
              </a:rPr>
              <a:t>MERCI POUR VOTRE ATTENTION !</a:t>
            </a:r>
          </a:p>
        </p:txBody>
      </p:sp>
      <p:grpSp>
        <p:nvGrpSpPr>
          <p:cNvPr id="39" name="Groupe 38"/>
          <p:cNvGrpSpPr/>
          <p:nvPr/>
        </p:nvGrpSpPr>
        <p:grpSpPr>
          <a:xfrm>
            <a:off x="2604144" y="1826048"/>
            <a:ext cx="3696236" cy="942304"/>
            <a:chOff x="2305318" y="1645743"/>
            <a:chExt cx="3696236" cy="942304"/>
          </a:xfrm>
          <a:solidFill>
            <a:schemeClr val="accent6">
              <a:lumMod val="60000"/>
              <a:lumOff val="40000"/>
            </a:schemeClr>
          </a:solidFill>
          <a:effectLst>
            <a:outerShdw blurRad="50800" dist="38100" dir="2700000" algn="tl" rotWithShape="0">
              <a:prstClr val="black">
                <a:alpha val="40000"/>
              </a:prstClr>
            </a:outerShdw>
          </a:effectLst>
        </p:grpSpPr>
        <p:sp>
          <p:nvSpPr>
            <p:cNvPr id="9" name="Rectangle 8"/>
            <p:cNvSpPr/>
            <p:nvPr/>
          </p:nvSpPr>
          <p:spPr>
            <a:xfrm>
              <a:off x="2305318" y="1673647"/>
              <a:ext cx="360608"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8" name="Rectangle 37"/>
            <p:cNvSpPr/>
            <p:nvPr/>
          </p:nvSpPr>
          <p:spPr>
            <a:xfrm>
              <a:off x="2305318" y="1645743"/>
              <a:ext cx="3402169" cy="28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5" name="Triangle isocèle 34"/>
            <p:cNvSpPr/>
            <p:nvPr/>
          </p:nvSpPr>
          <p:spPr>
            <a:xfrm>
              <a:off x="5434884" y="1645743"/>
              <a:ext cx="566670" cy="2880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grpSp>
        <p:nvGrpSpPr>
          <p:cNvPr id="40" name="Groupe 39"/>
          <p:cNvGrpSpPr/>
          <p:nvPr/>
        </p:nvGrpSpPr>
        <p:grpSpPr>
          <a:xfrm rot="10800000">
            <a:off x="5926895" y="4426293"/>
            <a:ext cx="3696236" cy="942304"/>
            <a:chOff x="2305318" y="1645743"/>
            <a:chExt cx="3696236" cy="942304"/>
          </a:xfrm>
          <a:solidFill>
            <a:schemeClr val="accent6">
              <a:lumMod val="60000"/>
              <a:lumOff val="40000"/>
            </a:schemeClr>
          </a:solidFill>
          <a:effectLst>
            <a:outerShdw blurRad="50800" dist="38100" dir="16200000" rotWithShape="0">
              <a:prstClr val="black">
                <a:alpha val="40000"/>
              </a:prstClr>
            </a:outerShdw>
          </a:effectLst>
        </p:grpSpPr>
        <p:sp>
          <p:nvSpPr>
            <p:cNvPr id="41" name="Rectangle 40"/>
            <p:cNvSpPr/>
            <p:nvPr/>
          </p:nvSpPr>
          <p:spPr>
            <a:xfrm>
              <a:off x="2305318" y="1673647"/>
              <a:ext cx="360608"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2" name="Rectangle 41"/>
            <p:cNvSpPr/>
            <p:nvPr/>
          </p:nvSpPr>
          <p:spPr>
            <a:xfrm>
              <a:off x="2305318" y="1645743"/>
              <a:ext cx="3402169" cy="288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3" name="Triangle isocèle 42"/>
            <p:cNvSpPr/>
            <p:nvPr/>
          </p:nvSpPr>
          <p:spPr>
            <a:xfrm>
              <a:off x="5434884" y="1645743"/>
              <a:ext cx="566670" cy="288000"/>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grpSp>
    </p:spTree>
    <p:extLst>
      <p:ext uri="{BB962C8B-B14F-4D97-AF65-F5344CB8AC3E}">
        <p14:creationId xmlns:p14="http://schemas.microsoft.com/office/powerpoint/2010/main" val="2024337959"/>
      </p:ext>
    </p:extLst>
  </p:cSld>
  <p:clrMapOvr>
    <a:masterClrMapping/>
  </p:clrMapOvr>
  <p:transition spd="slow">
    <p:pull/>
  </p:transition>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4956</TotalTime>
  <Words>1904</Words>
  <Application>Microsoft Office PowerPoint</Application>
  <PresentationFormat>Grand écran</PresentationFormat>
  <Paragraphs>342</Paragraphs>
  <Slides>18</Slides>
  <Notes>6</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18</vt:i4>
      </vt:variant>
    </vt:vector>
  </HeadingPairs>
  <TitlesOfParts>
    <vt:vector size="28" baseType="lpstr">
      <vt:lpstr>Adobe Devanagari</vt:lpstr>
      <vt:lpstr>Arial</vt:lpstr>
      <vt:lpstr>Calibri</vt:lpstr>
      <vt:lpstr>Calibri Light</vt:lpstr>
      <vt:lpstr>Helvetica Condensed</vt:lpstr>
      <vt:lpstr>Symbol</vt:lpstr>
      <vt:lpstr>Times New Roman</vt:lpstr>
      <vt:lpstr>Tw Cen MT</vt:lpstr>
      <vt:lpstr>Wingdings</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Hewlett-Packard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Chandelphe HOLOGAN</dc:creator>
  <cp:lastModifiedBy>Symphorien BANON</cp:lastModifiedBy>
  <cp:revision>237</cp:revision>
  <dcterms:created xsi:type="dcterms:W3CDTF">2020-06-25T07:06:29Z</dcterms:created>
  <dcterms:modified xsi:type="dcterms:W3CDTF">2020-06-30T07:37:13Z</dcterms:modified>
</cp:coreProperties>
</file>