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sldIdLst>
    <p:sldId id="258" r:id="rId2"/>
    <p:sldId id="337" r:id="rId3"/>
    <p:sldId id="352" r:id="rId4"/>
    <p:sldId id="342" r:id="rId5"/>
    <p:sldId id="355" r:id="rId6"/>
    <p:sldId id="356" r:id="rId7"/>
    <p:sldId id="347" r:id="rId8"/>
    <p:sldId id="357" r:id="rId9"/>
    <p:sldId id="358" r:id="rId10"/>
    <p:sldId id="348" r:id="rId11"/>
    <p:sldId id="359" r:id="rId12"/>
    <p:sldId id="361" r:id="rId13"/>
    <p:sldId id="362" r:id="rId14"/>
    <p:sldId id="363" r:id="rId15"/>
    <p:sldId id="350" r:id="rId16"/>
    <p:sldId id="353" r:id="rId17"/>
    <p:sldId id="354" r:id="rId18"/>
    <p:sldId id="364" r:id="rId19"/>
    <p:sldId id="365" r:id="rId20"/>
    <p:sldId id="366" r:id="rId21"/>
    <p:sldId id="367" r:id="rId22"/>
    <p:sldId id="368" r:id="rId23"/>
    <p:sldId id="369" r:id="rId2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2" autoAdjust="0"/>
    <p:restoredTop sz="96595" autoAdjust="0"/>
  </p:normalViewPr>
  <p:slideViewPr>
    <p:cSldViewPr>
      <p:cViewPr varScale="1">
        <p:scale>
          <a:sx n="75" d="100"/>
          <a:sy n="75" d="100"/>
        </p:scale>
        <p:origin x="618" y="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1"/>
    </mc:Choice>
    <mc:Fallback>
      <c:style val="1"/>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Pauvrete!$C$15</c:f>
              <c:strCache>
                <c:ptCount val="1"/>
                <c:pt idx="0">
                  <c:v>2015</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Pauvrete!$B$16:$B$18</c:f>
              <c:strCache>
                <c:ptCount val="3"/>
                <c:pt idx="0">
                  <c:v>Urbain</c:v>
                </c:pt>
                <c:pt idx="1">
                  <c:v>Rural</c:v>
                </c:pt>
                <c:pt idx="2">
                  <c:v>Ensemble</c:v>
                </c:pt>
              </c:strCache>
            </c:strRef>
          </c:cat>
          <c:val>
            <c:numRef>
              <c:f>Pauvrete!$C$16:$C$18</c:f>
              <c:numCache>
                <c:formatCode>0.0</c:formatCode>
                <c:ptCount val="3"/>
                <c:pt idx="0">
                  <c:v>35.827316699526783</c:v>
                </c:pt>
                <c:pt idx="1">
                  <c:v>43.562046819823919</c:v>
                </c:pt>
                <c:pt idx="2">
                  <c:v>40.081153457210512</c:v>
                </c:pt>
              </c:numCache>
            </c:numRef>
          </c:val>
        </c:ser>
        <c:ser>
          <c:idx val="1"/>
          <c:order val="1"/>
          <c:tx>
            <c:strRef>
              <c:f>Pauvrete!$D$15</c:f>
              <c:strCache>
                <c:ptCount val="1"/>
                <c:pt idx="0">
                  <c:v>2011</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Pauvrete!$B$16:$B$18</c:f>
              <c:strCache>
                <c:ptCount val="3"/>
                <c:pt idx="0">
                  <c:v>Urbain</c:v>
                </c:pt>
                <c:pt idx="1">
                  <c:v>Rural</c:v>
                </c:pt>
                <c:pt idx="2">
                  <c:v>Ensemble</c:v>
                </c:pt>
              </c:strCache>
            </c:strRef>
          </c:cat>
          <c:val>
            <c:numRef>
              <c:f>Pauvrete!$D$16:$D$18</c:f>
              <c:numCache>
                <c:formatCode>0.0</c:formatCode>
                <c:ptCount val="3"/>
                <c:pt idx="0">
                  <c:v>31.35</c:v>
                </c:pt>
                <c:pt idx="1">
                  <c:v>39.690000000000012</c:v>
                </c:pt>
                <c:pt idx="2">
                  <c:v>36.200000000000003</c:v>
                </c:pt>
              </c:numCache>
            </c:numRef>
          </c:val>
        </c:ser>
        <c:dLbls>
          <c:showLegendKey val="0"/>
          <c:showVal val="1"/>
          <c:showCatName val="0"/>
          <c:showSerName val="0"/>
          <c:showPercent val="0"/>
          <c:showBubbleSize val="0"/>
        </c:dLbls>
        <c:gapWidth val="75"/>
        <c:axId val="163460448"/>
        <c:axId val="163461008"/>
      </c:barChart>
      <c:catAx>
        <c:axId val="163460448"/>
        <c:scaling>
          <c:orientation val="minMax"/>
        </c:scaling>
        <c:delete val="0"/>
        <c:axPos val="b"/>
        <c:numFmt formatCode="General" sourceLinked="0"/>
        <c:majorTickMark val="none"/>
        <c:minorTickMark val="none"/>
        <c:tickLblPos val="nextTo"/>
        <c:crossAx val="163461008"/>
        <c:crosses val="autoZero"/>
        <c:auto val="1"/>
        <c:lblAlgn val="ctr"/>
        <c:lblOffset val="100"/>
        <c:noMultiLvlLbl val="0"/>
      </c:catAx>
      <c:valAx>
        <c:axId val="163461008"/>
        <c:scaling>
          <c:orientation val="minMax"/>
        </c:scaling>
        <c:delete val="0"/>
        <c:axPos val="l"/>
        <c:numFmt formatCode="0.0" sourceLinked="1"/>
        <c:majorTickMark val="none"/>
        <c:minorTickMark val="none"/>
        <c:tickLblPos val="nextTo"/>
        <c:crossAx val="163460448"/>
        <c:crosses val="autoZero"/>
        <c:crossBetween val="between"/>
      </c:valAx>
    </c:plotArea>
    <c:legend>
      <c:legendPos val="b"/>
      <c:overlay val="0"/>
    </c:legend>
    <c:plotVisOnly val="1"/>
    <c:dispBlanksAs val="gap"/>
    <c:showDLblsOverMax val="0"/>
  </c:chart>
  <c:txPr>
    <a:bodyPr/>
    <a:lstStyle/>
    <a:p>
      <a:pPr>
        <a:defRPr sz="1800"/>
      </a:pPr>
      <a:endParaRPr lang="fr-FR"/>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barChart>
        <c:barDir val="col"/>
        <c:grouping val="clustered"/>
        <c:varyColors val="0"/>
        <c:ser>
          <c:idx val="0"/>
          <c:order val="0"/>
          <c:tx>
            <c:strRef>
              <c:f>Synthese_pau_subj!$B$2</c:f>
              <c:strCache>
                <c:ptCount val="1"/>
                <c:pt idx="0">
                  <c:v>2011</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Synthese_pau_subj!$A$3:$A$7</c:f>
              <c:strCache>
                <c:ptCount val="5"/>
                <c:pt idx="0">
                  <c:v>Des 20% les plus pauvres</c:v>
                </c:pt>
                <c:pt idx="1">
                  <c:v>Des 20% moyennement pauvres</c:v>
                </c:pt>
                <c:pt idx="2">
                  <c:v>Des 20% qui sont au milieu</c:v>
                </c:pt>
                <c:pt idx="3">
                  <c:v>Des 20% moyennement riches</c:v>
                </c:pt>
                <c:pt idx="4">
                  <c:v>Des 20% les plus riches</c:v>
                </c:pt>
              </c:strCache>
            </c:strRef>
          </c:cat>
          <c:val>
            <c:numRef>
              <c:f>Synthese_pau_subj!$B$3:$B$7</c:f>
              <c:numCache>
                <c:formatCode>####.0</c:formatCode>
                <c:ptCount val="5"/>
                <c:pt idx="0">
                  <c:v>28.146724232399652</c:v>
                </c:pt>
                <c:pt idx="1">
                  <c:v>43.573069013747933</c:v>
                </c:pt>
                <c:pt idx="2">
                  <c:v>24.323595362512958</c:v>
                </c:pt>
                <c:pt idx="3">
                  <c:v>2.9216498273380767</c:v>
                </c:pt>
                <c:pt idx="4">
                  <c:v>1.0349615640008547</c:v>
                </c:pt>
              </c:numCache>
            </c:numRef>
          </c:val>
        </c:ser>
        <c:ser>
          <c:idx val="1"/>
          <c:order val="1"/>
          <c:tx>
            <c:strRef>
              <c:f>Synthese_pau_subj!$C$2</c:f>
              <c:strCache>
                <c:ptCount val="1"/>
                <c:pt idx="0">
                  <c:v>2015</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Synthese_pau_subj!$A$3:$A$7</c:f>
              <c:strCache>
                <c:ptCount val="5"/>
                <c:pt idx="0">
                  <c:v>Des 20% les plus pauvres</c:v>
                </c:pt>
                <c:pt idx="1">
                  <c:v>Des 20% moyennement pauvres</c:v>
                </c:pt>
                <c:pt idx="2">
                  <c:v>Des 20% qui sont au milieu</c:v>
                </c:pt>
                <c:pt idx="3">
                  <c:v>Des 20% moyennement riches</c:v>
                </c:pt>
                <c:pt idx="4">
                  <c:v>Des 20% les plus riches</c:v>
                </c:pt>
              </c:strCache>
            </c:strRef>
          </c:cat>
          <c:val>
            <c:numRef>
              <c:f>Synthese_pau_subj!$C$3:$C$7</c:f>
              <c:numCache>
                <c:formatCode>####.0</c:formatCode>
                <c:ptCount val="5"/>
                <c:pt idx="0">
                  <c:v>24.708765440567177</c:v>
                </c:pt>
                <c:pt idx="1">
                  <c:v>41.940650358335056</c:v>
                </c:pt>
                <c:pt idx="2">
                  <c:v>28.212255965027708</c:v>
                </c:pt>
                <c:pt idx="3">
                  <c:v>4.6875710090965645</c:v>
                </c:pt>
                <c:pt idx="4">
                  <c:v>0.45075722697330323</c:v>
                </c:pt>
              </c:numCache>
            </c:numRef>
          </c:val>
        </c:ser>
        <c:dLbls>
          <c:showLegendKey val="0"/>
          <c:showVal val="1"/>
          <c:showCatName val="0"/>
          <c:showSerName val="0"/>
          <c:showPercent val="0"/>
          <c:showBubbleSize val="0"/>
        </c:dLbls>
        <c:gapWidth val="75"/>
        <c:axId val="163463808"/>
        <c:axId val="163464368"/>
      </c:barChart>
      <c:catAx>
        <c:axId val="163463808"/>
        <c:scaling>
          <c:orientation val="minMax"/>
        </c:scaling>
        <c:delete val="0"/>
        <c:axPos val="b"/>
        <c:numFmt formatCode="General" sourceLinked="0"/>
        <c:majorTickMark val="none"/>
        <c:minorTickMark val="none"/>
        <c:tickLblPos val="nextTo"/>
        <c:txPr>
          <a:bodyPr rot="-5400000" vert="horz"/>
          <a:lstStyle/>
          <a:p>
            <a:pPr>
              <a:defRPr/>
            </a:pPr>
            <a:endParaRPr lang="fr-FR"/>
          </a:p>
        </c:txPr>
        <c:crossAx val="163464368"/>
        <c:crosses val="autoZero"/>
        <c:auto val="1"/>
        <c:lblAlgn val="ctr"/>
        <c:lblOffset val="100"/>
        <c:noMultiLvlLbl val="0"/>
      </c:catAx>
      <c:valAx>
        <c:axId val="163464368"/>
        <c:scaling>
          <c:orientation val="minMax"/>
        </c:scaling>
        <c:delete val="0"/>
        <c:axPos val="l"/>
        <c:numFmt formatCode="####.0" sourceLinked="1"/>
        <c:majorTickMark val="none"/>
        <c:minorTickMark val="none"/>
        <c:tickLblPos val="nextTo"/>
        <c:crossAx val="163463808"/>
        <c:crosses val="autoZero"/>
        <c:crossBetween val="between"/>
      </c:valAx>
    </c:plotArea>
    <c:legend>
      <c:legendPos val="b"/>
      <c:overlay val="0"/>
    </c:legend>
    <c:plotVisOnly val="1"/>
    <c:dispBlanksAs val="gap"/>
    <c:showDLblsOverMax val="0"/>
  </c:chart>
  <c:txPr>
    <a:bodyPr/>
    <a:lstStyle/>
    <a:p>
      <a:pPr>
        <a:defRPr sz="1800"/>
      </a:pPr>
      <a:endParaRPr lang="fr-F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0"/>
    <c:plotArea>
      <c:layout/>
      <c:barChart>
        <c:barDir val="col"/>
        <c:grouping val="clustered"/>
        <c:varyColors val="0"/>
        <c:ser>
          <c:idx val="0"/>
          <c:order val="0"/>
          <c:tx>
            <c:strRef>
              <c:f>Feuil1!$H$4</c:f>
              <c:strCache>
                <c:ptCount val="1"/>
                <c:pt idx="0">
                  <c:v>2015</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Feuil1!$G$5:$G$7</c:f>
              <c:strCache>
                <c:ptCount val="3"/>
                <c:pt idx="0">
                  <c:v>Urbain</c:v>
                </c:pt>
                <c:pt idx="1">
                  <c:v>Rural</c:v>
                </c:pt>
                <c:pt idx="2">
                  <c:v>Benin</c:v>
                </c:pt>
              </c:strCache>
            </c:strRef>
          </c:cat>
          <c:val>
            <c:numRef>
              <c:f>Feuil1!$H$5:$H$7</c:f>
              <c:numCache>
                <c:formatCode>###0.0</c:formatCode>
                <c:ptCount val="3"/>
                <c:pt idx="0">
                  <c:v>11.654536811462124</c:v>
                </c:pt>
                <c:pt idx="1">
                  <c:v>18.274626034143186</c:v>
                </c:pt>
                <c:pt idx="2">
                  <c:v>15.295393478789475</c:v>
                </c:pt>
              </c:numCache>
            </c:numRef>
          </c:val>
        </c:ser>
        <c:ser>
          <c:idx val="1"/>
          <c:order val="1"/>
          <c:tx>
            <c:strRef>
              <c:f>Feuil1!$I$4</c:f>
              <c:strCache>
                <c:ptCount val="1"/>
                <c:pt idx="0">
                  <c:v>2011</c:v>
                </c:pt>
              </c:strCache>
            </c:strRef>
          </c:tx>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Feuil1!$G$5:$G$7</c:f>
              <c:strCache>
                <c:ptCount val="3"/>
                <c:pt idx="0">
                  <c:v>Urbain</c:v>
                </c:pt>
                <c:pt idx="1">
                  <c:v>Rural</c:v>
                </c:pt>
                <c:pt idx="2">
                  <c:v>Benin</c:v>
                </c:pt>
              </c:strCache>
            </c:strRef>
          </c:cat>
          <c:val>
            <c:numRef>
              <c:f>Feuil1!$I$5:$I$7</c:f>
              <c:numCache>
                <c:formatCode>###0.0</c:formatCode>
                <c:ptCount val="3"/>
                <c:pt idx="0">
                  <c:v>12.583728567800135</c:v>
                </c:pt>
                <c:pt idx="1">
                  <c:v>14.257552612918118</c:v>
                </c:pt>
                <c:pt idx="2">
                  <c:v>13.556463018954243</c:v>
                </c:pt>
              </c:numCache>
            </c:numRef>
          </c:val>
        </c:ser>
        <c:dLbls>
          <c:showLegendKey val="0"/>
          <c:showVal val="1"/>
          <c:showCatName val="0"/>
          <c:showSerName val="0"/>
          <c:showPercent val="0"/>
          <c:showBubbleSize val="0"/>
        </c:dLbls>
        <c:gapWidth val="75"/>
        <c:axId val="162969552"/>
        <c:axId val="162970112"/>
      </c:barChart>
      <c:catAx>
        <c:axId val="162969552"/>
        <c:scaling>
          <c:orientation val="minMax"/>
        </c:scaling>
        <c:delete val="0"/>
        <c:axPos val="b"/>
        <c:numFmt formatCode="General" sourceLinked="0"/>
        <c:majorTickMark val="none"/>
        <c:minorTickMark val="none"/>
        <c:tickLblPos val="nextTo"/>
        <c:crossAx val="162970112"/>
        <c:crosses val="autoZero"/>
        <c:auto val="1"/>
        <c:lblAlgn val="ctr"/>
        <c:lblOffset val="100"/>
        <c:noMultiLvlLbl val="0"/>
      </c:catAx>
      <c:valAx>
        <c:axId val="162970112"/>
        <c:scaling>
          <c:orientation val="minMax"/>
        </c:scaling>
        <c:delete val="0"/>
        <c:axPos val="l"/>
        <c:numFmt formatCode="###0.0" sourceLinked="1"/>
        <c:majorTickMark val="none"/>
        <c:minorTickMark val="none"/>
        <c:tickLblPos val="nextTo"/>
        <c:crossAx val="162969552"/>
        <c:crosses val="autoZero"/>
        <c:crossBetween val="between"/>
      </c:valAx>
    </c:plotArea>
    <c:legend>
      <c:legendPos val="b"/>
      <c:overlay val="0"/>
    </c:legend>
    <c:plotVisOnly val="1"/>
    <c:dispBlanksAs val="gap"/>
    <c:showDLblsOverMax val="0"/>
  </c:chart>
  <c:txPr>
    <a:bodyPr/>
    <a:lstStyle/>
    <a:p>
      <a:pPr>
        <a:defRPr sz="1800"/>
      </a:pPr>
      <a:endParaRPr lang="fr-FR"/>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ctangle à coins arrondis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ous-titr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lIns="0" tIns="0" rIns="0" bIns="0">
            <a:noAutofit/>
          </a:bodyPr>
          <a:lstStyle>
            <a:lvl1pPr>
              <a:defRPr sz="1400">
                <a:solidFill>
                  <a:srgbClr val="FFFFFF"/>
                </a:solidFill>
              </a:defRPr>
            </a:lvl1pPr>
          </a:lstStyle>
          <a:p>
            <a:fld id="{4F09E739-BFBC-47C9-9B85-124A582EF95B}" type="slidenum">
              <a:rPr lang="fr-FR" smtClean="0"/>
              <a:pPr/>
              <a:t>‹N°›</a:t>
            </a:fld>
            <a:endParaRPr lang="fr-FR"/>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fr-FR" smtClean="0"/>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4" name="Espace réservé de la date 3"/>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F09E739-BFBC-47C9-9B85-124A582EF95B}" type="slidenum">
              <a:rPr lang="fr-FR" smtClean="0"/>
              <a:pPr/>
              <a:t>‹N°›</a:t>
            </a:fld>
            <a:endParaRPr lang="fr-FR"/>
          </a:p>
        </p:txBody>
      </p:sp>
      <p:sp>
        <p:nvSpPr>
          <p:cNvPr id="8" name="Espace réservé du contenu 7"/>
          <p:cNvSpPr>
            <a:spLocks noGrp="1"/>
          </p:cNvSpPr>
          <p:nvPr>
            <p:ph sz="quarter" idx="1"/>
          </p:nvPr>
        </p:nvSpPr>
        <p:spPr>
          <a:xfrm>
            <a:off x="914400" y="1447800"/>
            <a:ext cx="7772400" cy="45720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ectangle à coins arrondis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5" name="Espace réservé du pied de page 4"/>
          <p:cNvSpPr>
            <a:spLocks noGrp="1"/>
          </p:cNvSpPr>
          <p:nvPr>
            <p:ph type="ftr" sz="quarter" idx="11"/>
          </p:nvPr>
        </p:nvSpPr>
        <p:spPr>
          <a:xfrm>
            <a:off x="800100" y="6172200"/>
            <a:ext cx="4000500" cy="457200"/>
          </a:xfrm>
        </p:spPr>
        <p:txBody>
          <a:bodyPr/>
          <a:lstStyle/>
          <a:p>
            <a:endParaRPr lang="fr-FR"/>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146304" y="6208776"/>
            <a:ext cx="457200" cy="457200"/>
          </a:xfrm>
        </p:spPr>
        <p:txBody>
          <a:bodyPr/>
          <a:lstStyle/>
          <a:p>
            <a:fld id="{4F09E739-BFBC-47C9-9B85-124A582EF95B}"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5" name="Espace réservé de la date 4"/>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F09E739-BFBC-47C9-9B85-124A582EF95B}" type="slidenum">
              <a:rPr lang="fr-FR" smtClean="0"/>
              <a:pPr/>
              <a:t>‹N°›</a:t>
            </a:fld>
            <a:endParaRPr lang="fr-FR"/>
          </a:p>
        </p:txBody>
      </p:sp>
      <p:sp>
        <p:nvSpPr>
          <p:cNvPr id="9" name="Espace réservé du contenu 8"/>
          <p:cNvSpPr>
            <a:spLocks noGrp="1"/>
          </p:cNvSpPr>
          <p:nvPr>
            <p:ph sz="quarter" idx="1"/>
          </p:nvPr>
        </p:nvSpPr>
        <p:spPr>
          <a:xfrm>
            <a:off x="914400" y="1447800"/>
            <a:ext cx="3749040" cy="45720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1" name="Espace réservé du contenu 10"/>
          <p:cNvSpPr>
            <a:spLocks noGrp="1"/>
          </p:cNvSpPr>
          <p:nvPr>
            <p:ph sz="quarter" idx="2"/>
          </p:nvPr>
        </p:nvSpPr>
        <p:spPr>
          <a:xfrm>
            <a:off x="4933950" y="1447800"/>
            <a:ext cx="3749040" cy="45720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914400" y="273050"/>
            <a:ext cx="7772400" cy="1143000"/>
          </a:xfrm>
        </p:spPr>
        <p:txBody>
          <a:bodyPr anchor="b" anchorCtr="0"/>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7" name="Espace réservé de la date 6"/>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F09E739-BFBC-47C9-9B85-124A582EF95B}" type="slidenum">
              <a:rPr lang="fr-FR" smtClean="0"/>
              <a:pPr/>
              <a:t>‹N°›</a:t>
            </a:fld>
            <a:endParaRPr lang="fr-FR"/>
          </a:p>
        </p:txBody>
      </p:sp>
      <p:sp>
        <p:nvSpPr>
          <p:cNvPr id="11" name="Espace réservé du contenu 10"/>
          <p:cNvSpPr>
            <a:spLocks noGrp="1"/>
          </p:cNvSpPr>
          <p:nvPr>
            <p:ph sz="half" idx="2"/>
          </p:nvPr>
        </p:nvSpPr>
        <p:spPr>
          <a:xfrm>
            <a:off x="914400" y="2247900"/>
            <a:ext cx="3733800" cy="38862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4"/>
          </p:nvPr>
        </p:nvSpPr>
        <p:spPr>
          <a:xfrm>
            <a:off x="4953000" y="2247900"/>
            <a:ext cx="3733800" cy="38862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F09E739-BFBC-47C9-9B85-124A582EF95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F09E739-BFBC-47C9-9B85-124A582EF95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ctangle à coins arrondis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914400" y="273050"/>
            <a:ext cx="7772400" cy="1143000"/>
          </a:xfrm>
        </p:spPr>
        <p:txBody>
          <a:bodyPr anchor="b" anchorCtr="0"/>
          <a:lstStyle>
            <a:lvl1pPr algn="l">
              <a:buNone/>
              <a:defRPr sz="4000" b="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F09E739-BFBC-47C9-9B85-124A582EF95B}" type="slidenum">
              <a:rPr lang="fr-FR" smtClean="0"/>
              <a:pPr/>
              <a:t>‹N°›</a:t>
            </a:fld>
            <a:endParaRPr lang="fr-FR"/>
          </a:p>
        </p:txBody>
      </p:sp>
      <p:sp>
        <p:nvSpPr>
          <p:cNvPr id="11" name="Espace réservé du contenu 10"/>
          <p:cNvSpPr>
            <a:spLocks noGrp="1"/>
          </p:cNvSpPr>
          <p:nvPr>
            <p:ph sz="quarter" idx="1"/>
          </p:nvPr>
        </p:nvSpPr>
        <p:spPr>
          <a:xfrm>
            <a:off x="2971800" y="1600200"/>
            <a:ext cx="5715000" cy="4495800"/>
          </a:xfrm>
        </p:spPr>
        <p:txBody>
          <a:bodyPr vert="horz"/>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6" name="Espace réservé du pied de page 5"/>
          <p:cNvSpPr>
            <a:spLocks noGrp="1"/>
          </p:cNvSpPr>
          <p:nvPr>
            <p:ph type="ftr" sz="quarter" idx="11"/>
          </p:nvPr>
        </p:nvSpPr>
        <p:spPr>
          <a:xfrm>
            <a:off x="914400" y="6172200"/>
            <a:ext cx="3886200" cy="457200"/>
          </a:xfrm>
        </p:spPr>
        <p:txBody>
          <a:bodyPr/>
          <a:lstStyle/>
          <a:p>
            <a:endParaRPr lang="fr-FR"/>
          </a:p>
        </p:txBody>
      </p:sp>
      <p:sp>
        <p:nvSpPr>
          <p:cNvPr id="7" name="Espace réservé du numéro de diapositive 6"/>
          <p:cNvSpPr>
            <a:spLocks noGrp="1"/>
          </p:cNvSpPr>
          <p:nvPr>
            <p:ph type="sldNum" sz="quarter" idx="12"/>
          </p:nvPr>
        </p:nvSpPr>
        <p:spPr>
          <a:xfrm>
            <a:off x="146304" y="6208776"/>
            <a:ext cx="457200" cy="457200"/>
          </a:xfrm>
        </p:spPr>
        <p:txBody>
          <a:bodyPr/>
          <a:lstStyle/>
          <a:p>
            <a:fld id="{4F09E739-BFBC-47C9-9B85-124A582EF95B}" type="slidenum">
              <a:rPr lang="fr-FR" smtClean="0"/>
              <a:pPr/>
              <a:t>‹N°›</a:t>
            </a:fld>
            <a:endParaRPr lang="fr-FR"/>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Espace réservé pour une imag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fr-FR" smtClean="0"/>
              <a:t>Cliquez sur l'icône pour ajouter une image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F09E739-BFBC-47C9-9B85-124A582EF95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41"/>
            <a:ext cx="201168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914400" y="274640"/>
            <a:ext cx="55626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48C8B558-3ED8-4037-8892-5EB6291AD27F}" type="datetimeFigureOut">
              <a:rPr lang="fr-FR" smtClean="0"/>
              <a:pPr/>
              <a:t>15/12/2015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F09E739-BFBC-47C9-9B85-124A582EF95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ctangle à coins arrondis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Espace réservé du titre 21"/>
          <p:cNvSpPr>
            <a:spLocks noGrp="1"/>
          </p:cNvSpPr>
          <p:nvPr>
            <p:ph type="title"/>
          </p:nvPr>
        </p:nvSpPr>
        <p:spPr>
          <a:xfrm>
            <a:off x="914400" y="274638"/>
            <a:ext cx="7772400" cy="1143000"/>
          </a:xfrm>
          <a:prstGeom prst="rect">
            <a:avLst/>
          </a:prstGeom>
        </p:spPr>
        <p:txBody>
          <a:bodyPr bIns="91440" anchor="b" anchorCtr="0">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8C8B558-3ED8-4037-8892-5EB6291AD27F}" type="datetimeFigureOut">
              <a:rPr lang="fr-FR" smtClean="0"/>
              <a:pPr/>
              <a:t>15/12/2015</a:t>
            </a:fld>
            <a:endParaRPr lang="fr-FR"/>
          </a:p>
        </p:txBody>
      </p:sp>
      <p:sp>
        <p:nvSpPr>
          <p:cNvPr id="3" name="Espace réservé du pied de page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fr-FR"/>
          </a:p>
        </p:txBody>
      </p:sp>
      <p:sp>
        <p:nvSpPr>
          <p:cNvPr id="23" name="Espace réservé du numéro de diapositive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F09E739-BFBC-47C9-9B85-124A582EF95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Image 1"/>
          <p:cNvPicPr>
            <a:picLocks noChangeAspect="1" noChangeArrowheads="1"/>
          </p:cNvPicPr>
          <p:nvPr/>
        </p:nvPicPr>
        <p:blipFill>
          <a:blip r:embed="rId2">
            <a:extLst>
              <a:ext uri="{28A0092B-C50C-407E-A947-70E740481C1C}">
                <a14:useLocalDpi xmlns:a14="http://schemas.microsoft.com/office/drawing/2010/main" val="0"/>
              </a:ext>
            </a:extLst>
          </a:blip>
          <a:srcRect r="2296"/>
          <a:stretch>
            <a:fillRect/>
          </a:stretch>
        </p:blipFill>
        <p:spPr bwMode="auto">
          <a:xfrm>
            <a:off x="2123728" y="116632"/>
            <a:ext cx="4223352" cy="194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1115616" y="2564904"/>
            <a:ext cx="6840760" cy="4555093"/>
          </a:xfrm>
          <a:prstGeom prst="rect">
            <a:avLst/>
          </a:prstGeom>
          <a:noFill/>
        </p:spPr>
        <p:txBody>
          <a:bodyPr wrap="square" rtlCol="0">
            <a:spAutoFit/>
          </a:bodyPr>
          <a:lstStyle/>
          <a:p>
            <a:pPr algn="ctr"/>
            <a:r>
              <a:rPr lang="fr-FR" sz="2800" b="1" cap="small" dirty="0" smtClean="0"/>
              <a:t>ENQUÊTE </a:t>
            </a:r>
            <a:r>
              <a:rPr lang="fr-FR" sz="2800" b="1" cap="small" dirty="0"/>
              <a:t>Modulaire Intégrée sur les Conditions de Vie des ménages2</a:t>
            </a:r>
            <a:r>
              <a:rPr lang="fr-FR" sz="2800" b="1" dirty="0"/>
              <a:t>ème</a:t>
            </a:r>
            <a:r>
              <a:rPr lang="fr-FR" sz="2800" b="1" cap="small" dirty="0"/>
              <a:t> Édition</a:t>
            </a:r>
            <a:endParaRPr lang="fr-FR" sz="2800" b="1" dirty="0"/>
          </a:p>
          <a:p>
            <a:pPr algn="ctr"/>
            <a:r>
              <a:rPr lang="fr-FR" sz="2800" b="1" dirty="0"/>
              <a:t>(</a:t>
            </a:r>
            <a:r>
              <a:rPr lang="fr-FR" sz="2800" b="1" dirty="0" err="1"/>
              <a:t>EMICoV</a:t>
            </a:r>
            <a:r>
              <a:rPr lang="fr-FR" sz="2800" b="1" dirty="0"/>
              <a:t>-Suivi 2015</a:t>
            </a:r>
            <a:r>
              <a:rPr lang="fr-FR" sz="2800" b="1" dirty="0" smtClean="0"/>
              <a:t>)</a:t>
            </a:r>
          </a:p>
          <a:p>
            <a:pPr algn="ctr"/>
            <a:endParaRPr lang="fr-FR" sz="2800" dirty="0"/>
          </a:p>
          <a:p>
            <a:pPr algn="ctr"/>
            <a:r>
              <a:rPr lang="fr-FR" sz="4000" b="1" dirty="0">
                <a:solidFill>
                  <a:srgbClr val="00B0F0"/>
                </a:solidFill>
              </a:rPr>
              <a:t>Note sur la pauvreté au Bénin en </a:t>
            </a:r>
            <a:r>
              <a:rPr lang="fr-FR" sz="4000" b="1" dirty="0" smtClean="0">
                <a:solidFill>
                  <a:srgbClr val="00B0F0"/>
                </a:solidFill>
              </a:rPr>
              <a:t>2015</a:t>
            </a:r>
          </a:p>
          <a:p>
            <a:pPr algn="ctr"/>
            <a:endParaRPr lang="fr-FR" sz="4000" b="1" dirty="0"/>
          </a:p>
          <a:p>
            <a:pPr algn="ctr"/>
            <a:endParaRPr lang="fr-FR" sz="4000" dirty="0"/>
          </a:p>
          <a:p>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082636"/>
          </a:xfrm>
          <a:solidFill>
            <a:schemeClr val="accent2">
              <a:lumMod val="60000"/>
              <a:lumOff val="40000"/>
            </a:schemeClr>
          </a:solidFill>
        </p:spPr>
        <p:txBody>
          <a:bodyPr>
            <a:normAutofit/>
          </a:bodyPr>
          <a:lstStyle/>
          <a:p>
            <a:pPr algn="ctr"/>
            <a:r>
              <a:rPr lang="fr-FR" sz="3200" b="1" dirty="0" smtClean="0">
                <a:solidFill>
                  <a:schemeClr val="bg1"/>
                </a:solidFill>
                <a:latin typeface="+mn-lt"/>
              </a:rPr>
              <a:t>PLAN DE PRESENTATION</a:t>
            </a:r>
            <a:endParaRPr lang="fr-FR" sz="3200" b="1" dirty="0">
              <a:solidFill>
                <a:schemeClr val="bg1"/>
              </a:solidFill>
              <a:latin typeface="+mn-lt"/>
            </a:endParaRPr>
          </a:p>
        </p:txBody>
      </p:sp>
      <p:sp>
        <p:nvSpPr>
          <p:cNvPr id="7" name="ZoneTexte 6"/>
          <p:cNvSpPr txBox="1"/>
          <p:nvPr/>
        </p:nvSpPr>
        <p:spPr>
          <a:xfrm>
            <a:off x="357158" y="1428736"/>
            <a:ext cx="8215370" cy="4524315"/>
          </a:xfrm>
          <a:prstGeom prst="rect">
            <a:avLst/>
          </a:prstGeom>
          <a:noFill/>
        </p:spPr>
        <p:txBody>
          <a:bodyPr wrap="square" rtlCol="0">
            <a:spAutoFit/>
          </a:bodyPr>
          <a:lstStyle/>
          <a:p>
            <a:pPr marL="457200" indent="-457200">
              <a:buAutoNum type="arabicPeriod"/>
            </a:pPr>
            <a:endParaRPr lang="fr-FR" sz="2400" b="1" dirty="0" smtClean="0"/>
          </a:p>
          <a:p>
            <a:pPr marL="457200" indent="-457200" algn="just">
              <a:buAutoNum type="arabicPeriod"/>
            </a:pPr>
            <a:r>
              <a:rPr lang="fr-FR" sz="2400" b="1" dirty="0" smtClean="0"/>
              <a:t>INTRODUCTION</a:t>
            </a:r>
          </a:p>
          <a:p>
            <a:pPr marL="457200" indent="-457200" algn="just"/>
            <a:endParaRPr lang="fr-FR" sz="2400" b="1" dirty="0" smtClean="0"/>
          </a:p>
          <a:p>
            <a:pPr marL="457200" indent="-457200" algn="just">
              <a:buAutoNum type="arabicPeriod" startAt="2"/>
            </a:pPr>
            <a:r>
              <a:rPr lang="fr-FR" sz="2400" b="1" dirty="0" smtClean="0"/>
              <a:t>BREF </a:t>
            </a:r>
            <a:r>
              <a:rPr lang="fr-FR" sz="2400" b="1" dirty="0"/>
              <a:t>APERÇU SUR EMICOV-SUIVI </a:t>
            </a:r>
            <a:r>
              <a:rPr lang="fr-FR" sz="2400" b="1" dirty="0" smtClean="0"/>
              <a:t>2015</a:t>
            </a:r>
          </a:p>
          <a:p>
            <a:pPr algn="just"/>
            <a:endParaRPr lang="fr-FR" sz="2400" b="1" dirty="0"/>
          </a:p>
          <a:p>
            <a:pPr marL="457200" indent="-457200" algn="just">
              <a:buAutoNum type="arabicPeriod" startAt="3"/>
            </a:pPr>
            <a:r>
              <a:rPr lang="fr-FR" sz="2400" b="1" dirty="0" smtClean="0"/>
              <a:t>CONTEXTE SOCIO-ECONOMIQUE  ENTRE 2011 ET 2015</a:t>
            </a:r>
          </a:p>
          <a:p>
            <a:pPr algn="just"/>
            <a:endParaRPr lang="fr-FR" sz="2400" b="1" dirty="0"/>
          </a:p>
          <a:p>
            <a:pPr algn="just"/>
            <a:r>
              <a:rPr lang="fr-FR" sz="2400" b="1" dirty="0" smtClean="0"/>
              <a:t>4.  DEMARCHE METHODOLOGIQUE</a:t>
            </a:r>
            <a:endParaRPr lang="fr-FR" sz="2400" b="1" dirty="0"/>
          </a:p>
          <a:p>
            <a:pPr algn="just"/>
            <a:endParaRPr lang="fr-FR" sz="2400" b="1" dirty="0" smtClean="0"/>
          </a:p>
          <a:p>
            <a:pPr marL="457200" indent="-457200" algn="just"/>
            <a:r>
              <a:rPr lang="fr-FR" sz="2400" b="1" dirty="0" smtClean="0"/>
              <a:t>5.   PRINCIPAUX RESULTATS</a:t>
            </a:r>
          </a:p>
          <a:p>
            <a:pPr marL="457200" indent="-457200" algn="just"/>
            <a:endParaRPr lang="fr-FR" sz="2400" b="1" dirty="0" smtClean="0"/>
          </a:p>
          <a:p>
            <a:pPr marL="457200" indent="-457200" algn="just"/>
            <a:r>
              <a:rPr lang="fr-FR" sz="2400" b="1" dirty="0"/>
              <a:t>6</a:t>
            </a:r>
            <a:r>
              <a:rPr lang="fr-FR" sz="2400" b="1" dirty="0" smtClean="0"/>
              <a:t>.  CONCLUSION</a:t>
            </a:r>
            <a:endParaRPr lang="fr-FR" sz="2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980728"/>
          </a:xfrm>
          <a:solidFill>
            <a:schemeClr val="accent2">
              <a:lumMod val="60000"/>
              <a:lumOff val="40000"/>
            </a:schemeClr>
          </a:solidFill>
        </p:spPr>
        <p:txBody>
          <a:bodyPr>
            <a:normAutofit/>
          </a:bodyPr>
          <a:lstStyle/>
          <a:p>
            <a:pPr algn="ctr"/>
            <a:r>
              <a:rPr lang="fr-FR" sz="3200" b="1" dirty="0" smtClean="0">
                <a:solidFill>
                  <a:schemeClr val="bg1"/>
                </a:solidFill>
                <a:latin typeface="+mn-lt"/>
              </a:rPr>
              <a:t>INTRODUCTION</a:t>
            </a:r>
            <a:endParaRPr lang="fr-FR" sz="3200" b="1" dirty="0">
              <a:solidFill>
                <a:schemeClr val="bg1"/>
              </a:solidFill>
              <a:latin typeface="+mn-lt"/>
            </a:endParaRPr>
          </a:p>
        </p:txBody>
      </p:sp>
      <p:sp>
        <p:nvSpPr>
          <p:cNvPr id="7" name="ZoneTexte 6"/>
          <p:cNvSpPr txBox="1"/>
          <p:nvPr/>
        </p:nvSpPr>
        <p:spPr>
          <a:xfrm>
            <a:off x="251520" y="1196752"/>
            <a:ext cx="8640960" cy="461665"/>
          </a:xfrm>
          <a:prstGeom prst="rect">
            <a:avLst/>
          </a:prstGeom>
          <a:noFill/>
        </p:spPr>
        <p:txBody>
          <a:bodyPr wrap="square" rtlCol="0">
            <a:spAutoFit/>
          </a:bodyPr>
          <a:lstStyle/>
          <a:p>
            <a:r>
              <a:rPr lang="fr-FR" sz="2400" dirty="0"/>
              <a:t> </a:t>
            </a:r>
          </a:p>
        </p:txBody>
      </p:sp>
      <p:sp>
        <p:nvSpPr>
          <p:cNvPr id="3" name="ZoneTexte 2"/>
          <p:cNvSpPr txBox="1"/>
          <p:nvPr/>
        </p:nvSpPr>
        <p:spPr>
          <a:xfrm>
            <a:off x="83640" y="1052736"/>
            <a:ext cx="8928992" cy="5663089"/>
          </a:xfrm>
          <a:prstGeom prst="rect">
            <a:avLst/>
          </a:prstGeom>
          <a:noFill/>
        </p:spPr>
        <p:txBody>
          <a:bodyPr wrap="square" rtlCol="0">
            <a:spAutoFit/>
          </a:bodyPr>
          <a:lstStyle/>
          <a:p>
            <a:pPr algn="just"/>
            <a:r>
              <a:rPr lang="fr-FR" sz="2600" dirty="0"/>
              <a:t>Pour le suivi de la Stratégie de Croissance pour la Réduction de la Pauvreté pour la période 2011-2015, le Gouvernement a retenu un dispositif amélioré de suivi-évaluation qui met l’accent sur une forte implication des parties prenantes et un partage clair des rôles et responsabilités des </a:t>
            </a:r>
            <a:r>
              <a:rPr lang="fr-FR" sz="2600" dirty="0" smtClean="0"/>
              <a:t>acteurs.</a:t>
            </a:r>
          </a:p>
          <a:p>
            <a:pPr algn="just"/>
            <a:endParaRPr lang="fr-FR" sz="2600" dirty="0"/>
          </a:p>
          <a:p>
            <a:pPr algn="just"/>
            <a:r>
              <a:rPr lang="fr-FR" sz="2600" dirty="0" smtClean="0"/>
              <a:t>L’INSAE y contribue notamment à travers la réalisation de l’Enquête </a:t>
            </a:r>
            <a:r>
              <a:rPr lang="fr-FR" sz="2600" dirty="0"/>
              <a:t>Modulaire Intégrée sur les Conditions de Vie des </a:t>
            </a:r>
            <a:r>
              <a:rPr lang="fr-FR" sz="2600" dirty="0" smtClean="0"/>
              <a:t>Ménages et la production des indicateurs socio-économiques. </a:t>
            </a:r>
          </a:p>
          <a:p>
            <a:pPr algn="just"/>
            <a:r>
              <a:rPr lang="fr-FR" sz="2600" dirty="0" smtClean="0"/>
              <a:t> </a:t>
            </a:r>
          </a:p>
          <a:p>
            <a:pPr algn="just"/>
            <a:r>
              <a:rPr lang="fr-FR" sz="2600" dirty="0" smtClean="0"/>
              <a:t>La note sur la pauvreté présente l’évolution </a:t>
            </a:r>
            <a:r>
              <a:rPr lang="fr-FR" sz="2600" dirty="0"/>
              <a:t>de la </a:t>
            </a:r>
            <a:r>
              <a:rPr lang="fr-FR" sz="2600" dirty="0" smtClean="0"/>
              <a:t>pauvreté, des inégalités  </a:t>
            </a:r>
            <a:r>
              <a:rPr lang="fr-FR" sz="2600" dirty="0"/>
              <a:t>entre 2011 et 2015 </a:t>
            </a:r>
            <a:r>
              <a:rPr lang="fr-FR" sz="2600" dirty="0" smtClean="0"/>
              <a:t>et les inter-relations entre la pauvreté et quelques  attributs de la population en 2015</a:t>
            </a:r>
            <a:r>
              <a:rPr lang="fr-FR" sz="2600" dirty="0"/>
              <a:t>.</a:t>
            </a:r>
          </a:p>
          <a:p>
            <a:pPr algn="just"/>
            <a:endParaRPr lang="fr-FR" sz="2400" dirty="0"/>
          </a:p>
        </p:txBody>
      </p:sp>
    </p:spTree>
    <p:extLst>
      <p:ext uri="{BB962C8B-B14F-4D97-AF65-F5344CB8AC3E}">
        <p14:creationId xmlns:p14="http://schemas.microsoft.com/office/powerpoint/2010/main" val="11739306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082636"/>
          </a:xfrm>
          <a:solidFill>
            <a:schemeClr val="accent2">
              <a:lumMod val="60000"/>
              <a:lumOff val="40000"/>
            </a:schemeClr>
          </a:solidFill>
        </p:spPr>
        <p:txBody>
          <a:bodyPr>
            <a:normAutofit/>
          </a:bodyPr>
          <a:lstStyle/>
          <a:p>
            <a:pPr algn="ctr"/>
            <a:r>
              <a:rPr lang="fr-FR" sz="3200" b="1" dirty="0">
                <a:solidFill>
                  <a:schemeClr val="bg1"/>
                </a:solidFill>
                <a:latin typeface="+mn-lt"/>
              </a:rPr>
              <a:t>BREF APERÇU SUR EMICOV-SUIVI 2015</a:t>
            </a:r>
          </a:p>
        </p:txBody>
      </p:sp>
      <p:sp>
        <p:nvSpPr>
          <p:cNvPr id="7" name="ZoneTexte 6"/>
          <p:cNvSpPr txBox="1"/>
          <p:nvPr/>
        </p:nvSpPr>
        <p:spPr>
          <a:xfrm>
            <a:off x="214282" y="1142984"/>
            <a:ext cx="8643998" cy="4985980"/>
          </a:xfrm>
          <a:prstGeom prst="rect">
            <a:avLst/>
          </a:prstGeom>
          <a:noFill/>
        </p:spPr>
        <p:txBody>
          <a:bodyPr wrap="square" rtlCol="0">
            <a:spAutoFit/>
          </a:bodyPr>
          <a:lstStyle/>
          <a:p>
            <a:pPr algn="just"/>
            <a:endParaRPr lang="fr-FR" sz="2600" dirty="0" smtClean="0"/>
          </a:p>
          <a:p>
            <a:pPr algn="just"/>
            <a:r>
              <a:rPr lang="fr-FR" sz="2600" dirty="0" smtClean="0"/>
              <a:t>L’Enquête </a:t>
            </a:r>
            <a:r>
              <a:rPr lang="fr-FR" sz="2600" dirty="0"/>
              <a:t>Modulaire Intégrée sur les Conditions de Vie des Ménages (</a:t>
            </a:r>
            <a:r>
              <a:rPr lang="fr-FR" sz="2600" dirty="0" err="1"/>
              <a:t>EMICoV</a:t>
            </a:r>
            <a:r>
              <a:rPr lang="fr-FR" sz="2600" dirty="0"/>
              <a:t>) s’inscrit dans le dispositif permanent d’enquêtes auprès des ménages initié par l’Institut National de la Statistique et de l’Analyse Economique (INSAE). </a:t>
            </a:r>
            <a:endParaRPr lang="fr-FR" sz="2600" dirty="0" smtClean="0"/>
          </a:p>
          <a:p>
            <a:pPr algn="just"/>
            <a:endParaRPr lang="fr-FR" sz="2600" dirty="0"/>
          </a:p>
          <a:p>
            <a:pPr algn="just"/>
            <a:r>
              <a:rPr lang="fr-FR" sz="2600" dirty="0" smtClean="0"/>
              <a:t>La </a:t>
            </a:r>
            <a:r>
              <a:rPr lang="fr-FR" sz="2600" dirty="0"/>
              <a:t>présente édition s’est déroulée de Mars à Juin 2015 avec l’appui financier du Programme des Nations Unies pour le Développement (PNUD), de l’Union Européenne, de GIZ et de </a:t>
            </a:r>
            <a:r>
              <a:rPr lang="fr-FR" sz="2600" dirty="0" smtClean="0"/>
              <a:t>l’UNICEF</a:t>
            </a:r>
            <a:r>
              <a:rPr lang="fr-FR" sz="2600" dirty="0"/>
              <a:t>.</a:t>
            </a:r>
            <a:endParaRPr lang="fr-FR" sz="2600" dirty="0" smtClean="0"/>
          </a:p>
          <a:p>
            <a:pPr marL="90488" indent="-90488" algn="just"/>
            <a:endParaRPr lang="fr-FR" sz="2800" dirty="0" smtClean="0"/>
          </a:p>
          <a:p>
            <a:pPr marL="457200" indent="-457200" algn="just"/>
            <a:endParaRPr lang="fr-FR" sz="2800" dirty="0" smtClean="0"/>
          </a:p>
          <a:p>
            <a:pPr marL="457200" indent="-457200" algn="just"/>
            <a:r>
              <a:rPr lang="fr-FR" sz="2800" dirty="0" smtClean="0"/>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082636"/>
          </a:xfrm>
          <a:solidFill>
            <a:schemeClr val="accent2">
              <a:lumMod val="60000"/>
              <a:lumOff val="40000"/>
            </a:schemeClr>
          </a:solidFill>
        </p:spPr>
        <p:txBody>
          <a:bodyPr>
            <a:normAutofit/>
          </a:bodyPr>
          <a:lstStyle/>
          <a:p>
            <a:pPr algn="ctr"/>
            <a:r>
              <a:rPr lang="fr-FR" sz="3200" b="1" dirty="0">
                <a:solidFill>
                  <a:schemeClr val="bg1"/>
                </a:solidFill>
                <a:latin typeface="+mn-lt"/>
              </a:rPr>
              <a:t>BREF APERÇU SUR EMICOV-SUIVI 2015</a:t>
            </a:r>
          </a:p>
        </p:txBody>
      </p:sp>
      <p:sp>
        <p:nvSpPr>
          <p:cNvPr id="7" name="ZoneTexte 6"/>
          <p:cNvSpPr txBox="1"/>
          <p:nvPr/>
        </p:nvSpPr>
        <p:spPr>
          <a:xfrm>
            <a:off x="214282" y="1142984"/>
            <a:ext cx="8643998" cy="6986528"/>
          </a:xfrm>
          <a:prstGeom prst="rect">
            <a:avLst/>
          </a:prstGeom>
          <a:noFill/>
        </p:spPr>
        <p:txBody>
          <a:bodyPr wrap="square" rtlCol="0">
            <a:spAutoFit/>
          </a:bodyPr>
          <a:lstStyle/>
          <a:p>
            <a:pPr algn="just"/>
            <a:r>
              <a:rPr lang="fr-FR" sz="2600" dirty="0" smtClean="0"/>
              <a:t>Du </a:t>
            </a:r>
            <a:r>
              <a:rPr lang="fr-FR" sz="2600" dirty="0"/>
              <a:t>point de vue structure, l’enquête modulaire intégrée sur les conditions de vie des ménages porte sur un échantillon national de 22 080 ménages représentatif au niveau du milieu de résidence (urbain/rural) et au niveau des 77 Communes.</a:t>
            </a:r>
          </a:p>
          <a:p>
            <a:pPr algn="just"/>
            <a:endParaRPr lang="fr-FR" sz="2600" dirty="0"/>
          </a:p>
          <a:p>
            <a:pPr algn="just"/>
            <a:r>
              <a:rPr lang="fr-FR" sz="2600" dirty="0"/>
              <a:t> Il est réparti en 10872 ménages en milieu urbain et 11 524 en milieu rural</a:t>
            </a:r>
            <a:r>
              <a:rPr lang="fr-FR" sz="2600" dirty="0" smtClean="0"/>
              <a:t>.</a:t>
            </a:r>
          </a:p>
          <a:p>
            <a:pPr algn="just"/>
            <a:endParaRPr lang="fr-FR" sz="2600" dirty="0"/>
          </a:p>
          <a:p>
            <a:pPr algn="just"/>
            <a:r>
              <a:rPr lang="fr-FR" sz="2600" dirty="0" smtClean="0"/>
              <a:t>L’échantillon </a:t>
            </a:r>
            <a:r>
              <a:rPr lang="fr-FR" sz="2600" dirty="0"/>
              <a:t>de l’enquête </a:t>
            </a:r>
            <a:r>
              <a:rPr lang="fr-FR" sz="2600" dirty="0" err="1"/>
              <a:t>EMICoV</a:t>
            </a:r>
            <a:r>
              <a:rPr lang="fr-FR" sz="2600" dirty="0"/>
              <a:t> est un échantillon aréolaire, stratifié et tiré à 2 degrés. Au premier degré, 920 zones de dénombrement (ZD) ont été tirées proportionnellement à leur taille en ménages dénombrés au Recensement Général de la Population et de l'Habitation de 2012. </a:t>
            </a:r>
            <a:endParaRPr lang="fr-FR" sz="2600" dirty="0" smtClean="0"/>
          </a:p>
          <a:p>
            <a:pPr algn="just"/>
            <a:endParaRPr lang="fr-FR" sz="2600" dirty="0"/>
          </a:p>
          <a:p>
            <a:pPr marL="90488" indent="-90488" algn="just"/>
            <a:endParaRPr lang="fr-FR" sz="2800" dirty="0" smtClean="0"/>
          </a:p>
          <a:p>
            <a:pPr marL="457200" indent="-457200" algn="just"/>
            <a:endParaRPr lang="fr-FR" sz="2800" dirty="0" smtClean="0"/>
          </a:p>
          <a:p>
            <a:pPr marL="457200" indent="-457200" algn="just"/>
            <a:r>
              <a:rPr lang="fr-FR" sz="2800" dirty="0" smtClean="0"/>
              <a:t> </a:t>
            </a:r>
          </a:p>
        </p:txBody>
      </p:sp>
    </p:spTree>
    <p:extLst>
      <p:ext uri="{BB962C8B-B14F-4D97-AF65-F5344CB8AC3E}">
        <p14:creationId xmlns:p14="http://schemas.microsoft.com/office/powerpoint/2010/main" val="23898596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082636"/>
          </a:xfrm>
          <a:solidFill>
            <a:schemeClr val="accent2">
              <a:lumMod val="60000"/>
              <a:lumOff val="40000"/>
            </a:schemeClr>
          </a:solidFill>
        </p:spPr>
        <p:txBody>
          <a:bodyPr>
            <a:normAutofit/>
          </a:bodyPr>
          <a:lstStyle/>
          <a:p>
            <a:pPr algn="ctr"/>
            <a:r>
              <a:rPr lang="fr-FR" sz="3200" b="1" dirty="0">
                <a:solidFill>
                  <a:schemeClr val="bg1"/>
                </a:solidFill>
                <a:latin typeface="+mn-lt"/>
              </a:rPr>
              <a:t>BREF APERÇU SUR EMICOV-SUIVI 2015</a:t>
            </a:r>
          </a:p>
        </p:txBody>
      </p:sp>
      <p:sp>
        <p:nvSpPr>
          <p:cNvPr id="7" name="ZoneTexte 6"/>
          <p:cNvSpPr txBox="1"/>
          <p:nvPr/>
        </p:nvSpPr>
        <p:spPr>
          <a:xfrm>
            <a:off x="214282" y="1484784"/>
            <a:ext cx="8643998" cy="3785652"/>
          </a:xfrm>
          <a:prstGeom prst="rect">
            <a:avLst/>
          </a:prstGeom>
          <a:noFill/>
        </p:spPr>
        <p:txBody>
          <a:bodyPr wrap="square" rtlCol="0">
            <a:spAutoFit/>
          </a:bodyPr>
          <a:lstStyle/>
          <a:p>
            <a:pPr algn="just"/>
            <a:r>
              <a:rPr lang="fr-FR" sz="2600" dirty="0" smtClean="0"/>
              <a:t>Une </a:t>
            </a:r>
            <a:r>
              <a:rPr lang="fr-FR" sz="2600" dirty="0"/>
              <a:t>énumération des ménages dans chacune de ces ZD a permis de fournir une liste de ménages à partir de laquelle sont tirés 24 ménages par grappes au deuxième degré. </a:t>
            </a:r>
          </a:p>
          <a:p>
            <a:pPr algn="just"/>
            <a:endParaRPr lang="fr-FR" sz="2600" dirty="0"/>
          </a:p>
          <a:p>
            <a:pPr algn="just"/>
            <a:r>
              <a:rPr lang="fr-FR" sz="2600" dirty="0" smtClean="0"/>
              <a:t>Au </a:t>
            </a:r>
            <a:r>
              <a:rPr lang="fr-FR" sz="2600" dirty="0"/>
              <a:t>total, 14 modules ont été couverts et le taux de couverture varie entre 90 à 98%</a:t>
            </a:r>
          </a:p>
          <a:p>
            <a:pPr marL="90488" indent="-90488" algn="just"/>
            <a:endParaRPr lang="fr-FR" sz="2800" dirty="0" smtClean="0"/>
          </a:p>
          <a:p>
            <a:pPr marL="457200" indent="-457200" algn="just"/>
            <a:endParaRPr lang="fr-FR" sz="2800" dirty="0" smtClean="0"/>
          </a:p>
          <a:p>
            <a:pPr marL="457200" indent="-457200" algn="just"/>
            <a:r>
              <a:rPr lang="fr-FR" sz="2800" dirty="0" smtClean="0"/>
              <a:t> </a:t>
            </a:r>
          </a:p>
        </p:txBody>
      </p:sp>
    </p:spTree>
    <p:extLst>
      <p:ext uri="{BB962C8B-B14F-4D97-AF65-F5344CB8AC3E}">
        <p14:creationId xmlns:p14="http://schemas.microsoft.com/office/powerpoint/2010/main" val="772630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196752"/>
          </a:xfrm>
          <a:solidFill>
            <a:schemeClr val="accent2">
              <a:lumMod val="60000"/>
              <a:lumOff val="40000"/>
            </a:schemeClr>
          </a:solidFill>
        </p:spPr>
        <p:txBody>
          <a:bodyPr>
            <a:normAutofit/>
          </a:bodyPr>
          <a:lstStyle/>
          <a:p>
            <a:pPr algn="ctr"/>
            <a:r>
              <a:rPr lang="fr-FR" sz="3200" b="1" dirty="0" smtClean="0">
                <a:solidFill>
                  <a:schemeClr val="bg1"/>
                </a:solidFill>
                <a:latin typeface="+mn-lt"/>
              </a:rPr>
              <a:t>CONTEXTE SOCIO-ECONOMIQUE </a:t>
            </a:r>
            <a:br>
              <a:rPr lang="fr-FR" sz="3200" b="1" dirty="0" smtClean="0">
                <a:solidFill>
                  <a:schemeClr val="bg1"/>
                </a:solidFill>
                <a:latin typeface="+mn-lt"/>
              </a:rPr>
            </a:br>
            <a:r>
              <a:rPr lang="fr-FR" sz="3200" b="1" dirty="0" smtClean="0">
                <a:solidFill>
                  <a:schemeClr val="bg1"/>
                </a:solidFill>
                <a:latin typeface="+mn-lt"/>
              </a:rPr>
              <a:t>ENTRE 2011 ET 2015 </a:t>
            </a:r>
            <a:endParaRPr lang="fr-FR" sz="3200" b="1" dirty="0">
              <a:solidFill>
                <a:schemeClr val="bg1"/>
              </a:solidFill>
              <a:latin typeface="+mn-lt"/>
            </a:endParaRPr>
          </a:p>
        </p:txBody>
      </p:sp>
      <p:sp>
        <p:nvSpPr>
          <p:cNvPr id="3" name="ZoneTexte 2"/>
          <p:cNvSpPr txBox="1"/>
          <p:nvPr/>
        </p:nvSpPr>
        <p:spPr>
          <a:xfrm>
            <a:off x="107504" y="1484784"/>
            <a:ext cx="8856984" cy="1292662"/>
          </a:xfrm>
          <a:prstGeom prst="rect">
            <a:avLst/>
          </a:prstGeom>
          <a:noFill/>
        </p:spPr>
        <p:txBody>
          <a:bodyPr wrap="square" rtlCol="0">
            <a:spAutoFit/>
          </a:bodyPr>
          <a:lstStyle/>
          <a:p>
            <a:pPr algn="just"/>
            <a:r>
              <a:rPr lang="fr-FR" sz="2600" b="1" dirty="0" smtClean="0"/>
              <a:t>Un </a:t>
            </a:r>
            <a:r>
              <a:rPr lang="fr-FR" sz="2600" b="1" dirty="0"/>
              <a:t>repli dans la dépense par tête des ménages </a:t>
            </a:r>
            <a:r>
              <a:rPr lang="fr-FR" sz="2600" b="1" dirty="0" smtClean="0"/>
              <a:t> d’environ 1,34% qui peut être assimilé </a:t>
            </a:r>
            <a:r>
              <a:rPr lang="fr-FR" sz="2600" b="1" dirty="0"/>
              <a:t>à une baisse du niveau de vie entre 2011 et 2015. </a:t>
            </a:r>
          </a:p>
        </p:txBody>
      </p:sp>
      <p:graphicFrame>
        <p:nvGraphicFramePr>
          <p:cNvPr id="4" name="Tableau 3"/>
          <p:cNvGraphicFramePr>
            <a:graphicFrameLocks noGrp="1"/>
          </p:cNvGraphicFramePr>
          <p:nvPr>
            <p:extLst>
              <p:ext uri="{D42A27DB-BD31-4B8C-83A1-F6EECF244321}">
                <p14:modId xmlns:p14="http://schemas.microsoft.com/office/powerpoint/2010/main" val="4067256221"/>
              </p:ext>
            </p:extLst>
          </p:nvPr>
        </p:nvGraphicFramePr>
        <p:xfrm>
          <a:off x="107504" y="2996952"/>
          <a:ext cx="8856984" cy="2760306"/>
        </p:xfrm>
        <a:graphic>
          <a:graphicData uri="http://schemas.openxmlformats.org/drawingml/2006/table">
            <a:tbl>
              <a:tblPr firstRow="1" firstCol="1" bandRow="1">
                <a:tableStyleId>{5C22544A-7EE6-4342-B048-85BDC9FD1C3A}</a:tableStyleId>
              </a:tblPr>
              <a:tblGrid>
                <a:gridCol w="2826274"/>
                <a:gridCol w="1411145"/>
                <a:gridCol w="1269834"/>
                <a:gridCol w="1974411"/>
                <a:gridCol w="1375320"/>
              </a:tblGrid>
              <a:tr h="1440160">
                <a:tc>
                  <a:txBody>
                    <a:bodyPr/>
                    <a:lstStyle/>
                    <a:p>
                      <a:pPr>
                        <a:lnSpc>
                          <a:spcPct val="115000"/>
                        </a:lnSpc>
                        <a:spcAft>
                          <a:spcPts val="0"/>
                        </a:spcAft>
                      </a:pPr>
                      <a:r>
                        <a:rPr lang="fr-FR" sz="2000" dirty="0">
                          <a:effectLst/>
                        </a:rPr>
                        <a:t> </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nSpc>
                          <a:spcPct val="115000"/>
                        </a:lnSpc>
                        <a:spcAft>
                          <a:spcPts val="0"/>
                        </a:spcAft>
                      </a:pPr>
                      <a:r>
                        <a:rPr lang="fr-FR" sz="2000" dirty="0">
                          <a:effectLst/>
                        </a:rPr>
                        <a:t>Dépenses par tête 2011</a:t>
                      </a:r>
                      <a:endParaRPr lang="fr-FR" sz="2000" dirty="0">
                        <a:effectLst/>
                        <a:latin typeface="Calibri"/>
                        <a:ea typeface="Calibri"/>
                        <a:cs typeface="Times New Roman"/>
                      </a:endParaRPr>
                    </a:p>
                  </a:txBody>
                  <a:tcPr marL="44450" marR="44450" marT="0" marB="0">
                    <a:solidFill>
                      <a:schemeClr val="bg1">
                        <a:lumMod val="65000"/>
                      </a:schemeClr>
                    </a:solidFill>
                  </a:tcPr>
                </a:tc>
                <a:tc>
                  <a:txBody>
                    <a:bodyPr/>
                    <a:lstStyle/>
                    <a:p>
                      <a:pPr>
                        <a:lnSpc>
                          <a:spcPct val="115000"/>
                        </a:lnSpc>
                        <a:spcAft>
                          <a:spcPts val="0"/>
                        </a:spcAft>
                      </a:pPr>
                      <a:r>
                        <a:rPr lang="fr-FR" sz="2000" dirty="0">
                          <a:effectLst/>
                        </a:rPr>
                        <a:t>Dépenses par tête 2015</a:t>
                      </a:r>
                      <a:endParaRPr lang="fr-FR" sz="2000" dirty="0">
                        <a:effectLst/>
                        <a:latin typeface="Calibri"/>
                        <a:ea typeface="Calibri"/>
                        <a:cs typeface="Times New Roman"/>
                      </a:endParaRPr>
                    </a:p>
                  </a:txBody>
                  <a:tcPr marL="44450" marR="44450" marT="0" marB="0">
                    <a:solidFill>
                      <a:schemeClr val="bg1">
                        <a:lumMod val="65000"/>
                      </a:schemeClr>
                    </a:solidFill>
                  </a:tcPr>
                </a:tc>
                <a:tc>
                  <a:txBody>
                    <a:bodyPr/>
                    <a:lstStyle/>
                    <a:p>
                      <a:pPr>
                        <a:lnSpc>
                          <a:spcPct val="115000"/>
                        </a:lnSpc>
                        <a:spcAft>
                          <a:spcPts val="0"/>
                        </a:spcAft>
                      </a:pPr>
                      <a:r>
                        <a:rPr lang="fr-FR" sz="2000" dirty="0">
                          <a:effectLst/>
                        </a:rPr>
                        <a:t>Dépenses par tête 2015 déflatées au prix de 2011</a:t>
                      </a:r>
                      <a:endParaRPr lang="fr-FR" sz="2000" dirty="0">
                        <a:effectLst/>
                        <a:latin typeface="Calibri"/>
                        <a:ea typeface="Calibri"/>
                        <a:cs typeface="Times New Roman"/>
                      </a:endParaRPr>
                    </a:p>
                  </a:txBody>
                  <a:tcPr marL="44450" marR="44450" marT="0" marB="0">
                    <a:solidFill>
                      <a:schemeClr val="bg1">
                        <a:lumMod val="65000"/>
                      </a:schemeClr>
                    </a:solidFill>
                  </a:tcPr>
                </a:tc>
                <a:tc>
                  <a:txBody>
                    <a:bodyPr/>
                    <a:lstStyle/>
                    <a:p>
                      <a:pPr>
                        <a:lnSpc>
                          <a:spcPct val="115000"/>
                        </a:lnSpc>
                        <a:spcAft>
                          <a:spcPts val="0"/>
                        </a:spcAft>
                      </a:pPr>
                      <a:r>
                        <a:rPr lang="fr-FR" sz="2000" dirty="0">
                          <a:effectLst/>
                        </a:rPr>
                        <a:t>Evolution du niveau de vie (%)</a:t>
                      </a:r>
                      <a:endParaRPr lang="fr-FR" sz="2000" dirty="0">
                        <a:effectLst/>
                        <a:latin typeface="Calibri"/>
                        <a:ea typeface="Calibri"/>
                        <a:cs typeface="Times New Roman"/>
                      </a:endParaRPr>
                    </a:p>
                  </a:txBody>
                  <a:tcPr marL="44450" marR="44450" marT="0" marB="0">
                    <a:solidFill>
                      <a:schemeClr val="bg1">
                        <a:lumMod val="65000"/>
                      </a:schemeClr>
                    </a:solidFill>
                  </a:tcPr>
                </a:tc>
              </a:tr>
              <a:tr h="360040">
                <a:tc>
                  <a:txBody>
                    <a:bodyPr/>
                    <a:lstStyle/>
                    <a:p>
                      <a:pPr>
                        <a:lnSpc>
                          <a:spcPct val="115000"/>
                        </a:lnSpc>
                        <a:spcAft>
                          <a:spcPts val="0"/>
                        </a:spcAft>
                      </a:pPr>
                      <a:r>
                        <a:rPr lang="fr-FR" sz="2000" dirty="0">
                          <a:effectLst/>
                        </a:rPr>
                        <a:t>Urbain</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ctr">
                        <a:lnSpc>
                          <a:spcPct val="115000"/>
                        </a:lnSpc>
                        <a:spcAft>
                          <a:spcPts val="0"/>
                        </a:spcAft>
                      </a:pPr>
                      <a:r>
                        <a:rPr lang="fr-FR" sz="2000" dirty="0">
                          <a:effectLst/>
                        </a:rPr>
                        <a:t>327 234</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336099</a:t>
                      </a:r>
                      <a:endParaRPr lang="fr-FR" sz="20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fr-FR" sz="2000">
                          <a:effectLst/>
                        </a:rPr>
                        <a:t>315029</a:t>
                      </a:r>
                      <a:endParaRPr lang="fr-FR" sz="20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fr-FR" sz="2000">
                          <a:effectLst/>
                        </a:rPr>
                        <a:t>-3,73</a:t>
                      </a:r>
                      <a:endParaRPr lang="fr-FR" sz="2000">
                        <a:effectLst/>
                        <a:latin typeface="Calibri"/>
                        <a:ea typeface="Calibri"/>
                        <a:cs typeface="Times New Roman"/>
                      </a:endParaRPr>
                    </a:p>
                  </a:txBody>
                  <a:tcPr marL="44450" marR="44450" marT="0" marB="0" anchor="b"/>
                </a:tc>
              </a:tr>
              <a:tr h="480053">
                <a:tc>
                  <a:txBody>
                    <a:bodyPr/>
                    <a:lstStyle/>
                    <a:p>
                      <a:pPr>
                        <a:lnSpc>
                          <a:spcPct val="115000"/>
                        </a:lnSpc>
                        <a:spcAft>
                          <a:spcPts val="0"/>
                        </a:spcAft>
                      </a:pPr>
                      <a:r>
                        <a:rPr lang="fr-FR" sz="2000" dirty="0">
                          <a:effectLst/>
                        </a:rPr>
                        <a:t>Rural</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ctr">
                        <a:lnSpc>
                          <a:spcPct val="115000"/>
                        </a:lnSpc>
                        <a:spcAft>
                          <a:spcPts val="0"/>
                        </a:spcAft>
                      </a:pPr>
                      <a:r>
                        <a:rPr lang="fr-FR" sz="2000" dirty="0">
                          <a:effectLst/>
                        </a:rPr>
                        <a:t>154 070</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158351</a:t>
                      </a:r>
                      <a:endParaRPr lang="fr-FR" sz="20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fr-FR" sz="2000" dirty="0">
                          <a:effectLst/>
                        </a:rPr>
                        <a:t>148424</a:t>
                      </a:r>
                      <a:endParaRPr lang="fr-FR" sz="2000" dirty="0">
                        <a:effectLst/>
                        <a:latin typeface="Calibri"/>
                        <a:ea typeface="Calibri"/>
                        <a:cs typeface="Times New Roman"/>
                      </a:endParaRPr>
                    </a:p>
                  </a:txBody>
                  <a:tcPr marL="44450" marR="44450" marT="0" marB="0" anchor="b"/>
                </a:tc>
                <a:tc>
                  <a:txBody>
                    <a:bodyPr/>
                    <a:lstStyle/>
                    <a:p>
                      <a:pPr algn="r">
                        <a:lnSpc>
                          <a:spcPct val="115000"/>
                        </a:lnSpc>
                        <a:spcAft>
                          <a:spcPts val="0"/>
                        </a:spcAft>
                      </a:pPr>
                      <a:r>
                        <a:rPr lang="fr-FR" sz="2000">
                          <a:effectLst/>
                        </a:rPr>
                        <a:t>-3,66</a:t>
                      </a:r>
                      <a:endParaRPr lang="fr-FR" sz="2000">
                        <a:effectLst/>
                        <a:latin typeface="Calibri"/>
                        <a:ea typeface="Calibri"/>
                        <a:cs typeface="Times New Roman"/>
                      </a:endParaRPr>
                    </a:p>
                  </a:txBody>
                  <a:tcPr marL="44450" marR="44450" marT="0" marB="0" anchor="b"/>
                </a:tc>
              </a:tr>
              <a:tr h="480053">
                <a:tc>
                  <a:txBody>
                    <a:bodyPr/>
                    <a:lstStyle/>
                    <a:p>
                      <a:pPr>
                        <a:lnSpc>
                          <a:spcPct val="115000"/>
                        </a:lnSpc>
                        <a:spcAft>
                          <a:spcPts val="0"/>
                        </a:spcAft>
                      </a:pPr>
                      <a:r>
                        <a:rPr lang="fr-FR" sz="2000" dirty="0">
                          <a:effectLst/>
                        </a:rPr>
                        <a:t>Bénin</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ctr">
                        <a:lnSpc>
                          <a:spcPct val="115000"/>
                        </a:lnSpc>
                        <a:spcAft>
                          <a:spcPts val="0"/>
                        </a:spcAft>
                      </a:pPr>
                      <a:r>
                        <a:rPr lang="fr-FR" sz="2000">
                          <a:effectLst/>
                        </a:rPr>
                        <a:t>226 440</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238343</a:t>
                      </a:r>
                      <a:endParaRPr lang="fr-FR" sz="20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fr-FR" sz="2000" dirty="0">
                          <a:effectLst/>
                        </a:rPr>
                        <a:t>223402</a:t>
                      </a:r>
                      <a:endParaRPr lang="fr-FR" sz="2000" dirty="0">
                        <a:effectLst/>
                        <a:latin typeface="Calibri"/>
                        <a:ea typeface="Calibri"/>
                        <a:cs typeface="Times New Roman"/>
                      </a:endParaRPr>
                    </a:p>
                  </a:txBody>
                  <a:tcPr marL="44450" marR="44450" marT="0" marB="0" anchor="b"/>
                </a:tc>
                <a:tc>
                  <a:txBody>
                    <a:bodyPr/>
                    <a:lstStyle/>
                    <a:p>
                      <a:pPr algn="r">
                        <a:lnSpc>
                          <a:spcPct val="115000"/>
                        </a:lnSpc>
                        <a:spcAft>
                          <a:spcPts val="0"/>
                        </a:spcAft>
                      </a:pPr>
                      <a:r>
                        <a:rPr lang="fr-FR" sz="2000" dirty="0">
                          <a:effectLst/>
                        </a:rPr>
                        <a:t>-1,34</a:t>
                      </a:r>
                      <a:endParaRPr lang="fr-FR" sz="2000" dirty="0">
                        <a:effectLst/>
                        <a:latin typeface="Calibri"/>
                        <a:ea typeface="Calibri"/>
                        <a:cs typeface="Times New Roman"/>
                      </a:endParaRPr>
                    </a:p>
                  </a:txBody>
                  <a:tcPr marL="44450" marR="44450" marT="0" marB="0" anchor="b"/>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196752"/>
          </a:xfrm>
          <a:solidFill>
            <a:schemeClr val="accent2">
              <a:lumMod val="60000"/>
              <a:lumOff val="40000"/>
            </a:schemeClr>
          </a:solidFill>
        </p:spPr>
        <p:txBody>
          <a:bodyPr>
            <a:normAutofit/>
          </a:bodyPr>
          <a:lstStyle/>
          <a:p>
            <a:pPr algn="ctr"/>
            <a:r>
              <a:rPr lang="fr-FR" sz="3200" b="1" dirty="0" smtClean="0">
                <a:solidFill>
                  <a:schemeClr val="bg1"/>
                </a:solidFill>
                <a:latin typeface="+mn-lt"/>
              </a:rPr>
              <a:t>CONTEXTE SOCIO-ECONOMIQUE </a:t>
            </a:r>
            <a:br>
              <a:rPr lang="fr-FR" sz="3200" b="1" dirty="0" smtClean="0">
                <a:solidFill>
                  <a:schemeClr val="bg1"/>
                </a:solidFill>
                <a:latin typeface="+mn-lt"/>
              </a:rPr>
            </a:br>
            <a:r>
              <a:rPr lang="fr-FR" sz="3200" b="1" dirty="0" smtClean="0">
                <a:solidFill>
                  <a:schemeClr val="bg1"/>
                </a:solidFill>
                <a:latin typeface="+mn-lt"/>
              </a:rPr>
              <a:t>ENTRE 2011 ET 2015 </a:t>
            </a:r>
            <a:endParaRPr lang="fr-FR" sz="3200" b="1" dirty="0">
              <a:solidFill>
                <a:schemeClr val="bg1"/>
              </a:solidFill>
              <a:latin typeface="+mn-lt"/>
            </a:endParaRPr>
          </a:p>
        </p:txBody>
      </p:sp>
      <p:sp>
        <p:nvSpPr>
          <p:cNvPr id="3" name="ZoneTexte 2"/>
          <p:cNvSpPr txBox="1"/>
          <p:nvPr/>
        </p:nvSpPr>
        <p:spPr>
          <a:xfrm>
            <a:off x="74512" y="1268760"/>
            <a:ext cx="8856984" cy="1723549"/>
          </a:xfrm>
          <a:prstGeom prst="rect">
            <a:avLst/>
          </a:prstGeom>
          <a:noFill/>
        </p:spPr>
        <p:txBody>
          <a:bodyPr wrap="square" rtlCol="0">
            <a:spAutoFit/>
          </a:bodyPr>
          <a:lstStyle/>
          <a:p>
            <a:pPr algn="just"/>
            <a:r>
              <a:rPr lang="fr-FR" sz="2600" dirty="0" smtClean="0"/>
              <a:t>Une </a:t>
            </a:r>
            <a:r>
              <a:rPr lang="fr-FR" sz="2600" dirty="0"/>
              <a:t>légère </a:t>
            </a:r>
            <a:r>
              <a:rPr lang="fr-FR" sz="2600" dirty="0" smtClean="0"/>
              <a:t>relance de la consommation finale des ménage </a:t>
            </a:r>
            <a:r>
              <a:rPr lang="fr-FR" sz="2600" dirty="0"/>
              <a:t>en 2012 et en 2014 intercalé par un repli relativement important (-2,7%) en 2013. La relance notée en </a:t>
            </a:r>
            <a:r>
              <a:rPr lang="fr-FR" sz="2600" dirty="0" smtClean="0"/>
              <a:t>2014 résulterait </a:t>
            </a:r>
            <a:r>
              <a:rPr lang="fr-FR" sz="2600" dirty="0"/>
              <a:t>de la </a:t>
            </a:r>
            <a:r>
              <a:rPr lang="fr-FR" sz="2600" dirty="0" smtClean="0"/>
              <a:t>déflation de </a:t>
            </a:r>
            <a:r>
              <a:rPr lang="fr-FR" sz="2600" dirty="0"/>
              <a:t>près de 1,1% observée entre 2013 et </a:t>
            </a:r>
            <a:r>
              <a:rPr lang="fr-FR" sz="2600" dirty="0" smtClean="0"/>
              <a:t>2014</a:t>
            </a:r>
            <a:r>
              <a:rPr lang="fr-FR" sz="2800" dirty="0" smtClean="0"/>
              <a:t>.</a:t>
            </a:r>
            <a:r>
              <a:rPr lang="fr-FR" sz="2800" b="1" dirty="0" smtClean="0"/>
              <a:t> </a:t>
            </a:r>
            <a:endParaRPr lang="fr-FR" sz="2800" b="1" dirty="0"/>
          </a:p>
        </p:txBody>
      </p:sp>
      <p:graphicFrame>
        <p:nvGraphicFramePr>
          <p:cNvPr id="5" name="Tableau 4"/>
          <p:cNvGraphicFramePr>
            <a:graphicFrameLocks noGrp="1"/>
          </p:cNvGraphicFramePr>
          <p:nvPr>
            <p:extLst>
              <p:ext uri="{D42A27DB-BD31-4B8C-83A1-F6EECF244321}">
                <p14:modId xmlns:p14="http://schemas.microsoft.com/office/powerpoint/2010/main" val="3920934174"/>
              </p:ext>
            </p:extLst>
          </p:nvPr>
        </p:nvGraphicFramePr>
        <p:xfrm>
          <a:off x="251520" y="3212976"/>
          <a:ext cx="8679975" cy="2453640"/>
        </p:xfrm>
        <a:graphic>
          <a:graphicData uri="http://schemas.openxmlformats.org/drawingml/2006/table">
            <a:tbl>
              <a:tblPr firstRow="1" firstCol="1" bandRow="1">
                <a:tableStyleId>{5C22544A-7EE6-4342-B048-85BDC9FD1C3A}</a:tableStyleId>
              </a:tblPr>
              <a:tblGrid>
                <a:gridCol w="3695201"/>
                <a:gridCol w="1080967"/>
                <a:gridCol w="958646"/>
                <a:gridCol w="923562"/>
                <a:gridCol w="1080967"/>
                <a:gridCol w="940632"/>
              </a:tblGrid>
              <a:tr h="200025">
                <a:tc>
                  <a:txBody>
                    <a:bodyPr/>
                    <a:lstStyle/>
                    <a:p>
                      <a:pPr algn="just">
                        <a:lnSpc>
                          <a:spcPct val="115000"/>
                        </a:lnSpc>
                        <a:spcAft>
                          <a:spcPts val="0"/>
                        </a:spcAft>
                      </a:pPr>
                      <a:r>
                        <a:rPr lang="fr-FR" sz="2000" dirty="0">
                          <a:effectLst/>
                        </a:rPr>
                        <a:t> </a:t>
                      </a:r>
                      <a:endParaRPr lang="fr-FR" sz="2000" dirty="0">
                        <a:effectLst/>
                        <a:latin typeface="Calibri"/>
                        <a:ea typeface="Calibri"/>
                        <a:cs typeface="Times New Roman"/>
                      </a:endParaRPr>
                    </a:p>
                  </a:txBody>
                  <a:tcPr marL="44450" marR="44450" marT="0" marB="0" anchor="b">
                    <a:solidFill>
                      <a:schemeClr val="bg1">
                        <a:lumMod val="50000"/>
                      </a:schemeClr>
                    </a:solidFill>
                  </a:tcPr>
                </a:tc>
                <a:tc>
                  <a:txBody>
                    <a:bodyPr/>
                    <a:lstStyle/>
                    <a:p>
                      <a:pPr algn="just">
                        <a:lnSpc>
                          <a:spcPct val="115000"/>
                        </a:lnSpc>
                        <a:spcAft>
                          <a:spcPts val="0"/>
                        </a:spcAft>
                      </a:pPr>
                      <a:r>
                        <a:rPr lang="fr-FR" sz="2000" dirty="0">
                          <a:effectLst/>
                        </a:rPr>
                        <a:t>2011</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just">
                        <a:lnSpc>
                          <a:spcPct val="115000"/>
                        </a:lnSpc>
                        <a:spcAft>
                          <a:spcPts val="0"/>
                        </a:spcAft>
                      </a:pPr>
                      <a:r>
                        <a:rPr lang="fr-FR" sz="2000" dirty="0">
                          <a:effectLst/>
                        </a:rPr>
                        <a:t>2012</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just">
                        <a:lnSpc>
                          <a:spcPct val="115000"/>
                        </a:lnSpc>
                        <a:spcAft>
                          <a:spcPts val="0"/>
                        </a:spcAft>
                      </a:pPr>
                      <a:r>
                        <a:rPr lang="fr-FR" sz="2000" dirty="0">
                          <a:effectLst/>
                        </a:rPr>
                        <a:t>2013</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just">
                        <a:lnSpc>
                          <a:spcPct val="115000"/>
                        </a:lnSpc>
                        <a:spcAft>
                          <a:spcPts val="0"/>
                        </a:spcAft>
                      </a:pPr>
                      <a:r>
                        <a:rPr lang="fr-FR" sz="2000" dirty="0">
                          <a:effectLst/>
                        </a:rPr>
                        <a:t>2014</a:t>
                      </a:r>
                      <a:endParaRPr lang="fr-FR" sz="2000" dirty="0">
                        <a:effectLst/>
                        <a:latin typeface="Calibri"/>
                        <a:ea typeface="Calibri"/>
                        <a:cs typeface="Times New Roman"/>
                      </a:endParaRPr>
                    </a:p>
                  </a:txBody>
                  <a:tcPr marL="44450" marR="44450" marT="0" marB="0" anchor="b">
                    <a:solidFill>
                      <a:schemeClr val="bg1">
                        <a:lumMod val="65000"/>
                      </a:schemeClr>
                    </a:solidFill>
                  </a:tcPr>
                </a:tc>
                <a:tc>
                  <a:txBody>
                    <a:bodyPr/>
                    <a:lstStyle/>
                    <a:p>
                      <a:pPr algn="just">
                        <a:lnSpc>
                          <a:spcPct val="115000"/>
                        </a:lnSpc>
                        <a:spcAft>
                          <a:spcPts val="0"/>
                        </a:spcAft>
                      </a:pPr>
                      <a:r>
                        <a:rPr lang="fr-FR" sz="2000" dirty="0">
                          <a:effectLst/>
                        </a:rPr>
                        <a:t>2015</a:t>
                      </a:r>
                      <a:endParaRPr lang="fr-FR" sz="2000" dirty="0">
                        <a:effectLst/>
                        <a:latin typeface="Calibri"/>
                        <a:ea typeface="Calibri"/>
                        <a:cs typeface="Times New Roman"/>
                      </a:endParaRPr>
                    </a:p>
                  </a:txBody>
                  <a:tcPr marL="44450" marR="44450" marT="0" marB="0" anchor="b">
                    <a:solidFill>
                      <a:schemeClr val="bg1">
                        <a:lumMod val="65000"/>
                      </a:schemeClr>
                    </a:solidFill>
                  </a:tcPr>
                </a:tc>
              </a:tr>
              <a:tr h="190500">
                <a:tc>
                  <a:txBody>
                    <a:bodyPr/>
                    <a:lstStyle/>
                    <a:p>
                      <a:pPr algn="just">
                        <a:lnSpc>
                          <a:spcPct val="115000"/>
                        </a:lnSpc>
                        <a:spcAft>
                          <a:spcPts val="0"/>
                        </a:spcAft>
                      </a:pPr>
                      <a:r>
                        <a:rPr lang="fr-FR" sz="2000" dirty="0">
                          <a:effectLst/>
                        </a:rPr>
                        <a:t>Consommation finale par </a:t>
                      </a:r>
                      <a:r>
                        <a:rPr lang="fr-FR" sz="2000" dirty="0" smtClean="0">
                          <a:effectLst/>
                        </a:rPr>
                        <a:t>tête</a:t>
                      </a:r>
                      <a:endParaRPr lang="fr-FR" sz="2000" dirty="0">
                        <a:effectLst/>
                        <a:latin typeface="Calibri"/>
                        <a:ea typeface="Calibri"/>
                        <a:cs typeface="Times New Roman"/>
                      </a:endParaRPr>
                    </a:p>
                  </a:txBody>
                  <a:tcPr marL="44450" marR="44450" marT="0" marB="0" anchor="b">
                    <a:solidFill>
                      <a:schemeClr val="bg1">
                        <a:lumMod val="50000"/>
                      </a:schemeClr>
                    </a:solidFill>
                  </a:tcPr>
                </a:tc>
                <a:tc>
                  <a:txBody>
                    <a:bodyPr/>
                    <a:lstStyle/>
                    <a:p>
                      <a:pPr algn="ctr">
                        <a:lnSpc>
                          <a:spcPct val="115000"/>
                        </a:lnSpc>
                        <a:spcAft>
                          <a:spcPts val="0"/>
                        </a:spcAft>
                      </a:pPr>
                      <a:r>
                        <a:rPr lang="fr-FR" sz="2000" dirty="0">
                          <a:effectLst/>
                        </a:rPr>
                        <a:t>293984</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296850</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288875</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291767</a:t>
                      </a:r>
                      <a:endParaRPr lang="fr-FR" sz="2000">
                        <a:effectLst/>
                        <a:latin typeface="Calibri"/>
                        <a:ea typeface="Calibri"/>
                        <a:cs typeface="Times New Roman"/>
                      </a:endParaRPr>
                    </a:p>
                  </a:txBody>
                  <a:tcPr marL="44450" marR="44450" marT="0" marB="0" anchor="b"/>
                </a:tc>
                <a:tc>
                  <a:txBody>
                    <a:bodyPr/>
                    <a:lstStyle/>
                    <a:p>
                      <a:pPr algn="just">
                        <a:lnSpc>
                          <a:spcPct val="115000"/>
                        </a:lnSpc>
                        <a:spcAft>
                          <a:spcPts val="0"/>
                        </a:spcAft>
                      </a:pPr>
                      <a:r>
                        <a:rPr lang="fr-FR" sz="2000">
                          <a:effectLst/>
                        </a:rPr>
                        <a:t> </a:t>
                      </a:r>
                      <a:endParaRPr lang="fr-FR" sz="2000">
                        <a:effectLst/>
                        <a:latin typeface="Calibri"/>
                        <a:ea typeface="Calibri"/>
                        <a:cs typeface="Times New Roman"/>
                      </a:endParaRPr>
                    </a:p>
                  </a:txBody>
                  <a:tcPr marL="44450" marR="44450" marT="0" marB="0" anchor="b"/>
                </a:tc>
              </a:tr>
              <a:tr h="345440">
                <a:tc>
                  <a:txBody>
                    <a:bodyPr/>
                    <a:lstStyle/>
                    <a:p>
                      <a:pPr algn="just">
                        <a:lnSpc>
                          <a:spcPct val="115000"/>
                        </a:lnSpc>
                        <a:spcAft>
                          <a:spcPts val="0"/>
                        </a:spcAft>
                      </a:pPr>
                      <a:r>
                        <a:rPr lang="fr-FR" sz="2000" dirty="0">
                          <a:effectLst/>
                        </a:rPr>
                        <a:t>Taux croissance de la consommation finale </a:t>
                      </a:r>
                      <a:endParaRPr lang="fr-FR" sz="2000" dirty="0">
                        <a:effectLst/>
                        <a:latin typeface="Calibri"/>
                        <a:ea typeface="Calibri"/>
                        <a:cs typeface="Times New Roman"/>
                      </a:endParaRPr>
                    </a:p>
                  </a:txBody>
                  <a:tcPr marL="44450" marR="44450" marT="0" marB="0" anchor="b">
                    <a:solidFill>
                      <a:schemeClr val="bg1">
                        <a:lumMod val="50000"/>
                      </a:schemeClr>
                    </a:solidFill>
                  </a:tcPr>
                </a:tc>
                <a:tc>
                  <a:txBody>
                    <a:bodyPr/>
                    <a:lstStyle/>
                    <a:p>
                      <a:pPr>
                        <a:lnSpc>
                          <a:spcPct val="115000"/>
                        </a:lnSpc>
                      </a:pPr>
                      <a:endParaRPr lang="fr-FR" sz="2000" dirty="0">
                        <a:effectLst/>
                        <a:latin typeface="Calibri"/>
                        <a:cs typeface="Times New Roman"/>
                      </a:endParaRPr>
                    </a:p>
                  </a:txBody>
                  <a:tcPr marL="44450" marR="44450" marT="0" marB="0" anchor="b"/>
                </a:tc>
                <a:tc>
                  <a:txBody>
                    <a:bodyPr/>
                    <a:lstStyle/>
                    <a:p>
                      <a:pPr algn="ctr">
                        <a:lnSpc>
                          <a:spcPct val="115000"/>
                        </a:lnSpc>
                        <a:spcAft>
                          <a:spcPts val="0"/>
                        </a:spcAft>
                      </a:pPr>
                      <a:r>
                        <a:rPr lang="fr-FR" sz="2000" dirty="0">
                          <a:effectLst/>
                        </a:rPr>
                        <a:t>0,98</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-2,69</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1,00</a:t>
                      </a:r>
                      <a:endParaRPr lang="fr-FR" sz="2000" dirty="0">
                        <a:effectLst/>
                        <a:latin typeface="Calibri"/>
                        <a:ea typeface="Calibri"/>
                        <a:cs typeface="Times New Roman"/>
                      </a:endParaRPr>
                    </a:p>
                  </a:txBody>
                  <a:tcPr marL="44450" marR="44450" marT="0" marB="0" anchor="b"/>
                </a:tc>
                <a:tc>
                  <a:txBody>
                    <a:bodyPr/>
                    <a:lstStyle/>
                    <a:p>
                      <a:pPr algn="just">
                        <a:lnSpc>
                          <a:spcPct val="115000"/>
                        </a:lnSpc>
                        <a:spcAft>
                          <a:spcPts val="0"/>
                        </a:spcAft>
                      </a:pPr>
                      <a:r>
                        <a:rPr lang="fr-FR" sz="2000">
                          <a:effectLst/>
                        </a:rPr>
                        <a:t> </a:t>
                      </a:r>
                      <a:endParaRPr lang="fr-FR" sz="2000">
                        <a:effectLst/>
                        <a:latin typeface="Calibri"/>
                        <a:ea typeface="Calibri"/>
                        <a:cs typeface="Times New Roman"/>
                      </a:endParaRPr>
                    </a:p>
                  </a:txBody>
                  <a:tcPr marL="44450" marR="44450" marT="0" marB="0" anchor="b"/>
                </a:tc>
              </a:tr>
              <a:tr h="190500">
                <a:tc>
                  <a:txBody>
                    <a:bodyPr/>
                    <a:lstStyle/>
                    <a:p>
                      <a:pPr algn="just">
                        <a:lnSpc>
                          <a:spcPct val="115000"/>
                        </a:lnSpc>
                        <a:spcAft>
                          <a:spcPts val="0"/>
                        </a:spcAft>
                      </a:pPr>
                      <a:r>
                        <a:rPr lang="fr-FR" sz="2000" dirty="0">
                          <a:effectLst/>
                        </a:rPr>
                        <a:t>PIB/Tête (en FCFA)</a:t>
                      </a:r>
                      <a:endParaRPr lang="fr-FR" sz="2000" dirty="0">
                        <a:effectLst/>
                        <a:latin typeface="Calibri"/>
                        <a:ea typeface="Calibri"/>
                        <a:cs typeface="Times New Roman"/>
                      </a:endParaRPr>
                    </a:p>
                  </a:txBody>
                  <a:tcPr marL="44450" marR="44450" marT="0" marB="0" anchor="b">
                    <a:solidFill>
                      <a:schemeClr val="bg1">
                        <a:lumMod val="50000"/>
                      </a:schemeClr>
                    </a:solidFill>
                  </a:tcPr>
                </a:tc>
                <a:tc>
                  <a:txBody>
                    <a:bodyPr/>
                    <a:lstStyle/>
                    <a:p>
                      <a:pPr algn="ctr">
                        <a:lnSpc>
                          <a:spcPct val="115000"/>
                        </a:lnSpc>
                        <a:spcAft>
                          <a:spcPts val="0"/>
                        </a:spcAft>
                      </a:pPr>
                      <a:r>
                        <a:rPr lang="fr-FR" sz="2000">
                          <a:effectLst/>
                        </a:rPr>
                        <a:t>406660</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414729</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417302</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428786</a:t>
                      </a:r>
                      <a:endParaRPr lang="fr-FR" sz="2000" dirty="0">
                        <a:effectLst/>
                        <a:latin typeface="Calibri"/>
                        <a:ea typeface="Calibri"/>
                        <a:cs typeface="Times New Roman"/>
                      </a:endParaRPr>
                    </a:p>
                  </a:txBody>
                  <a:tcPr marL="44450" marR="44450" marT="0" marB="0" anchor="b"/>
                </a:tc>
                <a:tc>
                  <a:txBody>
                    <a:bodyPr/>
                    <a:lstStyle/>
                    <a:p>
                      <a:pPr algn="just">
                        <a:lnSpc>
                          <a:spcPct val="115000"/>
                        </a:lnSpc>
                        <a:spcAft>
                          <a:spcPts val="0"/>
                        </a:spcAft>
                      </a:pPr>
                      <a:r>
                        <a:rPr lang="fr-FR" sz="2000">
                          <a:effectLst/>
                        </a:rPr>
                        <a:t> </a:t>
                      </a:r>
                      <a:endParaRPr lang="fr-FR" sz="2000">
                        <a:effectLst/>
                        <a:latin typeface="Calibri"/>
                        <a:ea typeface="Calibri"/>
                        <a:cs typeface="Times New Roman"/>
                      </a:endParaRPr>
                    </a:p>
                  </a:txBody>
                  <a:tcPr marL="44450" marR="44450" marT="0" marB="0" anchor="b"/>
                </a:tc>
              </a:tr>
              <a:tr h="190500">
                <a:tc>
                  <a:txBody>
                    <a:bodyPr/>
                    <a:lstStyle/>
                    <a:p>
                      <a:pPr algn="just">
                        <a:lnSpc>
                          <a:spcPct val="115000"/>
                        </a:lnSpc>
                        <a:spcAft>
                          <a:spcPts val="0"/>
                        </a:spcAft>
                      </a:pPr>
                      <a:r>
                        <a:rPr lang="fr-FR" sz="2000">
                          <a:effectLst/>
                        </a:rPr>
                        <a:t>Taux croissance du PIB/tête</a:t>
                      </a:r>
                      <a:endParaRPr lang="fr-FR" sz="2000">
                        <a:effectLst/>
                        <a:latin typeface="Calibri"/>
                        <a:ea typeface="Calibri"/>
                        <a:cs typeface="Times New Roman"/>
                      </a:endParaRPr>
                    </a:p>
                  </a:txBody>
                  <a:tcPr marL="44450" marR="44450" marT="0" marB="0" anchor="b">
                    <a:solidFill>
                      <a:schemeClr val="bg1">
                        <a:lumMod val="50000"/>
                      </a:schemeClr>
                    </a:solidFill>
                  </a:tcPr>
                </a:tc>
                <a:tc>
                  <a:txBody>
                    <a:bodyPr/>
                    <a:lstStyle/>
                    <a:p>
                      <a:pPr>
                        <a:lnSpc>
                          <a:spcPct val="115000"/>
                        </a:lnSpc>
                      </a:pPr>
                      <a:endParaRPr lang="fr-FR" sz="2000" dirty="0">
                        <a:effectLst/>
                        <a:latin typeface="Calibri"/>
                        <a:cs typeface="Times New Roman"/>
                      </a:endParaRPr>
                    </a:p>
                  </a:txBody>
                  <a:tcPr marL="44450" marR="44450" marT="0" marB="0" anchor="b"/>
                </a:tc>
                <a:tc>
                  <a:txBody>
                    <a:bodyPr/>
                    <a:lstStyle/>
                    <a:p>
                      <a:pPr algn="ctr">
                        <a:lnSpc>
                          <a:spcPct val="115000"/>
                        </a:lnSpc>
                        <a:spcAft>
                          <a:spcPts val="0"/>
                        </a:spcAft>
                      </a:pPr>
                      <a:r>
                        <a:rPr lang="fr-FR" sz="2000">
                          <a:effectLst/>
                        </a:rPr>
                        <a:t>1,98</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a:effectLst/>
                        </a:rPr>
                        <a:t>0,62</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2,75</a:t>
                      </a:r>
                      <a:endParaRPr lang="fr-FR" sz="2000" dirty="0">
                        <a:effectLst/>
                        <a:latin typeface="Calibri"/>
                        <a:ea typeface="Calibri"/>
                        <a:cs typeface="Times New Roman"/>
                      </a:endParaRPr>
                    </a:p>
                  </a:txBody>
                  <a:tcPr marL="44450" marR="44450" marT="0" marB="0" anchor="b"/>
                </a:tc>
                <a:tc>
                  <a:txBody>
                    <a:bodyPr/>
                    <a:lstStyle/>
                    <a:p>
                      <a:pPr>
                        <a:lnSpc>
                          <a:spcPct val="115000"/>
                        </a:lnSpc>
                      </a:pPr>
                      <a:endParaRPr lang="fr-FR" sz="2000" dirty="0">
                        <a:effectLst/>
                        <a:latin typeface="Calibri"/>
                        <a:cs typeface="Times New Roman"/>
                      </a:endParaRPr>
                    </a:p>
                  </a:txBody>
                  <a:tcPr marL="44450" marR="44450" marT="0" marB="0" anchor="b"/>
                </a:tc>
              </a:tr>
              <a:tr h="190500">
                <a:tc>
                  <a:txBody>
                    <a:bodyPr/>
                    <a:lstStyle/>
                    <a:p>
                      <a:pPr algn="just">
                        <a:lnSpc>
                          <a:spcPct val="115000"/>
                        </a:lnSpc>
                        <a:spcAft>
                          <a:spcPts val="0"/>
                        </a:spcAft>
                      </a:pPr>
                      <a:r>
                        <a:rPr lang="fr-FR" sz="2000" dirty="0">
                          <a:effectLst/>
                        </a:rPr>
                        <a:t>Taux d'inflation (%)</a:t>
                      </a:r>
                      <a:endParaRPr lang="fr-FR" sz="2000" dirty="0">
                        <a:effectLst/>
                        <a:latin typeface="Calibri"/>
                        <a:ea typeface="Calibri"/>
                        <a:cs typeface="Times New Roman"/>
                      </a:endParaRPr>
                    </a:p>
                  </a:txBody>
                  <a:tcPr marL="44450" marR="44450" marT="0" marB="0" anchor="b">
                    <a:solidFill>
                      <a:schemeClr val="bg1">
                        <a:lumMod val="50000"/>
                      </a:schemeClr>
                    </a:solidFill>
                  </a:tcPr>
                </a:tc>
                <a:tc>
                  <a:txBody>
                    <a:bodyPr/>
                    <a:lstStyle/>
                    <a:p>
                      <a:pPr algn="ctr">
                        <a:lnSpc>
                          <a:spcPct val="115000"/>
                        </a:lnSpc>
                        <a:spcAft>
                          <a:spcPts val="0"/>
                        </a:spcAft>
                      </a:pPr>
                      <a:r>
                        <a:rPr lang="fr-FR" sz="2000">
                          <a:effectLst/>
                        </a:rPr>
                        <a:t>2,8</a:t>
                      </a:r>
                      <a:endParaRPr lang="fr-FR" sz="20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6,7</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1,0</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-1,1</a:t>
                      </a:r>
                      <a:endParaRPr lang="fr-FR" sz="20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fr-FR" sz="2000" dirty="0">
                          <a:effectLst/>
                        </a:rPr>
                        <a:t>0,1</a:t>
                      </a:r>
                      <a:endParaRPr lang="fr-FR" sz="2000" dirty="0">
                        <a:effectLst/>
                        <a:latin typeface="Calibri"/>
                        <a:ea typeface="Calibri"/>
                        <a:cs typeface="Times New Roman"/>
                      </a:endParaRPr>
                    </a:p>
                  </a:txBody>
                  <a:tcPr marL="44450" marR="44450" marT="0" marB="0" anchor="b"/>
                </a:tc>
              </a:tr>
            </a:tbl>
          </a:graphicData>
        </a:graphic>
      </p:graphicFrame>
    </p:spTree>
    <p:extLst>
      <p:ext uri="{BB962C8B-B14F-4D97-AF65-F5344CB8AC3E}">
        <p14:creationId xmlns:p14="http://schemas.microsoft.com/office/powerpoint/2010/main" val="27502496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1196752"/>
          </a:xfrm>
          <a:solidFill>
            <a:schemeClr val="accent2">
              <a:lumMod val="60000"/>
              <a:lumOff val="40000"/>
            </a:schemeClr>
          </a:solidFill>
        </p:spPr>
        <p:txBody>
          <a:bodyPr>
            <a:normAutofit/>
          </a:bodyPr>
          <a:lstStyle/>
          <a:p>
            <a:pPr algn="ctr"/>
            <a:r>
              <a:rPr lang="fr-FR" sz="3200" b="1" dirty="0" smtClean="0">
                <a:solidFill>
                  <a:schemeClr val="bg1"/>
                </a:solidFill>
                <a:latin typeface="+mn-lt"/>
              </a:rPr>
              <a:t>CONTEXTE SOCIO-ECONOMIQUE </a:t>
            </a:r>
            <a:br>
              <a:rPr lang="fr-FR" sz="3200" b="1" dirty="0" smtClean="0">
                <a:solidFill>
                  <a:schemeClr val="bg1"/>
                </a:solidFill>
                <a:latin typeface="+mn-lt"/>
              </a:rPr>
            </a:br>
            <a:r>
              <a:rPr lang="fr-FR" sz="3200" b="1" dirty="0" smtClean="0">
                <a:solidFill>
                  <a:schemeClr val="bg1"/>
                </a:solidFill>
                <a:latin typeface="+mn-lt"/>
              </a:rPr>
              <a:t>ENTRE 2011 ET 2015 </a:t>
            </a:r>
            <a:endParaRPr lang="fr-FR" sz="3200" b="1" dirty="0">
              <a:solidFill>
                <a:schemeClr val="bg1"/>
              </a:solidFill>
              <a:latin typeface="+mn-lt"/>
            </a:endParaRPr>
          </a:p>
        </p:txBody>
      </p:sp>
      <p:sp>
        <p:nvSpPr>
          <p:cNvPr id="3" name="ZoneTexte 2"/>
          <p:cNvSpPr txBox="1"/>
          <p:nvPr/>
        </p:nvSpPr>
        <p:spPr>
          <a:xfrm>
            <a:off x="74512" y="1268760"/>
            <a:ext cx="8856984" cy="5724644"/>
          </a:xfrm>
          <a:prstGeom prst="rect">
            <a:avLst/>
          </a:prstGeom>
          <a:noFill/>
        </p:spPr>
        <p:txBody>
          <a:bodyPr wrap="square" rtlCol="0">
            <a:spAutoFit/>
          </a:bodyPr>
          <a:lstStyle/>
          <a:p>
            <a:pPr algn="just"/>
            <a:r>
              <a:rPr lang="fr-FR" sz="2600" dirty="0" smtClean="0"/>
              <a:t>Un accroissement du seuil de </a:t>
            </a:r>
            <a:r>
              <a:rPr lang="fr-FR" sz="2600" dirty="0"/>
              <a:t>pauvreté global </a:t>
            </a:r>
            <a:r>
              <a:rPr lang="fr-FR" sz="2600" dirty="0" smtClean="0"/>
              <a:t>d’environ </a:t>
            </a:r>
            <a:r>
              <a:rPr lang="fr-FR" sz="2600" dirty="0"/>
              <a:t>16,5</a:t>
            </a:r>
            <a:r>
              <a:rPr lang="fr-FR" sz="2600" dirty="0" smtClean="0"/>
              <a:t>% entre  </a:t>
            </a:r>
            <a:r>
              <a:rPr lang="fr-FR" sz="2600" dirty="0"/>
              <a:t>2011 à </a:t>
            </a:r>
            <a:r>
              <a:rPr lang="fr-FR" sz="2600" dirty="0" smtClean="0"/>
              <a:t>2015.</a:t>
            </a:r>
            <a:endParaRPr lang="fr-FR" sz="2600" b="1" dirty="0" smtClean="0"/>
          </a:p>
          <a:p>
            <a:pPr algn="just"/>
            <a:endParaRPr lang="fr-FR" sz="2600" b="1" dirty="0"/>
          </a:p>
          <a:p>
            <a:pPr algn="just"/>
            <a:r>
              <a:rPr lang="fr-FR" sz="2600" dirty="0" smtClean="0"/>
              <a:t>La détermination </a:t>
            </a:r>
            <a:r>
              <a:rPr lang="fr-FR" sz="2600" dirty="0"/>
              <a:t>du seuil de pauvreté tient aussi bien compte de l’évolution des prix, de la structure de la consommation, que des besoins </a:t>
            </a:r>
            <a:r>
              <a:rPr lang="fr-FR" sz="2600" dirty="0" smtClean="0"/>
              <a:t>calorifiques. </a:t>
            </a:r>
            <a:r>
              <a:rPr lang="fr-FR" sz="2600" dirty="0"/>
              <a:t>Il convient cependant de préciser que le panier de biens alimentaires déterminé pour le calcul du seuil alimentaire date de l’enquête budget-consommation de 1986, ce qui rend fixes jusqu’à ce jour, les besoins calorifiques</a:t>
            </a:r>
            <a:r>
              <a:rPr lang="fr-FR" sz="2600" dirty="0" smtClean="0"/>
              <a:t>.</a:t>
            </a:r>
          </a:p>
          <a:p>
            <a:pPr algn="just"/>
            <a:endParaRPr lang="fr-FR" sz="2600" dirty="0"/>
          </a:p>
          <a:p>
            <a:pPr algn="just"/>
            <a:r>
              <a:rPr lang="fr-FR" sz="2600" dirty="0" smtClean="0"/>
              <a:t>Le </a:t>
            </a:r>
            <a:r>
              <a:rPr lang="fr-FR" sz="2600" dirty="0"/>
              <a:t>panier de biens actuels </a:t>
            </a:r>
            <a:r>
              <a:rPr lang="fr-FR" sz="2600" dirty="0" smtClean="0"/>
              <a:t>doit être </a:t>
            </a:r>
            <a:r>
              <a:rPr lang="fr-FR" sz="2600" dirty="0"/>
              <a:t>revisité en termes de besoins calorifiques pour assurer une meilleure appréciation du seuil de pauvreté basée sur le coût des besoins essentiels au Bénin</a:t>
            </a:r>
            <a:endParaRPr lang="fr-FR" sz="2600" dirty="0" smtClean="0"/>
          </a:p>
          <a:p>
            <a:pPr algn="just"/>
            <a:endParaRPr lang="fr-FR" sz="2800" b="1" dirty="0"/>
          </a:p>
        </p:txBody>
      </p:sp>
    </p:spTree>
    <p:extLst>
      <p:ext uri="{BB962C8B-B14F-4D97-AF65-F5344CB8AC3E}">
        <p14:creationId xmlns:p14="http://schemas.microsoft.com/office/powerpoint/2010/main" val="26752096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692696"/>
          </a:xfrm>
          <a:solidFill>
            <a:schemeClr val="accent2">
              <a:lumMod val="60000"/>
              <a:lumOff val="40000"/>
            </a:schemeClr>
          </a:solidFill>
        </p:spPr>
        <p:txBody>
          <a:bodyPr>
            <a:normAutofit/>
          </a:bodyPr>
          <a:lstStyle/>
          <a:p>
            <a:pPr algn="ctr"/>
            <a:r>
              <a:rPr lang="fr-FR" sz="3200" b="1" dirty="0">
                <a:solidFill>
                  <a:schemeClr val="bg1"/>
                </a:solidFill>
                <a:latin typeface="+mn-lt"/>
              </a:rPr>
              <a:t>DEMARCHE METHODOLOGIQUE</a:t>
            </a:r>
          </a:p>
        </p:txBody>
      </p:sp>
      <p:sp>
        <p:nvSpPr>
          <p:cNvPr id="3" name="ZoneTexte 2"/>
          <p:cNvSpPr txBox="1"/>
          <p:nvPr/>
        </p:nvSpPr>
        <p:spPr>
          <a:xfrm>
            <a:off x="179512" y="908720"/>
            <a:ext cx="8496944" cy="5201424"/>
          </a:xfrm>
          <a:prstGeom prst="rect">
            <a:avLst/>
          </a:prstGeom>
          <a:noFill/>
        </p:spPr>
        <p:txBody>
          <a:bodyPr wrap="square" rtlCol="0">
            <a:spAutoFit/>
          </a:bodyPr>
          <a:lstStyle/>
          <a:p>
            <a:pPr algn="just"/>
            <a:r>
              <a:rPr lang="fr-FR" sz="2600" dirty="0"/>
              <a:t>La pauvreté est analysée suivant trois approches : monétaire, non monétaire et subjective.  </a:t>
            </a:r>
            <a:endParaRPr lang="fr-FR" sz="2600" dirty="0" smtClean="0"/>
          </a:p>
          <a:p>
            <a:pPr algn="just"/>
            <a:endParaRPr lang="fr-FR" sz="2600" dirty="0" smtClean="0"/>
          </a:p>
          <a:p>
            <a:pPr algn="just"/>
            <a:endParaRPr lang="fr-FR" sz="2600" dirty="0"/>
          </a:p>
          <a:p>
            <a:pPr algn="just"/>
            <a:r>
              <a:rPr lang="fr-FR" sz="2600" b="1" dirty="0" smtClean="0"/>
              <a:t>L’approche </a:t>
            </a:r>
            <a:r>
              <a:rPr lang="fr-FR" sz="2600" b="1" dirty="0"/>
              <a:t>monétaire </a:t>
            </a:r>
            <a:r>
              <a:rPr lang="fr-FR" sz="2600" dirty="0"/>
              <a:t>est basée sur les indicateurs proposés par Foster</a:t>
            </a:r>
            <a:r>
              <a:rPr lang="fr-FR" sz="2600" dirty="0" smtClean="0"/>
              <a:t>, Greater </a:t>
            </a:r>
            <a:r>
              <a:rPr lang="fr-FR" sz="2600" dirty="0"/>
              <a:t>et Thorbecke (1984) à savoir l’incidence de pauvreté, la profondeur et la sévérité. Ils sont fonction d’un indicateur de niveau de vie et d’un seuil de pauvreté. L’indicateur de niveau de vie utilisé est la dépense de consommation par tête. Quant au seuil de pauvreté, il est absolu et calculé suivant l’approche du coût des besoins essentiels (CBE).</a:t>
            </a:r>
          </a:p>
          <a:p>
            <a:r>
              <a:rPr lang="fr-FR" sz="2800" dirty="0" smtClean="0"/>
              <a:t> </a:t>
            </a:r>
          </a:p>
          <a:p>
            <a:endParaRPr lang="fr-F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692696"/>
          </a:xfrm>
          <a:solidFill>
            <a:schemeClr val="accent2">
              <a:lumMod val="60000"/>
              <a:lumOff val="40000"/>
            </a:schemeClr>
          </a:solidFill>
        </p:spPr>
        <p:txBody>
          <a:bodyPr>
            <a:normAutofit/>
          </a:bodyPr>
          <a:lstStyle/>
          <a:p>
            <a:pPr algn="ctr"/>
            <a:r>
              <a:rPr lang="fr-FR" sz="3200" b="1" dirty="0">
                <a:solidFill>
                  <a:schemeClr val="bg1"/>
                </a:solidFill>
                <a:latin typeface="+mn-lt"/>
              </a:rPr>
              <a:t>DEMARCHE METHODOLOGIQUE</a:t>
            </a:r>
          </a:p>
        </p:txBody>
      </p:sp>
      <p:sp>
        <p:nvSpPr>
          <p:cNvPr id="3" name="ZoneTexte 2"/>
          <p:cNvSpPr txBox="1"/>
          <p:nvPr/>
        </p:nvSpPr>
        <p:spPr>
          <a:xfrm>
            <a:off x="208112" y="1484784"/>
            <a:ext cx="8496944" cy="3293209"/>
          </a:xfrm>
          <a:prstGeom prst="rect">
            <a:avLst/>
          </a:prstGeom>
          <a:noFill/>
        </p:spPr>
        <p:txBody>
          <a:bodyPr wrap="square" rtlCol="0">
            <a:spAutoFit/>
          </a:bodyPr>
          <a:lstStyle/>
          <a:p>
            <a:pPr algn="just"/>
            <a:r>
              <a:rPr lang="fr-FR" sz="2600" b="1" dirty="0"/>
              <a:t>L’approche non monétaire </a:t>
            </a:r>
            <a:r>
              <a:rPr lang="fr-FR" sz="2600" dirty="0"/>
              <a:t>est </a:t>
            </a:r>
            <a:r>
              <a:rPr lang="fr-FR" sz="2600" dirty="0" smtClean="0"/>
              <a:t>fondée sur </a:t>
            </a:r>
            <a:r>
              <a:rPr lang="fr-FR" sz="2600" dirty="0"/>
              <a:t>un indice composite de niveau de vie construit sur la base des conditions d’habitation et du patrimoine des ménages</a:t>
            </a:r>
            <a:r>
              <a:rPr lang="fr-FR" sz="2600" dirty="0" smtClean="0"/>
              <a:t>. </a:t>
            </a:r>
          </a:p>
          <a:p>
            <a:pPr algn="just"/>
            <a:endParaRPr lang="fr-FR" sz="2600" dirty="0"/>
          </a:p>
          <a:p>
            <a:pPr algn="just"/>
            <a:r>
              <a:rPr lang="fr-FR" sz="2600" dirty="0" smtClean="0"/>
              <a:t>En </a:t>
            </a:r>
            <a:r>
              <a:rPr lang="fr-FR" sz="2600" dirty="0"/>
              <a:t>ce qui concerne </a:t>
            </a:r>
            <a:r>
              <a:rPr lang="fr-FR" sz="2600" b="1" dirty="0"/>
              <a:t>l’approche subjective</a:t>
            </a:r>
            <a:r>
              <a:rPr lang="fr-FR" sz="2600" dirty="0"/>
              <a:t>, elle porte sur </a:t>
            </a:r>
            <a:r>
              <a:rPr lang="fr-FR" sz="2600" dirty="0" smtClean="0"/>
              <a:t>une évaluation </a:t>
            </a:r>
            <a:r>
              <a:rPr lang="fr-FR" sz="2600" dirty="0"/>
              <a:t>cognitive qu’une personne fait de sa </a:t>
            </a:r>
            <a:r>
              <a:rPr lang="fr-FR" sz="2600" dirty="0" smtClean="0"/>
              <a:t>vie.</a:t>
            </a:r>
          </a:p>
          <a:p>
            <a:pPr algn="just"/>
            <a:endParaRPr lang="fr-FR" sz="2600" dirty="0"/>
          </a:p>
          <a:p>
            <a:pPr algn="just"/>
            <a:r>
              <a:rPr lang="fr-FR" sz="2600" dirty="0" smtClean="0"/>
              <a:t>Les inégalités ont été appréciés à par l’indice de Gini.</a:t>
            </a:r>
            <a:endParaRPr lang="fr-FR" sz="2600" dirty="0"/>
          </a:p>
        </p:txBody>
      </p:sp>
    </p:spTree>
    <p:extLst>
      <p:ext uri="{BB962C8B-B14F-4D97-AF65-F5344CB8AC3E}">
        <p14:creationId xmlns:p14="http://schemas.microsoft.com/office/powerpoint/2010/main" val="30259072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692696"/>
          </a:xfrm>
          <a:solidFill>
            <a:schemeClr val="accent2">
              <a:lumMod val="60000"/>
              <a:lumOff val="40000"/>
            </a:schemeClr>
          </a:solidFill>
        </p:spPr>
        <p:txBody>
          <a:bodyPr>
            <a:normAutofit/>
          </a:bodyPr>
          <a:lstStyle/>
          <a:p>
            <a:pPr algn="ctr"/>
            <a:r>
              <a:rPr lang="fr-FR" sz="3200" b="1" dirty="0" smtClean="0">
                <a:solidFill>
                  <a:schemeClr val="bg1"/>
                </a:solidFill>
                <a:latin typeface="+mn-lt"/>
              </a:rPr>
              <a:t>PRINCIPAUX RESULTATS: PAUVRETE MONETAIRE </a:t>
            </a:r>
            <a:endParaRPr lang="fr-FR" sz="3200" b="1" dirty="0">
              <a:solidFill>
                <a:schemeClr val="bg1"/>
              </a:solidFill>
              <a:latin typeface="+mn-lt"/>
            </a:endParaRPr>
          </a:p>
        </p:txBody>
      </p:sp>
      <p:sp>
        <p:nvSpPr>
          <p:cNvPr id="3" name="ZoneTexte 2"/>
          <p:cNvSpPr txBox="1"/>
          <p:nvPr/>
        </p:nvSpPr>
        <p:spPr>
          <a:xfrm>
            <a:off x="179512" y="908720"/>
            <a:ext cx="8496944" cy="1815882"/>
          </a:xfrm>
          <a:prstGeom prst="rect">
            <a:avLst/>
          </a:prstGeom>
          <a:noFill/>
        </p:spPr>
        <p:txBody>
          <a:bodyPr wrap="square" rtlCol="0">
            <a:spAutoFit/>
          </a:bodyPr>
          <a:lstStyle/>
          <a:p>
            <a:pPr algn="just"/>
            <a:r>
              <a:rPr lang="fr-FR" sz="2600" b="1" dirty="0" smtClean="0"/>
              <a:t>Accroissement de la  </a:t>
            </a:r>
            <a:r>
              <a:rPr lang="fr-FR" sz="2600" b="1" dirty="0"/>
              <a:t>proportion de personnes pauvres </a:t>
            </a:r>
            <a:r>
              <a:rPr lang="fr-FR" sz="2600" b="1" dirty="0" smtClean="0"/>
              <a:t>de </a:t>
            </a:r>
            <a:r>
              <a:rPr lang="fr-FR" sz="2600" b="1" dirty="0"/>
              <a:t>3,9 points, passant de 36,2% en 2011 à 40,1% en </a:t>
            </a:r>
            <a:r>
              <a:rPr lang="fr-FR" sz="2600" b="1" dirty="0" smtClean="0"/>
              <a:t>2015. Prépondérance de la pauvreté en milieu rural</a:t>
            </a:r>
            <a:r>
              <a:rPr lang="fr-FR" sz="2800" dirty="0" smtClean="0"/>
              <a:t>.</a:t>
            </a:r>
          </a:p>
          <a:p>
            <a:pPr algn="just"/>
            <a:endParaRPr lang="fr-FR" sz="2800" dirty="0"/>
          </a:p>
        </p:txBody>
      </p:sp>
      <p:graphicFrame>
        <p:nvGraphicFramePr>
          <p:cNvPr id="4" name="Graphique 3"/>
          <p:cNvGraphicFramePr/>
          <p:nvPr>
            <p:extLst>
              <p:ext uri="{D42A27DB-BD31-4B8C-83A1-F6EECF244321}">
                <p14:modId xmlns:p14="http://schemas.microsoft.com/office/powerpoint/2010/main" val="1385334100"/>
              </p:ext>
            </p:extLst>
          </p:nvPr>
        </p:nvGraphicFramePr>
        <p:xfrm>
          <a:off x="539552" y="2564904"/>
          <a:ext cx="7848872" cy="33843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5036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692696"/>
          </a:xfrm>
          <a:solidFill>
            <a:schemeClr val="accent2">
              <a:lumMod val="60000"/>
              <a:lumOff val="40000"/>
            </a:schemeClr>
          </a:solidFill>
        </p:spPr>
        <p:txBody>
          <a:bodyPr>
            <a:normAutofit/>
          </a:bodyPr>
          <a:lstStyle/>
          <a:p>
            <a:pPr algn="ctr"/>
            <a:r>
              <a:rPr lang="fr-FR" sz="3200" b="1" dirty="0" smtClean="0">
                <a:solidFill>
                  <a:schemeClr val="bg1"/>
                </a:solidFill>
                <a:latin typeface="+mn-lt"/>
              </a:rPr>
              <a:t>PRINCIPAUX RESULTATS: PAUVRETE MONETAIRE </a:t>
            </a:r>
            <a:endParaRPr lang="fr-FR" sz="3200" b="1" dirty="0">
              <a:solidFill>
                <a:schemeClr val="bg1"/>
              </a:solidFill>
              <a:latin typeface="+mn-lt"/>
            </a:endParaRPr>
          </a:p>
        </p:txBody>
      </p:sp>
      <p:sp>
        <p:nvSpPr>
          <p:cNvPr id="7" name="ZoneTexte 6"/>
          <p:cNvSpPr txBox="1"/>
          <p:nvPr/>
        </p:nvSpPr>
        <p:spPr>
          <a:xfrm>
            <a:off x="251520" y="772471"/>
            <a:ext cx="8712968" cy="2369880"/>
          </a:xfrm>
          <a:prstGeom prst="rect">
            <a:avLst/>
          </a:prstGeom>
          <a:noFill/>
        </p:spPr>
        <p:txBody>
          <a:bodyPr wrap="square" rtlCol="0">
            <a:spAutoFit/>
          </a:bodyPr>
          <a:lstStyle/>
          <a:p>
            <a:pPr algn="just"/>
            <a:r>
              <a:rPr lang="fr-FR" sz="2600" b="1" dirty="0"/>
              <a:t>Par rapport à l’année 2011, la proportion de pauvres a augmenté dans la quasi-totalité des départements du Bénin en 2015</a:t>
            </a:r>
            <a:r>
              <a:rPr lang="fr-FR" sz="2600" dirty="0"/>
              <a:t>. Excepté le Littoral où l’incidence a connu un léger repli (-0,15%), l’accroissement de la population pauvre dans les autres départements varie de 1,13% et 7,17%.</a:t>
            </a:r>
          </a:p>
          <a:p>
            <a:endParaRPr lang="fr-FR" dirty="0"/>
          </a:p>
        </p:txBody>
      </p:sp>
      <p:sp>
        <p:nvSpPr>
          <p:cNvPr id="8" name="ZoneTexte 7"/>
          <p:cNvSpPr txBox="1"/>
          <p:nvPr/>
        </p:nvSpPr>
        <p:spPr>
          <a:xfrm>
            <a:off x="251520" y="3429000"/>
            <a:ext cx="8496944" cy="1323439"/>
          </a:xfrm>
          <a:prstGeom prst="rect">
            <a:avLst/>
          </a:prstGeom>
          <a:noFill/>
        </p:spPr>
        <p:txBody>
          <a:bodyPr wrap="square" rtlCol="0">
            <a:spAutoFit/>
          </a:bodyPr>
          <a:lstStyle/>
          <a:p>
            <a:pPr algn="just"/>
            <a:r>
              <a:rPr lang="fr-FR" sz="2600" b="1" dirty="0"/>
              <a:t>De fortes disparités régionales de la pauvreté monétaire existent en 2015 </a:t>
            </a:r>
            <a:r>
              <a:rPr lang="fr-FR" sz="2600" dirty="0"/>
              <a:t>: </a:t>
            </a:r>
            <a:r>
              <a:rPr lang="fr-FR" sz="2600" dirty="0" smtClean="0"/>
              <a:t>Sept </a:t>
            </a:r>
            <a:r>
              <a:rPr lang="fr-FR" sz="2600" dirty="0"/>
              <a:t>départements sur douze ont connu une incidence supérieure à la moyenne nationale</a:t>
            </a:r>
            <a:r>
              <a:rPr lang="fr-FR" sz="2800" dirty="0" smtClean="0"/>
              <a:t>.</a:t>
            </a:r>
            <a:endParaRPr lang="fr-FR" sz="2800" dirty="0"/>
          </a:p>
        </p:txBody>
      </p:sp>
    </p:spTree>
    <p:extLst>
      <p:ext uri="{BB962C8B-B14F-4D97-AF65-F5344CB8AC3E}">
        <p14:creationId xmlns:p14="http://schemas.microsoft.com/office/powerpoint/2010/main" val="1144330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9070282" cy="692696"/>
          </a:xfrm>
          <a:solidFill>
            <a:schemeClr val="accent2">
              <a:lumMod val="60000"/>
              <a:lumOff val="40000"/>
            </a:schemeClr>
          </a:solidFill>
        </p:spPr>
        <p:txBody>
          <a:bodyPr>
            <a:normAutofit/>
          </a:bodyPr>
          <a:lstStyle/>
          <a:p>
            <a:pPr algn="ctr"/>
            <a:r>
              <a:rPr lang="fr-FR" sz="3200" b="1" dirty="0" smtClean="0">
                <a:solidFill>
                  <a:schemeClr val="bg1"/>
                </a:solidFill>
                <a:latin typeface="+mn-lt"/>
              </a:rPr>
              <a:t>PRINCIPAUX RESULTATS: PAUVRETE MONETAIRE </a:t>
            </a:r>
            <a:endParaRPr lang="fr-FR" sz="3200" b="1" dirty="0">
              <a:solidFill>
                <a:schemeClr val="bg1"/>
              </a:solidFill>
              <a:latin typeface="+mn-lt"/>
            </a:endParaRPr>
          </a:p>
        </p:txBody>
      </p:sp>
      <p:pic>
        <p:nvPicPr>
          <p:cNvPr id="7" name="Image 6"/>
          <p:cNvPicPr/>
          <p:nvPr/>
        </p:nvPicPr>
        <p:blipFill>
          <a:blip r:embed="rId2" cstate="print"/>
          <a:srcRect/>
          <a:stretch>
            <a:fillRect/>
          </a:stretch>
        </p:blipFill>
        <p:spPr bwMode="auto">
          <a:xfrm>
            <a:off x="467544" y="908720"/>
            <a:ext cx="8496944" cy="5472608"/>
          </a:xfrm>
          <a:prstGeom prst="rect">
            <a:avLst/>
          </a:prstGeom>
          <a:noFill/>
          <a:ln w="9525">
            <a:noFill/>
            <a:miter lim="800000"/>
            <a:headEnd/>
            <a:tailEnd/>
          </a:ln>
        </p:spPr>
      </p:pic>
    </p:spTree>
    <p:extLst>
      <p:ext uri="{BB962C8B-B14F-4D97-AF65-F5344CB8AC3E}">
        <p14:creationId xmlns:p14="http://schemas.microsoft.com/office/powerpoint/2010/main" val="14072555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Rectangle 6"/>
          <p:cNvSpPr/>
          <p:nvPr/>
        </p:nvSpPr>
        <p:spPr>
          <a:xfrm>
            <a:off x="571472" y="1142984"/>
            <a:ext cx="8286808" cy="2154436"/>
          </a:xfrm>
          <a:prstGeom prst="rect">
            <a:avLst/>
          </a:prstGeom>
        </p:spPr>
        <p:txBody>
          <a:bodyPr wrap="square">
            <a:spAutoFit/>
          </a:bodyPr>
          <a:lstStyle/>
          <a:p>
            <a:pPr algn="just"/>
            <a:r>
              <a:rPr lang="fr-CA" sz="2400" dirty="0" smtClean="0"/>
              <a:t> </a:t>
            </a:r>
            <a:endParaRPr lang="fr-FR" sz="2400" dirty="0" smtClean="0"/>
          </a:p>
          <a:p>
            <a:pPr algn="just"/>
            <a:endParaRPr lang="fr-FR" sz="2800" dirty="0" smtClean="0"/>
          </a:p>
          <a:p>
            <a:pPr algn="just"/>
            <a:r>
              <a:rPr lang="fr-FR" sz="2800" dirty="0" smtClean="0"/>
              <a:t>. </a:t>
            </a:r>
          </a:p>
          <a:p>
            <a:pPr algn="just"/>
            <a:endParaRPr lang="fr-FR" dirty="0" smtClean="0"/>
          </a:p>
          <a:p>
            <a:pPr algn="just"/>
            <a:endParaRPr lang="fr-FR" dirty="0" smtClean="0"/>
          </a:p>
          <a:p>
            <a:pPr algn="just"/>
            <a:endParaRPr lang="fr-FR" dirty="0" smtClean="0"/>
          </a:p>
        </p:txBody>
      </p:sp>
      <p:sp>
        <p:nvSpPr>
          <p:cNvPr id="9" name="Titre 1"/>
          <p:cNvSpPr>
            <a:spLocks noGrp="1"/>
          </p:cNvSpPr>
          <p:nvPr>
            <p:ph type="title"/>
          </p:nvPr>
        </p:nvSpPr>
        <p:spPr>
          <a:xfrm>
            <a:off x="0" y="0"/>
            <a:ext cx="9070282" cy="692696"/>
          </a:xfrm>
          <a:solidFill>
            <a:schemeClr val="accent2">
              <a:lumMod val="60000"/>
              <a:lumOff val="40000"/>
            </a:schemeClr>
          </a:solidFill>
        </p:spPr>
        <p:txBody>
          <a:bodyPr>
            <a:normAutofit fontScale="90000"/>
          </a:bodyPr>
          <a:lstStyle/>
          <a:p>
            <a:pPr algn="ctr"/>
            <a:r>
              <a:rPr lang="fr-FR" sz="3200" b="1" dirty="0">
                <a:solidFill>
                  <a:schemeClr val="bg1"/>
                </a:solidFill>
              </a:rPr>
              <a:t>PRINCIPAUX RESULTATS: PAUVRETE </a:t>
            </a:r>
            <a:r>
              <a:rPr lang="fr-FR" sz="3200" b="1" dirty="0" smtClean="0">
                <a:solidFill>
                  <a:schemeClr val="bg1"/>
                </a:solidFill>
              </a:rPr>
              <a:t>NON MONETAIRE </a:t>
            </a:r>
            <a:endParaRPr lang="fr-FR" sz="3200" b="1" dirty="0">
              <a:solidFill>
                <a:schemeClr val="bg1"/>
              </a:solidFill>
            </a:endParaRPr>
          </a:p>
        </p:txBody>
      </p:sp>
      <p:sp>
        <p:nvSpPr>
          <p:cNvPr id="4" name="ZoneTexte 3"/>
          <p:cNvSpPr txBox="1"/>
          <p:nvPr/>
        </p:nvSpPr>
        <p:spPr>
          <a:xfrm>
            <a:off x="251520" y="980728"/>
            <a:ext cx="8606760" cy="1815882"/>
          </a:xfrm>
          <a:prstGeom prst="rect">
            <a:avLst/>
          </a:prstGeom>
          <a:noFill/>
        </p:spPr>
        <p:txBody>
          <a:bodyPr wrap="square" rtlCol="0">
            <a:spAutoFit/>
          </a:bodyPr>
          <a:lstStyle/>
          <a:p>
            <a:pPr algn="just"/>
            <a:r>
              <a:rPr lang="fr-FR" sz="2600" b="1" dirty="0"/>
              <a:t>Un</a:t>
            </a:r>
            <a:r>
              <a:rPr lang="fr-FR" sz="2600" b="1" dirty="0" smtClean="0"/>
              <a:t> léger repli de la pauvreté non monétaire de 29,41</a:t>
            </a:r>
            <a:r>
              <a:rPr lang="fr-FR" sz="2600" b="1" dirty="0"/>
              <a:t>% de la population béninoise en 2015 contre 30,16%</a:t>
            </a:r>
            <a:r>
              <a:rPr lang="fr-FR" sz="2600" dirty="0"/>
              <a:t> </a:t>
            </a:r>
            <a:r>
              <a:rPr lang="fr-FR" sz="2600" b="1" dirty="0"/>
              <a:t>en 2011</a:t>
            </a:r>
            <a:r>
              <a:rPr lang="fr-FR" sz="2600" dirty="0"/>
              <a:t>. </a:t>
            </a:r>
            <a:endParaRPr lang="fr-FR" sz="2600" dirty="0" smtClean="0"/>
          </a:p>
          <a:p>
            <a:pPr algn="just"/>
            <a:endParaRPr lang="fr-FR" sz="2800" dirty="0"/>
          </a:p>
          <a:p>
            <a:pPr algn="just"/>
            <a:endParaRPr lang="fr-FR" sz="2800" dirty="0"/>
          </a:p>
        </p:txBody>
      </p:sp>
      <p:sp>
        <p:nvSpPr>
          <p:cNvPr id="5" name="ZoneTexte 4"/>
          <p:cNvSpPr txBox="1"/>
          <p:nvPr/>
        </p:nvSpPr>
        <p:spPr>
          <a:xfrm>
            <a:off x="395536" y="2220202"/>
            <a:ext cx="8462744" cy="3570208"/>
          </a:xfrm>
          <a:prstGeom prst="rect">
            <a:avLst/>
          </a:prstGeom>
          <a:noFill/>
        </p:spPr>
        <p:txBody>
          <a:bodyPr wrap="square" rtlCol="0">
            <a:spAutoFit/>
          </a:bodyPr>
          <a:lstStyle/>
          <a:p>
            <a:pPr algn="just"/>
            <a:r>
              <a:rPr lang="fr-FR" sz="2600" b="1" dirty="0"/>
              <a:t>Par rapport à 2011, les conditions d’existence des individus se sont relativement améliorées</a:t>
            </a:r>
            <a:r>
              <a:rPr lang="fr-FR" sz="2600" dirty="0"/>
              <a:t>: Six (6) départements ont connu une amélioration de l’incidence de pauvreté non monétaire entre 2011 et 2015. Les départements de l’</a:t>
            </a:r>
            <a:r>
              <a:rPr lang="fr-FR" sz="2600" dirty="0" err="1"/>
              <a:t>Atacora</a:t>
            </a:r>
            <a:r>
              <a:rPr lang="fr-FR" sz="2600" dirty="0"/>
              <a:t> (-13,2 points), de l’Atlantique (-6,2 points), de l’</a:t>
            </a:r>
            <a:r>
              <a:rPr lang="fr-FR" sz="2600" dirty="0" err="1"/>
              <a:t>Ouémé</a:t>
            </a:r>
            <a:r>
              <a:rPr lang="fr-FR" sz="2600" dirty="0"/>
              <a:t> (-6,1 points),de la </a:t>
            </a:r>
            <a:r>
              <a:rPr lang="fr-FR" sz="2600" dirty="0" err="1"/>
              <a:t>Donga</a:t>
            </a:r>
            <a:r>
              <a:rPr lang="fr-FR" sz="2600" dirty="0"/>
              <a:t> (-5,8 points) </a:t>
            </a:r>
            <a:r>
              <a:rPr lang="fr-FR" sz="2600" dirty="0" err="1" smtClean="0"/>
              <a:t>etde</a:t>
            </a:r>
            <a:r>
              <a:rPr lang="fr-FR" sz="2600" dirty="0" smtClean="0"/>
              <a:t> </a:t>
            </a:r>
            <a:r>
              <a:rPr lang="fr-FR" sz="2600" dirty="0"/>
              <a:t>l’Alibori (-3,7 points)ont  enregistré une amélioration  plus importante qui se situe au-dessus de celle enregistré au niveau national (-1,4 point). </a:t>
            </a:r>
          </a:p>
          <a:p>
            <a:endParaRPr lang="fr-F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Rectangle 6"/>
          <p:cNvSpPr/>
          <p:nvPr/>
        </p:nvSpPr>
        <p:spPr>
          <a:xfrm>
            <a:off x="571472" y="1142984"/>
            <a:ext cx="8286808" cy="2154436"/>
          </a:xfrm>
          <a:prstGeom prst="rect">
            <a:avLst/>
          </a:prstGeom>
        </p:spPr>
        <p:txBody>
          <a:bodyPr wrap="square">
            <a:spAutoFit/>
          </a:bodyPr>
          <a:lstStyle/>
          <a:p>
            <a:pPr algn="just"/>
            <a:r>
              <a:rPr lang="fr-CA" sz="2400" dirty="0" smtClean="0"/>
              <a:t> </a:t>
            </a:r>
            <a:endParaRPr lang="fr-FR" sz="2400" dirty="0" smtClean="0"/>
          </a:p>
          <a:p>
            <a:pPr algn="just"/>
            <a:endParaRPr lang="fr-FR" sz="2800" dirty="0" smtClean="0"/>
          </a:p>
          <a:p>
            <a:pPr algn="just"/>
            <a:r>
              <a:rPr lang="fr-FR" sz="2800" dirty="0" smtClean="0"/>
              <a:t>. </a:t>
            </a:r>
          </a:p>
          <a:p>
            <a:pPr algn="just"/>
            <a:endParaRPr lang="fr-FR" dirty="0" smtClean="0"/>
          </a:p>
          <a:p>
            <a:pPr algn="just"/>
            <a:endParaRPr lang="fr-FR" dirty="0" smtClean="0"/>
          </a:p>
          <a:p>
            <a:pPr algn="just"/>
            <a:endParaRPr lang="fr-FR" dirty="0" smtClean="0"/>
          </a:p>
        </p:txBody>
      </p:sp>
      <p:sp>
        <p:nvSpPr>
          <p:cNvPr id="9" name="Titre 1"/>
          <p:cNvSpPr>
            <a:spLocks noGrp="1"/>
          </p:cNvSpPr>
          <p:nvPr>
            <p:ph type="title"/>
          </p:nvPr>
        </p:nvSpPr>
        <p:spPr>
          <a:xfrm>
            <a:off x="0" y="0"/>
            <a:ext cx="9070282" cy="764704"/>
          </a:xfrm>
          <a:solidFill>
            <a:schemeClr val="accent2">
              <a:lumMod val="60000"/>
              <a:lumOff val="40000"/>
            </a:schemeClr>
          </a:solidFill>
        </p:spPr>
        <p:txBody>
          <a:bodyPr>
            <a:normAutofit fontScale="90000"/>
          </a:bodyPr>
          <a:lstStyle/>
          <a:p>
            <a:pPr algn="ctr"/>
            <a:r>
              <a:rPr lang="fr-FR" sz="3200" b="1" dirty="0">
                <a:solidFill>
                  <a:schemeClr val="bg1"/>
                </a:solidFill>
              </a:rPr>
              <a:t>PRINCIPAUX RESULTATS: PAUVRETE NON MONETAIRE </a:t>
            </a:r>
          </a:p>
        </p:txBody>
      </p:sp>
      <p:pic>
        <p:nvPicPr>
          <p:cNvPr id="8" name="Image 7"/>
          <p:cNvPicPr/>
          <p:nvPr/>
        </p:nvPicPr>
        <p:blipFill>
          <a:blip r:embed="rId2" cstate="print"/>
          <a:srcRect/>
          <a:stretch>
            <a:fillRect/>
          </a:stretch>
        </p:blipFill>
        <p:spPr bwMode="auto">
          <a:xfrm>
            <a:off x="251520" y="1052736"/>
            <a:ext cx="8606760" cy="4968551"/>
          </a:xfrm>
          <a:prstGeom prst="rect">
            <a:avLst/>
          </a:prstGeom>
          <a:noFill/>
          <a:ln w="9525">
            <a:noFill/>
            <a:miter lim="800000"/>
            <a:headEnd/>
            <a:tailEnd/>
          </a:ln>
        </p:spPr>
      </p:pic>
    </p:spTree>
    <p:extLst>
      <p:ext uri="{BB962C8B-B14F-4D97-AF65-F5344CB8AC3E}">
        <p14:creationId xmlns:p14="http://schemas.microsoft.com/office/powerpoint/2010/main" val="21172464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Rectangle 6"/>
          <p:cNvSpPr/>
          <p:nvPr/>
        </p:nvSpPr>
        <p:spPr>
          <a:xfrm>
            <a:off x="571472" y="1142984"/>
            <a:ext cx="8286808" cy="2154436"/>
          </a:xfrm>
          <a:prstGeom prst="rect">
            <a:avLst/>
          </a:prstGeom>
        </p:spPr>
        <p:txBody>
          <a:bodyPr wrap="square">
            <a:spAutoFit/>
          </a:bodyPr>
          <a:lstStyle/>
          <a:p>
            <a:pPr algn="just"/>
            <a:r>
              <a:rPr lang="fr-CA" sz="2400" dirty="0" smtClean="0"/>
              <a:t> </a:t>
            </a:r>
            <a:endParaRPr lang="fr-FR" sz="2400" dirty="0" smtClean="0"/>
          </a:p>
          <a:p>
            <a:pPr algn="just"/>
            <a:endParaRPr lang="fr-FR" sz="2800" dirty="0" smtClean="0"/>
          </a:p>
          <a:p>
            <a:pPr algn="just"/>
            <a:r>
              <a:rPr lang="fr-FR" sz="2800" dirty="0" smtClean="0"/>
              <a:t>. </a:t>
            </a:r>
          </a:p>
          <a:p>
            <a:pPr algn="just"/>
            <a:endParaRPr lang="fr-FR" dirty="0" smtClean="0"/>
          </a:p>
          <a:p>
            <a:pPr algn="just"/>
            <a:endParaRPr lang="fr-FR" dirty="0" smtClean="0"/>
          </a:p>
          <a:p>
            <a:pPr algn="just"/>
            <a:endParaRPr lang="fr-FR" dirty="0" smtClean="0"/>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a:bodyPr>
          <a:lstStyle/>
          <a:p>
            <a:pPr marL="457200" indent="-457200"/>
            <a:r>
              <a:rPr lang="fr-FR" sz="3200" b="1" dirty="0" smtClean="0"/>
              <a:t>   </a:t>
            </a:r>
            <a:r>
              <a:rPr lang="fr-FR" sz="3200" b="1" dirty="0">
                <a:solidFill>
                  <a:schemeClr val="bg1"/>
                </a:solidFill>
              </a:rPr>
              <a:t>PRINCIPAUX RESULTATS: PAUVRETE </a:t>
            </a:r>
            <a:r>
              <a:rPr lang="fr-FR" sz="3200" b="1" dirty="0" smtClean="0">
                <a:solidFill>
                  <a:schemeClr val="bg1"/>
                </a:solidFill>
              </a:rPr>
              <a:t>SUBJECTIVE</a:t>
            </a:r>
            <a:endParaRPr lang="fr-FR" sz="3200" b="1" dirty="0"/>
          </a:p>
        </p:txBody>
      </p:sp>
      <p:sp>
        <p:nvSpPr>
          <p:cNvPr id="2" name="ZoneTexte 1"/>
          <p:cNvSpPr txBox="1"/>
          <p:nvPr/>
        </p:nvSpPr>
        <p:spPr>
          <a:xfrm>
            <a:off x="251520" y="1142984"/>
            <a:ext cx="8424936" cy="2985433"/>
          </a:xfrm>
          <a:prstGeom prst="rect">
            <a:avLst/>
          </a:prstGeom>
          <a:noFill/>
        </p:spPr>
        <p:txBody>
          <a:bodyPr wrap="square" rtlCol="0">
            <a:spAutoFit/>
          </a:bodyPr>
          <a:lstStyle/>
          <a:p>
            <a:pPr algn="just"/>
            <a:r>
              <a:rPr lang="fr-FR" sz="2600" b="1" dirty="0"/>
              <a:t>U</a:t>
            </a:r>
            <a:r>
              <a:rPr lang="fr-FR" sz="2600" b="1" dirty="0" smtClean="0"/>
              <a:t>ne </a:t>
            </a:r>
            <a:r>
              <a:rPr lang="fr-FR" sz="2600" b="1" dirty="0"/>
              <a:t>appréhension forte du risque de pauvreté mais en </a:t>
            </a:r>
            <a:r>
              <a:rPr lang="fr-FR" sz="2600" b="1" dirty="0" smtClean="0"/>
              <a:t>recul</a:t>
            </a:r>
            <a:r>
              <a:rPr lang="fr-FR" sz="2600" dirty="0" smtClean="0"/>
              <a:t>: </a:t>
            </a:r>
            <a:r>
              <a:rPr lang="fr-FR" sz="2600" dirty="0"/>
              <a:t>En 2015, la proportion de la population qui se considère globalement comme pauvre </a:t>
            </a:r>
            <a:r>
              <a:rPr lang="fr-FR" sz="2600" dirty="0" smtClean="0"/>
              <a:t>est </a:t>
            </a:r>
            <a:r>
              <a:rPr lang="fr-FR" sz="2600" dirty="0"/>
              <a:t>passée de 71,6 % en 2011 à 66,6% en </a:t>
            </a:r>
            <a:r>
              <a:rPr lang="fr-FR" sz="2600" dirty="0" smtClean="0"/>
              <a:t>2015. </a:t>
            </a:r>
          </a:p>
          <a:p>
            <a:pPr algn="just"/>
            <a:endParaRPr lang="fr-FR" sz="2800" dirty="0"/>
          </a:p>
          <a:p>
            <a:pPr algn="just"/>
            <a:endParaRPr lang="fr-FR" sz="2800" dirty="0"/>
          </a:p>
          <a:p>
            <a:pPr algn="just"/>
            <a:endParaRPr lang="fr-FR" sz="2800" dirty="0"/>
          </a:p>
        </p:txBody>
      </p:sp>
      <p:graphicFrame>
        <p:nvGraphicFramePr>
          <p:cNvPr id="8" name="Graphique 7"/>
          <p:cNvGraphicFramePr/>
          <p:nvPr>
            <p:extLst>
              <p:ext uri="{D42A27DB-BD31-4B8C-83A1-F6EECF244321}">
                <p14:modId xmlns:p14="http://schemas.microsoft.com/office/powerpoint/2010/main" val="4108317436"/>
              </p:ext>
            </p:extLst>
          </p:nvPr>
        </p:nvGraphicFramePr>
        <p:xfrm>
          <a:off x="682428" y="3297420"/>
          <a:ext cx="8064896" cy="316835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639028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Rectangle 6"/>
          <p:cNvSpPr/>
          <p:nvPr/>
        </p:nvSpPr>
        <p:spPr>
          <a:xfrm>
            <a:off x="571472" y="1142984"/>
            <a:ext cx="8286808" cy="2154436"/>
          </a:xfrm>
          <a:prstGeom prst="rect">
            <a:avLst/>
          </a:prstGeom>
        </p:spPr>
        <p:txBody>
          <a:bodyPr wrap="square">
            <a:spAutoFit/>
          </a:bodyPr>
          <a:lstStyle/>
          <a:p>
            <a:pPr algn="just"/>
            <a:r>
              <a:rPr lang="fr-CA" sz="2400" dirty="0" smtClean="0"/>
              <a:t> </a:t>
            </a:r>
            <a:endParaRPr lang="fr-FR" sz="2400" dirty="0" smtClean="0"/>
          </a:p>
          <a:p>
            <a:pPr algn="just"/>
            <a:endParaRPr lang="fr-FR" sz="2800" dirty="0" smtClean="0"/>
          </a:p>
          <a:p>
            <a:pPr algn="just"/>
            <a:r>
              <a:rPr lang="fr-FR" sz="2800" dirty="0" smtClean="0"/>
              <a:t>. </a:t>
            </a:r>
          </a:p>
          <a:p>
            <a:pPr algn="just"/>
            <a:endParaRPr lang="fr-FR" dirty="0" smtClean="0"/>
          </a:p>
          <a:p>
            <a:pPr algn="just"/>
            <a:endParaRPr lang="fr-FR" dirty="0" smtClean="0"/>
          </a:p>
          <a:p>
            <a:pPr algn="just"/>
            <a:endParaRPr lang="fr-FR" dirty="0" smtClean="0"/>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fontScale="90000"/>
          </a:bodyPr>
          <a:lstStyle/>
          <a:p>
            <a:pPr marL="457200" indent="-457200"/>
            <a:r>
              <a:rPr lang="fr-FR" sz="3200" b="1" dirty="0" smtClean="0"/>
              <a:t>   </a:t>
            </a:r>
            <a:r>
              <a:rPr lang="fr-FR" sz="3200" b="1" dirty="0">
                <a:solidFill>
                  <a:schemeClr val="bg1"/>
                </a:solidFill>
              </a:rPr>
              <a:t>PRINCIPAUX RESULTATS: </a:t>
            </a:r>
            <a:r>
              <a:rPr lang="fr-FR" sz="3200" b="1" dirty="0" smtClean="0">
                <a:solidFill>
                  <a:schemeClr val="bg1"/>
                </a:solidFill>
              </a:rPr>
              <a:t>NOYAU DUR DE LA PAUVRETE</a:t>
            </a:r>
            <a:endParaRPr lang="fr-FR" sz="3200" b="1" dirty="0"/>
          </a:p>
        </p:txBody>
      </p:sp>
      <p:sp>
        <p:nvSpPr>
          <p:cNvPr id="2" name="ZoneTexte 1"/>
          <p:cNvSpPr txBox="1"/>
          <p:nvPr/>
        </p:nvSpPr>
        <p:spPr>
          <a:xfrm>
            <a:off x="251520" y="1142984"/>
            <a:ext cx="8424936" cy="954107"/>
          </a:xfrm>
          <a:prstGeom prst="rect">
            <a:avLst/>
          </a:prstGeom>
          <a:noFill/>
        </p:spPr>
        <p:txBody>
          <a:bodyPr wrap="square" rtlCol="0">
            <a:spAutoFit/>
          </a:bodyPr>
          <a:lstStyle/>
          <a:p>
            <a:pPr algn="just"/>
            <a:r>
              <a:rPr lang="fr-FR" sz="2800" b="1" dirty="0"/>
              <a:t>Plus d’un dixième de la population cumule les différentes formes de pauvreté</a:t>
            </a:r>
            <a:r>
              <a:rPr lang="fr-FR" sz="2800" dirty="0" smtClean="0"/>
              <a:t>. </a:t>
            </a:r>
            <a:endParaRPr lang="fr-FR" sz="2800" dirty="0"/>
          </a:p>
        </p:txBody>
      </p:sp>
      <p:graphicFrame>
        <p:nvGraphicFramePr>
          <p:cNvPr id="10" name="Graphique 9"/>
          <p:cNvGraphicFramePr/>
          <p:nvPr>
            <p:extLst>
              <p:ext uri="{D42A27DB-BD31-4B8C-83A1-F6EECF244321}">
                <p14:modId xmlns:p14="http://schemas.microsoft.com/office/powerpoint/2010/main" val="3369272853"/>
              </p:ext>
            </p:extLst>
          </p:nvPr>
        </p:nvGraphicFramePr>
        <p:xfrm>
          <a:off x="571472" y="2220202"/>
          <a:ext cx="7384904" cy="324914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416782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fontScale="90000"/>
          </a:bodyPr>
          <a:lstStyle/>
          <a:p>
            <a:pPr marL="457200" indent="-457200"/>
            <a:r>
              <a:rPr lang="fr-FR" sz="3200" b="1" dirty="0" smtClean="0"/>
              <a:t>   </a:t>
            </a:r>
            <a:r>
              <a:rPr lang="fr-FR" sz="3200" b="1" dirty="0">
                <a:solidFill>
                  <a:schemeClr val="bg1"/>
                </a:solidFill>
              </a:rPr>
              <a:t>PRINCIPAUX RESULTATS: </a:t>
            </a:r>
            <a:r>
              <a:rPr lang="fr-FR" sz="3200" b="1" dirty="0" smtClean="0">
                <a:solidFill>
                  <a:schemeClr val="bg1"/>
                </a:solidFill>
              </a:rPr>
              <a:t>EVOLUTION DES INEGALITES</a:t>
            </a:r>
            <a:endParaRPr lang="fr-FR" sz="3200" b="1" dirty="0"/>
          </a:p>
        </p:txBody>
      </p:sp>
      <p:sp>
        <p:nvSpPr>
          <p:cNvPr id="3" name="ZoneTexte 2"/>
          <p:cNvSpPr txBox="1"/>
          <p:nvPr/>
        </p:nvSpPr>
        <p:spPr>
          <a:xfrm>
            <a:off x="179512" y="1052736"/>
            <a:ext cx="8712968" cy="5724644"/>
          </a:xfrm>
          <a:prstGeom prst="rect">
            <a:avLst/>
          </a:prstGeom>
          <a:noFill/>
        </p:spPr>
        <p:txBody>
          <a:bodyPr wrap="square" rtlCol="0">
            <a:spAutoFit/>
          </a:bodyPr>
          <a:lstStyle/>
          <a:p>
            <a:pPr algn="just"/>
            <a:r>
              <a:rPr lang="fr-FR" sz="2600" b="1" dirty="0"/>
              <a:t>U</a:t>
            </a:r>
            <a:r>
              <a:rPr lang="fr-FR" sz="2600" b="1" dirty="0" smtClean="0"/>
              <a:t>ne légère accentuation </a:t>
            </a:r>
            <a:r>
              <a:rPr lang="fr-FR" sz="2600" b="1" dirty="0"/>
              <a:t>des inégalités dans la distribution des dépenses de consommation des ménages entre 2011 et </a:t>
            </a:r>
            <a:r>
              <a:rPr lang="fr-FR" sz="2600" b="1" dirty="0" smtClean="0"/>
              <a:t>2015</a:t>
            </a:r>
            <a:r>
              <a:rPr lang="fr-FR" sz="2600" dirty="0" smtClean="0"/>
              <a:t>: Au </a:t>
            </a:r>
            <a:r>
              <a:rPr lang="fr-FR" sz="2600" dirty="0"/>
              <a:t>niveau national, l’indice de Gini est passé de 0,464 en 2011 à 0,470 en 2015, soit une augmentation de 0,006 point de pourcentage et demeure relativement  </a:t>
            </a:r>
            <a:r>
              <a:rPr lang="fr-FR" sz="2600" dirty="0" smtClean="0"/>
              <a:t>élevé.</a:t>
            </a:r>
          </a:p>
          <a:p>
            <a:pPr algn="just"/>
            <a:endParaRPr lang="fr-FR" sz="2600" dirty="0"/>
          </a:p>
          <a:p>
            <a:pPr algn="just"/>
            <a:r>
              <a:rPr lang="fr-FR" sz="2600" b="1" dirty="0"/>
              <a:t>Des niveaux d’inégalités très différenciés selon les départements. </a:t>
            </a:r>
            <a:r>
              <a:rPr lang="fr-FR" sz="2600" dirty="0"/>
              <a:t>Les inégalités de dépenses par tête sont plus fortes le </a:t>
            </a:r>
            <a:r>
              <a:rPr lang="fr-FR" sz="2600" dirty="0" err="1"/>
              <a:t>Borgou</a:t>
            </a:r>
            <a:r>
              <a:rPr lang="fr-FR" sz="2600" dirty="0"/>
              <a:t> (0,499), l’</a:t>
            </a:r>
            <a:r>
              <a:rPr lang="fr-FR" sz="2600" dirty="0" err="1"/>
              <a:t>Ouémé</a:t>
            </a:r>
            <a:r>
              <a:rPr lang="fr-FR" sz="2600" dirty="0"/>
              <a:t> (0,485), les Collines (0,460) et faibles dans les départements de l’Atlantique (0,345) et du Plateau (0,375). Par rapport à 2011, les inégalités se sont plus accentuées dans les départements du Zou (0,115 point), des Collines (0,082), du </a:t>
            </a:r>
            <a:r>
              <a:rPr lang="fr-FR" sz="2600" dirty="0" err="1"/>
              <a:t>Couffo</a:t>
            </a:r>
            <a:r>
              <a:rPr lang="fr-FR" sz="2600" dirty="0"/>
              <a:t> (0,058) et de l’Alibori (0,053). </a:t>
            </a:r>
          </a:p>
          <a:p>
            <a:pPr algn="just"/>
            <a:endParaRPr lang="fr-FR" sz="2800" dirty="0"/>
          </a:p>
        </p:txBody>
      </p:sp>
    </p:spTree>
    <p:extLst>
      <p:ext uri="{BB962C8B-B14F-4D97-AF65-F5344CB8AC3E}">
        <p14:creationId xmlns:p14="http://schemas.microsoft.com/office/powerpoint/2010/main" val="11308827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fontScale="90000"/>
          </a:bodyPr>
          <a:lstStyle/>
          <a:p>
            <a:pPr marL="457200" indent="-457200"/>
            <a:r>
              <a:rPr lang="fr-FR" sz="3200" b="1" dirty="0" smtClean="0"/>
              <a:t>   </a:t>
            </a:r>
            <a:r>
              <a:rPr lang="fr-FR" sz="3200" b="1" dirty="0">
                <a:solidFill>
                  <a:schemeClr val="bg1"/>
                </a:solidFill>
              </a:rPr>
              <a:t>PRINCIPAUX RESULTATS: </a:t>
            </a:r>
            <a:r>
              <a:rPr lang="fr-FR" sz="3200" b="1" dirty="0" smtClean="0">
                <a:solidFill>
                  <a:schemeClr val="bg1"/>
                </a:solidFill>
              </a:rPr>
              <a:t>EVOLUTION DES INEGALITES</a:t>
            </a:r>
            <a:endParaRPr lang="fr-FR" sz="3200" b="1" dirty="0"/>
          </a:p>
        </p:txBody>
      </p:sp>
      <p:pic>
        <p:nvPicPr>
          <p:cNvPr id="7" name="Image 6"/>
          <p:cNvPicPr/>
          <p:nvPr/>
        </p:nvPicPr>
        <p:blipFill>
          <a:blip r:embed="rId2" cstate="print"/>
          <a:srcRect/>
          <a:stretch>
            <a:fillRect/>
          </a:stretch>
        </p:blipFill>
        <p:spPr bwMode="auto">
          <a:xfrm>
            <a:off x="539552" y="980728"/>
            <a:ext cx="7776864" cy="5184575"/>
          </a:xfrm>
          <a:prstGeom prst="rect">
            <a:avLst/>
          </a:prstGeom>
          <a:noFill/>
          <a:ln w="9525">
            <a:noFill/>
            <a:miter lim="800000"/>
            <a:headEnd/>
            <a:tailEnd/>
          </a:ln>
        </p:spPr>
      </p:pic>
    </p:spTree>
    <p:extLst>
      <p:ext uri="{BB962C8B-B14F-4D97-AF65-F5344CB8AC3E}">
        <p14:creationId xmlns:p14="http://schemas.microsoft.com/office/powerpoint/2010/main" val="18536466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fontScale="90000"/>
          </a:bodyPr>
          <a:lstStyle/>
          <a:p>
            <a:pPr marL="457200" indent="-457200"/>
            <a:r>
              <a:rPr lang="fr-FR" sz="3200" b="1" dirty="0" smtClean="0"/>
              <a:t>   </a:t>
            </a:r>
            <a:r>
              <a:rPr lang="fr-FR" sz="3200" b="1" dirty="0">
                <a:solidFill>
                  <a:schemeClr val="bg1"/>
                </a:solidFill>
              </a:rPr>
              <a:t>PRINCIPAUX RESULTATS: </a:t>
            </a:r>
            <a:r>
              <a:rPr lang="fr-FR" sz="3200" b="1" dirty="0" smtClean="0">
                <a:solidFill>
                  <a:schemeClr val="bg1"/>
                </a:solidFill>
              </a:rPr>
              <a:t>EVOLUTION DES INEGALITES</a:t>
            </a:r>
            <a:endParaRPr lang="fr-FR" sz="3200" b="1" dirty="0"/>
          </a:p>
        </p:txBody>
      </p:sp>
      <p:sp>
        <p:nvSpPr>
          <p:cNvPr id="2" name="ZoneTexte 1"/>
          <p:cNvSpPr txBox="1"/>
          <p:nvPr/>
        </p:nvSpPr>
        <p:spPr>
          <a:xfrm>
            <a:off x="395536" y="1340768"/>
            <a:ext cx="8496944" cy="2185214"/>
          </a:xfrm>
          <a:prstGeom prst="rect">
            <a:avLst/>
          </a:prstGeom>
          <a:noFill/>
        </p:spPr>
        <p:txBody>
          <a:bodyPr wrap="square" rtlCol="0">
            <a:spAutoFit/>
          </a:bodyPr>
          <a:lstStyle/>
          <a:p>
            <a:pPr algn="just"/>
            <a:r>
              <a:rPr lang="fr-FR" sz="2600" b="1" dirty="0"/>
              <a:t>L’inégalité entre les départements  (inter) contribue à environ 92% des inégalités au niveau </a:t>
            </a:r>
            <a:r>
              <a:rPr lang="fr-FR" sz="2600" b="1" dirty="0" smtClean="0"/>
              <a:t>national</a:t>
            </a:r>
            <a:r>
              <a:rPr lang="fr-FR" sz="2600" dirty="0" smtClean="0"/>
              <a:t>: </a:t>
            </a:r>
            <a:r>
              <a:rPr lang="fr-FR" sz="2800" dirty="0"/>
              <a:t>Les déséquilibres spatiaux s’affichent ainsi comme un véritable déterminant de la pauvreté notamment des localités rurales. </a:t>
            </a:r>
          </a:p>
          <a:p>
            <a:pPr algn="just"/>
            <a:endParaRPr lang="fr-FR" sz="2600" dirty="0"/>
          </a:p>
        </p:txBody>
      </p:sp>
    </p:spTree>
    <p:extLst>
      <p:ext uri="{BB962C8B-B14F-4D97-AF65-F5344CB8AC3E}">
        <p14:creationId xmlns:p14="http://schemas.microsoft.com/office/powerpoint/2010/main" val="29907590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a:bodyPr>
          <a:lstStyle/>
          <a:p>
            <a:pPr marL="457200" indent="-457200" algn="ctr"/>
            <a:r>
              <a:rPr lang="fr-FR" sz="3200" b="1" dirty="0" smtClean="0"/>
              <a:t>   </a:t>
            </a:r>
            <a:r>
              <a:rPr lang="fr-FR" sz="3200" b="1" dirty="0" smtClean="0">
                <a:solidFill>
                  <a:schemeClr val="bg1"/>
                </a:solidFill>
              </a:rPr>
              <a:t>CONCLUSIONS</a:t>
            </a:r>
            <a:endParaRPr lang="fr-FR" sz="3200" b="1" dirty="0"/>
          </a:p>
        </p:txBody>
      </p:sp>
      <p:sp>
        <p:nvSpPr>
          <p:cNvPr id="2" name="ZoneTexte 1"/>
          <p:cNvSpPr txBox="1"/>
          <p:nvPr/>
        </p:nvSpPr>
        <p:spPr>
          <a:xfrm>
            <a:off x="395536" y="1340768"/>
            <a:ext cx="8496944" cy="6678751"/>
          </a:xfrm>
          <a:prstGeom prst="rect">
            <a:avLst/>
          </a:prstGeom>
          <a:noFill/>
        </p:spPr>
        <p:txBody>
          <a:bodyPr wrap="square" rtlCol="0">
            <a:spAutoFit/>
          </a:bodyPr>
          <a:lstStyle/>
          <a:p>
            <a:pPr lvl="0" algn="just"/>
            <a:r>
              <a:rPr lang="fr-FR" sz="2600" dirty="0"/>
              <a:t>U</a:t>
            </a:r>
            <a:r>
              <a:rPr lang="fr-FR" sz="2600" dirty="0" smtClean="0"/>
              <a:t>ne </a:t>
            </a:r>
            <a:r>
              <a:rPr lang="fr-FR" sz="2600" dirty="0"/>
              <a:t>aggravation de la pauvreté monétaire de 3,9 points, passant de 36,2% en 2011 à 40,1% en </a:t>
            </a:r>
            <a:r>
              <a:rPr lang="fr-FR" sz="2600" dirty="0" smtClean="0"/>
              <a:t>2015. </a:t>
            </a:r>
            <a:r>
              <a:rPr lang="fr-FR" sz="2600" dirty="0"/>
              <a:t>Cette situation pourrait s’expliquer par la contraction des dépenses de consommation couplée à la légère hausse des inégalités entre 2011 et </a:t>
            </a:r>
            <a:r>
              <a:rPr lang="fr-FR" sz="2600" dirty="0" smtClean="0"/>
              <a:t>2015</a:t>
            </a:r>
            <a:r>
              <a:rPr lang="fr-FR" sz="2800" dirty="0" smtClean="0"/>
              <a:t>.</a:t>
            </a:r>
          </a:p>
          <a:p>
            <a:pPr lvl="0" algn="just"/>
            <a:endParaRPr lang="fr-FR" sz="2800" dirty="0"/>
          </a:p>
          <a:p>
            <a:pPr algn="just"/>
            <a:r>
              <a:rPr lang="fr-FR" sz="2600" dirty="0"/>
              <a:t>Une légère baisse de la pauvreté non monétaire de 0,8 point, passant de 30,2% en 2011 à 29,4% en 2015. Le recul progressif de la pauvreté non monétaire ces dernières années est signe d’une amélioration dans l’accès aux infrastructures de base. En effet, l’incidence de la pauvreté non monétaire est passée de 42% en 2006 à 29,41% en 2015, soit une baisse d’environ  13 points.</a:t>
            </a:r>
          </a:p>
          <a:p>
            <a:pPr lvl="0" algn="just"/>
            <a:endParaRPr lang="fr-FR" sz="2800" dirty="0" smtClean="0"/>
          </a:p>
          <a:p>
            <a:pPr lvl="0" algn="just"/>
            <a:endParaRPr lang="fr-FR" sz="2800" dirty="0"/>
          </a:p>
          <a:p>
            <a:pPr lvl="0" algn="just"/>
            <a:endParaRPr lang="fr-FR" sz="2800" dirty="0"/>
          </a:p>
          <a:p>
            <a:pPr algn="just"/>
            <a:r>
              <a:rPr lang="fr-FR" sz="2800" dirty="0" smtClean="0"/>
              <a:t> </a:t>
            </a:r>
            <a:endParaRPr lang="fr-FR" sz="2800" dirty="0"/>
          </a:p>
          <a:p>
            <a:pPr algn="just"/>
            <a:endParaRPr lang="fr-FR" sz="2600" dirty="0"/>
          </a:p>
        </p:txBody>
      </p:sp>
    </p:spTree>
    <p:extLst>
      <p:ext uri="{BB962C8B-B14F-4D97-AF65-F5344CB8AC3E}">
        <p14:creationId xmlns:p14="http://schemas.microsoft.com/office/powerpoint/2010/main" val="37215959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Titre 1"/>
          <p:cNvSpPr>
            <a:spLocks noGrp="1"/>
          </p:cNvSpPr>
          <p:nvPr>
            <p:ph type="title"/>
          </p:nvPr>
        </p:nvSpPr>
        <p:spPr>
          <a:xfrm>
            <a:off x="0" y="0"/>
            <a:ext cx="9070282" cy="836712"/>
          </a:xfrm>
          <a:solidFill>
            <a:schemeClr val="accent2">
              <a:lumMod val="60000"/>
              <a:lumOff val="40000"/>
            </a:schemeClr>
          </a:solidFill>
        </p:spPr>
        <p:txBody>
          <a:bodyPr>
            <a:normAutofit/>
          </a:bodyPr>
          <a:lstStyle/>
          <a:p>
            <a:pPr marL="457200" indent="-457200" algn="ctr"/>
            <a:r>
              <a:rPr lang="fr-FR" sz="3200" b="1" dirty="0" smtClean="0"/>
              <a:t>   </a:t>
            </a:r>
            <a:r>
              <a:rPr lang="fr-FR" sz="3200" b="1" dirty="0" smtClean="0">
                <a:solidFill>
                  <a:schemeClr val="bg1"/>
                </a:solidFill>
              </a:rPr>
              <a:t>CONCLUSIONS</a:t>
            </a:r>
            <a:endParaRPr lang="fr-FR" sz="3200" b="1" dirty="0"/>
          </a:p>
        </p:txBody>
      </p:sp>
      <p:sp>
        <p:nvSpPr>
          <p:cNvPr id="2" name="ZoneTexte 1"/>
          <p:cNvSpPr txBox="1"/>
          <p:nvPr/>
        </p:nvSpPr>
        <p:spPr>
          <a:xfrm>
            <a:off x="395536" y="1340768"/>
            <a:ext cx="8496944" cy="7017306"/>
          </a:xfrm>
          <a:prstGeom prst="rect">
            <a:avLst/>
          </a:prstGeom>
          <a:noFill/>
        </p:spPr>
        <p:txBody>
          <a:bodyPr wrap="square" rtlCol="0">
            <a:spAutoFit/>
          </a:bodyPr>
          <a:lstStyle/>
          <a:p>
            <a:pPr lvl="0"/>
            <a:r>
              <a:rPr lang="fr-FR" sz="2600" dirty="0"/>
              <a:t>Une appréhension plus forte du risque de pauvreté apprécié par les individus eux-mêmes (66,6%). 24,7% se considèrent parmi les 20% les pauvres et 41,9% parmi les 20% moyennement pauvres. </a:t>
            </a:r>
            <a:endParaRPr lang="fr-FR" sz="2600" dirty="0" smtClean="0"/>
          </a:p>
          <a:p>
            <a:pPr lvl="0"/>
            <a:endParaRPr lang="fr-FR" sz="2600" dirty="0"/>
          </a:p>
          <a:p>
            <a:pPr algn="just"/>
            <a:r>
              <a:rPr lang="fr-FR" sz="2600" dirty="0"/>
              <a:t>Une forte corrélation de la pauvreté avec les attributs de la population que sont la taille du ménage, le milieu de résidence, le niveau d’instruction et le sexe du chef de ménage</a:t>
            </a:r>
            <a:r>
              <a:rPr lang="fr-FR" sz="2800" dirty="0"/>
              <a:t>.</a:t>
            </a:r>
          </a:p>
          <a:p>
            <a:pPr lvl="0"/>
            <a:endParaRPr lang="fr-FR" sz="2600" dirty="0"/>
          </a:p>
          <a:p>
            <a:r>
              <a:rPr lang="fr-FR" sz="2600" dirty="0"/>
              <a:t> </a:t>
            </a:r>
            <a:r>
              <a:rPr lang="fr-FR" sz="2600" dirty="0" smtClean="0"/>
              <a:t>Un </a:t>
            </a:r>
            <a:r>
              <a:rPr lang="fr-FR" sz="2600" dirty="0"/>
              <a:t>niveau relativement élevé des inégalités  (0.47) en 2015 avec une augmentation par rapport à 2011. </a:t>
            </a:r>
          </a:p>
          <a:p>
            <a:r>
              <a:rPr lang="fr-FR" sz="2600" dirty="0"/>
              <a:t> </a:t>
            </a:r>
          </a:p>
          <a:p>
            <a:pPr algn="just"/>
            <a:r>
              <a:rPr lang="fr-FR" sz="2600" dirty="0" smtClean="0"/>
              <a:t>Une forte contribution des inégalités inter départements à </a:t>
            </a:r>
            <a:r>
              <a:rPr lang="fr-FR" sz="2600" dirty="0"/>
              <a:t>l’inégalité nationale</a:t>
            </a:r>
            <a:endParaRPr lang="fr-FR" sz="2600" dirty="0" smtClean="0"/>
          </a:p>
          <a:p>
            <a:pPr lvl="0" algn="just"/>
            <a:endParaRPr lang="fr-FR" sz="2800" dirty="0"/>
          </a:p>
          <a:p>
            <a:pPr lvl="0" algn="just"/>
            <a:endParaRPr lang="fr-FR" sz="2800" dirty="0"/>
          </a:p>
          <a:p>
            <a:pPr algn="just"/>
            <a:r>
              <a:rPr lang="fr-FR" sz="2800" dirty="0" smtClean="0"/>
              <a:t> </a:t>
            </a:r>
            <a:endParaRPr lang="fr-FR" sz="2800" dirty="0"/>
          </a:p>
          <a:p>
            <a:pPr algn="just"/>
            <a:endParaRPr lang="fr-FR" sz="2600" dirty="0"/>
          </a:p>
        </p:txBody>
      </p:sp>
    </p:spTree>
    <p:extLst>
      <p:ext uri="{BB962C8B-B14F-4D97-AF65-F5344CB8AC3E}">
        <p14:creationId xmlns:p14="http://schemas.microsoft.com/office/powerpoint/2010/main" val="8651981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pitaux">
  <a:themeElements>
    <a:clrScheme name="Capitaux">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apitaux">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apitaux">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Override1.xml><?xml version="1.0" encoding="utf-8"?>
<a:themeOverride xmlns:a="http://schemas.openxmlformats.org/drawingml/2006/main">
  <a:clrScheme name="Capitaux">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apitaux">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apitaux">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Override>
</file>

<file path=docProps/app.xml><?xml version="1.0" encoding="utf-8"?>
<Properties xmlns="http://schemas.openxmlformats.org/officeDocument/2006/extended-properties" xmlns:vt="http://schemas.openxmlformats.org/officeDocument/2006/docPropsVTypes">
  <Template>Equity</Template>
  <TotalTime>4794</TotalTime>
  <Words>1369</Words>
  <Application>Microsoft Office PowerPoint</Application>
  <PresentationFormat>Affichage à l'écran (4:3)</PresentationFormat>
  <Paragraphs>182</Paragraphs>
  <Slides>23</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23</vt:i4>
      </vt:variant>
    </vt:vector>
  </HeadingPairs>
  <TitlesOfParts>
    <vt:vector size="29" baseType="lpstr">
      <vt:lpstr>Calibri</vt:lpstr>
      <vt:lpstr>Franklin Gothic Book</vt:lpstr>
      <vt:lpstr>Perpetua</vt:lpstr>
      <vt:lpstr>Times New Roman</vt:lpstr>
      <vt:lpstr>Wingdings 2</vt:lpstr>
      <vt:lpstr>Capitaux</vt:lpstr>
      <vt:lpstr>Présentation PowerPoint</vt:lpstr>
      <vt:lpstr>PLAN DE PRESENTATION</vt:lpstr>
      <vt:lpstr>INTRODUCTION</vt:lpstr>
      <vt:lpstr>BREF APERÇU SUR EMICOV-SUIVI 2015</vt:lpstr>
      <vt:lpstr>BREF APERÇU SUR EMICOV-SUIVI 2015</vt:lpstr>
      <vt:lpstr>BREF APERÇU SUR EMICOV-SUIVI 2015</vt:lpstr>
      <vt:lpstr>CONTEXTE SOCIO-ECONOMIQUE  ENTRE 2011 ET 2015 </vt:lpstr>
      <vt:lpstr>CONTEXTE SOCIO-ECONOMIQUE  ENTRE 2011 ET 2015 </vt:lpstr>
      <vt:lpstr>CONTEXTE SOCIO-ECONOMIQUE  ENTRE 2011 ET 2015 </vt:lpstr>
      <vt:lpstr>DEMARCHE METHODOLOGIQUE</vt:lpstr>
      <vt:lpstr>DEMARCHE METHODOLOGIQUE</vt:lpstr>
      <vt:lpstr>PRINCIPAUX RESULTATS: PAUVRETE MONETAIRE </vt:lpstr>
      <vt:lpstr>PRINCIPAUX RESULTATS: PAUVRETE MONETAIRE </vt:lpstr>
      <vt:lpstr>PRINCIPAUX RESULTATS: PAUVRETE MONETAIRE </vt:lpstr>
      <vt:lpstr>PRINCIPAUX RESULTATS: PAUVRETE NON MONETAIRE </vt:lpstr>
      <vt:lpstr>PRINCIPAUX RESULTATS: PAUVRETE NON MONETAIRE </vt:lpstr>
      <vt:lpstr>   PRINCIPAUX RESULTATS: PAUVRETE SUBJECTIVE</vt:lpstr>
      <vt:lpstr>   PRINCIPAUX RESULTATS: NOYAU DUR DE LA PAUVRETE</vt:lpstr>
      <vt:lpstr>   PRINCIPAUX RESULTATS: EVOLUTION DES INEGALITES</vt:lpstr>
      <vt:lpstr>   PRINCIPAUX RESULTATS: EVOLUTION DES INEGALITES</vt:lpstr>
      <vt:lpstr>   PRINCIPAUX RESULTATS: EVOLUTION DES INEGALITES</vt:lpstr>
      <vt:lpstr>   CONCLUSIONS</vt:lpstr>
      <vt:lpstr>   CONCLUSIONS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PROJET DE SERVICES DECENTRALISES CONDUITS PAR LES COMMUNAUTES (PSDCC).</dc:title>
  <dc:creator>ESSESSINOU</dc:creator>
  <cp:lastModifiedBy>insae</cp:lastModifiedBy>
  <cp:revision>477</cp:revision>
  <dcterms:created xsi:type="dcterms:W3CDTF">2013-03-18T20:10:34Z</dcterms:created>
  <dcterms:modified xsi:type="dcterms:W3CDTF">2015-12-15T13:52:14Z</dcterms:modified>
</cp:coreProperties>
</file>